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1c8cd8fd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1c8cd8fd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1d719fad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1d719fad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1d719fad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1d719fad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1c8cd8fdd_0_1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1c8cd8fdd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1c8cd8fdd_0_1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1c8cd8fdd_0_1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1c8cd8fdd_0_1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1c8cd8fdd_0_1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1d719fad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1d719fad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1d719fad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1d719fad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1d719fad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1d719fad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21d719f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21d719f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21d719fad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21d719fad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4294967295" type="ctrTitle"/>
          </p:nvPr>
        </p:nvSpPr>
        <p:spPr>
          <a:xfrm>
            <a:off x="2806100" y="1499450"/>
            <a:ext cx="3210000" cy="148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3900">
                <a:latin typeface="Calibri"/>
                <a:ea typeface="Calibri"/>
                <a:cs typeface="Calibri"/>
                <a:sym typeface="Calibri"/>
              </a:rPr>
              <a:t>Time Series Analysis</a:t>
            </a:r>
            <a:endParaRPr b="1" sz="3900">
              <a:latin typeface="Calibri"/>
              <a:ea typeface="Calibri"/>
              <a:cs typeface="Calibri"/>
              <a:sym typeface="Calibri"/>
            </a:endParaRPr>
          </a:p>
        </p:txBody>
      </p:sp>
      <p:sp>
        <p:nvSpPr>
          <p:cNvPr id="60" name="Google Shape;60;p13"/>
          <p:cNvSpPr txBox="1"/>
          <p:nvPr/>
        </p:nvSpPr>
        <p:spPr>
          <a:xfrm>
            <a:off x="707225" y="3947700"/>
            <a:ext cx="2810700" cy="7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Calibri"/>
                <a:ea typeface="Calibri"/>
                <a:cs typeface="Calibri"/>
                <a:sym typeface="Calibri"/>
              </a:rPr>
              <a:t>Ratnesh Argal</a:t>
            </a:r>
            <a:r>
              <a:rPr b="1" i="0" lang="en-GB" sz="1500" u="none" cap="none" strike="noStrike">
                <a:solidFill>
                  <a:schemeClr val="dk1"/>
                </a:solidFill>
                <a:latin typeface="Calibri"/>
                <a:ea typeface="Calibri"/>
                <a:cs typeface="Calibri"/>
                <a:sym typeface="Calibri"/>
              </a:rPr>
              <a:t>        </a:t>
            </a:r>
            <a:r>
              <a:rPr b="1" lang="en-GB" sz="1500">
                <a:solidFill>
                  <a:schemeClr val="dk1"/>
                </a:solidFill>
                <a:latin typeface="Calibri"/>
                <a:ea typeface="Calibri"/>
                <a:cs typeface="Calibri"/>
                <a:sym typeface="Calibri"/>
              </a:rPr>
              <a:t>17907559</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Calibri"/>
                <a:ea typeface="Calibri"/>
                <a:cs typeface="Calibri"/>
                <a:sym typeface="Calibri"/>
              </a:rPr>
              <a:t>Saroj Anjesh           170634</a:t>
            </a:r>
            <a:endParaRPr b="1" i="0" sz="1500" u="none" cap="none" strike="noStrike">
              <a:solidFill>
                <a:schemeClr val="dk1"/>
              </a:solidFill>
              <a:latin typeface="Calibri"/>
              <a:ea typeface="Calibri"/>
              <a:cs typeface="Calibri"/>
              <a:sym typeface="Calibri"/>
            </a:endParaRPr>
          </a:p>
        </p:txBody>
      </p:sp>
      <p:sp>
        <p:nvSpPr>
          <p:cNvPr id="61" name="Google Shape;61;p13"/>
          <p:cNvSpPr txBox="1"/>
          <p:nvPr/>
        </p:nvSpPr>
        <p:spPr>
          <a:xfrm>
            <a:off x="6706375" y="3887100"/>
            <a:ext cx="2254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1" lang="en-GB" sz="1500">
                <a:solidFill>
                  <a:schemeClr val="dk1"/>
                </a:solidFill>
                <a:latin typeface="Calibri"/>
                <a:ea typeface="Calibri"/>
                <a:cs typeface="Calibri"/>
                <a:sym typeface="Calibri"/>
              </a:rPr>
              <a:t>Guide</a:t>
            </a:r>
            <a:r>
              <a:rPr b="1" i="0" lang="en-GB" sz="1500" u="none" cap="none" strike="noStrike">
                <a:solidFill>
                  <a:schemeClr val="dk1"/>
                </a:solidFill>
                <a:latin typeface="Calibri"/>
                <a:ea typeface="Calibri"/>
                <a:cs typeface="Calibri"/>
                <a:sym typeface="Calibri"/>
              </a:rPr>
              <a:t>:</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Calibri"/>
                <a:ea typeface="Calibri"/>
                <a:cs typeface="Calibri"/>
                <a:sym typeface="Calibri"/>
              </a:rPr>
              <a:t>Prof. </a:t>
            </a:r>
            <a:r>
              <a:rPr b="1" lang="en-GB" sz="1500">
                <a:solidFill>
                  <a:schemeClr val="dk1"/>
                </a:solidFill>
                <a:latin typeface="Calibri"/>
                <a:ea typeface="Calibri"/>
                <a:cs typeface="Calibri"/>
                <a:sym typeface="Calibri"/>
              </a:rPr>
              <a:t>Veena Bansal</a:t>
            </a:r>
            <a:endParaRPr b="1" i="0" sz="15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500"/>
              <a:buFont typeface="Arial"/>
              <a:buNone/>
            </a:pPr>
            <a:r>
              <a:rPr b="1" i="0" lang="en-GB" sz="1500" u="none" cap="none" strike="noStrike">
                <a:solidFill>
                  <a:schemeClr val="dk1"/>
                </a:solidFill>
                <a:latin typeface="Calibri"/>
                <a:ea typeface="Calibri"/>
                <a:cs typeface="Calibri"/>
                <a:sym typeface="Calibri"/>
              </a:rPr>
              <a:t>IME Department</a:t>
            </a:r>
            <a:endParaRPr b="1" i="0" sz="1500" u="none" cap="none" strike="noStrike">
              <a:solidFill>
                <a:schemeClr val="dk1"/>
              </a:solidFill>
              <a:latin typeface="Calibri"/>
              <a:ea typeface="Calibri"/>
              <a:cs typeface="Calibri"/>
              <a:sym typeface="Calibri"/>
            </a:endParaRPr>
          </a:p>
        </p:txBody>
      </p:sp>
      <p:pic>
        <p:nvPicPr>
          <p:cNvPr id="62" name="Google Shape;62;p13"/>
          <p:cNvPicPr preferRelativeResize="0"/>
          <p:nvPr/>
        </p:nvPicPr>
        <p:blipFill>
          <a:blip r:embed="rId3">
            <a:alphaModFix/>
          </a:blip>
          <a:stretch>
            <a:fillRect/>
          </a:stretch>
        </p:blipFill>
        <p:spPr>
          <a:xfrm>
            <a:off x="8144300" y="0"/>
            <a:ext cx="999700" cy="908525"/>
          </a:xfrm>
          <a:prstGeom prst="rect">
            <a:avLst/>
          </a:prstGeom>
          <a:noFill/>
          <a:ln>
            <a:noFill/>
          </a:ln>
        </p:spPr>
      </p:pic>
      <p:sp>
        <p:nvSpPr>
          <p:cNvPr id="63" name="Google Shape;63;p13"/>
          <p:cNvSpPr txBox="1"/>
          <p:nvPr/>
        </p:nvSpPr>
        <p:spPr>
          <a:xfrm>
            <a:off x="114800" y="113875"/>
            <a:ext cx="3044700" cy="96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1" lang="en-GB" sz="1900">
                <a:solidFill>
                  <a:schemeClr val="dk1"/>
                </a:solidFill>
                <a:latin typeface="Calibri"/>
                <a:ea typeface="Calibri"/>
                <a:cs typeface="Calibri"/>
                <a:sym typeface="Calibri"/>
              </a:rPr>
              <a:t>IME673A</a:t>
            </a:r>
            <a:endParaRPr b="1" i="0" sz="19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6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latin typeface="Calibri"/>
                <a:ea typeface="Calibri"/>
                <a:cs typeface="Calibri"/>
                <a:sym typeface="Calibri"/>
              </a:rPr>
              <a:t>Take Home Task</a:t>
            </a:r>
            <a:endParaRPr/>
          </a:p>
        </p:txBody>
      </p:sp>
      <p:sp>
        <p:nvSpPr>
          <p:cNvPr id="144" name="Google Shape;144;p22"/>
          <p:cNvSpPr txBox="1"/>
          <p:nvPr>
            <p:ph idx="1" type="body"/>
          </p:nvPr>
        </p:nvSpPr>
        <p:spPr>
          <a:xfrm>
            <a:off x="311700" y="1152475"/>
            <a:ext cx="8707800" cy="13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(github link)</a:t>
            </a:r>
            <a:br>
              <a:rPr lang="en-GB"/>
            </a:br>
            <a:br>
              <a:rPr lang="en-GB"/>
            </a:br>
            <a:endParaRPr/>
          </a:p>
        </p:txBody>
      </p:sp>
      <p:sp>
        <p:nvSpPr>
          <p:cNvPr id="145" name="Google Shape;145;p22"/>
          <p:cNvSpPr txBox="1"/>
          <p:nvPr>
            <p:ph idx="1" type="body"/>
          </p:nvPr>
        </p:nvSpPr>
        <p:spPr>
          <a:xfrm>
            <a:off x="433650" y="1727875"/>
            <a:ext cx="8463900" cy="6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“Watching someone else eating your favourite food won’t give you the real taste of it”</a:t>
            </a:r>
            <a:endParaRPr/>
          </a:p>
        </p:txBody>
      </p:sp>
      <p:pic>
        <p:nvPicPr>
          <p:cNvPr id="146" name="Google Shape;146;p22"/>
          <p:cNvPicPr preferRelativeResize="0"/>
          <p:nvPr/>
        </p:nvPicPr>
        <p:blipFill>
          <a:blip r:embed="rId3">
            <a:alphaModFix/>
          </a:blip>
          <a:stretch>
            <a:fillRect/>
          </a:stretch>
        </p:blipFill>
        <p:spPr>
          <a:xfrm>
            <a:off x="3417375" y="2305400"/>
            <a:ext cx="2653900" cy="265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a:latin typeface="Calibri"/>
                <a:ea typeface="Calibri"/>
                <a:cs typeface="Calibri"/>
                <a:sym typeface="Calibri"/>
              </a:rPr>
              <a:t>Acknowledgement </a:t>
            </a:r>
            <a:endParaRPr b="1">
              <a:latin typeface="Calibri"/>
              <a:ea typeface="Calibri"/>
              <a:cs typeface="Calibri"/>
              <a:sym typeface="Calibri"/>
            </a:endParaRPr>
          </a:p>
        </p:txBody>
      </p:sp>
      <p:sp>
        <p:nvSpPr>
          <p:cNvPr id="152" name="Google Shape;15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a:t>We would like to thank our Instructor Prof. Veena Bansal for giving us the chance to present this topic and her valuable guidance. We are also grateful to her for systematic and simplified teaching which made the learning very interesting.</a:t>
            </a:r>
            <a:br>
              <a:rPr lang="en-GB"/>
            </a:br>
            <a:br>
              <a:rPr lang="en-GB"/>
            </a:br>
            <a:br>
              <a:rPr lang="en-GB"/>
            </a:br>
            <a:br>
              <a:rPr lang="en-GB"/>
            </a:br>
            <a:br>
              <a:rPr lang="en-GB"/>
            </a:br>
            <a:br>
              <a:rPr lang="en-GB"/>
            </a:br>
            <a:br>
              <a:rPr lang="en-GB"/>
            </a:br>
            <a:r>
              <a:rPr lang="en-GB"/>
              <a:t>Baki sabko sunne k liye thanks</a:t>
            </a:r>
            <a:br>
              <a:rPr lang="en-GB"/>
            </a:br>
            <a:r>
              <a:rPr lang="en-GB"/>
              <a:t>Though we were not able to get into the details as it is a big topic, feeling dene me safal rhe</a:t>
            </a:r>
            <a:endParaRPr/>
          </a:p>
        </p:txBody>
      </p:sp>
      <p:sp>
        <p:nvSpPr>
          <p:cNvPr id="153" name="Google Shape;153;p23"/>
          <p:cNvSpPr txBox="1"/>
          <p:nvPr>
            <p:ph type="title"/>
          </p:nvPr>
        </p:nvSpPr>
        <p:spPr>
          <a:xfrm>
            <a:off x="311700" y="319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3500">
                <a:latin typeface="Calibri"/>
                <a:ea typeface="Calibri"/>
                <a:cs typeface="Calibri"/>
                <a:sym typeface="Calibri"/>
              </a:rPr>
              <a:t>Thank You</a:t>
            </a:r>
            <a:endParaRPr b="1" sz="3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4294967295" type="ctrTitle"/>
          </p:nvPr>
        </p:nvSpPr>
        <p:spPr>
          <a:xfrm>
            <a:off x="598150" y="419575"/>
            <a:ext cx="29691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Why Time Series</a:t>
            </a:r>
            <a:endParaRPr b="1">
              <a:latin typeface="Calibri"/>
              <a:ea typeface="Calibri"/>
              <a:cs typeface="Calibri"/>
              <a:sym typeface="Calibri"/>
            </a:endParaRPr>
          </a:p>
        </p:txBody>
      </p:sp>
      <p:pic>
        <p:nvPicPr>
          <p:cNvPr id="69" name="Google Shape;69;p14"/>
          <p:cNvPicPr preferRelativeResize="0"/>
          <p:nvPr/>
        </p:nvPicPr>
        <p:blipFill rotWithShape="1">
          <a:blip r:embed="rId3">
            <a:alphaModFix/>
          </a:blip>
          <a:srcRect b="0" l="0" r="0" t="0"/>
          <a:stretch/>
        </p:blipFill>
        <p:spPr>
          <a:xfrm>
            <a:off x="4757900" y="2305400"/>
            <a:ext cx="4347699" cy="2838101"/>
          </a:xfrm>
          <a:prstGeom prst="rect">
            <a:avLst/>
          </a:prstGeom>
          <a:noFill/>
          <a:ln>
            <a:noFill/>
          </a:ln>
        </p:spPr>
      </p:pic>
      <p:sp>
        <p:nvSpPr>
          <p:cNvPr id="70" name="Google Shape;70;p14"/>
          <p:cNvSpPr txBox="1"/>
          <p:nvPr>
            <p:ph idx="1" type="body"/>
          </p:nvPr>
        </p:nvSpPr>
        <p:spPr>
          <a:xfrm>
            <a:off x="507900" y="1120675"/>
            <a:ext cx="6567000" cy="1819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Many Algorithm already exist, then why time series?</a:t>
            </a:r>
            <a:endParaRPr/>
          </a:p>
          <a:p>
            <a:pPr indent="-342900" lvl="0" marL="457200" rtl="0" algn="l">
              <a:lnSpc>
                <a:spcPct val="200000"/>
              </a:lnSpc>
              <a:spcBef>
                <a:spcPts val="0"/>
              </a:spcBef>
              <a:spcAft>
                <a:spcPts val="0"/>
              </a:spcAft>
              <a:buSzPts val="1800"/>
              <a:buChar char="●"/>
            </a:pPr>
            <a:r>
              <a:rPr lang="en-GB"/>
              <a:t>Analysis of time series data - gives meaningful statistics</a:t>
            </a:r>
            <a:endParaRPr/>
          </a:p>
          <a:p>
            <a:pPr indent="-342900" lvl="0" marL="457200" rtl="0" algn="l">
              <a:lnSpc>
                <a:spcPct val="200000"/>
              </a:lnSpc>
              <a:spcBef>
                <a:spcPts val="0"/>
              </a:spcBef>
              <a:spcAft>
                <a:spcPts val="0"/>
              </a:spcAft>
              <a:buSzPts val="1800"/>
              <a:buChar char="●"/>
            </a:pPr>
            <a:r>
              <a:rPr lang="en-GB"/>
              <a:t>Predicting future: isn’t </a:t>
            </a:r>
            <a:r>
              <a:rPr lang="en-GB"/>
              <a:t>that awesome</a:t>
            </a:r>
            <a:endParaRPr/>
          </a:p>
        </p:txBody>
      </p:sp>
      <p:sp>
        <p:nvSpPr>
          <p:cNvPr id="71" name="Google Shape;71;p14"/>
          <p:cNvSpPr txBox="1"/>
          <p:nvPr/>
        </p:nvSpPr>
        <p:spPr>
          <a:xfrm>
            <a:off x="5023500" y="419575"/>
            <a:ext cx="26022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We already have so many models then why this?</a:t>
            </a:r>
            <a:endParaRPr>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5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4294967295" type="ctrTitle"/>
          </p:nvPr>
        </p:nvSpPr>
        <p:spPr>
          <a:xfrm>
            <a:off x="2431925" y="419575"/>
            <a:ext cx="38058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What is</a:t>
            </a:r>
            <a:r>
              <a:rPr b="1" lang="en-GB">
                <a:latin typeface="Calibri"/>
                <a:ea typeface="Calibri"/>
                <a:cs typeface="Calibri"/>
                <a:sym typeface="Calibri"/>
              </a:rPr>
              <a:t> Time Series</a:t>
            </a:r>
            <a:endParaRPr b="1">
              <a:latin typeface="Calibri"/>
              <a:ea typeface="Calibri"/>
              <a:cs typeface="Calibri"/>
              <a:sym typeface="Calibri"/>
            </a:endParaRPr>
          </a:p>
        </p:txBody>
      </p:sp>
      <p:sp>
        <p:nvSpPr>
          <p:cNvPr id="77" name="Google Shape;77;p15"/>
          <p:cNvSpPr txBox="1"/>
          <p:nvPr/>
        </p:nvSpPr>
        <p:spPr>
          <a:xfrm>
            <a:off x="385775" y="1431800"/>
            <a:ext cx="48507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A time series is a set observation </a:t>
            </a:r>
            <a:r>
              <a:rPr lang="en-GB">
                <a:solidFill>
                  <a:schemeClr val="dk1"/>
                </a:solidFill>
                <a:latin typeface="Calibri"/>
                <a:ea typeface="Calibri"/>
                <a:cs typeface="Calibri"/>
                <a:sym typeface="Calibri"/>
              </a:rPr>
              <a:t>on a quantitative </a:t>
            </a:r>
            <a:r>
              <a:rPr lang="en-GB">
                <a:solidFill>
                  <a:schemeClr val="dk1"/>
                </a:solidFill>
                <a:latin typeface="Calibri"/>
                <a:ea typeface="Calibri"/>
                <a:cs typeface="Calibri"/>
                <a:sym typeface="Calibri"/>
              </a:rPr>
              <a:t>variable collected over time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In this analysis you just have one </a:t>
            </a:r>
            <a:r>
              <a:rPr lang="en-GB">
                <a:solidFill>
                  <a:schemeClr val="dk1"/>
                </a:solidFill>
                <a:latin typeface="Calibri"/>
                <a:ea typeface="Calibri"/>
                <a:cs typeface="Calibri"/>
                <a:sym typeface="Calibri"/>
              </a:rPr>
              <a:t>variable</a:t>
            </a:r>
            <a:r>
              <a:rPr lang="en-GB">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a:solidFill>
                  <a:schemeClr val="dk1"/>
                </a:solidFill>
                <a:latin typeface="Calibri"/>
                <a:ea typeface="Calibri"/>
                <a:cs typeface="Calibri"/>
                <a:sym typeface="Calibri"/>
              </a:rPr>
              <a:t>It is used to predict the future values </a:t>
            </a:r>
            <a:r>
              <a:rPr lang="en-GB">
                <a:solidFill>
                  <a:schemeClr val="dk1"/>
                </a:solidFill>
                <a:latin typeface="Calibri"/>
                <a:ea typeface="Calibri"/>
                <a:cs typeface="Calibri"/>
                <a:sym typeface="Calibri"/>
              </a:rPr>
              <a:t>based </a:t>
            </a:r>
            <a:r>
              <a:rPr lang="en-GB">
                <a:solidFill>
                  <a:schemeClr val="dk1"/>
                </a:solidFill>
                <a:latin typeface="Calibri"/>
                <a:ea typeface="Calibri"/>
                <a:cs typeface="Calibri"/>
                <a:sym typeface="Calibri"/>
              </a:rPr>
              <a:t>on the previous observed values </a:t>
            </a:r>
            <a:endParaRPr>
              <a:latin typeface="Average"/>
              <a:ea typeface="Average"/>
              <a:cs typeface="Average"/>
              <a:sym typeface="Average"/>
            </a:endParaRPr>
          </a:p>
        </p:txBody>
      </p:sp>
      <p:sp>
        <p:nvSpPr>
          <p:cNvPr id="78" name="Google Shape;78;p15"/>
          <p:cNvSpPr txBox="1"/>
          <p:nvPr/>
        </p:nvSpPr>
        <p:spPr>
          <a:xfrm>
            <a:off x="5236500" y="1297325"/>
            <a:ext cx="3390900" cy="163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Example:</a:t>
            </a:r>
            <a:endParaRPr>
              <a:solidFill>
                <a:schemeClr val="dk1"/>
              </a:solidFill>
              <a:latin typeface="Calibri"/>
              <a:ea typeface="Calibri"/>
              <a:cs typeface="Calibri"/>
              <a:sym typeface="Calibri"/>
            </a:endParaRPr>
          </a:p>
          <a:p>
            <a:pPr indent="0" lvl="0" marL="0" rtl="0" algn="ctr">
              <a:spcBef>
                <a:spcPts val="0"/>
              </a:spcBef>
              <a:spcAft>
                <a:spcPts val="0"/>
              </a:spcAft>
              <a:buNone/>
            </a:pPr>
            <a:r>
              <a:t/>
            </a:r>
            <a:endParaRPr sz="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You own a coffee shop and you want to know the sales in the next month.</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sz="6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Airline company want to know how many </a:t>
            </a:r>
            <a:r>
              <a:rPr lang="en-GB">
                <a:solidFill>
                  <a:schemeClr val="dk1"/>
                </a:solidFill>
                <a:latin typeface="Calibri"/>
                <a:ea typeface="Calibri"/>
                <a:cs typeface="Calibri"/>
                <a:sym typeface="Calibri"/>
              </a:rPr>
              <a:t>passengers</a:t>
            </a:r>
            <a:r>
              <a:rPr lang="en-GB">
                <a:solidFill>
                  <a:schemeClr val="dk1"/>
                </a:solidFill>
                <a:latin typeface="Calibri"/>
                <a:ea typeface="Calibri"/>
                <a:cs typeface="Calibri"/>
                <a:sym typeface="Calibri"/>
              </a:rPr>
              <a:t> will be travelling next month. </a:t>
            </a:r>
            <a:endParaRPr>
              <a:solidFill>
                <a:schemeClr val="dk1"/>
              </a:solidFill>
              <a:latin typeface="Calibri"/>
              <a:ea typeface="Calibri"/>
              <a:cs typeface="Calibri"/>
              <a:sym typeface="Calibri"/>
            </a:endParaRPr>
          </a:p>
        </p:txBody>
      </p:sp>
      <p:sp>
        <p:nvSpPr>
          <p:cNvPr id="79" name="Google Shape;79;p15"/>
          <p:cNvSpPr txBox="1"/>
          <p:nvPr/>
        </p:nvSpPr>
        <p:spPr>
          <a:xfrm>
            <a:off x="598150" y="3624350"/>
            <a:ext cx="3108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Business Forecasting</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Understanding past behaviour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Plan Future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n-GB">
                <a:solidFill>
                  <a:schemeClr val="dk1"/>
                </a:solidFill>
                <a:latin typeface="Calibri"/>
                <a:ea typeface="Calibri"/>
                <a:cs typeface="Calibri"/>
                <a:sym typeface="Calibri"/>
              </a:rPr>
              <a:t>Evaluate current accomplishment</a:t>
            </a:r>
            <a:endParaRPr>
              <a:solidFill>
                <a:schemeClr val="dk1"/>
              </a:solidFill>
              <a:latin typeface="Calibri"/>
              <a:ea typeface="Calibri"/>
              <a:cs typeface="Calibri"/>
              <a:sym typeface="Calibri"/>
            </a:endParaRPr>
          </a:p>
        </p:txBody>
      </p:sp>
      <p:sp>
        <p:nvSpPr>
          <p:cNvPr id="80" name="Google Shape;80;p15"/>
          <p:cNvSpPr txBox="1"/>
          <p:nvPr/>
        </p:nvSpPr>
        <p:spPr>
          <a:xfrm>
            <a:off x="447325" y="3240750"/>
            <a:ext cx="2528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alibri"/>
                <a:ea typeface="Calibri"/>
                <a:cs typeface="Calibri"/>
                <a:sym typeface="Calibri"/>
              </a:rPr>
              <a:t>Time series used for :</a:t>
            </a:r>
            <a:endParaRPr>
              <a:solidFill>
                <a:schemeClr val="dk1"/>
              </a:solidFill>
              <a:latin typeface="Calibri"/>
              <a:ea typeface="Calibri"/>
              <a:cs typeface="Calibri"/>
              <a:sym typeface="Calibri"/>
            </a:endParaRPr>
          </a:p>
        </p:txBody>
      </p:sp>
      <p:pic>
        <p:nvPicPr>
          <p:cNvPr id="81" name="Google Shape;81;p15"/>
          <p:cNvPicPr preferRelativeResize="0"/>
          <p:nvPr/>
        </p:nvPicPr>
        <p:blipFill>
          <a:blip r:embed="rId3">
            <a:alphaModFix/>
          </a:blip>
          <a:stretch>
            <a:fillRect/>
          </a:stretch>
        </p:blipFill>
        <p:spPr>
          <a:xfrm>
            <a:off x="5272538" y="3290625"/>
            <a:ext cx="1587625" cy="1587625"/>
          </a:xfrm>
          <a:prstGeom prst="rect">
            <a:avLst/>
          </a:prstGeom>
          <a:noFill/>
          <a:ln>
            <a:noFill/>
          </a:ln>
        </p:spPr>
      </p:pic>
      <p:pic>
        <p:nvPicPr>
          <p:cNvPr id="82" name="Google Shape;82;p15"/>
          <p:cNvPicPr preferRelativeResize="0"/>
          <p:nvPr/>
        </p:nvPicPr>
        <p:blipFill rotWithShape="1">
          <a:blip r:embed="rId4">
            <a:alphaModFix/>
          </a:blip>
          <a:srcRect b="29927" l="29893" r="26268" t="27519"/>
          <a:stretch/>
        </p:blipFill>
        <p:spPr>
          <a:xfrm>
            <a:off x="7438906" y="3674350"/>
            <a:ext cx="1001269" cy="1046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4294967295" type="ctrTitle"/>
          </p:nvPr>
        </p:nvSpPr>
        <p:spPr>
          <a:xfrm>
            <a:off x="571113" y="211825"/>
            <a:ext cx="8139300" cy="7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Component</a:t>
            </a:r>
            <a:r>
              <a:rPr b="1" lang="en-GB">
                <a:latin typeface="Calibri"/>
                <a:ea typeface="Calibri"/>
                <a:cs typeface="Calibri"/>
                <a:sym typeface="Calibri"/>
              </a:rPr>
              <a:t> Time Series</a:t>
            </a:r>
            <a:endParaRPr b="1">
              <a:latin typeface="Calibri"/>
              <a:ea typeface="Calibri"/>
              <a:cs typeface="Calibri"/>
              <a:sym typeface="Calibri"/>
            </a:endParaRPr>
          </a:p>
        </p:txBody>
      </p:sp>
      <p:sp>
        <p:nvSpPr>
          <p:cNvPr id="88" name="Google Shape;8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6"/>
          <p:cNvPicPr preferRelativeResize="0"/>
          <p:nvPr/>
        </p:nvPicPr>
        <p:blipFill>
          <a:blip r:embed="rId3">
            <a:alphaModFix/>
          </a:blip>
          <a:stretch>
            <a:fillRect/>
          </a:stretch>
        </p:blipFill>
        <p:spPr>
          <a:xfrm>
            <a:off x="1979634" y="1013975"/>
            <a:ext cx="5432515" cy="4074401"/>
          </a:xfrm>
          <a:prstGeom prst="rect">
            <a:avLst/>
          </a:prstGeom>
          <a:noFill/>
          <a:ln>
            <a:noFill/>
          </a:ln>
        </p:spPr>
      </p:pic>
      <p:pic>
        <p:nvPicPr>
          <p:cNvPr id="90" name="Google Shape;90;p16"/>
          <p:cNvPicPr preferRelativeResize="0"/>
          <p:nvPr/>
        </p:nvPicPr>
        <p:blipFill>
          <a:blip r:embed="rId4">
            <a:alphaModFix/>
          </a:blip>
          <a:stretch>
            <a:fillRect/>
          </a:stretch>
        </p:blipFill>
        <p:spPr>
          <a:xfrm>
            <a:off x="1371825" y="1315820"/>
            <a:ext cx="6751476" cy="33360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xit" presetID="10" presetSubtype="0">
                                  <p:stCondLst>
                                    <p:cond delay="0"/>
                                  </p:stCondLst>
                                  <p:childTnLst>
                                    <p:animEffect filter="fade" transition="out">
                                      <p:cBhvr>
                                        <p:cTn dur="1"/>
                                        <p:tgtEl>
                                          <p:spTgt spid="89"/>
                                        </p:tgtEl>
                                      </p:cBhvr>
                                    </p:animEffect>
                                    <p:set>
                                      <p:cBhvr>
                                        <p:cTn dur="1" fill="hold">
                                          <p:stCondLst>
                                            <p:cond delay="0"/>
                                          </p:stCondLst>
                                        </p:cTn>
                                        <p:tgtEl>
                                          <p:spTgt spid="8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a:latin typeface="Calibri"/>
                <a:ea typeface="Calibri"/>
                <a:cs typeface="Calibri"/>
                <a:sym typeface="Calibri"/>
              </a:rPr>
              <a:t>STATIONARITY</a:t>
            </a:r>
            <a:endParaRPr b="1">
              <a:latin typeface="Calibri"/>
              <a:ea typeface="Calibri"/>
              <a:cs typeface="Calibri"/>
              <a:sym typeface="Calibri"/>
            </a:endParaRPr>
          </a:p>
        </p:txBody>
      </p:sp>
      <p:sp>
        <p:nvSpPr>
          <p:cNvPr id="96" name="Google Shape;96;p17"/>
          <p:cNvSpPr txBox="1"/>
          <p:nvPr>
            <p:ph idx="1" type="body"/>
          </p:nvPr>
        </p:nvSpPr>
        <p:spPr>
          <a:xfrm>
            <a:off x="464100" y="1268175"/>
            <a:ext cx="4531500" cy="89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n-GB" sz="1400">
                <a:solidFill>
                  <a:schemeClr val="dk1"/>
                </a:solidFill>
                <a:latin typeface="Calibri"/>
                <a:ea typeface="Calibri"/>
                <a:cs typeface="Calibri"/>
                <a:sym typeface="Calibri"/>
              </a:rPr>
              <a:t>        </a:t>
            </a:r>
            <a:r>
              <a:rPr lang="en-GB" sz="1400">
                <a:solidFill>
                  <a:schemeClr val="dk1"/>
                </a:solidFill>
                <a:latin typeface="Calibri"/>
                <a:ea typeface="Calibri"/>
                <a:cs typeface="Calibri"/>
                <a:sym typeface="Calibri"/>
              </a:rPr>
              <a:t>Idea: </a:t>
            </a:r>
            <a:br>
              <a:rPr lang="en-GB" sz="1400">
                <a:solidFill>
                  <a:schemeClr val="dk1"/>
                </a:solidFill>
                <a:latin typeface="Calibri"/>
                <a:ea typeface="Calibri"/>
                <a:cs typeface="Calibri"/>
                <a:sym typeface="Calibri"/>
              </a:rPr>
            </a:br>
            <a:r>
              <a:rPr lang="en-GB" sz="1400">
                <a:solidFill>
                  <a:schemeClr val="dk1"/>
                </a:solidFill>
                <a:latin typeface="Calibri"/>
                <a:ea typeface="Calibri"/>
                <a:cs typeface="Calibri"/>
                <a:sym typeface="Calibri"/>
              </a:rPr>
              <a:t>If Time series has a </a:t>
            </a:r>
            <a:r>
              <a:rPr lang="en-GB" sz="1400">
                <a:solidFill>
                  <a:schemeClr val="dk1"/>
                </a:solidFill>
                <a:latin typeface="Calibri"/>
                <a:ea typeface="Calibri"/>
                <a:cs typeface="Calibri"/>
                <a:sym typeface="Calibri"/>
              </a:rPr>
              <a:t>particular</a:t>
            </a:r>
            <a:r>
              <a:rPr lang="en-GB" sz="1400">
                <a:solidFill>
                  <a:schemeClr val="dk1"/>
                </a:solidFill>
                <a:latin typeface="Calibri"/>
                <a:ea typeface="Calibri"/>
                <a:cs typeface="Calibri"/>
                <a:sym typeface="Calibri"/>
              </a:rPr>
              <a:t> behavior over time, there is a high </a:t>
            </a:r>
            <a:r>
              <a:rPr lang="en-GB" sz="1400">
                <a:solidFill>
                  <a:schemeClr val="dk1"/>
                </a:solidFill>
                <a:latin typeface="Calibri"/>
                <a:ea typeface="Calibri"/>
                <a:cs typeface="Calibri"/>
                <a:sym typeface="Calibri"/>
              </a:rPr>
              <a:t>probability</a:t>
            </a:r>
            <a:r>
              <a:rPr lang="en-GB" sz="1400">
                <a:solidFill>
                  <a:schemeClr val="dk1"/>
                </a:solidFill>
                <a:latin typeface="Calibri"/>
                <a:ea typeface="Calibri"/>
                <a:cs typeface="Calibri"/>
                <a:sym typeface="Calibri"/>
              </a:rPr>
              <a:t> that it will </a:t>
            </a:r>
            <a:r>
              <a:rPr lang="en-GB" sz="1400">
                <a:solidFill>
                  <a:schemeClr val="dk1"/>
                </a:solidFill>
                <a:latin typeface="Calibri"/>
                <a:ea typeface="Calibri"/>
                <a:cs typeface="Calibri"/>
                <a:sym typeface="Calibri"/>
              </a:rPr>
              <a:t>follow</a:t>
            </a:r>
            <a:r>
              <a:rPr lang="en-GB" sz="1400">
                <a:solidFill>
                  <a:schemeClr val="dk1"/>
                </a:solidFill>
                <a:latin typeface="Calibri"/>
                <a:ea typeface="Calibri"/>
                <a:cs typeface="Calibri"/>
                <a:sym typeface="Calibri"/>
              </a:rPr>
              <a:t> the same in future </a:t>
            </a:r>
            <a:endParaRPr sz="1400">
              <a:solidFill>
                <a:schemeClr val="dk1"/>
              </a:solidFill>
              <a:latin typeface="Calibri"/>
              <a:ea typeface="Calibri"/>
              <a:cs typeface="Calibri"/>
              <a:sym typeface="Calibri"/>
            </a:endParaRPr>
          </a:p>
        </p:txBody>
      </p:sp>
      <p:sp>
        <p:nvSpPr>
          <p:cNvPr id="97" name="Google Shape;97;p17"/>
          <p:cNvSpPr/>
          <p:nvPr/>
        </p:nvSpPr>
        <p:spPr>
          <a:xfrm>
            <a:off x="446150" y="3362665"/>
            <a:ext cx="1567800" cy="450900"/>
          </a:xfrm>
          <a:prstGeom prst="roundRect">
            <a:avLst>
              <a:gd fmla="val 16667" name="adj"/>
            </a:avLst>
          </a:prstGeom>
          <a:solidFill>
            <a:srgbClr val="B61249"/>
          </a:solidFill>
          <a:ln cap="flat" cmpd="sng" w="9525">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Stationary time series</a:t>
            </a:r>
            <a:endParaRPr sz="1100">
              <a:solidFill>
                <a:srgbClr val="FFFFFF"/>
              </a:solidFill>
              <a:latin typeface="Roboto"/>
              <a:ea typeface="Roboto"/>
              <a:cs typeface="Roboto"/>
              <a:sym typeface="Roboto"/>
            </a:endParaRPr>
          </a:p>
        </p:txBody>
      </p:sp>
      <p:sp>
        <p:nvSpPr>
          <p:cNvPr id="98" name="Google Shape;98;p17"/>
          <p:cNvSpPr/>
          <p:nvPr/>
        </p:nvSpPr>
        <p:spPr>
          <a:xfrm>
            <a:off x="2670980" y="2701775"/>
            <a:ext cx="2147700" cy="450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Constant Mean</a:t>
            </a:r>
            <a:endParaRPr sz="1100">
              <a:solidFill>
                <a:srgbClr val="FFFFFF"/>
              </a:solidFill>
              <a:latin typeface="Roboto"/>
              <a:ea typeface="Roboto"/>
              <a:cs typeface="Roboto"/>
              <a:sym typeface="Roboto"/>
            </a:endParaRPr>
          </a:p>
        </p:txBody>
      </p:sp>
      <p:sp>
        <p:nvSpPr>
          <p:cNvPr id="99" name="Google Shape;99;p17"/>
          <p:cNvSpPr/>
          <p:nvPr/>
        </p:nvSpPr>
        <p:spPr>
          <a:xfrm>
            <a:off x="2670980" y="3936850"/>
            <a:ext cx="2147700" cy="450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rgbClr val="FFFFFF"/>
                </a:solidFill>
                <a:latin typeface="Roboto"/>
                <a:ea typeface="Roboto"/>
                <a:cs typeface="Roboto"/>
                <a:sym typeface="Roboto"/>
              </a:rPr>
              <a:t>Autocovarince does not depend on time</a:t>
            </a:r>
            <a:endParaRPr sz="1100">
              <a:solidFill>
                <a:srgbClr val="FFFFFF"/>
              </a:solidFill>
              <a:latin typeface="Roboto"/>
              <a:ea typeface="Roboto"/>
              <a:cs typeface="Roboto"/>
              <a:sym typeface="Roboto"/>
            </a:endParaRPr>
          </a:p>
        </p:txBody>
      </p:sp>
      <p:cxnSp>
        <p:nvCxnSpPr>
          <p:cNvPr id="100" name="Google Shape;100;p17"/>
          <p:cNvCxnSpPr>
            <a:stCxn id="97" idx="3"/>
            <a:endCxn id="98" idx="1"/>
          </p:cNvCxnSpPr>
          <p:nvPr/>
        </p:nvCxnSpPr>
        <p:spPr>
          <a:xfrm flipH="1" rot="10800000">
            <a:off x="2013950" y="2927215"/>
            <a:ext cx="657000" cy="660900"/>
          </a:xfrm>
          <a:prstGeom prst="bentConnector3">
            <a:avLst>
              <a:gd fmla="val 49991" name="adj1"/>
            </a:avLst>
          </a:prstGeom>
          <a:noFill/>
          <a:ln cap="flat" cmpd="sng" w="9525">
            <a:solidFill>
              <a:srgbClr val="C2C2C2"/>
            </a:solidFill>
            <a:prstDash val="solid"/>
            <a:round/>
            <a:headEnd len="sm" w="sm" type="none"/>
            <a:tailEnd len="sm" w="sm" type="none"/>
          </a:ln>
        </p:spPr>
      </p:cxnSp>
      <p:cxnSp>
        <p:nvCxnSpPr>
          <p:cNvPr id="101" name="Google Shape;101;p17"/>
          <p:cNvCxnSpPr>
            <a:stCxn id="97" idx="3"/>
            <a:endCxn id="99" idx="1"/>
          </p:cNvCxnSpPr>
          <p:nvPr/>
        </p:nvCxnSpPr>
        <p:spPr>
          <a:xfrm>
            <a:off x="2013950" y="3588115"/>
            <a:ext cx="657000" cy="574200"/>
          </a:xfrm>
          <a:prstGeom prst="bentConnector3">
            <a:avLst>
              <a:gd fmla="val 49991" name="adj1"/>
            </a:avLst>
          </a:prstGeom>
          <a:noFill/>
          <a:ln cap="flat" cmpd="sng" w="9525">
            <a:solidFill>
              <a:srgbClr val="C2C2C2"/>
            </a:solidFill>
            <a:prstDash val="solid"/>
            <a:round/>
            <a:headEnd len="sm" w="sm" type="none"/>
            <a:tailEnd len="sm" w="sm" type="none"/>
          </a:ln>
        </p:spPr>
      </p:cxnSp>
      <p:sp>
        <p:nvSpPr>
          <p:cNvPr id="102" name="Google Shape;102;p17"/>
          <p:cNvSpPr/>
          <p:nvPr/>
        </p:nvSpPr>
        <p:spPr>
          <a:xfrm>
            <a:off x="2670980" y="3362666"/>
            <a:ext cx="2147700" cy="450900"/>
          </a:xfrm>
          <a:prstGeom prst="roundRect">
            <a:avLst>
              <a:gd fmla="val 16667" name="adj"/>
            </a:avLst>
          </a:prstGeom>
          <a:solidFill>
            <a:srgbClr val="E1165A"/>
          </a:solidFill>
          <a:ln cap="flat" cmpd="sng" w="9525">
            <a:solidFill>
              <a:srgbClr val="E1165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100">
                <a:solidFill>
                  <a:schemeClr val="dk1"/>
                </a:solidFill>
                <a:latin typeface="Roboto"/>
                <a:ea typeface="Roboto"/>
                <a:cs typeface="Roboto"/>
                <a:sym typeface="Roboto"/>
              </a:rPr>
              <a:t>Constant Variance</a:t>
            </a:r>
            <a:endParaRPr sz="1100">
              <a:solidFill>
                <a:srgbClr val="FFFFFF"/>
              </a:solidFill>
              <a:latin typeface="Roboto"/>
              <a:ea typeface="Roboto"/>
              <a:cs typeface="Roboto"/>
              <a:sym typeface="Roboto"/>
            </a:endParaRPr>
          </a:p>
        </p:txBody>
      </p:sp>
      <p:cxnSp>
        <p:nvCxnSpPr>
          <p:cNvPr id="103" name="Google Shape;103;p17"/>
          <p:cNvCxnSpPr>
            <a:stCxn id="97" idx="3"/>
            <a:endCxn id="102" idx="1"/>
          </p:cNvCxnSpPr>
          <p:nvPr/>
        </p:nvCxnSpPr>
        <p:spPr>
          <a:xfrm>
            <a:off x="2013950" y="3588115"/>
            <a:ext cx="657000" cy="600"/>
          </a:xfrm>
          <a:prstGeom prst="bentConnector3">
            <a:avLst>
              <a:gd fmla="val 49991" name="adj1"/>
            </a:avLst>
          </a:prstGeom>
          <a:noFill/>
          <a:ln cap="flat" cmpd="sng" w="9525">
            <a:solidFill>
              <a:srgbClr val="C2C2C2"/>
            </a:solidFill>
            <a:prstDash val="solid"/>
            <a:round/>
            <a:headEnd len="sm" w="sm" type="none"/>
            <a:tailEnd len="sm" w="sm" type="none"/>
          </a:ln>
        </p:spPr>
      </p:cxnSp>
      <p:pic>
        <p:nvPicPr>
          <p:cNvPr id="104" name="Google Shape;104;p17"/>
          <p:cNvPicPr preferRelativeResize="0"/>
          <p:nvPr/>
        </p:nvPicPr>
        <p:blipFill rotWithShape="1">
          <a:blip r:embed="rId3">
            <a:alphaModFix/>
          </a:blip>
          <a:srcRect b="2219" l="1400" r="0" t="-2220"/>
          <a:stretch/>
        </p:blipFill>
        <p:spPr>
          <a:xfrm>
            <a:off x="5771725" y="1017725"/>
            <a:ext cx="2577924" cy="3433175"/>
          </a:xfrm>
          <a:prstGeom prst="rect">
            <a:avLst/>
          </a:prstGeom>
          <a:noFill/>
          <a:ln>
            <a:noFill/>
          </a:ln>
        </p:spPr>
      </p:pic>
      <p:pic>
        <p:nvPicPr>
          <p:cNvPr id="105" name="Google Shape;105;p17"/>
          <p:cNvPicPr preferRelativeResize="0"/>
          <p:nvPr/>
        </p:nvPicPr>
        <p:blipFill>
          <a:blip r:embed="rId4">
            <a:alphaModFix/>
          </a:blip>
          <a:stretch>
            <a:fillRect/>
          </a:stretch>
        </p:blipFill>
        <p:spPr>
          <a:xfrm>
            <a:off x="570279" y="1310449"/>
            <a:ext cx="217968" cy="271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399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a:latin typeface="Calibri"/>
                <a:ea typeface="Calibri"/>
                <a:cs typeface="Calibri"/>
                <a:sym typeface="Calibri"/>
              </a:rPr>
              <a:t>DEMO TIME</a:t>
            </a:r>
            <a:endParaRPr b="1">
              <a:latin typeface="Calibri"/>
              <a:ea typeface="Calibri"/>
              <a:cs typeface="Calibri"/>
              <a:sym typeface="Calibri"/>
            </a:endParaRPr>
          </a:p>
        </p:txBody>
      </p:sp>
      <p:sp>
        <p:nvSpPr>
          <p:cNvPr id="111" name="Google Shape;111;p18"/>
          <p:cNvSpPr txBox="1"/>
          <p:nvPr>
            <p:ph idx="1" type="body"/>
          </p:nvPr>
        </p:nvSpPr>
        <p:spPr>
          <a:xfrm>
            <a:off x="311700" y="1152475"/>
            <a:ext cx="5325300" cy="3533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solidFill>
                  <a:schemeClr val="dk1"/>
                </a:solidFill>
                <a:latin typeface="Calibri"/>
                <a:ea typeface="Calibri"/>
                <a:cs typeface="Calibri"/>
                <a:sym typeface="Calibri"/>
              </a:rPr>
              <a:t>Steps to apply model</a:t>
            </a:r>
            <a:r>
              <a:rPr lang="en-GB">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indent="0" lvl="0" marL="0" rtl="0" algn="l">
              <a:spcBef>
                <a:spcPts val="0"/>
              </a:spcBef>
              <a:spcAft>
                <a:spcPts val="0"/>
              </a:spcAft>
              <a:buNone/>
            </a:pPr>
            <a:br>
              <a:rPr lang="en-GB">
                <a:solidFill>
                  <a:schemeClr val="dk1"/>
                </a:solidFill>
                <a:latin typeface="Calibri"/>
                <a:ea typeface="Calibri"/>
                <a:cs typeface="Calibri"/>
                <a:sym typeface="Calibri"/>
              </a:rPr>
            </a:br>
            <a:r>
              <a:rPr lang="en-GB">
                <a:solidFill>
                  <a:schemeClr val="dk1"/>
                </a:solidFill>
                <a:latin typeface="Calibri"/>
                <a:ea typeface="Calibri"/>
                <a:cs typeface="Calibri"/>
                <a:sym typeface="Calibri"/>
              </a:rPr>
              <a:t>Target 1:  Checking Stationarity </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ADCF Test</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Rolling Statistics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sz="1400">
              <a:solidFill>
                <a:schemeClr val="dk1"/>
              </a:solidFill>
              <a:latin typeface="Calibri"/>
              <a:ea typeface="Calibri"/>
              <a:cs typeface="Calibri"/>
              <a:sym typeface="Calibri"/>
            </a:endParaRPr>
          </a:p>
          <a:p>
            <a:pPr indent="0" lvl="0" marL="0" rtl="0" algn="l">
              <a:spcBef>
                <a:spcPts val="0"/>
              </a:spcBef>
              <a:spcAft>
                <a:spcPts val="0"/>
              </a:spcAft>
              <a:buNone/>
            </a:pPr>
            <a:br>
              <a:rPr lang="en-GB" sz="1400">
                <a:solidFill>
                  <a:schemeClr val="dk1"/>
                </a:solidFill>
                <a:latin typeface="Calibri"/>
                <a:ea typeface="Calibri"/>
                <a:cs typeface="Calibri"/>
                <a:sym typeface="Calibri"/>
              </a:rPr>
            </a:br>
            <a:r>
              <a:rPr lang="en-GB">
                <a:solidFill>
                  <a:schemeClr val="dk1"/>
                </a:solidFill>
                <a:latin typeface="Calibri"/>
                <a:ea typeface="Calibri"/>
                <a:cs typeface="Calibri"/>
                <a:sym typeface="Calibri"/>
              </a:rPr>
              <a:t>Target 2:  Applying time series model </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Autoregression Models (AR Models)</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Moving averages Models (MA Models)</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Autoregression</a:t>
            </a:r>
            <a:r>
              <a:rPr lang="en-GB">
                <a:latin typeface="Calibri"/>
                <a:ea typeface="Calibri"/>
                <a:cs typeface="Calibri"/>
                <a:sym typeface="Calibri"/>
              </a:rPr>
              <a:t> </a:t>
            </a:r>
            <a:r>
              <a:rPr lang="en-GB">
                <a:solidFill>
                  <a:schemeClr val="dk1"/>
                </a:solidFill>
                <a:latin typeface="Calibri"/>
                <a:ea typeface="Calibri"/>
                <a:cs typeface="Calibri"/>
                <a:sym typeface="Calibri"/>
              </a:rPr>
              <a:t>Moving Average (ARMA model)</a:t>
            </a:r>
            <a:endParaRPr>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lang="en-GB">
                <a:solidFill>
                  <a:schemeClr val="dk1"/>
                </a:solidFill>
                <a:latin typeface="Calibri"/>
                <a:ea typeface="Calibri"/>
                <a:cs typeface="Calibri"/>
                <a:sym typeface="Calibri"/>
              </a:rPr>
              <a:t>ARIMA Models</a:t>
            </a:r>
            <a:endParaRPr>
              <a:solidFill>
                <a:schemeClr val="dk1"/>
              </a:solidFill>
              <a:latin typeface="Calibri"/>
              <a:ea typeface="Calibri"/>
              <a:cs typeface="Calibri"/>
              <a:sym typeface="Calibri"/>
            </a:endParaRPr>
          </a:p>
        </p:txBody>
      </p:sp>
      <p:pic>
        <p:nvPicPr>
          <p:cNvPr id="112" name="Google Shape;112;p18"/>
          <p:cNvPicPr preferRelativeResize="0"/>
          <p:nvPr/>
        </p:nvPicPr>
        <p:blipFill>
          <a:blip r:embed="rId3">
            <a:alphaModFix/>
          </a:blip>
          <a:stretch>
            <a:fillRect/>
          </a:stretch>
        </p:blipFill>
        <p:spPr>
          <a:xfrm>
            <a:off x="4503050" y="3448075"/>
            <a:ext cx="262475" cy="188500"/>
          </a:xfrm>
          <a:prstGeom prst="rect">
            <a:avLst/>
          </a:prstGeom>
          <a:noFill/>
          <a:ln>
            <a:noFill/>
          </a:ln>
        </p:spPr>
      </p:pic>
      <p:pic>
        <p:nvPicPr>
          <p:cNvPr id="113" name="Google Shape;113;p18"/>
          <p:cNvPicPr preferRelativeResize="0"/>
          <p:nvPr/>
        </p:nvPicPr>
        <p:blipFill>
          <a:blip r:embed="rId3">
            <a:alphaModFix/>
          </a:blip>
          <a:stretch>
            <a:fillRect/>
          </a:stretch>
        </p:blipFill>
        <p:spPr>
          <a:xfrm>
            <a:off x="2015725" y="2162575"/>
            <a:ext cx="262475" cy="188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a:latin typeface="Calibri"/>
                <a:ea typeface="Calibri"/>
                <a:cs typeface="Calibri"/>
                <a:sym typeface="Calibri"/>
              </a:rPr>
              <a:t>Univariate Vs Multivariate </a:t>
            </a:r>
            <a:endParaRPr b="1">
              <a:latin typeface="Calibri"/>
              <a:ea typeface="Calibri"/>
              <a:cs typeface="Calibri"/>
              <a:sym typeface="Calibri"/>
            </a:endParaRPr>
          </a:p>
        </p:txBody>
      </p:sp>
      <p:sp>
        <p:nvSpPr>
          <p:cNvPr id="119" name="Google Shape;119;p19"/>
          <p:cNvSpPr txBox="1"/>
          <p:nvPr>
            <p:ph idx="1" type="body"/>
          </p:nvPr>
        </p:nvSpPr>
        <p:spPr>
          <a:xfrm>
            <a:off x="764800" y="982975"/>
            <a:ext cx="3363000" cy="139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Univariate</a:t>
            </a:r>
            <a:endParaRPr b="1" sz="1500">
              <a:solidFill>
                <a:schemeClr val="dk1"/>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S</a:t>
            </a:r>
            <a:r>
              <a:rPr lang="en-GB" sz="1400">
                <a:solidFill>
                  <a:schemeClr val="dk1"/>
                </a:solidFill>
                <a:latin typeface="Calibri"/>
                <a:ea typeface="Calibri"/>
                <a:cs typeface="Calibri"/>
                <a:sym typeface="Calibri"/>
              </a:rPr>
              <a:t>ystem is dependent on itself</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yˆ</a:t>
            </a:r>
            <a:r>
              <a:rPr lang="en-GB" sz="1400">
                <a:solidFill>
                  <a:schemeClr val="dk1"/>
                </a:solidFill>
                <a:latin typeface="Calibri"/>
                <a:ea typeface="Calibri"/>
                <a:cs typeface="Calibri"/>
                <a:sym typeface="Calibri"/>
              </a:rPr>
              <a:t>(t + k) = f(y(t), y(t – 1), …, y(t – n))</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AR model</a:t>
            </a:r>
            <a:endParaRPr sz="1400">
              <a:solidFill>
                <a:schemeClr val="dk1"/>
              </a:solidFill>
              <a:latin typeface="Calibri"/>
              <a:ea typeface="Calibri"/>
              <a:cs typeface="Calibri"/>
              <a:sym typeface="Calibri"/>
            </a:endParaRPr>
          </a:p>
        </p:txBody>
      </p:sp>
      <p:sp>
        <p:nvSpPr>
          <p:cNvPr id="120" name="Google Shape;120;p19"/>
          <p:cNvSpPr txBox="1"/>
          <p:nvPr>
            <p:ph idx="1" type="body"/>
          </p:nvPr>
        </p:nvSpPr>
        <p:spPr>
          <a:xfrm>
            <a:off x="768900" y="2811150"/>
            <a:ext cx="4209300" cy="20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500">
                <a:solidFill>
                  <a:schemeClr val="dk1"/>
                </a:solidFill>
                <a:latin typeface="Calibri"/>
                <a:ea typeface="Calibri"/>
                <a:cs typeface="Calibri"/>
                <a:sym typeface="Calibri"/>
              </a:rPr>
              <a:t>Multi</a:t>
            </a:r>
            <a:r>
              <a:rPr b="1" lang="en-GB" sz="1500">
                <a:solidFill>
                  <a:schemeClr val="dk1"/>
                </a:solidFill>
                <a:latin typeface="Calibri"/>
                <a:ea typeface="Calibri"/>
                <a:cs typeface="Calibri"/>
                <a:sym typeface="Calibri"/>
              </a:rPr>
              <a:t>variate</a:t>
            </a:r>
            <a:endParaRPr b="1" sz="1500">
              <a:solidFill>
                <a:schemeClr val="dk1"/>
              </a:solidFill>
              <a:latin typeface="Calibri"/>
              <a:ea typeface="Calibri"/>
              <a:cs typeface="Calibri"/>
              <a:sym typeface="Calibri"/>
            </a:endParaRPr>
          </a:p>
          <a:p>
            <a:pPr indent="-317500" lvl="0" marL="457200" rtl="0" algn="l">
              <a:spcBef>
                <a:spcPts val="120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System is dependent on itself</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E.g. predicting the value of the Rupee to U.S. dollar exchange rate</a:t>
            </a:r>
            <a:endParaRPr sz="1400">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Char char="●"/>
            </a:pPr>
            <a:r>
              <a:rPr lang="en-GB" sz="1400">
                <a:solidFill>
                  <a:schemeClr val="dk1"/>
                </a:solidFill>
                <a:latin typeface="Calibri"/>
                <a:ea typeface="Calibri"/>
                <a:cs typeface="Calibri"/>
                <a:sym typeface="Calibri"/>
              </a:rPr>
              <a:t>Vector Auto</a:t>
            </a:r>
            <a:r>
              <a:rPr lang="en-GB" sz="1400">
                <a:solidFill>
                  <a:schemeClr val="dk1"/>
                </a:solidFill>
                <a:latin typeface="Calibri"/>
                <a:ea typeface="Calibri"/>
                <a:cs typeface="Calibri"/>
                <a:sym typeface="Calibri"/>
              </a:rPr>
              <a:t> </a:t>
            </a:r>
            <a:r>
              <a:rPr lang="en-GB" sz="1400">
                <a:solidFill>
                  <a:schemeClr val="dk1"/>
                </a:solidFill>
                <a:latin typeface="Calibri"/>
                <a:ea typeface="Calibri"/>
                <a:cs typeface="Calibri"/>
                <a:sym typeface="Calibri"/>
              </a:rPr>
              <a:t>Regression (VAR)</a:t>
            </a:r>
            <a:endParaRPr sz="1400">
              <a:solidFill>
                <a:schemeClr val="dk1"/>
              </a:solidFill>
              <a:latin typeface="Calibri"/>
              <a:ea typeface="Calibri"/>
              <a:cs typeface="Calibri"/>
              <a:sym typeface="Calibri"/>
            </a:endParaRPr>
          </a:p>
        </p:txBody>
      </p:sp>
      <p:pic>
        <p:nvPicPr>
          <p:cNvPr id="121" name="Google Shape;121;p19"/>
          <p:cNvPicPr preferRelativeResize="0"/>
          <p:nvPr/>
        </p:nvPicPr>
        <p:blipFill>
          <a:blip r:embed="rId3">
            <a:alphaModFix/>
          </a:blip>
          <a:stretch>
            <a:fillRect/>
          </a:stretch>
        </p:blipFill>
        <p:spPr>
          <a:xfrm>
            <a:off x="5262926" y="1200063"/>
            <a:ext cx="3660325" cy="983725"/>
          </a:xfrm>
          <a:prstGeom prst="rect">
            <a:avLst/>
          </a:prstGeom>
          <a:noFill/>
          <a:ln>
            <a:noFill/>
          </a:ln>
        </p:spPr>
      </p:pic>
      <p:pic>
        <p:nvPicPr>
          <p:cNvPr id="122" name="Google Shape;122;p19"/>
          <p:cNvPicPr preferRelativeResize="0"/>
          <p:nvPr/>
        </p:nvPicPr>
        <p:blipFill>
          <a:blip r:embed="rId4">
            <a:alphaModFix/>
          </a:blip>
          <a:stretch>
            <a:fillRect/>
          </a:stretch>
        </p:blipFill>
        <p:spPr>
          <a:xfrm>
            <a:off x="5379575" y="3260500"/>
            <a:ext cx="3268325" cy="1356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269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alibri"/>
                <a:ea typeface="Calibri"/>
                <a:cs typeface="Calibri"/>
                <a:sym typeface="Calibri"/>
              </a:rPr>
              <a:t>AutoRegression </a:t>
            </a:r>
            <a:endParaRPr b="1">
              <a:latin typeface="Calibri"/>
              <a:ea typeface="Calibri"/>
              <a:cs typeface="Calibri"/>
              <a:sym typeface="Calibri"/>
            </a:endParaRPr>
          </a:p>
        </p:txBody>
      </p:sp>
      <p:sp>
        <p:nvSpPr>
          <p:cNvPr id="128" name="Google Shape;128;p20"/>
          <p:cNvSpPr txBox="1"/>
          <p:nvPr>
            <p:ph idx="1" type="body"/>
          </p:nvPr>
        </p:nvSpPr>
        <p:spPr>
          <a:xfrm>
            <a:off x="929975" y="1533475"/>
            <a:ext cx="7025100" cy="621600"/>
          </a:xfrm>
          <a:prstGeom prst="rect">
            <a:avLst/>
          </a:prstGeom>
        </p:spPr>
        <p:txBody>
          <a:bodyPr anchorCtr="0" anchor="t" bIns="91425" lIns="91425" spcFirstLastPara="1" rIns="91425" wrap="square" tIns="91425">
            <a:noAutofit/>
          </a:bodyPr>
          <a:lstStyle/>
          <a:p>
            <a:pPr indent="0" lvl="0" marL="0" rtl="0" algn="l">
              <a:spcBef>
                <a:spcPts val="1100"/>
              </a:spcBef>
              <a:spcAft>
                <a:spcPts val="700"/>
              </a:spcAft>
              <a:buNone/>
            </a:pPr>
            <a:r>
              <a:rPr b="1" lang="en-GB" sz="1400" u="sng">
                <a:solidFill>
                  <a:schemeClr val="dk1"/>
                </a:solidFill>
                <a:latin typeface="Calibri"/>
                <a:ea typeface="Calibri"/>
                <a:cs typeface="Calibri"/>
                <a:sym typeface="Calibri"/>
              </a:rPr>
              <a:t>Order of AR model to be trained:</a:t>
            </a:r>
            <a:r>
              <a:rPr lang="en-GB" sz="1400">
                <a:solidFill>
                  <a:schemeClr val="dk1"/>
                </a:solidFill>
                <a:latin typeface="Calibri"/>
                <a:ea typeface="Calibri"/>
                <a:cs typeface="Calibri"/>
                <a:sym typeface="Calibri"/>
              </a:rPr>
              <a:t> The order of AR model is determined by checking the partial autocorrelation plot. The plot_pacf method of statsmodels.graphics.tsaplots is used to plot.</a:t>
            </a:r>
            <a:endParaRPr sz="1400">
              <a:solidFill>
                <a:schemeClr val="dk1"/>
              </a:solidFill>
              <a:latin typeface="Calibri"/>
              <a:ea typeface="Calibri"/>
              <a:cs typeface="Calibri"/>
              <a:sym typeface="Calibri"/>
            </a:endParaRPr>
          </a:p>
        </p:txBody>
      </p:sp>
      <p:pic>
        <p:nvPicPr>
          <p:cNvPr id="129" name="Google Shape;129;p20"/>
          <p:cNvPicPr preferRelativeResize="0"/>
          <p:nvPr/>
        </p:nvPicPr>
        <p:blipFill>
          <a:blip r:embed="rId3">
            <a:alphaModFix/>
          </a:blip>
          <a:stretch>
            <a:fillRect/>
          </a:stretch>
        </p:blipFill>
        <p:spPr>
          <a:xfrm>
            <a:off x="1528762" y="2516699"/>
            <a:ext cx="6086525" cy="202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6677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alibri"/>
                <a:ea typeface="Calibri"/>
                <a:cs typeface="Calibri"/>
                <a:sym typeface="Calibri"/>
              </a:rPr>
              <a:t>When not to use the time series analysis</a:t>
            </a:r>
            <a:endParaRPr b="1">
              <a:latin typeface="Calibri"/>
              <a:ea typeface="Calibri"/>
              <a:cs typeface="Calibri"/>
              <a:sym typeface="Calibri"/>
            </a:endParaRPr>
          </a:p>
        </p:txBody>
      </p:sp>
      <p:sp>
        <p:nvSpPr>
          <p:cNvPr id="135" name="Google Shape;135;p21"/>
          <p:cNvSpPr txBox="1"/>
          <p:nvPr>
            <p:ph idx="1" type="body"/>
          </p:nvPr>
        </p:nvSpPr>
        <p:spPr>
          <a:xfrm>
            <a:off x="1050900" y="1451825"/>
            <a:ext cx="2508000" cy="454800"/>
          </a:xfrm>
          <a:prstGeom prst="rect">
            <a:avLst/>
          </a:prstGeom>
        </p:spPr>
        <p:txBody>
          <a:bodyPr anchorCtr="0" anchor="t" bIns="91425" lIns="91425" spcFirstLastPara="1" rIns="91425" wrap="square" tIns="91425">
            <a:normAutofit/>
          </a:bodyPr>
          <a:lstStyle/>
          <a:p>
            <a:pPr indent="-336550" lvl="0" marL="457200" rtl="0" algn="ctr">
              <a:lnSpc>
                <a:spcPct val="95000"/>
              </a:lnSpc>
              <a:spcBef>
                <a:spcPts val="0"/>
              </a:spcBef>
              <a:spcAft>
                <a:spcPts val="0"/>
              </a:spcAft>
              <a:buClr>
                <a:schemeClr val="dk1"/>
              </a:buClr>
              <a:buSzPts val="1700"/>
              <a:buFont typeface="Calibri"/>
              <a:buAutoNum type="arabicPeriod"/>
            </a:pPr>
            <a:r>
              <a:rPr lang="en-GB" sz="1700">
                <a:solidFill>
                  <a:schemeClr val="dk1"/>
                </a:solidFill>
                <a:latin typeface="Calibri"/>
                <a:ea typeface="Calibri"/>
                <a:cs typeface="Calibri"/>
                <a:sym typeface="Calibri"/>
              </a:rPr>
              <a:t>Values are constant</a:t>
            </a:r>
            <a:endParaRPr sz="1700">
              <a:solidFill>
                <a:schemeClr val="dk1"/>
              </a:solidFill>
              <a:latin typeface="Calibri"/>
              <a:ea typeface="Calibri"/>
              <a:cs typeface="Calibri"/>
              <a:sym typeface="Calibri"/>
            </a:endParaRPr>
          </a:p>
        </p:txBody>
      </p:sp>
      <p:sp>
        <p:nvSpPr>
          <p:cNvPr id="136" name="Google Shape;136;p21"/>
          <p:cNvSpPr txBox="1"/>
          <p:nvPr>
            <p:ph idx="1" type="body"/>
          </p:nvPr>
        </p:nvSpPr>
        <p:spPr>
          <a:xfrm>
            <a:off x="4572000" y="1451825"/>
            <a:ext cx="3421200" cy="4548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GB" sz="1700">
                <a:solidFill>
                  <a:schemeClr val="dk1"/>
                </a:solidFill>
                <a:latin typeface="Calibri"/>
                <a:ea typeface="Calibri"/>
                <a:cs typeface="Calibri"/>
                <a:sym typeface="Calibri"/>
              </a:rPr>
              <a:t>2. </a:t>
            </a:r>
            <a:r>
              <a:rPr lang="en-GB" sz="1700">
                <a:solidFill>
                  <a:schemeClr val="dk1"/>
                </a:solidFill>
                <a:latin typeface="Calibri"/>
                <a:ea typeface="Calibri"/>
                <a:cs typeface="Calibri"/>
                <a:sym typeface="Calibri"/>
              </a:rPr>
              <a:t>Values in the form of functions</a:t>
            </a:r>
            <a:endParaRPr sz="1700">
              <a:solidFill>
                <a:schemeClr val="dk1"/>
              </a:solidFill>
              <a:latin typeface="Calibri"/>
              <a:ea typeface="Calibri"/>
              <a:cs typeface="Calibri"/>
              <a:sym typeface="Calibri"/>
            </a:endParaRPr>
          </a:p>
        </p:txBody>
      </p:sp>
      <p:pic>
        <p:nvPicPr>
          <p:cNvPr id="137" name="Google Shape;137;p21"/>
          <p:cNvPicPr preferRelativeResize="0"/>
          <p:nvPr/>
        </p:nvPicPr>
        <p:blipFill>
          <a:blip r:embed="rId3">
            <a:alphaModFix/>
          </a:blip>
          <a:stretch>
            <a:fillRect/>
          </a:stretch>
        </p:blipFill>
        <p:spPr>
          <a:xfrm>
            <a:off x="1352455" y="2297800"/>
            <a:ext cx="2206445" cy="2252900"/>
          </a:xfrm>
          <a:prstGeom prst="rect">
            <a:avLst/>
          </a:prstGeom>
          <a:noFill/>
          <a:ln>
            <a:noFill/>
          </a:ln>
        </p:spPr>
      </p:pic>
      <p:pic>
        <p:nvPicPr>
          <p:cNvPr id="138" name="Google Shape;138;p21"/>
          <p:cNvPicPr preferRelativeResize="0"/>
          <p:nvPr/>
        </p:nvPicPr>
        <p:blipFill>
          <a:blip r:embed="rId4">
            <a:alphaModFix/>
          </a:blip>
          <a:stretch>
            <a:fillRect/>
          </a:stretch>
        </p:blipFill>
        <p:spPr>
          <a:xfrm>
            <a:off x="4859875" y="2264525"/>
            <a:ext cx="3461024" cy="230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