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Lst>
  <p:notesMasterIdLst>
    <p:notesMasterId r:id="rId26"/>
  </p:notesMasterIdLst>
  <p:sldIdLst>
    <p:sldId id="256" r:id="rId2"/>
    <p:sldId id="257" r:id="rId3"/>
    <p:sldId id="258" r:id="rId4"/>
    <p:sldId id="259" r:id="rId5"/>
    <p:sldId id="260" r:id="rId6"/>
    <p:sldId id="261" r:id="rId7"/>
    <p:sldId id="271" r:id="rId8"/>
    <p:sldId id="286" r:id="rId9"/>
    <p:sldId id="301" r:id="rId10"/>
    <p:sldId id="296" r:id="rId11"/>
    <p:sldId id="300" r:id="rId12"/>
    <p:sldId id="287" r:id="rId13"/>
    <p:sldId id="263" r:id="rId14"/>
    <p:sldId id="294" r:id="rId15"/>
    <p:sldId id="295" r:id="rId16"/>
    <p:sldId id="292" r:id="rId17"/>
    <p:sldId id="293" r:id="rId18"/>
    <p:sldId id="265" r:id="rId19"/>
    <p:sldId id="267" r:id="rId20"/>
    <p:sldId id="290" r:id="rId21"/>
    <p:sldId id="291" r:id="rId22"/>
    <p:sldId id="266" r:id="rId23"/>
    <p:sldId id="268" r:id="rId24"/>
    <p:sldId id="26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snapToObjects="1">
      <p:cViewPr>
        <p:scale>
          <a:sx n="62" d="100"/>
          <a:sy n="62" d="100"/>
        </p:scale>
        <p:origin x="139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59249-6D90-4195-8DCE-7A0DCFFE47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19789A-E6F7-4333-A476-0881F2FA59FA}">
      <dgm:prSet/>
      <dgm:spPr/>
      <dgm:t>
        <a:bodyPr/>
        <a:lstStyle/>
        <a:p>
          <a:pPr rtl="0"/>
          <a:r>
            <a:rPr lang="en-US" dirty="0">
              <a:latin typeface="Times New Roman"/>
              <a:cs typeface="Times New Roman"/>
            </a:rPr>
            <a:t>In this section, different papers used for the thesis are listed in a table. I have analyzed 8 papers, mostly from the last ten years, all from IEEE Xplore. </a:t>
          </a:r>
        </a:p>
      </dgm:t>
    </dgm:pt>
    <dgm:pt modelId="{8EE0BB79-E6AC-4832-9AF7-906C2B460747}" type="parTrans" cxnId="{1A805AE2-8A7F-45D8-BD88-8223CC3D5C62}">
      <dgm:prSet/>
      <dgm:spPr/>
      <dgm:t>
        <a:bodyPr/>
        <a:lstStyle/>
        <a:p>
          <a:endParaRPr lang="en-US"/>
        </a:p>
      </dgm:t>
    </dgm:pt>
    <dgm:pt modelId="{9EEED95B-007F-4F6C-8520-533FDAEC0916}" type="sibTrans" cxnId="{1A805AE2-8A7F-45D8-BD88-8223CC3D5C62}">
      <dgm:prSet/>
      <dgm:spPr/>
      <dgm:t>
        <a:bodyPr/>
        <a:lstStyle/>
        <a:p>
          <a:endParaRPr lang="en-US"/>
        </a:p>
      </dgm:t>
    </dgm:pt>
    <dgm:pt modelId="{F3C22689-D8DD-45D3-A8DA-4CB8CABC4802}">
      <dgm:prSet/>
      <dgm:spPr/>
      <dgm:t>
        <a:bodyPr/>
        <a:lstStyle/>
        <a:p>
          <a:r>
            <a:rPr lang="en-US" dirty="0">
              <a:latin typeface="Times New Roman"/>
              <a:cs typeface="Times New Roman"/>
            </a:rPr>
            <a:t>In the table are mentioned the paper name, its authors, its year of  publishing and also some review about its content. </a:t>
          </a:r>
        </a:p>
      </dgm:t>
    </dgm:pt>
    <dgm:pt modelId="{8CF1F8F8-B910-40B4-80E0-760F8B38C75A}" type="parTrans" cxnId="{BD16A269-E2E9-4640-B16F-3C1A67FE6FD0}">
      <dgm:prSet/>
      <dgm:spPr/>
      <dgm:t>
        <a:bodyPr/>
        <a:lstStyle/>
        <a:p>
          <a:endParaRPr lang="en-US"/>
        </a:p>
      </dgm:t>
    </dgm:pt>
    <dgm:pt modelId="{C48B67ED-C14A-4137-94B0-DBD0F27FA49E}" type="sibTrans" cxnId="{BD16A269-E2E9-4640-B16F-3C1A67FE6FD0}">
      <dgm:prSet/>
      <dgm:spPr/>
      <dgm:t>
        <a:bodyPr/>
        <a:lstStyle/>
        <a:p>
          <a:endParaRPr lang="en-US"/>
        </a:p>
      </dgm:t>
    </dgm:pt>
    <dgm:pt modelId="{80440DDD-64AC-44F6-8C39-7148524C69FB}" type="pres">
      <dgm:prSet presAssocID="{F9759249-6D90-4195-8DCE-7A0DCFFE476C}" presName="root" presStyleCnt="0">
        <dgm:presLayoutVars>
          <dgm:dir/>
          <dgm:resizeHandles val="exact"/>
        </dgm:presLayoutVars>
      </dgm:prSet>
      <dgm:spPr/>
    </dgm:pt>
    <dgm:pt modelId="{5530A6AF-C6AF-4C43-A0D5-159DF12CE40E}" type="pres">
      <dgm:prSet presAssocID="{0719789A-E6F7-4333-A476-0881F2FA59FA}" presName="compNode" presStyleCnt="0"/>
      <dgm:spPr/>
    </dgm:pt>
    <dgm:pt modelId="{318B9B1A-EF82-420B-8E9F-000A353CA6F1}" type="pres">
      <dgm:prSet presAssocID="{0719789A-E6F7-4333-A476-0881F2FA59FA}" presName="bgRect" presStyleLbl="bgShp" presStyleIdx="0" presStyleCnt="2"/>
      <dgm:spPr/>
    </dgm:pt>
    <dgm:pt modelId="{5D2D0376-BC1A-4197-AD9F-2A9E0418E837}" type="pres">
      <dgm:prSet presAssocID="{0719789A-E6F7-4333-A476-0881F2FA59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22B0ADC0-CD76-4BA1-BE27-44B4AA37A052}" type="pres">
      <dgm:prSet presAssocID="{0719789A-E6F7-4333-A476-0881F2FA59FA}" presName="spaceRect" presStyleCnt="0"/>
      <dgm:spPr/>
    </dgm:pt>
    <dgm:pt modelId="{81FEADB2-B445-4534-8667-D4A7505011EF}" type="pres">
      <dgm:prSet presAssocID="{0719789A-E6F7-4333-A476-0881F2FA59FA}" presName="parTx" presStyleLbl="revTx" presStyleIdx="0" presStyleCnt="2" custScaleX="111296">
        <dgm:presLayoutVars>
          <dgm:chMax val="0"/>
          <dgm:chPref val="0"/>
        </dgm:presLayoutVars>
      </dgm:prSet>
      <dgm:spPr/>
    </dgm:pt>
    <dgm:pt modelId="{A6AD6354-4ABD-4E24-9990-E7B0FE891F62}" type="pres">
      <dgm:prSet presAssocID="{9EEED95B-007F-4F6C-8520-533FDAEC0916}" presName="sibTrans" presStyleCnt="0"/>
      <dgm:spPr/>
    </dgm:pt>
    <dgm:pt modelId="{87123F1D-EA18-487E-BF74-7FDCEF3AB9E1}" type="pres">
      <dgm:prSet presAssocID="{F3C22689-D8DD-45D3-A8DA-4CB8CABC4802}" presName="compNode" presStyleCnt="0"/>
      <dgm:spPr/>
    </dgm:pt>
    <dgm:pt modelId="{EF29FF54-7E02-45F1-B7B9-06B9B9CB8462}" type="pres">
      <dgm:prSet presAssocID="{F3C22689-D8DD-45D3-A8DA-4CB8CABC4802}" presName="bgRect" presStyleLbl="bgShp" presStyleIdx="1" presStyleCnt="2"/>
      <dgm:spPr/>
    </dgm:pt>
    <dgm:pt modelId="{C20A6F74-1448-47AA-867E-69FB4C87ECAE}" type="pres">
      <dgm:prSet presAssocID="{F3C22689-D8DD-45D3-A8DA-4CB8CABC48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FD2AE27-E72C-4E32-BB89-F3D3CB170308}" type="pres">
      <dgm:prSet presAssocID="{F3C22689-D8DD-45D3-A8DA-4CB8CABC4802}" presName="spaceRect" presStyleCnt="0"/>
      <dgm:spPr/>
    </dgm:pt>
    <dgm:pt modelId="{2B12DBC2-BDDD-48C5-896F-D0E68F39D9E0}" type="pres">
      <dgm:prSet presAssocID="{F3C22689-D8DD-45D3-A8DA-4CB8CABC4802}" presName="parTx" presStyleLbl="revTx" presStyleIdx="1" presStyleCnt="2" custScaleX="113354">
        <dgm:presLayoutVars>
          <dgm:chMax val="0"/>
          <dgm:chPref val="0"/>
        </dgm:presLayoutVars>
      </dgm:prSet>
      <dgm:spPr/>
    </dgm:pt>
  </dgm:ptLst>
  <dgm:cxnLst>
    <dgm:cxn modelId="{BD16A269-E2E9-4640-B16F-3C1A67FE6FD0}" srcId="{F9759249-6D90-4195-8DCE-7A0DCFFE476C}" destId="{F3C22689-D8DD-45D3-A8DA-4CB8CABC4802}" srcOrd="1" destOrd="0" parTransId="{8CF1F8F8-B910-40B4-80E0-760F8B38C75A}" sibTransId="{C48B67ED-C14A-4137-94B0-DBD0F27FA49E}"/>
    <dgm:cxn modelId="{7C0BA773-E454-44A5-9CFF-28B24E12861F}" type="presOf" srcId="{F3C22689-D8DD-45D3-A8DA-4CB8CABC4802}" destId="{2B12DBC2-BDDD-48C5-896F-D0E68F39D9E0}" srcOrd="0" destOrd="0" presId="urn:microsoft.com/office/officeart/2018/2/layout/IconVerticalSolidList"/>
    <dgm:cxn modelId="{B6A8EB78-384D-4649-93EA-86B8BF0791CD}" type="presOf" srcId="{F9759249-6D90-4195-8DCE-7A0DCFFE476C}" destId="{80440DDD-64AC-44F6-8C39-7148524C69FB}" srcOrd="0" destOrd="0" presId="urn:microsoft.com/office/officeart/2018/2/layout/IconVerticalSolidList"/>
    <dgm:cxn modelId="{C5431B89-6E3D-4961-921B-A75E3516A647}" type="presOf" srcId="{0719789A-E6F7-4333-A476-0881F2FA59FA}" destId="{81FEADB2-B445-4534-8667-D4A7505011EF}" srcOrd="0" destOrd="0" presId="urn:microsoft.com/office/officeart/2018/2/layout/IconVerticalSolidList"/>
    <dgm:cxn modelId="{1A805AE2-8A7F-45D8-BD88-8223CC3D5C62}" srcId="{F9759249-6D90-4195-8DCE-7A0DCFFE476C}" destId="{0719789A-E6F7-4333-A476-0881F2FA59FA}" srcOrd="0" destOrd="0" parTransId="{8EE0BB79-E6AC-4832-9AF7-906C2B460747}" sibTransId="{9EEED95B-007F-4F6C-8520-533FDAEC0916}"/>
    <dgm:cxn modelId="{3940F7F0-E7E3-4702-8714-940175953EA9}" type="presParOf" srcId="{80440DDD-64AC-44F6-8C39-7148524C69FB}" destId="{5530A6AF-C6AF-4C43-A0D5-159DF12CE40E}" srcOrd="0" destOrd="0" presId="urn:microsoft.com/office/officeart/2018/2/layout/IconVerticalSolidList"/>
    <dgm:cxn modelId="{739839E0-AC51-4742-8F59-9FAEC60224B5}" type="presParOf" srcId="{5530A6AF-C6AF-4C43-A0D5-159DF12CE40E}" destId="{318B9B1A-EF82-420B-8E9F-000A353CA6F1}" srcOrd="0" destOrd="0" presId="urn:microsoft.com/office/officeart/2018/2/layout/IconVerticalSolidList"/>
    <dgm:cxn modelId="{6CCF19E9-1E6F-4367-8F36-ABEF12BC6EAF}" type="presParOf" srcId="{5530A6AF-C6AF-4C43-A0D5-159DF12CE40E}" destId="{5D2D0376-BC1A-4197-AD9F-2A9E0418E837}" srcOrd="1" destOrd="0" presId="urn:microsoft.com/office/officeart/2018/2/layout/IconVerticalSolidList"/>
    <dgm:cxn modelId="{CBAB931D-1C23-48BA-A638-5B542CA6AD4D}" type="presParOf" srcId="{5530A6AF-C6AF-4C43-A0D5-159DF12CE40E}" destId="{22B0ADC0-CD76-4BA1-BE27-44B4AA37A052}" srcOrd="2" destOrd="0" presId="urn:microsoft.com/office/officeart/2018/2/layout/IconVerticalSolidList"/>
    <dgm:cxn modelId="{81605A92-6607-49BD-A04D-15ADB356ECEC}" type="presParOf" srcId="{5530A6AF-C6AF-4C43-A0D5-159DF12CE40E}" destId="{81FEADB2-B445-4534-8667-D4A7505011EF}" srcOrd="3" destOrd="0" presId="urn:microsoft.com/office/officeart/2018/2/layout/IconVerticalSolidList"/>
    <dgm:cxn modelId="{4CDAFF5A-119F-4DF3-9668-91271ACFDEC3}" type="presParOf" srcId="{80440DDD-64AC-44F6-8C39-7148524C69FB}" destId="{A6AD6354-4ABD-4E24-9990-E7B0FE891F62}" srcOrd="1" destOrd="0" presId="urn:microsoft.com/office/officeart/2018/2/layout/IconVerticalSolidList"/>
    <dgm:cxn modelId="{40DB94A0-DD71-4515-8B41-9D5D90788415}" type="presParOf" srcId="{80440DDD-64AC-44F6-8C39-7148524C69FB}" destId="{87123F1D-EA18-487E-BF74-7FDCEF3AB9E1}" srcOrd="2" destOrd="0" presId="urn:microsoft.com/office/officeart/2018/2/layout/IconVerticalSolidList"/>
    <dgm:cxn modelId="{830E8E5C-176B-4C6B-A6CE-FEAB5457AA35}" type="presParOf" srcId="{87123F1D-EA18-487E-BF74-7FDCEF3AB9E1}" destId="{EF29FF54-7E02-45F1-B7B9-06B9B9CB8462}" srcOrd="0" destOrd="0" presId="urn:microsoft.com/office/officeart/2018/2/layout/IconVerticalSolidList"/>
    <dgm:cxn modelId="{83E291FF-5139-4CA2-8A40-2776AEE7F4AB}" type="presParOf" srcId="{87123F1D-EA18-487E-BF74-7FDCEF3AB9E1}" destId="{C20A6F74-1448-47AA-867E-69FB4C87ECAE}" srcOrd="1" destOrd="0" presId="urn:microsoft.com/office/officeart/2018/2/layout/IconVerticalSolidList"/>
    <dgm:cxn modelId="{EF401584-205D-41E6-A6A3-D19FBDD54F42}" type="presParOf" srcId="{87123F1D-EA18-487E-BF74-7FDCEF3AB9E1}" destId="{FFD2AE27-E72C-4E32-BB89-F3D3CB170308}" srcOrd="2" destOrd="0" presId="urn:microsoft.com/office/officeart/2018/2/layout/IconVerticalSolidList"/>
    <dgm:cxn modelId="{EDABFBE6-894F-4958-9182-F73C82AED84B}" type="presParOf" srcId="{87123F1D-EA18-487E-BF74-7FDCEF3AB9E1}" destId="{2B12DBC2-BDDD-48C5-896F-D0E68F39D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B9B1A-EF82-420B-8E9F-000A353CA6F1}">
      <dsp:nvSpPr>
        <dsp:cNvPr id="0" name=""/>
        <dsp:cNvSpPr/>
      </dsp:nvSpPr>
      <dsp:spPr>
        <a:xfrm>
          <a:off x="-141147" y="917360"/>
          <a:ext cx="6221084" cy="16734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D0376-BC1A-4197-AD9F-2A9E0418E837}">
      <dsp:nvSpPr>
        <dsp:cNvPr id="0" name=""/>
        <dsp:cNvSpPr/>
      </dsp:nvSpPr>
      <dsp:spPr>
        <a:xfrm>
          <a:off x="365063" y="1293881"/>
          <a:ext cx="920384" cy="920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EADB2-B445-4534-8667-D4A7505011EF}">
      <dsp:nvSpPr>
        <dsp:cNvPr id="0" name=""/>
        <dsp:cNvSpPr/>
      </dsp:nvSpPr>
      <dsp:spPr>
        <a:xfrm>
          <a:off x="1549672" y="917360"/>
          <a:ext cx="4768472" cy="167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04" tIns="177104" rIns="177104" bIns="177104"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a:cs typeface="Times New Roman"/>
            </a:rPr>
            <a:t>In this section, different papers used for the thesis are listed in a table. I have analyzed 8 papers, mostly from the last ten years, all from IEEE Xplore. </a:t>
          </a:r>
        </a:p>
      </dsp:txBody>
      <dsp:txXfrm>
        <a:off x="1549672" y="917360"/>
        <a:ext cx="4768472" cy="1673426"/>
      </dsp:txXfrm>
    </dsp:sp>
    <dsp:sp modelId="{EF29FF54-7E02-45F1-B7B9-06B9B9CB8462}">
      <dsp:nvSpPr>
        <dsp:cNvPr id="0" name=""/>
        <dsp:cNvSpPr/>
      </dsp:nvSpPr>
      <dsp:spPr>
        <a:xfrm>
          <a:off x="-141147" y="3009144"/>
          <a:ext cx="6221084" cy="16734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A6F74-1448-47AA-867E-69FB4C87ECAE}">
      <dsp:nvSpPr>
        <dsp:cNvPr id="0" name=""/>
        <dsp:cNvSpPr/>
      </dsp:nvSpPr>
      <dsp:spPr>
        <a:xfrm>
          <a:off x="365063" y="3385665"/>
          <a:ext cx="920384" cy="920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12DBC2-BDDD-48C5-896F-D0E68F39D9E0}">
      <dsp:nvSpPr>
        <dsp:cNvPr id="0" name=""/>
        <dsp:cNvSpPr/>
      </dsp:nvSpPr>
      <dsp:spPr>
        <a:xfrm>
          <a:off x="1505584" y="3009144"/>
          <a:ext cx="4856647" cy="167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04" tIns="177104" rIns="177104" bIns="177104"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In the table are mentioned the paper name, its authors, its year of  publishing and also some review about its content. </a:t>
          </a:r>
        </a:p>
      </dsp:txBody>
      <dsp:txXfrm>
        <a:off x="1505584" y="3009144"/>
        <a:ext cx="4856647" cy="1673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82BE-0E1A-4E5B-8E00-CE57EB53A3FB}" type="datetimeFigureOut">
              <a:rPr lang="en-US" smtClean="0"/>
              <a:t>5/28/2024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512EE-FA77-4484-B7B8-ABBC97E116AA}" type="slidenum">
              <a:rPr lang="en-US" smtClean="0"/>
              <a:t>‹#›</a:t>
            </a:fld>
            <a:endParaRPr lang="en-US"/>
          </a:p>
        </p:txBody>
      </p:sp>
    </p:spTree>
    <p:extLst>
      <p:ext uri="{BB962C8B-B14F-4D97-AF65-F5344CB8AC3E}">
        <p14:creationId xmlns:p14="http://schemas.microsoft.com/office/powerpoint/2010/main" val="223508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23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1691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32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493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637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9608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4547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8000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048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115386" y="2886075"/>
            <a:ext cx="1384133"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21427" y="5084525"/>
            <a:ext cx="1738280"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115386" y="5464115"/>
            <a:ext cx="1384133"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2877686" y="2886075"/>
            <a:ext cx="1384133"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2683725" y="5084525"/>
            <a:ext cx="1748112"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2877685" y="5478797"/>
            <a:ext cx="1391962"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4745684" y="2886075"/>
            <a:ext cx="1384133"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4551723" y="5084525"/>
            <a:ext cx="1738280"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4745683" y="5478797"/>
            <a:ext cx="1384133"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6560594" y="2886075"/>
            <a:ext cx="1384133"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6366634" y="5084525"/>
            <a:ext cx="1738280"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6560593" y="5464115"/>
            <a:ext cx="1384133"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5500687" y="1"/>
            <a:ext cx="3643313"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237296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169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518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208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104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515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186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21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617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5/28/2024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51226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900" y="5583941"/>
            <a:ext cx="6057335" cy="1157064"/>
          </a:xfrm>
        </p:spPr>
        <p:txBody>
          <a:bodyPr>
            <a:normAutofit/>
          </a:bodyPr>
          <a:lstStyle/>
          <a:p>
            <a:r>
              <a:rPr lang="en-US" dirty="0">
                <a:latin typeface="Times New Roman" panose="02020603050405020304" pitchFamily="18" charset="0"/>
                <a:cs typeface="Times New Roman" panose="02020603050405020304" pitchFamily="18" charset="0"/>
              </a:rPr>
              <a:t>Bachelor Student : </a:t>
            </a:r>
            <a:r>
              <a:rPr dirty="0">
                <a:latin typeface="Times New Roman" panose="02020603050405020304" pitchFamily="18" charset="0"/>
                <a:cs typeface="Times New Roman" panose="02020603050405020304" pitchFamily="18" charset="0"/>
              </a:rPr>
              <a:t>Anjeza Kanxha</a:t>
            </a:r>
          </a:p>
          <a:p>
            <a:r>
              <a:rPr dirty="0" err="1">
                <a:latin typeface="Times New Roman" panose="02020603050405020304" pitchFamily="18" charset="0"/>
                <a:cs typeface="Times New Roman" panose="02020603050405020304" pitchFamily="18" charset="0"/>
              </a:rPr>
              <a:t>Epoka</a:t>
            </a:r>
            <a:r>
              <a:rPr dirty="0">
                <a:latin typeface="Times New Roman" panose="02020603050405020304" pitchFamily="18" charset="0"/>
                <a:cs typeface="Times New Roman" panose="02020603050405020304" pitchFamily="18" charset="0"/>
              </a:rPr>
              <a:t> University</a:t>
            </a:r>
          </a:p>
        </p:txBody>
      </p:sp>
      <p:pic>
        <p:nvPicPr>
          <p:cNvPr id="4" name="Picture 4" descr="Logo&#10;&#10;Description automatically generated">
            <a:extLst>
              <a:ext uri="{FF2B5EF4-FFF2-40B4-BE49-F238E27FC236}">
                <a16:creationId xmlns:a16="http://schemas.microsoft.com/office/drawing/2014/main" id="{B76417B0-04FF-4EFC-A48A-7C92AFE1D53D}"/>
              </a:ext>
            </a:extLst>
          </p:cNvPr>
          <p:cNvPicPr>
            <a:picLocks noChangeAspect="1"/>
          </p:cNvPicPr>
          <p:nvPr/>
        </p:nvPicPr>
        <p:blipFill>
          <a:blip r:embed="rId2"/>
          <a:stretch>
            <a:fillRect/>
          </a:stretch>
        </p:blipFill>
        <p:spPr>
          <a:xfrm>
            <a:off x="384562" y="274638"/>
            <a:ext cx="3180571" cy="989083"/>
          </a:xfrm>
          <a:prstGeom prst="rect">
            <a:avLst/>
          </a:prstGeom>
        </p:spPr>
      </p:pic>
      <p:sp>
        <p:nvSpPr>
          <p:cNvPr id="5" name="Scroll: Vertical 4">
            <a:extLst>
              <a:ext uri="{FF2B5EF4-FFF2-40B4-BE49-F238E27FC236}">
                <a16:creationId xmlns:a16="http://schemas.microsoft.com/office/drawing/2014/main" id="{EE15467B-D6FF-4AC7-B04F-8C707EF0BE07}"/>
              </a:ext>
            </a:extLst>
          </p:cNvPr>
          <p:cNvSpPr/>
          <p:nvPr/>
        </p:nvSpPr>
        <p:spPr>
          <a:xfrm>
            <a:off x="3565133" y="493159"/>
            <a:ext cx="5578867" cy="509078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Thesis Title: Tumor Identification in CT and MRI Imaging Using Deep Learning for Accurate Diagnosis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CC1C763F-2C0A-44D1-9C5A-4E6779149DB5}"/>
              </a:ext>
            </a:extLst>
          </p:cNvPr>
          <p:cNvGraphicFramePr>
            <a:graphicFrameLocks noGrp="1"/>
          </p:cNvGraphicFramePr>
          <p:nvPr>
            <p:extLst>
              <p:ext uri="{D42A27DB-BD31-4B8C-83A1-F6EECF244321}">
                <p14:modId xmlns:p14="http://schemas.microsoft.com/office/powerpoint/2010/main" val="784613365"/>
              </p:ext>
            </p:extLst>
          </p:nvPr>
        </p:nvGraphicFramePr>
        <p:xfrm>
          <a:off x="1" y="0"/>
          <a:ext cx="9144000" cy="6858000"/>
        </p:xfrm>
        <a:graphic>
          <a:graphicData uri="http://schemas.openxmlformats.org/drawingml/2006/table">
            <a:tbl>
              <a:tblPr firstRow="1" bandRow="1">
                <a:tableStyleId>{5C22544A-7EE6-4342-B048-85BDC9FD1C3A}</a:tableStyleId>
              </a:tblPr>
              <a:tblGrid>
                <a:gridCol w="503433">
                  <a:extLst>
                    <a:ext uri="{9D8B030D-6E8A-4147-A177-3AD203B41FA5}">
                      <a16:colId xmlns:a16="http://schemas.microsoft.com/office/drawing/2014/main" val="3224532770"/>
                    </a:ext>
                  </a:extLst>
                </a:gridCol>
                <a:gridCol w="1601597">
                  <a:extLst>
                    <a:ext uri="{9D8B030D-6E8A-4147-A177-3AD203B41FA5}">
                      <a16:colId xmlns:a16="http://schemas.microsoft.com/office/drawing/2014/main" val="96592595"/>
                    </a:ext>
                  </a:extLst>
                </a:gridCol>
                <a:gridCol w="951474">
                  <a:extLst>
                    <a:ext uri="{9D8B030D-6E8A-4147-A177-3AD203B41FA5}">
                      <a16:colId xmlns:a16="http://schemas.microsoft.com/office/drawing/2014/main" val="2883476331"/>
                    </a:ext>
                  </a:extLst>
                </a:gridCol>
                <a:gridCol w="582837">
                  <a:extLst>
                    <a:ext uri="{9D8B030D-6E8A-4147-A177-3AD203B41FA5}">
                      <a16:colId xmlns:a16="http://schemas.microsoft.com/office/drawing/2014/main" val="2495785207"/>
                    </a:ext>
                  </a:extLst>
                </a:gridCol>
                <a:gridCol w="697021">
                  <a:extLst>
                    <a:ext uri="{9D8B030D-6E8A-4147-A177-3AD203B41FA5}">
                      <a16:colId xmlns:a16="http://schemas.microsoft.com/office/drawing/2014/main" val="3668254511"/>
                    </a:ext>
                  </a:extLst>
                </a:gridCol>
                <a:gridCol w="1507454">
                  <a:extLst>
                    <a:ext uri="{9D8B030D-6E8A-4147-A177-3AD203B41FA5}">
                      <a16:colId xmlns:a16="http://schemas.microsoft.com/office/drawing/2014/main" val="978963678"/>
                    </a:ext>
                  </a:extLst>
                </a:gridCol>
                <a:gridCol w="1851527">
                  <a:extLst>
                    <a:ext uri="{9D8B030D-6E8A-4147-A177-3AD203B41FA5}">
                      <a16:colId xmlns:a16="http://schemas.microsoft.com/office/drawing/2014/main" val="3268609138"/>
                    </a:ext>
                  </a:extLst>
                </a:gridCol>
                <a:gridCol w="1448657">
                  <a:extLst>
                    <a:ext uri="{9D8B030D-6E8A-4147-A177-3AD203B41FA5}">
                      <a16:colId xmlns:a16="http://schemas.microsoft.com/office/drawing/2014/main" val="1999669128"/>
                    </a:ext>
                  </a:extLst>
                </a:gridCol>
              </a:tblGrid>
              <a:tr h="829977">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Nr</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Paper Title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Author(s)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Year</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Source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Solved Problems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2873183029"/>
                  </a:ext>
                </a:extLst>
              </a:tr>
              <a:tr h="2669645">
                <a:tc>
                  <a:txBody>
                    <a:bodyPr/>
                    <a:lstStyle/>
                    <a:p>
                      <a:pPr lvl="0"/>
                      <a:r>
                        <a:rPr lang="en-US" dirty="0">
                          <a:latin typeface="Times New Roman" panose="02020603050405020304" pitchFamily="18" charset="0"/>
                          <a:cs typeface="Times New Roman" panose="02020603050405020304" pitchFamily="18" charset="0"/>
                        </a:rPr>
                        <a:t>7</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Lung Cancer Detection from Computed Tomography (CT) Scans using Convolutional Neural Network</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M.Bikromjit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Khumancha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Aarti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Barai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C.B Rama Rao</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dirty="0">
                          <a:latin typeface="Times New Roman" panose="02020603050405020304" pitchFamily="18" charset="0"/>
                          <a:cs typeface="Times New Roman" panose="02020603050405020304" pitchFamily="18" charset="0"/>
                        </a:rPr>
                        <a:t>2019</a:t>
                      </a:r>
                    </a:p>
                  </a:txBody>
                  <a:tcPr/>
                </a:tc>
                <a:tc>
                  <a:txBody>
                    <a:bodyPr/>
                    <a:lstStyle/>
                    <a:p>
                      <a:pPr lvl="0"/>
                      <a:r>
                        <a:rPr lang="en-US" dirty="0">
                          <a:latin typeface="Times New Roman" panose="02020603050405020304" pitchFamily="18" charset="0"/>
                          <a:cs typeface="Times New Roman" panose="02020603050405020304" pitchFamily="18" charset="0"/>
                        </a:rPr>
                        <a:t>IEEE</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Uses CNN to detect lung cancer from CT scans, emphasizing the model's sensitivity and specificity.</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Improved detection rates which may reduce false positives and negatives in lung cancer screening.</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with real-time imaging systems for dynamic diagnosis support.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8212759"/>
                  </a:ext>
                </a:extLst>
              </a:tr>
              <a:tr h="3358378">
                <a:tc>
                  <a:txBody>
                    <a:bodyPr/>
                    <a:lstStyle/>
                    <a:p>
                      <a:pPr lvl="0"/>
                      <a:r>
                        <a:rPr lang="en-US" dirty="0">
                          <a:latin typeface="Times New Roman" panose="02020603050405020304" pitchFamily="18" charset="0"/>
                          <a:cs typeface="Times New Roman" panose="02020603050405020304" pitchFamily="18" charset="0"/>
                        </a:rPr>
                        <a:t>8</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novel approach for detection of Lung Cancer using Digital Image Processing and Convolution Neural Networks</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Rohit Y.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Bhalerao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Harsh P. Jani, Rachana K. Gaitonde, Vinit Raut</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dirty="0">
                          <a:latin typeface="Times New Roman" panose="02020603050405020304" pitchFamily="18" charset="0"/>
                          <a:cs typeface="Times New Roman" panose="02020603050405020304" pitchFamily="18" charset="0"/>
                        </a:rPr>
                        <a:t>2019</a:t>
                      </a:r>
                    </a:p>
                  </a:txBody>
                  <a:tcPr/>
                </a:tc>
                <a:tc>
                  <a:txBody>
                    <a:bodyPr/>
                    <a:lstStyle/>
                    <a:p>
                      <a:pPr lvl="0"/>
                      <a:r>
                        <a:rPr lang="en-US" dirty="0">
                          <a:latin typeface="Times New Roman" panose="02020603050405020304" pitchFamily="18" charset="0"/>
                          <a:cs typeface="Times New Roman" panose="02020603050405020304" pitchFamily="18" charset="0"/>
                        </a:rPr>
                        <a:t>IEEE</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Introduces a combined approach of digital image processing and CNNs for early lung cancer detection.</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Enhances image processing techniques that improve the initial stages of lung cancer screening.</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Extend the approach to other types of cancer detection using multimodal imaging data.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8886209"/>
                  </a:ext>
                </a:extLst>
              </a:tr>
            </a:tbl>
          </a:graphicData>
        </a:graphic>
      </p:graphicFrame>
    </p:spTree>
    <p:extLst>
      <p:ext uri="{BB962C8B-B14F-4D97-AF65-F5344CB8AC3E}">
        <p14:creationId xmlns:p14="http://schemas.microsoft.com/office/powerpoint/2010/main" val="412709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6">
            <a:extLst>
              <a:ext uri="{FF2B5EF4-FFF2-40B4-BE49-F238E27FC236}">
                <a16:creationId xmlns:a16="http://schemas.microsoft.com/office/drawing/2014/main" id="{9E64EF27-B748-4A13-ABD0-299ADAB104CE}"/>
              </a:ext>
            </a:extLst>
          </p:cNvPr>
          <p:cNvGraphicFramePr>
            <a:graphicFrameLocks noGrp="1"/>
          </p:cNvGraphicFramePr>
          <p:nvPr>
            <p:extLst>
              <p:ext uri="{D42A27DB-BD31-4B8C-83A1-F6EECF244321}">
                <p14:modId xmlns:p14="http://schemas.microsoft.com/office/powerpoint/2010/main" val="2137326000"/>
              </p:ext>
            </p:extLst>
          </p:nvPr>
        </p:nvGraphicFramePr>
        <p:xfrm>
          <a:off x="-3" y="1"/>
          <a:ext cx="9144003" cy="6860018"/>
        </p:xfrm>
        <a:graphic>
          <a:graphicData uri="http://schemas.openxmlformats.org/drawingml/2006/table">
            <a:tbl>
              <a:tblPr firstRow="1" bandRow="1">
                <a:tableStyleId>{5C22544A-7EE6-4342-B048-85BDC9FD1C3A}</a:tableStyleId>
              </a:tblPr>
              <a:tblGrid>
                <a:gridCol w="472611">
                  <a:extLst>
                    <a:ext uri="{9D8B030D-6E8A-4147-A177-3AD203B41FA5}">
                      <a16:colId xmlns:a16="http://schemas.microsoft.com/office/drawing/2014/main" val="597863759"/>
                    </a:ext>
                  </a:extLst>
                </a:gridCol>
                <a:gridCol w="1705510">
                  <a:extLst>
                    <a:ext uri="{9D8B030D-6E8A-4147-A177-3AD203B41FA5}">
                      <a16:colId xmlns:a16="http://schemas.microsoft.com/office/drawing/2014/main" val="1113157572"/>
                    </a:ext>
                  </a:extLst>
                </a:gridCol>
                <a:gridCol w="1412239">
                  <a:extLst>
                    <a:ext uri="{9D8B030D-6E8A-4147-A177-3AD203B41FA5}">
                      <a16:colId xmlns:a16="http://schemas.microsoft.com/office/drawing/2014/main" val="1103793262"/>
                    </a:ext>
                  </a:extLst>
                </a:gridCol>
                <a:gridCol w="810445">
                  <a:extLst>
                    <a:ext uri="{9D8B030D-6E8A-4147-A177-3AD203B41FA5}">
                      <a16:colId xmlns:a16="http://schemas.microsoft.com/office/drawing/2014/main" val="2417363193"/>
                    </a:ext>
                  </a:extLst>
                </a:gridCol>
                <a:gridCol w="747746">
                  <a:extLst>
                    <a:ext uri="{9D8B030D-6E8A-4147-A177-3AD203B41FA5}">
                      <a16:colId xmlns:a16="http://schemas.microsoft.com/office/drawing/2014/main" val="3889613942"/>
                    </a:ext>
                  </a:extLst>
                </a:gridCol>
                <a:gridCol w="1396087">
                  <a:extLst>
                    <a:ext uri="{9D8B030D-6E8A-4147-A177-3AD203B41FA5}">
                      <a16:colId xmlns:a16="http://schemas.microsoft.com/office/drawing/2014/main" val="1550072000"/>
                    </a:ext>
                  </a:extLst>
                </a:gridCol>
                <a:gridCol w="1458931">
                  <a:extLst>
                    <a:ext uri="{9D8B030D-6E8A-4147-A177-3AD203B41FA5}">
                      <a16:colId xmlns:a16="http://schemas.microsoft.com/office/drawing/2014/main" val="3363430249"/>
                    </a:ext>
                  </a:extLst>
                </a:gridCol>
                <a:gridCol w="1140434">
                  <a:extLst>
                    <a:ext uri="{9D8B030D-6E8A-4147-A177-3AD203B41FA5}">
                      <a16:colId xmlns:a16="http://schemas.microsoft.com/office/drawing/2014/main" val="1891769840"/>
                    </a:ext>
                  </a:extLst>
                </a:gridCol>
              </a:tblGrid>
              <a:tr h="624231">
                <a:tc>
                  <a:txBody>
                    <a:bodyPr/>
                    <a:lstStyle/>
                    <a:p>
                      <a:r>
                        <a:rPr lang="en-US" dirty="0">
                          <a:solidFill>
                            <a:schemeClr val="tx1"/>
                          </a:solidFill>
                          <a:latin typeface="Times New Roman" panose="02020603050405020304" pitchFamily="18" charset="0"/>
                          <a:cs typeface="Times New Roman" panose="02020603050405020304" pitchFamily="18" charset="0"/>
                        </a:rPr>
                        <a:t>Nr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Paper Title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Source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Content</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Solved Problems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4225817164"/>
                  </a:ext>
                </a:extLst>
              </a:tr>
              <a:tr h="3299506">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Gradient-based learning applied to document recognition</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Y.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Lecun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L.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Bottou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Y.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Bengio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P. Haffner</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dirty="0">
                          <a:latin typeface="Times New Roman" panose="02020603050405020304" pitchFamily="18" charset="0"/>
                          <a:cs typeface="Times New Roman" panose="02020603050405020304" pitchFamily="18" charset="0"/>
                        </a:rPr>
                        <a:t>1998</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Discusses gradient-based learning techniques in the context of document recognition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Highlights effective techniques for distinguishing between tumor types, which can guide treatment decisions.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Explore more efficient gradient-based optimization algorithms for faster training times.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5431698"/>
                  </a:ext>
                </a:extLst>
              </a:tr>
              <a:tr h="2836658">
                <a:tc>
                  <a:txBody>
                    <a:bodyPr/>
                    <a:lstStyle/>
                    <a:p>
                      <a:r>
                        <a:rPr lang="en-US" dirty="0">
                          <a:solidFill>
                            <a:schemeClr val="tx1"/>
                          </a:solidFill>
                          <a:latin typeface="Times New Roman" panose="02020603050405020304" pitchFamily="18" charset="0"/>
                          <a:cs typeface="Times New Roman" panose="02020603050405020304" pitchFamily="18" charset="0"/>
                        </a:rPr>
                        <a:t>14</a:t>
                      </a:r>
                    </a:p>
                  </a:txBody>
                  <a:tcPr/>
                </a:tc>
                <a:tc>
                  <a:txBody>
                    <a:bodyPr/>
                    <a:lstStyle/>
                    <a:p>
                      <a:pPr lvl="0"/>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 Basic Concept of Image Classification for Covid-19 Patients Using Chest CT Scan and Convolutional Neural Network</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it-IT" sz="1800" b="0" i="0" kern="1200" dirty="0">
                          <a:solidFill>
                            <a:schemeClr val="tx1"/>
                          </a:solidFill>
                          <a:effectLst/>
                          <a:latin typeface="Times New Roman" panose="02020603050405020304" pitchFamily="18" charset="0"/>
                          <a:ea typeface="+mn-ea"/>
                          <a:cs typeface="Times New Roman" panose="02020603050405020304" pitchFamily="18" charset="0"/>
                        </a:rPr>
                        <a:t>Irma Permata Sari, Widodo, Murien Nugraheni, Putra Wanda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2020</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IEEE</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Proposes a CNN method to classify COVID-19 patients from chest CT scans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Contributes to automated COVID-19 detection crucial for triaging patients.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Adapt the model to detect other illnesses for broader clinical use.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678340"/>
                  </a:ext>
                </a:extLst>
              </a:tr>
            </a:tbl>
          </a:graphicData>
        </a:graphic>
      </p:graphicFrame>
    </p:spTree>
    <p:extLst>
      <p:ext uri="{BB962C8B-B14F-4D97-AF65-F5344CB8AC3E}">
        <p14:creationId xmlns:p14="http://schemas.microsoft.com/office/powerpoint/2010/main" val="172730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6">
            <a:extLst>
              <a:ext uri="{FF2B5EF4-FFF2-40B4-BE49-F238E27FC236}">
                <a16:creationId xmlns:a16="http://schemas.microsoft.com/office/drawing/2014/main" id="{9E64EF27-B748-4A13-ABD0-299ADAB104CE}"/>
              </a:ext>
            </a:extLst>
          </p:cNvPr>
          <p:cNvGraphicFramePr>
            <a:graphicFrameLocks noGrp="1"/>
          </p:cNvGraphicFramePr>
          <p:nvPr>
            <p:extLst>
              <p:ext uri="{D42A27DB-BD31-4B8C-83A1-F6EECF244321}">
                <p14:modId xmlns:p14="http://schemas.microsoft.com/office/powerpoint/2010/main" val="3772819908"/>
              </p:ext>
            </p:extLst>
          </p:nvPr>
        </p:nvGraphicFramePr>
        <p:xfrm>
          <a:off x="1" y="-20549"/>
          <a:ext cx="9144000" cy="6878549"/>
        </p:xfrm>
        <a:graphic>
          <a:graphicData uri="http://schemas.openxmlformats.org/drawingml/2006/table">
            <a:tbl>
              <a:tblPr firstRow="1" bandRow="1">
                <a:tableStyleId>{5C22544A-7EE6-4342-B048-85BDC9FD1C3A}</a:tableStyleId>
              </a:tblPr>
              <a:tblGrid>
                <a:gridCol w="862732">
                  <a:extLst>
                    <a:ext uri="{9D8B030D-6E8A-4147-A177-3AD203B41FA5}">
                      <a16:colId xmlns:a16="http://schemas.microsoft.com/office/drawing/2014/main" val="597863759"/>
                    </a:ext>
                  </a:extLst>
                </a:gridCol>
                <a:gridCol w="1318607">
                  <a:extLst>
                    <a:ext uri="{9D8B030D-6E8A-4147-A177-3AD203B41FA5}">
                      <a16:colId xmlns:a16="http://schemas.microsoft.com/office/drawing/2014/main" val="1113157572"/>
                    </a:ext>
                  </a:extLst>
                </a:gridCol>
                <a:gridCol w="1278303">
                  <a:extLst>
                    <a:ext uri="{9D8B030D-6E8A-4147-A177-3AD203B41FA5}">
                      <a16:colId xmlns:a16="http://schemas.microsoft.com/office/drawing/2014/main" val="1103793262"/>
                    </a:ext>
                  </a:extLst>
                </a:gridCol>
                <a:gridCol w="862732">
                  <a:extLst>
                    <a:ext uri="{9D8B030D-6E8A-4147-A177-3AD203B41FA5}">
                      <a16:colId xmlns:a16="http://schemas.microsoft.com/office/drawing/2014/main" val="2417363193"/>
                    </a:ext>
                  </a:extLst>
                </a:gridCol>
                <a:gridCol w="826174">
                  <a:extLst>
                    <a:ext uri="{9D8B030D-6E8A-4147-A177-3AD203B41FA5}">
                      <a16:colId xmlns:a16="http://schemas.microsoft.com/office/drawing/2014/main" val="3889613942"/>
                    </a:ext>
                  </a:extLst>
                </a:gridCol>
                <a:gridCol w="1219200">
                  <a:extLst>
                    <a:ext uri="{9D8B030D-6E8A-4147-A177-3AD203B41FA5}">
                      <a16:colId xmlns:a16="http://schemas.microsoft.com/office/drawing/2014/main" val="1550072000"/>
                    </a:ext>
                  </a:extLst>
                </a:gridCol>
                <a:gridCol w="1388126">
                  <a:extLst>
                    <a:ext uri="{9D8B030D-6E8A-4147-A177-3AD203B41FA5}">
                      <a16:colId xmlns:a16="http://schemas.microsoft.com/office/drawing/2014/main" val="3363430249"/>
                    </a:ext>
                  </a:extLst>
                </a:gridCol>
                <a:gridCol w="1388126">
                  <a:extLst>
                    <a:ext uri="{9D8B030D-6E8A-4147-A177-3AD203B41FA5}">
                      <a16:colId xmlns:a16="http://schemas.microsoft.com/office/drawing/2014/main" val="1839157630"/>
                    </a:ext>
                  </a:extLst>
                </a:gridCol>
              </a:tblGrid>
              <a:tr h="1375710">
                <a:tc>
                  <a:txBody>
                    <a:bodyPr/>
                    <a:lstStyle/>
                    <a:p>
                      <a:r>
                        <a:rPr lang="en-US" dirty="0">
                          <a:solidFill>
                            <a:schemeClr val="tx1"/>
                          </a:solidFill>
                          <a:latin typeface="Times New Roman" panose="02020603050405020304" pitchFamily="18" charset="0"/>
                          <a:cs typeface="Times New Roman" panose="02020603050405020304" pitchFamily="18" charset="0"/>
                        </a:rPr>
                        <a:t>Nr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Paper Title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Source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Content</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Solved Problems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4225817164"/>
                  </a:ext>
                </a:extLst>
              </a:tr>
              <a:tr h="5502839">
                <a:tc>
                  <a:txBody>
                    <a:bodyPr/>
                    <a:lstStyle/>
                    <a:p>
                      <a:r>
                        <a:rPr lang="en-US" dirty="0">
                          <a:latin typeface="Times New Roman" panose="02020603050405020304" pitchFamily="18" charset="0"/>
                          <a:cs typeface="Times New Roman" panose="02020603050405020304" pitchFamily="18" charset="0"/>
                        </a:rPr>
                        <a:t>15</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Brain Tumor Detection and Classification Using CNN Algorithm and Deep Learning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Sultan B.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Fayyadh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Abdullahi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A.Ibrahim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Develops a deep learning technique for detecting and classifying brain tumors using CNNs.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 accuracy in classification essential for appropriate treatment planning.</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Implement real-time analysis and extend the approach to other neurological conditions.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0452046"/>
                  </a:ext>
                </a:extLst>
              </a:tr>
            </a:tbl>
          </a:graphicData>
        </a:graphic>
      </p:graphicFrame>
    </p:spTree>
    <p:extLst>
      <p:ext uri="{BB962C8B-B14F-4D97-AF65-F5344CB8AC3E}">
        <p14:creationId xmlns:p14="http://schemas.microsoft.com/office/powerpoint/2010/main" val="27839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44" y="90855"/>
            <a:ext cx="8078525" cy="967384"/>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Summary of literature review</a:t>
            </a:r>
            <a:br>
              <a:rPr lang="en-US" sz="3600" b="1" dirty="0">
                <a:effectLst/>
                <a:latin typeface="Verdana" panose="020B0604030504040204" pitchFamily="34" charset="0"/>
                <a:ea typeface="Times New Roman" panose="02020603050405020304" pitchFamily="18" charset="0"/>
              </a:rPr>
            </a:br>
            <a:endParaRPr dirty="0"/>
          </a:p>
        </p:txBody>
      </p:sp>
      <p:sp>
        <p:nvSpPr>
          <p:cNvPr id="3" name="Content Placeholder 2"/>
          <p:cNvSpPr>
            <a:spLocks noGrp="1"/>
          </p:cNvSpPr>
          <p:nvPr>
            <p:ph idx="1"/>
          </p:nvPr>
        </p:nvSpPr>
        <p:spPr>
          <a:xfrm>
            <a:off x="143838" y="792723"/>
            <a:ext cx="8856323" cy="5799761"/>
          </a:xfrm>
        </p:spPr>
        <p:txBody>
          <a:bodyPr>
            <a:normAutofit fontScale="85000" lnSpcReduction="10000"/>
          </a:bodyPr>
          <a:lstStyle/>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Studies [4,5,6,7,8] focus on the development of automated systems for detecting Lung cancer from CT scans using Convolutional Neural Networks. These aim to identify lung nodules and classify them as tumorial or not. These references are cited in our study because a part of our study is related to CT scans and cancer cases in the lung. Also [14], and [15] focus on the application of CNN architecture in medical imaging such as MRI and CT scans. We have cited [14] and [15] to use them as a foundation base where other previous studies have stated the application of CNN in different medical images.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b="1" dirty="0">
                <a:effectLst/>
                <a:latin typeface="Times New Roman" panose="02020603050405020304" pitchFamily="18" charset="0"/>
                <a:ea typeface="Calibri" panose="020F0502020204030204" pitchFamily="34" charset="0"/>
                <a:cs typeface="Times New Roman" panose="02020603050405020304" pitchFamily="18" charset="0"/>
              </a:rPr>
              <a:t>Technological and Methodological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Papers [4,7,8] demonstrate the use of sophisticated neural network models for image classification with medical imaging. We have cited them in the section of CNN introduction, input layers, fully connected layers, and activation layers.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b="1" dirty="0">
                <a:effectLst/>
                <a:latin typeface="Times New Roman" panose="02020603050405020304" pitchFamily="18" charset="0"/>
                <a:ea typeface="Calibri" panose="020F0502020204030204" pitchFamily="34" charset="0"/>
                <a:cs typeface="Times New Roman" panose="02020603050405020304" pitchFamily="18" charset="0"/>
              </a:rPr>
              <a:t>Theoretical Contribution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Gradient-based learning [9]: The work of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Lecun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laid to groundwork for many advancements in using convolutional neural networks for image data. We have cited this because our model uses gradient-based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FA186CA-F323-4C0E-8DF2-9F9A4D0F9183}"/>
              </a:ext>
            </a:extLst>
          </p:cNvPr>
          <p:cNvGraphicFramePr>
            <a:graphicFrameLocks noGrp="1"/>
          </p:cNvGraphicFramePr>
          <p:nvPr>
            <p:ph idx="1"/>
            <p:extLst>
              <p:ext uri="{D42A27DB-BD31-4B8C-83A1-F6EECF244321}">
                <p14:modId xmlns:p14="http://schemas.microsoft.com/office/powerpoint/2010/main" val="3401612286"/>
              </p:ext>
            </p:extLst>
          </p:nvPr>
        </p:nvGraphicFramePr>
        <p:xfrm>
          <a:off x="0" y="774757"/>
          <a:ext cx="4335695" cy="3036472"/>
        </p:xfrm>
        <a:graphic>
          <a:graphicData uri="http://schemas.openxmlformats.org/drawingml/2006/table">
            <a:tbl>
              <a:tblPr firstRow="1" firstCol="1" bandRow="1">
                <a:tableStyleId>{5C22544A-7EE6-4342-B048-85BDC9FD1C3A}</a:tableStyleId>
              </a:tblPr>
              <a:tblGrid>
                <a:gridCol w="1345425">
                  <a:extLst>
                    <a:ext uri="{9D8B030D-6E8A-4147-A177-3AD203B41FA5}">
                      <a16:colId xmlns:a16="http://schemas.microsoft.com/office/drawing/2014/main" val="3975400992"/>
                    </a:ext>
                  </a:extLst>
                </a:gridCol>
                <a:gridCol w="1495135">
                  <a:extLst>
                    <a:ext uri="{9D8B030D-6E8A-4147-A177-3AD203B41FA5}">
                      <a16:colId xmlns:a16="http://schemas.microsoft.com/office/drawing/2014/main" val="2849907115"/>
                    </a:ext>
                  </a:extLst>
                </a:gridCol>
                <a:gridCol w="1495135">
                  <a:extLst>
                    <a:ext uri="{9D8B030D-6E8A-4147-A177-3AD203B41FA5}">
                      <a16:colId xmlns:a16="http://schemas.microsoft.com/office/drawing/2014/main" val="3810555757"/>
                    </a:ext>
                  </a:extLst>
                </a:gridCol>
              </a:tblGrid>
              <a:tr h="481696">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0.303000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0.292715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405297"/>
                  </a:ext>
                </a:extLst>
              </a:tr>
              <a:tr h="283864">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0.236320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0.228751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766010"/>
                  </a:ext>
                </a:extLst>
              </a:tr>
              <a:tr h="283864">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0.193609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0.184619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509703"/>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40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0.159293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0.184990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464056"/>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0.141757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0.136623</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339387"/>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0.127096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0.135775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853145"/>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0.115164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0.104141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1665166"/>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0.102495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0.092318</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2584705"/>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0.090556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0.095216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035721"/>
                  </a:ext>
                </a:extLst>
              </a:tr>
              <a:tr h="283864">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0.076802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0.078608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688167"/>
                  </a:ext>
                </a:extLst>
              </a:tr>
            </a:tbl>
          </a:graphicData>
        </a:graphic>
      </p:graphicFrame>
      <p:graphicFrame>
        <p:nvGraphicFramePr>
          <p:cNvPr id="10" name="Table 9">
            <a:extLst>
              <a:ext uri="{FF2B5EF4-FFF2-40B4-BE49-F238E27FC236}">
                <a16:creationId xmlns:a16="http://schemas.microsoft.com/office/drawing/2014/main" id="{62045D1D-5491-4111-8ECE-4A1F71776997}"/>
              </a:ext>
            </a:extLst>
          </p:cNvPr>
          <p:cNvGraphicFramePr>
            <a:graphicFrameLocks noGrp="1"/>
          </p:cNvGraphicFramePr>
          <p:nvPr>
            <p:extLst>
              <p:ext uri="{D42A27DB-BD31-4B8C-83A1-F6EECF244321}">
                <p14:modId xmlns:p14="http://schemas.microsoft.com/office/powerpoint/2010/main" val="3319244892"/>
              </p:ext>
            </p:extLst>
          </p:nvPr>
        </p:nvGraphicFramePr>
        <p:xfrm>
          <a:off x="4428164" y="3897651"/>
          <a:ext cx="4715836" cy="2801689"/>
        </p:xfrm>
        <a:graphic>
          <a:graphicData uri="http://schemas.openxmlformats.org/drawingml/2006/table">
            <a:tbl>
              <a:tblPr firstRow="1" firstCol="1" bandRow="1">
                <a:tableStyleId>{5C22544A-7EE6-4342-B048-85BDC9FD1C3A}</a:tableStyleId>
              </a:tblPr>
              <a:tblGrid>
                <a:gridCol w="1538852">
                  <a:extLst>
                    <a:ext uri="{9D8B030D-6E8A-4147-A177-3AD203B41FA5}">
                      <a16:colId xmlns:a16="http://schemas.microsoft.com/office/drawing/2014/main" val="307807881"/>
                    </a:ext>
                  </a:extLst>
                </a:gridCol>
                <a:gridCol w="1588492">
                  <a:extLst>
                    <a:ext uri="{9D8B030D-6E8A-4147-A177-3AD203B41FA5}">
                      <a16:colId xmlns:a16="http://schemas.microsoft.com/office/drawing/2014/main" val="4083984203"/>
                    </a:ext>
                  </a:extLst>
                </a:gridCol>
                <a:gridCol w="1588492">
                  <a:extLst>
                    <a:ext uri="{9D8B030D-6E8A-4147-A177-3AD203B41FA5}">
                      <a16:colId xmlns:a16="http://schemas.microsoft.com/office/drawing/2014/main" val="4233311520"/>
                    </a:ext>
                  </a:extLst>
                </a:gridCol>
              </a:tblGrid>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300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0.069867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66954"/>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0.069882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6867671"/>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0.069882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3538301"/>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330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0.069994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823975"/>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340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0.069872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6423207"/>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350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0.069885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0.069887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056415"/>
                  </a:ext>
                </a:extLst>
              </a:tr>
              <a:tr h="254699">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360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0.069921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0.069887</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187170"/>
                  </a:ext>
                </a:extLst>
              </a:tr>
              <a:tr h="254699">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370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0.069880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5223020"/>
                  </a:ext>
                </a:extLst>
              </a:tr>
              <a:tr h="254699">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380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0.069868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0.069888</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797418"/>
                  </a:ext>
                </a:extLst>
              </a:tr>
              <a:tr h="254699">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390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0.069886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727997"/>
                  </a:ext>
                </a:extLst>
              </a:tr>
              <a:tr h="254699">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400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0.070712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0.069876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3754148"/>
                  </a:ext>
                </a:extLst>
              </a:tr>
            </a:tbl>
          </a:graphicData>
        </a:graphic>
      </p:graphicFrame>
      <p:graphicFrame>
        <p:nvGraphicFramePr>
          <p:cNvPr id="11" name="Table 10">
            <a:extLst>
              <a:ext uri="{FF2B5EF4-FFF2-40B4-BE49-F238E27FC236}">
                <a16:creationId xmlns:a16="http://schemas.microsoft.com/office/drawing/2014/main" id="{C7B54EC1-AF52-429F-8E26-815F66FB9344}"/>
              </a:ext>
            </a:extLst>
          </p:cNvPr>
          <p:cNvGraphicFramePr>
            <a:graphicFrameLocks noGrp="1"/>
          </p:cNvGraphicFramePr>
          <p:nvPr>
            <p:extLst>
              <p:ext uri="{D42A27DB-BD31-4B8C-83A1-F6EECF244321}">
                <p14:modId xmlns:p14="http://schemas.microsoft.com/office/powerpoint/2010/main" val="3263197772"/>
              </p:ext>
            </p:extLst>
          </p:nvPr>
        </p:nvGraphicFramePr>
        <p:xfrm>
          <a:off x="4428158" y="774757"/>
          <a:ext cx="4715838" cy="3036470"/>
        </p:xfrm>
        <a:graphic>
          <a:graphicData uri="http://schemas.openxmlformats.org/drawingml/2006/table">
            <a:tbl>
              <a:tblPr firstRow="1" firstCol="1" bandRow="1">
                <a:tableStyleId>{5C22544A-7EE6-4342-B048-85BDC9FD1C3A}</a:tableStyleId>
              </a:tblPr>
              <a:tblGrid>
                <a:gridCol w="1274280">
                  <a:extLst>
                    <a:ext uri="{9D8B030D-6E8A-4147-A177-3AD203B41FA5}">
                      <a16:colId xmlns:a16="http://schemas.microsoft.com/office/drawing/2014/main" val="365015356"/>
                    </a:ext>
                  </a:extLst>
                </a:gridCol>
                <a:gridCol w="1853065">
                  <a:extLst>
                    <a:ext uri="{9D8B030D-6E8A-4147-A177-3AD203B41FA5}">
                      <a16:colId xmlns:a16="http://schemas.microsoft.com/office/drawing/2014/main" val="2508160508"/>
                    </a:ext>
                  </a:extLst>
                </a:gridCol>
                <a:gridCol w="1588493">
                  <a:extLst>
                    <a:ext uri="{9D8B030D-6E8A-4147-A177-3AD203B41FA5}">
                      <a16:colId xmlns:a16="http://schemas.microsoft.com/office/drawing/2014/main" val="1930441067"/>
                    </a:ext>
                  </a:extLst>
                </a:gridCol>
              </a:tblGrid>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200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0.069925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0.069919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009397"/>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0.069928</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0.069909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0826657"/>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0.069904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0.069906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05061"/>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230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0.069884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0.069905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3121417"/>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240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0.069885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9140838"/>
                  </a:ext>
                </a:extLst>
              </a:tr>
              <a:tr h="30364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250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173619"/>
                  </a:ext>
                </a:extLst>
              </a:tr>
              <a:tr h="30364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260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0.069898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0.069899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722230"/>
                  </a:ext>
                </a:extLst>
              </a:tr>
              <a:tr h="30364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270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0.069876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0.069901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172687"/>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280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0.069872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0.069891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685824"/>
                  </a:ext>
                </a:extLst>
              </a:tr>
              <a:tr h="30364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290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0.070277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0.069893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152979"/>
                  </a:ext>
                </a:extLst>
              </a:tr>
            </a:tbl>
          </a:graphicData>
        </a:graphic>
      </p:graphicFrame>
      <p:graphicFrame>
        <p:nvGraphicFramePr>
          <p:cNvPr id="14" name="Table 13">
            <a:extLst>
              <a:ext uri="{FF2B5EF4-FFF2-40B4-BE49-F238E27FC236}">
                <a16:creationId xmlns:a16="http://schemas.microsoft.com/office/drawing/2014/main" id="{79D3E3BE-5E36-4376-B123-8C02E0373DB5}"/>
              </a:ext>
            </a:extLst>
          </p:cNvPr>
          <p:cNvGraphicFramePr>
            <a:graphicFrameLocks noGrp="1"/>
          </p:cNvGraphicFramePr>
          <p:nvPr>
            <p:extLst>
              <p:ext uri="{D42A27DB-BD31-4B8C-83A1-F6EECF244321}">
                <p14:modId xmlns:p14="http://schemas.microsoft.com/office/powerpoint/2010/main" val="2770377183"/>
              </p:ext>
            </p:extLst>
          </p:nvPr>
        </p:nvGraphicFramePr>
        <p:xfrm>
          <a:off x="-5" y="3897649"/>
          <a:ext cx="4335700" cy="2801687"/>
        </p:xfrm>
        <a:graphic>
          <a:graphicData uri="http://schemas.openxmlformats.org/drawingml/2006/table">
            <a:tbl>
              <a:tblPr firstRow="1" firstCol="1" bandRow="1">
                <a:tableStyleId>{5C22544A-7EE6-4342-B048-85BDC9FD1C3A}</a:tableStyleId>
              </a:tblPr>
              <a:tblGrid>
                <a:gridCol w="1335645">
                  <a:extLst>
                    <a:ext uri="{9D8B030D-6E8A-4147-A177-3AD203B41FA5}">
                      <a16:colId xmlns:a16="http://schemas.microsoft.com/office/drawing/2014/main" val="798372305"/>
                    </a:ext>
                  </a:extLst>
                </a:gridCol>
                <a:gridCol w="1539609">
                  <a:extLst>
                    <a:ext uri="{9D8B030D-6E8A-4147-A177-3AD203B41FA5}">
                      <a16:colId xmlns:a16="http://schemas.microsoft.com/office/drawing/2014/main" val="260835702"/>
                    </a:ext>
                  </a:extLst>
                </a:gridCol>
                <a:gridCol w="1460446">
                  <a:extLst>
                    <a:ext uri="{9D8B030D-6E8A-4147-A177-3AD203B41FA5}">
                      <a16:colId xmlns:a16="http://schemas.microsoft.com/office/drawing/2014/main" val="849348141"/>
                    </a:ext>
                  </a:extLst>
                </a:gridCol>
              </a:tblGrid>
              <a:tr h="267631">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110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0.072944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0.060831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103620"/>
                  </a:ext>
                </a:extLst>
              </a:tr>
              <a:tr h="316757">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Epoch: 120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0.057174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0.055813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700661"/>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130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0.070401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0.071685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731256"/>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140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0.069931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0.069946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654196"/>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0.069924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Val Loss: 0.069946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512005"/>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Train Loss: 0.069931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0.069941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47418"/>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0.069936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0.069940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148851"/>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0.070772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0.069936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718318"/>
                  </a:ext>
                </a:extLst>
              </a:tr>
              <a:tr h="316757">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Epoch: 190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a:solidFill>
                            <a:schemeClr val="tx1"/>
                          </a:solidFill>
                          <a:effectLst/>
                          <a:latin typeface="Times New Roman" panose="02020603050405020304" pitchFamily="18" charset="0"/>
                          <a:cs typeface="Times New Roman" panose="02020603050405020304" pitchFamily="18" charset="0"/>
                        </a:rPr>
                        <a:t>Train Loss: 0.070056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ct val="150000"/>
                        </a:lnSpc>
                        <a:spcBef>
                          <a:spcPts val="0"/>
                        </a:spcBef>
                        <a:spcAft>
                          <a:spcPts val="0"/>
                        </a:spcAft>
                      </a:pPr>
                      <a:r>
                        <a:rPr lang="tr-TR" sz="1200" dirty="0">
                          <a:solidFill>
                            <a:schemeClr val="tx1"/>
                          </a:solidFill>
                          <a:effectLst/>
                          <a:latin typeface="Times New Roman" panose="02020603050405020304" pitchFamily="18" charset="0"/>
                          <a:cs typeface="Times New Roman" panose="02020603050405020304" pitchFamily="18" charset="0"/>
                        </a:rPr>
                        <a:t>Val Loss: 0.069923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708522"/>
                  </a:ext>
                </a:extLst>
              </a:tr>
            </a:tbl>
          </a:graphicData>
        </a:graphic>
      </p:graphicFrame>
      <p:sp>
        <p:nvSpPr>
          <p:cNvPr id="15" name="TextBox 14">
            <a:extLst>
              <a:ext uri="{FF2B5EF4-FFF2-40B4-BE49-F238E27FC236}">
                <a16:creationId xmlns:a16="http://schemas.microsoft.com/office/drawing/2014/main" id="{2BC85DA8-D8BF-4FA7-9AE3-A76C94D2D3D2}"/>
              </a:ext>
            </a:extLst>
          </p:cNvPr>
          <p:cNvSpPr txBox="1"/>
          <p:nvPr/>
        </p:nvSpPr>
        <p:spPr>
          <a:xfrm>
            <a:off x="2917860" y="103558"/>
            <a:ext cx="431514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METHODOLOGY</a:t>
            </a:r>
          </a:p>
        </p:txBody>
      </p:sp>
      <p:sp>
        <p:nvSpPr>
          <p:cNvPr id="16" name="TextBox 15">
            <a:extLst>
              <a:ext uri="{FF2B5EF4-FFF2-40B4-BE49-F238E27FC236}">
                <a16:creationId xmlns:a16="http://schemas.microsoft.com/office/drawing/2014/main" id="{657B9660-E9DF-496B-B8DB-B31A6E8FA2D4}"/>
              </a:ext>
            </a:extLst>
          </p:cNvPr>
          <p:cNvSpPr txBox="1"/>
          <p:nvPr/>
        </p:nvSpPr>
        <p:spPr>
          <a:xfrm>
            <a:off x="205484" y="374129"/>
            <a:ext cx="179797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MRIs</a:t>
            </a:r>
          </a:p>
        </p:txBody>
      </p:sp>
    </p:spTree>
    <p:extLst>
      <p:ext uri="{BB962C8B-B14F-4D97-AF65-F5344CB8AC3E}">
        <p14:creationId xmlns:p14="http://schemas.microsoft.com/office/powerpoint/2010/main" val="8650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5A1A281-0DB0-459C-9BF8-2E67F2B81488}"/>
              </a:ext>
            </a:extLst>
          </p:cNvPr>
          <p:cNvGraphicFramePr>
            <a:graphicFrameLocks noGrp="1"/>
          </p:cNvGraphicFramePr>
          <p:nvPr>
            <p:ph idx="1"/>
            <p:extLst>
              <p:ext uri="{D42A27DB-BD31-4B8C-83A1-F6EECF244321}">
                <p14:modId xmlns:p14="http://schemas.microsoft.com/office/powerpoint/2010/main" val="3833366950"/>
              </p:ext>
            </p:extLst>
          </p:nvPr>
        </p:nvGraphicFramePr>
        <p:xfrm>
          <a:off x="0" y="765554"/>
          <a:ext cx="4572000" cy="275849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441486562"/>
                    </a:ext>
                  </a:extLst>
                </a:gridCol>
                <a:gridCol w="1524000">
                  <a:extLst>
                    <a:ext uri="{9D8B030D-6E8A-4147-A177-3AD203B41FA5}">
                      <a16:colId xmlns:a16="http://schemas.microsoft.com/office/drawing/2014/main" val="885569793"/>
                    </a:ext>
                  </a:extLst>
                </a:gridCol>
                <a:gridCol w="1524000">
                  <a:extLst>
                    <a:ext uri="{9D8B030D-6E8A-4147-A177-3AD203B41FA5}">
                      <a16:colId xmlns:a16="http://schemas.microsoft.com/office/drawing/2014/main" val="986275730"/>
                    </a:ext>
                  </a:extLst>
                </a:gridCol>
              </a:tblGrid>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0.572070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0.568871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6437386"/>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0.435668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0.428367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3650980"/>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30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0.341289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0.325231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259189"/>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40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0.256313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0.252201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41671"/>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0.199934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0.222654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21083"/>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0.157346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0.160207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9639768"/>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0.121625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0.114409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86517"/>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0.091725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0.083656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8912454"/>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0.066635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0.068710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173308"/>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0.048773</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0.078657</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206924"/>
                  </a:ext>
                </a:extLst>
              </a:tr>
            </a:tbl>
          </a:graphicData>
        </a:graphic>
      </p:graphicFrame>
      <p:sp>
        <p:nvSpPr>
          <p:cNvPr id="5" name="TextBox 4">
            <a:extLst>
              <a:ext uri="{FF2B5EF4-FFF2-40B4-BE49-F238E27FC236}">
                <a16:creationId xmlns:a16="http://schemas.microsoft.com/office/drawing/2014/main" id="{42627A2C-1258-4D73-8156-A82BF68E532F}"/>
              </a:ext>
            </a:extLst>
          </p:cNvPr>
          <p:cNvSpPr txBox="1"/>
          <p:nvPr/>
        </p:nvSpPr>
        <p:spPr>
          <a:xfrm>
            <a:off x="205484" y="139507"/>
            <a:ext cx="37603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CT Scans </a:t>
            </a:r>
          </a:p>
        </p:txBody>
      </p:sp>
      <p:graphicFrame>
        <p:nvGraphicFramePr>
          <p:cNvPr id="6" name="Table 5">
            <a:extLst>
              <a:ext uri="{FF2B5EF4-FFF2-40B4-BE49-F238E27FC236}">
                <a16:creationId xmlns:a16="http://schemas.microsoft.com/office/drawing/2014/main" id="{16016E54-682F-4AA4-A939-BA7AE7DDC633}"/>
              </a:ext>
            </a:extLst>
          </p:cNvPr>
          <p:cNvGraphicFramePr>
            <a:graphicFrameLocks noGrp="1"/>
          </p:cNvGraphicFramePr>
          <p:nvPr>
            <p:extLst>
              <p:ext uri="{D42A27DB-BD31-4B8C-83A1-F6EECF244321}">
                <p14:modId xmlns:p14="http://schemas.microsoft.com/office/powerpoint/2010/main" val="2224492431"/>
              </p:ext>
            </p:extLst>
          </p:nvPr>
        </p:nvGraphicFramePr>
        <p:xfrm>
          <a:off x="0" y="3524040"/>
          <a:ext cx="4572000" cy="316957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92393307"/>
                    </a:ext>
                  </a:extLst>
                </a:gridCol>
                <a:gridCol w="1524000">
                  <a:extLst>
                    <a:ext uri="{9D8B030D-6E8A-4147-A177-3AD203B41FA5}">
                      <a16:colId xmlns:a16="http://schemas.microsoft.com/office/drawing/2014/main" val="1376113948"/>
                    </a:ext>
                  </a:extLst>
                </a:gridCol>
                <a:gridCol w="1524000">
                  <a:extLst>
                    <a:ext uri="{9D8B030D-6E8A-4147-A177-3AD203B41FA5}">
                      <a16:colId xmlns:a16="http://schemas.microsoft.com/office/drawing/2014/main" val="3398797713"/>
                    </a:ext>
                  </a:extLst>
                </a:gridCol>
              </a:tblGrid>
              <a:tr h="316957">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110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0.030153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0.045643</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785695"/>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120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0.025610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0.024685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2025928"/>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130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0.026984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0.023770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9573234"/>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140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0.024970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0.021994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3864074"/>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0.023636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0.021074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5576236"/>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0.021972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0.021581</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5702164"/>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0.019504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0.018281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3183838"/>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0.021210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0.017240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995657"/>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190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0.017442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0.016226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3952118"/>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0.015930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0.015202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86609"/>
                  </a:ext>
                </a:extLst>
              </a:tr>
            </a:tbl>
          </a:graphicData>
        </a:graphic>
      </p:graphicFrame>
      <p:graphicFrame>
        <p:nvGraphicFramePr>
          <p:cNvPr id="7" name="Table 6">
            <a:extLst>
              <a:ext uri="{FF2B5EF4-FFF2-40B4-BE49-F238E27FC236}">
                <a16:creationId xmlns:a16="http://schemas.microsoft.com/office/drawing/2014/main" id="{F85A15C4-CBB3-4C34-8506-8BA2142508F0}"/>
              </a:ext>
            </a:extLst>
          </p:cNvPr>
          <p:cNvGraphicFramePr>
            <a:graphicFrameLocks noGrp="1"/>
          </p:cNvGraphicFramePr>
          <p:nvPr>
            <p:extLst>
              <p:ext uri="{D42A27DB-BD31-4B8C-83A1-F6EECF244321}">
                <p14:modId xmlns:p14="http://schemas.microsoft.com/office/powerpoint/2010/main" val="1093753267"/>
              </p:ext>
            </p:extLst>
          </p:nvPr>
        </p:nvGraphicFramePr>
        <p:xfrm>
          <a:off x="4572000" y="765554"/>
          <a:ext cx="4572000" cy="275849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3758805850"/>
                    </a:ext>
                  </a:extLst>
                </a:gridCol>
                <a:gridCol w="1524000">
                  <a:extLst>
                    <a:ext uri="{9D8B030D-6E8A-4147-A177-3AD203B41FA5}">
                      <a16:colId xmlns:a16="http://schemas.microsoft.com/office/drawing/2014/main" val="1670080573"/>
                    </a:ext>
                  </a:extLst>
                </a:gridCol>
                <a:gridCol w="1524000">
                  <a:extLst>
                    <a:ext uri="{9D8B030D-6E8A-4147-A177-3AD203B41FA5}">
                      <a16:colId xmlns:a16="http://schemas.microsoft.com/office/drawing/2014/main" val="2264188491"/>
                    </a:ext>
                  </a:extLst>
                </a:gridCol>
              </a:tblGrid>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210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0.015096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0.014266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778345"/>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220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0.013987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0.013862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8666693"/>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230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0.013405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0.012737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61784"/>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240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0.011852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0.011655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9080743"/>
                  </a:ext>
                </a:extLst>
              </a:tr>
              <a:tr h="275849">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250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0.012133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0.011558</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149782"/>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0.010904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0.010508</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4885052"/>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0.010212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0.010178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9343898"/>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0.010260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0.010015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4084294"/>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290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0.010065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0.010053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6874156"/>
                  </a:ext>
                </a:extLst>
              </a:tr>
              <a:tr h="275849">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0.010098</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0.010055</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556013"/>
                  </a:ext>
                </a:extLst>
              </a:tr>
            </a:tbl>
          </a:graphicData>
        </a:graphic>
      </p:graphicFrame>
      <p:graphicFrame>
        <p:nvGraphicFramePr>
          <p:cNvPr id="8" name="Table 7">
            <a:extLst>
              <a:ext uri="{FF2B5EF4-FFF2-40B4-BE49-F238E27FC236}">
                <a16:creationId xmlns:a16="http://schemas.microsoft.com/office/drawing/2014/main" id="{684F6050-3023-44A8-BB23-C9C27BE5E94E}"/>
              </a:ext>
            </a:extLst>
          </p:cNvPr>
          <p:cNvGraphicFramePr>
            <a:graphicFrameLocks noGrp="1"/>
          </p:cNvGraphicFramePr>
          <p:nvPr>
            <p:extLst>
              <p:ext uri="{D42A27DB-BD31-4B8C-83A1-F6EECF244321}">
                <p14:modId xmlns:p14="http://schemas.microsoft.com/office/powerpoint/2010/main" val="1494349882"/>
              </p:ext>
            </p:extLst>
          </p:nvPr>
        </p:nvGraphicFramePr>
        <p:xfrm>
          <a:off x="4571998" y="3524040"/>
          <a:ext cx="4572000" cy="316957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83109374"/>
                    </a:ext>
                  </a:extLst>
                </a:gridCol>
                <a:gridCol w="1524000">
                  <a:extLst>
                    <a:ext uri="{9D8B030D-6E8A-4147-A177-3AD203B41FA5}">
                      <a16:colId xmlns:a16="http://schemas.microsoft.com/office/drawing/2014/main" val="682734897"/>
                    </a:ext>
                  </a:extLst>
                </a:gridCol>
                <a:gridCol w="1524000">
                  <a:extLst>
                    <a:ext uri="{9D8B030D-6E8A-4147-A177-3AD203B41FA5}">
                      <a16:colId xmlns:a16="http://schemas.microsoft.com/office/drawing/2014/main" val="682297517"/>
                    </a:ext>
                  </a:extLst>
                </a:gridCol>
              </a:tblGrid>
              <a:tr h="316957">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310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0.010164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0.010055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99224"/>
                  </a:ext>
                </a:extLst>
              </a:tr>
              <a:tr h="316957">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320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0.010075</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0.010054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508387"/>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330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0.010067</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0.010053</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2279"/>
                  </a:ext>
                </a:extLst>
              </a:tr>
              <a:tr h="316957">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Epoch: 340</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Train Loss: 0.010053</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0.010052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075300"/>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0.010111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0.010052</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943527"/>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360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0.010166</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0.010052</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7964188"/>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370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0.010050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Val Loss: 0.010049</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7675194"/>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380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0.010154</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0.010047</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0305463"/>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390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0.010097</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0.010046</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325014"/>
                  </a:ext>
                </a:extLst>
              </a:tr>
              <a:tr h="316957">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Epoch: 400</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a:solidFill>
                            <a:schemeClr val="tx1"/>
                          </a:solidFill>
                          <a:effectLst/>
                          <a:latin typeface="Times New Roman" panose="02020603050405020304" pitchFamily="18" charset="0"/>
                          <a:cs typeface="Times New Roman" panose="02020603050405020304" pitchFamily="18" charset="0"/>
                        </a:rPr>
                        <a:t>Train Loss: 0.010101</a:t>
                      </a:r>
                      <a:endParaRPr lang="en-US"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de-DE" sz="1200" dirty="0">
                          <a:solidFill>
                            <a:schemeClr val="tx1"/>
                          </a:solidFill>
                          <a:effectLst/>
                          <a:latin typeface="Times New Roman" panose="02020603050405020304" pitchFamily="18" charset="0"/>
                          <a:cs typeface="Times New Roman" panose="02020603050405020304" pitchFamily="18" charset="0"/>
                        </a:rPr>
                        <a:t>Val Loss: 0.010044</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593247"/>
                  </a:ext>
                </a:extLst>
              </a:tr>
            </a:tbl>
          </a:graphicData>
        </a:graphic>
      </p:graphicFrame>
    </p:spTree>
    <p:extLst>
      <p:ext uri="{BB962C8B-B14F-4D97-AF65-F5344CB8AC3E}">
        <p14:creationId xmlns:p14="http://schemas.microsoft.com/office/powerpoint/2010/main" val="155722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F893D82-A773-4AD4-B1CB-E7C6DC16EFD4}"/>
              </a:ext>
            </a:extLst>
          </p:cNvPr>
          <p:cNvSpPr>
            <a:spLocks noGrp="1"/>
          </p:cNvSpPr>
          <p:nvPr>
            <p:ph idx="1"/>
          </p:nvPr>
        </p:nvSpPr>
        <p:spPr>
          <a:xfrm>
            <a:off x="0" y="1160980"/>
            <a:ext cx="9143999" cy="5774075"/>
          </a:xfrm>
        </p:spPr>
        <p:txBody>
          <a:bodyPr>
            <a:normAutofit fontScale="85000" lnSpcReduction="20000"/>
          </a:bodyPr>
          <a:lstStyle/>
          <a:p>
            <a:pPr marL="0" marR="0">
              <a:lnSpc>
                <a:spcPct val="150000"/>
              </a:lnSpc>
              <a:spcBef>
                <a:spcPts val="0"/>
              </a:spcBef>
              <a:spcAft>
                <a:spcPts val="1000"/>
              </a:spcAft>
            </a:pPr>
            <a:r>
              <a:rPr lang="de-DE" sz="1800" b="1" dirty="0">
                <a:effectLst/>
                <a:latin typeface="Times New Roman" panose="02020603050405020304" pitchFamily="18" charset="0"/>
                <a:ea typeface="Calibri" panose="020F0502020204030204" pitchFamily="34" charset="0"/>
                <a:cs typeface="Times New Roman" panose="02020603050405020304" pitchFamily="18" charset="0"/>
              </a:rPr>
              <a:t>Self.cnn_model</a:t>
            </a: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stores the sequential container(nn.Sequential), which executes operations in a sequential order.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The Conv2d Layer is the first convolutional layer with 3 input channels(RGB channels), 6 output channels, and a kernel size of 5x5.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Tanh Activation(nn.Tanh()) is the activation function that scales the output of the previous layer from -1 to 1. It aims to introduce non-linearity into the model. </a:t>
            </a: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Average Pooling Layer: (nn.AvgPool2d) is put to perform average pooling with parameters(2x2 window,stride=5). It aims to reduce the spatial dimensions for the next convolutional layer.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Second Conv2d Layer: second convolutional layer with parameters(in_channels=6, out_channels=6, kernel_size=6). It increases the depth by transforming from 6 to 16 output channels with the same kernel size, to learn complex features.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Second Tanh Activation: non-linearity in deeper parts of the network.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Second Average Pooling Layer: The second pooling layer reduces the dimensionality, simplifying the network.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96EECFC0-6AE6-4306-A49B-F393C91FE204}"/>
              </a:ext>
            </a:extLst>
          </p:cNvPr>
          <p:cNvSpPr txBox="1"/>
          <p:nvPr/>
        </p:nvSpPr>
        <p:spPr>
          <a:xfrm>
            <a:off x="688369" y="277940"/>
            <a:ext cx="710971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4.1. MODEL ARCHITECTURE</a:t>
            </a:r>
          </a:p>
        </p:txBody>
      </p:sp>
    </p:spTree>
    <p:extLst>
      <p:ext uri="{BB962C8B-B14F-4D97-AF65-F5344CB8AC3E}">
        <p14:creationId xmlns:p14="http://schemas.microsoft.com/office/powerpoint/2010/main" val="397243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E1274-B9F7-43AF-92B5-362654218D21}"/>
              </a:ext>
            </a:extLst>
          </p:cNvPr>
          <p:cNvSpPr>
            <a:spLocks noGrp="1"/>
          </p:cNvSpPr>
          <p:nvPr>
            <p:ph idx="1"/>
          </p:nvPr>
        </p:nvSpPr>
        <p:spPr>
          <a:xfrm>
            <a:off x="0" y="0"/>
            <a:ext cx="9143999" cy="6858000"/>
          </a:xfrm>
        </p:spPr>
        <p:txBody>
          <a:bodyPr>
            <a:normAutofit fontScale="70000" lnSpcReduction="20000"/>
          </a:bodyPr>
          <a:lstStyle/>
          <a:p>
            <a:pPr marL="0" marR="0">
              <a:lnSpc>
                <a:spcPct val="150000"/>
              </a:lnSpc>
              <a:spcBef>
                <a:spcPts val="0"/>
              </a:spcBef>
              <a:spcAft>
                <a:spcPts val="1000"/>
              </a:spcAft>
            </a:pPr>
            <a:endParaRPr lang="de-DE"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b="1" dirty="0">
                <a:effectLst/>
                <a:latin typeface="Times New Roman" panose="02020603050405020304" pitchFamily="18" charset="0"/>
                <a:ea typeface="Calibri" panose="020F0502020204030204" pitchFamily="34" charset="0"/>
                <a:cs typeface="Times New Roman" panose="02020603050405020304" pitchFamily="18" charset="0"/>
              </a:rPr>
              <a:t>Fully Connected Layers</a:t>
            </a: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de-DE" sz="2100" b="1" dirty="0">
                <a:effectLst/>
                <a:latin typeface="Times New Roman" panose="02020603050405020304" pitchFamily="18" charset="0"/>
                <a:ea typeface="Calibri" panose="020F0502020204030204" pitchFamily="34" charset="0"/>
                <a:cs typeface="Times New Roman" panose="02020603050405020304" pitchFamily="18" charset="0"/>
              </a:rPr>
              <a:t>self.fc_model</a:t>
            </a: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is a container(sequential) that holds the dense layers.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Linear Layer: a fully connected layer that takes the flattened output of the previous layer(256) and outputs 120 features.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Third Tanh Activation: non-linearity is introduced in this level of depth.</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Second Linear Layer: reduces dimensionality from 120 features to 84 features.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Fourth Tanh Activation: continues introducing non-linearity.</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      Output Linear Layer: maps 84 features to a single output feature, for binary classification.</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b="1" dirty="0">
                <a:effectLst/>
                <a:latin typeface="Times New Roman" panose="02020603050405020304" pitchFamily="18" charset="0"/>
                <a:ea typeface="Calibri" panose="020F0502020204030204" pitchFamily="34" charset="0"/>
                <a:cs typeface="Times New Roman" panose="02020603050405020304" pitchFamily="18" charset="0"/>
              </a:rPr>
              <a:t>Forward Pass: </a:t>
            </a: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this method defines the data flow.</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X=self.cnn_model(x): passes the input through convolutional layers.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X=x.view(x.size(0), -1): flattens the output of the convolutional neural network, so it can be fed into the fully connected layers.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X=self.fc_model(x): passes the flattened output through the dense layers.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2100" dirty="0">
                <a:effectLst/>
                <a:latin typeface="Times New Roman" panose="02020603050405020304" pitchFamily="18" charset="0"/>
                <a:ea typeface="Calibri" panose="020F0502020204030204" pitchFamily="34" charset="0"/>
                <a:cs typeface="Times New Roman" panose="02020603050405020304" pitchFamily="18" charset="0"/>
              </a:rPr>
              <a:t>In the end, the sigmoid function is applied to the final output, so the output ranges between 0 and 1. This is useful for this study, of binary classification.</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09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9" y="115085"/>
            <a:ext cx="9000162" cy="1596177"/>
          </a:xfrm>
        </p:spPr>
        <p:txBody>
          <a:bodyPr/>
          <a:lstStyle/>
          <a:p>
            <a:r>
              <a:rPr lang="en-US" dirty="0">
                <a:latin typeface="Times New Roman" panose="02020603050405020304" pitchFamily="18" charset="0"/>
                <a:cs typeface="Times New Roman" panose="02020603050405020304" pitchFamily="18" charset="0"/>
              </a:rPr>
              <a:t>4.2 </a:t>
            </a:r>
            <a:r>
              <a:rPr dirty="0">
                <a:latin typeface="Times New Roman" panose="02020603050405020304" pitchFamily="18" charset="0"/>
                <a:cs typeface="Times New Roman" panose="02020603050405020304" pitchFamily="18" charset="0"/>
              </a:rPr>
              <a:t>Experimental Setup and Training</a:t>
            </a:r>
          </a:p>
        </p:txBody>
      </p:sp>
      <p:sp>
        <p:nvSpPr>
          <p:cNvPr id="3" name="Content Placeholder 2"/>
          <p:cNvSpPr>
            <a:spLocks noGrp="1"/>
          </p:cNvSpPr>
          <p:nvPr>
            <p:ph idx="1"/>
          </p:nvPr>
        </p:nvSpPr>
        <p:spPr>
          <a:xfrm>
            <a:off x="277403" y="1530849"/>
            <a:ext cx="8794678" cy="5116530"/>
          </a:xfrm>
        </p:spPr>
        <p:txBody>
          <a:bodyPr>
            <a:normAutofit/>
          </a:bodyPr>
          <a:lstStyle/>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In the hardware implementation, the main task is the Configuration of Device: if GPU is available and set the device. Tensor Operations on GPU: moving tensors to the chosen device(GPU/CPU), ensuring the full hardware capabilities.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In our case, we have used a CPU which needs more time to be executed compared to a GPU. Also, the time needed for running depends on the size of the dataset. The larger the dataset, the longer the execution time. With CPU support, the needed time for all execution(including testing, training, and validation) for a dataset of around 2000 images,  is around 35 minutes. Meanwhile, the dataset of MRIs of 10000 images needs about 3 hours, to be completely executed.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DF63F124-DFAC-4E13-B7FB-83C6D0CC385E}"/>
              </a:ext>
            </a:extLst>
          </p:cNvPr>
          <p:cNvGraphicFramePr>
            <a:graphicFrameLocks noGrp="1"/>
          </p:cNvGraphicFramePr>
          <p:nvPr>
            <p:ph idx="1"/>
            <p:extLst>
              <p:ext uri="{D42A27DB-BD31-4B8C-83A1-F6EECF244321}">
                <p14:modId xmlns:p14="http://schemas.microsoft.com/office/powerpoint/2010/main" val="1846564992"/>
              </p:ext>
            </p:extLst>
          </p:nvPr>
        </p:nvGraphicFramePr>
        <p:xfrm>
          <a:off x="1315092" y="1412415"/>
          <a:ext cx="6277854" cy="2039702"/>
        </p:xfrm>
        <a:graphic>
          <a:graphicData uri="http://schemas.openxmlformats.org/drawingml/2006/table">
            <a:tbl>
              <a:tblPr firstRow="1" firstCol="1" bandRow="1">
                <a:tableStyleId>{5C22544A-7EE6-4342-B048-85BDC9FD1C3A}</a:tableStyleId>
              </a:tblPr>
              <a:tblGrid>
                <a:gridCol w="2092618">
                  <a:extLst>
                    <a:ext uri="{9D8B030D-6E8A-4147-A177-3AD203B41FA5}">
                      <a16:colId xmlns:a16="http://schemas.microsoft.com/office/drawing/2014/main" val="1204330946"/>
                    </a:ext>
                  </a:extLst>
                </a:gridCol>
                <a:gridCol w="2092618">
                  <a:extLst>
                    <a:ext uri="{9D8B030D-6E8A-4147-A177-3AD203B41FA5}">
                      <a16:colId xmlns:a16="http://schemas.microsoft.com/office/drawing/2014/main" val="304762327"/>
                    </a:ext>
                  </a:extLst>
                </a:gridCol>
                <a:gridCol w="2092618">
                  <a:extLst>
                    <a:ext uri="{9D8B030D-6E8A-4147-A177-3AD203B41FA5}">
                      <a16:colId xmlns:a16="http://schemas.microsoft.com/office/drawing/2014/main" val="2618344811"/>
                    </a:ext>
                  </a:extLst>
                </a:gridCol>
              </a:tblGrid>
              <a:tr h="416382">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Performance metric</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Training</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Testing</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729228"/>
                  </a:ext>
                </a:extLst>
              </a:tr>
              <a:tr h="416382">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Accuracy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0.996767</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0.995455</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579911"/>
                  </a:ext>
                </a:extLst>
              </a:tr>
              <a:tr h="416382">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Precision</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0.998528</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0.992806</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24251"/>
                  </a:ext>
                </a:extLst>
              </a:tr>
              <a:tr h="416382">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Recall</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0.996261</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1.000000</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23260"/>
                  </a:ext>
                </a:extLst>
              </a:tr>
              <a:tr h="374174">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F1-score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0.997393</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0.996390</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967224"/>
                  </a:ext>
                </a:extLst>
              </a:tr>
            </a:tbl>
          </a:graphicData>
        </a:graphic>
      </p:graphicFrame>
      <p:sp>
        <p:nvSpPr>
          <p:cNvPr id="11" name="Title 10">
            <a:extLst>
              <a:ext uri="{FF2B5EF4-FFF2-40B4-BE49-F238E27FC236}">
                <a16:creationId xmlns:a16="http://schemas.microsoft.com/office/drawing/2014/main" id="{6EC72703-E018-4CE4-8805-DEAB850EF35E}"/>
              </a:ext>
            </a:extLst>
          </p:cNvPr>
          <p:cNvSpPr>
            <a:spLocks noGrp="1"/>
          </p:cNvSpPr>
          <p:nvPr>
            <p:ph type="title"/>
          </p:nvPr>
        </p:nvSpPr>
        <p:spPr>
          <a:xfrm>
            <a:off x="459301" y="239408"/>
            <a:ext cx="7773338" cy="758219"/>
          </a:xfrm>
        </p:spPr>
        <p:txBody>
          <a:bodyPr/>
          <a:lstStyle/>
          <a:p>
            <a:r>
              <a:rPr lang="en-US" dirty="0">
                <a:latin typeface="Times New Roman" panose="02020603050405020304" pitchFamily="18" charset="0"/>
                <a:cs typeface="Times New Roman" panose="02020603050405020304" pitchFamily="18" charset="0"/>
              </a:rPr>
              <a:t>5. RESULTS</a:t>
            </a:r>
          </a:p>
        </p:txBody>
      </p:sp>
      <p:graphicFrame>
        <p:nvGraphicFramePr>
          <p:cNvPr id="14" name="Table 13">
            <a:extLst>
              <a:ext uri="{FF2B5EF4-FFF2-40B4-BE49-F238E27FC236}">
                <a16:creationId xmlns:a16="http://schemas.microsoft.com/office/drawing/2014/main" id="{99977053-6696-4334-AB63-88975D2F01F9}"/>
              </a:ext>
            </a:extLst>
          </p:cNvPr>
          <p:cNvGraphicFramePr>
            <a:graphicFrameLocks noGrp="1"/>
          </p:cNvGraphicFramePr>
          <p:nvPr>
            <p:extLst>
              <p:ext uri="{D42A27DB-BD31-4B8C-83A1-F6EECF244321}">
                <p14:modId xmlns:p14="http://schemas.microsoft.com/office/powerpoint/2010/main" val="266686780"/>
              </p:ext>
            </p:extLst>
          </p:nvPr>
        </p:nvGraphicFramePr>
        <p:xfrm>
          <a:off x="1315092" y="3945280"/>
          <a:ext cx="6277854" cy="2373325"/>
        </p:xfrm>
        <a:graphic>
          <a:graphicData uri="http://schemas.openxmlformats.org/drawingml/2006/table">
            <a:tbl>
              <a:tblPr firstRow="1" firstCol="1" bandRow="1">
                <a:tableStyleId>{5C22544A-7EE6-4342-B048-85BDC9FD1C3A}</a:tableStyleId>
              </a:tblPr>
              <a:tblGrid>
                <a:gridCol w="2092618">
                  <a:extLst>
                    <a:ext uri="{9D8B030D-6E8A-4147-A177-3AD203B41FA5}">
                      <a16:colId xmlns:a16="http://schemas.microsoft.com/office/drawing/2014/main" val="3119632971"/>
                    </a:ext>
                  </a:extLst>
                </a:gridCol>
                <a:gridCol w="2092618">
                  <a:extLst>
                    <a:ext uri="{9D8B030D-6E8A-4147-A177-3AD203B41FA5}">
                      <a16:colId xmlns:a16="http://schemas.microsoft.com/office/drawing/2014/main" val="714126915"/>
                    </a:ext>
                  </a:extLst>
                </a:gridCol>
                <a:gridCol w="2092618">
                  <a:extLst>
                    <a:ext uri="{9D8B030D-6E8A-4147-A177-3AD203B41FA5}">
                      <a16:colId xmlns:a16="http://schemas.microsoft.com/office/drawing/2014/main" val="3997501226"/>
                    </a:ext>
                  </a:extLst>
                </a:gridCol>
              </a:tblGrid>
              <a:tr h="474665">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Performance metric</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Testing</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781870"/>
                  </a:ext>
                </a:extLst>
              </a:tr>
              <a:tr h="474665">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Accuracy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0.989777</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0.995018</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6499141"/>
                  </a:ext>
                </a:extLst>
              </a:tr>
              <a:tr h="474665">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Precision</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0.992681</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 0.997021</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46096"/>
                  </a:ext>
                </a:extLst>
              </a:tr>
              <a:tr h="474665">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Recall</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0.993028</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0.996032</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958000"/>
                  </a:ext>
                </a:extLst>
              </a:tr>
              <a:tr h="474665">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F1-score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a:solidFill>
                            <a:schemeClr val="tx1"/>
                          </a:solidFill>
                          <a:effectLst/>
                          <a:latin typeface="Times New Roman" panose="02020603050405020304" pitchFamily="18" charset="0"/>
                          <a:cs typeface="Times New Roman" panose="02020603050405020304" pitchFamily="18" charset="0"/>
                        </a:rPr>
                        <a:t>0.992854</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400" dirty="0">
                          <a:solidFill>
                            <a:schemeClr val="tx1"/>
                          </a:solidFill>
                          <a:effectLst/>
                          <a:latin typeface="Times New Roman" panose="02020603050405020304" pitchFamily="18" charset="0"/>
                          <a:cs typeface="Times New Roman" panose="02020603050405020304" pitchFamily="18" charset="0"/>
                        </a:rPr>
                        <a:t>0.996526</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869430"/>
                  </a:ext>
                </a:extLst>
              </a:tr>
            </a:tbl>
          </a:graphicData>
        </a:graphic>
      </p:graphicFrame>
      <p:sp>
        <p:nvSpPr>
          <p:cNvPr id="15" name="TextBox 14">
            <a:extLst>
              <a:ext uri="{FF2B5EF4-FFF2-40B4-BE49-F238E27FC236}">
                <a16:creationId xmlns:a16="http://schemas.microsoft.com/office/drawing/2014/main" id="{5E06649F-394E-4AE7-9B8C-F6860A3C447D}"/>
              </a:ext>
            </a:extLst>
          </p:cNvPr>
          <p:cNvSpPr txBox="1"/>
          <p:nvPr/>
        </p:nvSpPr>
        <p:spPr>
          <a:xfrm flipH="1">
            <a:off x="1510300" y="991191"/>
            <a:ext cx="330827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Performance analysis in CT scans</a:t>
            </a:r>
          </a:p>
        </p:txBody>
      </p:sp>
      <p:sp>
        <p:nvSpPr>
          <p:cNvPr id="16" name="TextBox 15">
            <a:extLst>
              <a:ext uri="{FF2B5EF4-FFF2-40B4-BE49-F238E27FC236}">
                <a16:creationId xmlns:a16="http://schemas.microsoft.com/office/drawing/2014/main" id="{C1EA825A-996F-4E1B-9596-5686EAF9353A}"/>
              </a:ext>
            </a:extLst>
          </p:cNvPr>
          <p:cNvSpPr txBox="1"/>
          <p:nvPr/>
        </p:nvSpPr>
        <p:spPr>
          <a:xfrm flipH="1">
            <a:off x="1372113" y="3494326"/>
            <a:ext cx="36622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Performance analysis in MRIs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422" y="525016"/>
            <a:ext cx="7636737" cy="614381"/>
          </a:xfrm>
        </p:spPr>
        <p:txBody>
          <a:bodyPr/>
          <a:lstStyle/>
          <a:p>
            <a:r>
              <a:rPr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0" y="1232899"/>
            <a:ext cx="9041258" cy="5807967"/>
          </a:xfrm>
        </p:spPr>
        <p:txBody>
          <a:bodyPr>
            <a:normAutofit/>
          </a:bodyPr>
          <a:lstStyle/>
          <a:p>
            <a:r>
              <a:rPr lang="en-US" sz="1800" dirty="0">
                <a:effectLst/>
                <a:latin typeface="Times New Roman" panose="02020603050405020304" pitchFamily="18" charset="0"/>
                <a:ea typeface="Calibri" panose="020F0502020204030204" pitchFamily="34" charset="0"/>
              </a:rPr>
              <a:t>Deep Learning with Convolutional Neural Networks has become a powerful tool for solving a wide range of real-life problems. Image classification and medical imaging are cases of implementation of deep learning, a subset of Machine Learning. Deep learning has a high success rate, due to its variety of algorithms and the ability to learn complex patterns directly from data. </a:t>
            </a:r>
          </a:p>
          <a:p>
            <a:r>
              <a:rPr lang="en-US" sz="1800" dirty="0">
                <a:effectLst/>
                <a:latin typeface="Times New Roman" panose="02020603050405020304" pitchFamily="18" charset="0"/>
                <a:ea typeface="Calibri" panose="020F0502020204030204" pitchFamily="34" charset="0"/>
              </a:rPr>
              <a:t>This thesis aims to test the effectiveness of the Convolutional Neural Network, in detecting tumors and classifying different medical images in tumoral or healthy. This model will be trained and tested on our chosen datasets for its accuracy and other performance metrics. The performance was satisfying with high accuracy, during training and testing on unseen data.</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7D56-7C26-4015-AEAA-39C1B247FDCB}"/>
              </a:ext>
            </a:extLst>
          </p:cNvPr>
          <p:cNvSpPr>
            <a:spLocks noGrp="1"/>
          </p:cNvSpPr>
          <p:nvPr>
            <p:ph type="title"/>
          </p:nvPr>
        </p:nvSpPr>
        <p:spPr>
          <a:xfrm>
            <a:off x="685331" y="177763"/>
            <a:ext cx="7698382" cy="881509"/>
          </a:xfrm>
        </p:spPr>
        <p:txBody>
          <a:bodyPr/>
          <a:lstStyle/>
          <a:p>
            <a:r>
              <a:rPr lang="en-US" dirty="0">
                <a:latin typeface="Times New Roman" panose="02020603050405020304" pitchFamily="18" charset="0"/>
                <a:cs typeface="Times New Roman" panose="02020603050405020304" pitchFamily="18" charset="0"/>
              </a:rPr>
              <a:t>5.1Summary of results</a:t>
            </a:r>
          </a:p>
        </p:txBody>
      </p:sp>
      <p:sp>
        <p:nvSpPr>
          <p:cNvPr id="3" name="Content Placeholder 2">
            <a:extLst>
              <a:ext uri="{FF2B5EF4-FFF2-40B4-BE49-F238E27FC236}">
                <a16:creationId xmlns:a16="http://schemas.microsoft.com/office/drawing/2014/main" id="{8DBE26AE-EF48-42E4-81DC-7E2B7210A1DE}"/>
              </a:ext>
            </a:extLst>
          </p:cNvPr>
          <p:cNvSpPr>
            <a:spLocks noGrp="1"/>
          </p:cNvSpPr>
          <p:nvPr>
            <p:ph idx="1"/>
          </p:nvPr>
        </p:nvSpPr>
        <p:spPr>
          <a:xfrm>
            <a:off x="267129" y="1059272"/>
            <a:ext cx="8671388" cy="3029843"/>
          </a:xfrm>
        </p:spPr>
        <p:txBody>
          <a:bodyPr/>
          <a:lstStyle/>
          <a:p>
            <a:r>
              <a:rPr lang="de-DE" sz="1800" dirty="0">
                <a:effectLst/>
                <a:latin typeface="Times New Roman" panose="02020603050405020304" pitchFamily="18" charset="0"/>
                <a:ea typeface="Calibri" panose="020F0502020204030204" pitchFamily="34" charset="0"/>
                <a:cs typeface="Times New Roman" panose="02020603050405020304" pitchFamily="18" charset="0"/>
              </a:rPr>
              <a:t>In our study, CNN is used to identify tumors in two different medical imaging, CT and MRI. The model is trained and tested in both CT scans of the lung and MRIs of the brain. This study proved successful in identifying and classifying medical images in tumoral or not, with high accuracy. The accuracy for the detection of brain tumors in MRIs was 99.6767%. For CT lung scans the accuracy for training was 98.97%, while for testing it was 99.55%.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61E3CE56-9F67-46BD-BE3B-D72CC1D89D00}"/>
              </a:ext>
            </a:extLst>
          </p:cNvPr>
          <p:cNvGraphicFramePr>
            <a:graphicFrameLocks noGrp="1"/>
          </p:cNvGraphicFramePr>
          <p:nvPr>
            <p:extLst>
              <p:ext uri="{D42A27DB-BD31-4B8C-83A1-F6EECF244321}">
                <p14:modId xmlns:p14="http://schemas.microsoft.com/office/powerpoint/2010/main" val="402524701"/>
              </p:ext>
            </p:extLst>
          </p:nvPr>
        </p:nvGraphicFramePr>
        <p:xfrm>
          <a:off x="1602769" y="3927218"/>
          <a:ext cx="6195660" cy="2576325"/>
        </p:xfrm>
        <a:graphic>
          <a:graphicData uri="http://schemas.openxmlformats.org/drawingml/2006/table">
            <a:tbl>
              <a:tblPr firstRow="1" firstCol="1" bandRow="1">
                <a:tableStyleId>{5C22544A-7EE6-4342-B048-85BDC9FD1C3A}</a:tableStyleId>
              </a:tblPr>
              <a:tblGrid>
                <a:gridCol w="2065220">
                  <a:extLst>
                    <a:ext uri="{9D8B030D-6E8A-4147-A177-3AD203B41FA5}">
                      <a16:colId xmlns:a16="http://schemas.microsoft.com/office/drawing/2014/main" val="572715890"/>
                    </a:ext>
                  </a:extLst>
                </a:gridCol>
                <a:gridCol w="2065220">
                  <a:extLst>
                    <a:ext uri="{9D8B030D-6E8A-4147-A177-3AD203B41FA5}">
                      <a16:colId xmlns:a16="http://schemas.microsoft.com/office/drawing/2014/main" val="71658184"/>
                    </a:ext>
                  </a:extLst>
                </a:gridCol>
                <a:gridCol w="2065220">
                  <a:extLst>
                    <a:ext uri="{9D8B030D-6E8A-4147-A177-3AD203B41FA5}">
                      <a16:colId xmlns:a16="http://schemas.microsoft.com/office/drawing/2014/main" val="55501306"/>
                    </a:ext>
                  </a:extLst>
                </a:gridCol>
              </a:tblGrid>
              <a:tr h="809625">
                <a:tc>
                  <a:txBody>
                    <a:bodyPr/>
                    <a:lstStyle/>
                    <a:p>
                      <a:pPr marL="0" marR="0" algn="just">
                        <a:lnSpc>
                          <a:spcPct val="150000"/>
                        </a:lnSpc>
                        <a:spcBef>
                          <a:spcPts val="0"/>
                        </a:spcBef>
                        <a:spcAft>
                          <a:spcPts val="1000"/>
                        </a:spcAft>
                      </a:pPr>
                      <a:r>
                        <a:rPr lang="tr-TR" sz="1400" dirty="0">
                          <a:solidFill>
                            <a:schemeClr val="tx1"/>
                          </a:solidFill>
                          <a:effectLst/>
                          <a:latin typeface="Times New Roman" panose="02020603050405020304" pitchFamily="18" charset="0"/>
                          <a:cs typeface="Times New Roman" panose="02020603050405020304" pitchFamily="18" charset="0"/>
                        </a:rPr>
                        <a:t> </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a:solidFill>
                            <a:schemeClr val="tx1"/>
                          </a:solidFill>
                          <a:effectLst/>
                          <a:latin typeface="Times New Roman" panose="02020603050405020304" pitchFamily="18" charset="0"/>
                          <a:cs typeface="Times New Roman" panose="02020603050405020304" pitchFamily="18" charset="0"/>
                        </a:rPr>
                        <a:t>MRI Dataset</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a:solidFill>
                            <a:schemeClr val="tx1"/>
                          </a:solidFill>
                          <a:effectLst/>
                          <a:latin typeface="Times New Roman" panose="02020603050405020304" pitchFamily="18" charset="0"/>
                          <a:cs typeface="Times New Roman" panose="02020603050405020304" pitchFamily="18" charset="0"/>
                        </a:rPr>
                        <a:t>CT scans Dataset</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539272"/>
                  </a:ext>
                </a:extLst>
              </a:tr>
              <a:tr h="883350">
                <a:tc>
                  <a:txBody>
                    <a:bodyPr/>
                    <a:lstStyle/>
                    <a:p>
                      <a:pPr marL="0" marR="0" algn="just">
                        <a:lnSpc>
                          <a:spcPct val="150000"/>
                        </a:lnSpc>
                        <a:spcBef>
                          <a:spcPts val="0"/>
                        </a:spcBef>
                        <a:spcAft>
                          <a:spcPts val="1000"/>
                        </a:spcAft>
                      </a:pPr>
                      <a:r>
                        <a:rPr lang="tr-TR" sz="1400">
                          <a:solidFill>
                            <a:schemeClr val="tx1"/>
                          </a:solidFill>
                          <a:effectLst/>
                          <a:latin typeface="Times New Roman" panose="02020603050405020304" pitchFamily="18" charset="0"/>
                          <a:cs typeface="Times New Roman" panose="02020603050405020304" pitchFamily="18" charset="0"/>
                        </a:rPr>
                        <a:t>Accuracy(Train Phase)</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dirty="0">
                          <a:solidFill>
                            <a:schemeClr val="tx1"/>
                          </a:solidFill>
                          <a:effectLst/>
                          <a:latin typeface="Times New Roman" panose="02020603050405020304" pitchFamily="18" charset="0"/>
                          <a:cs typeface="Times New Roman" panose="02020603050405020304" pitchFamily="18" charset="0"/>
                        </a:rPr>
                        <a:t>0.9897</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a:solidFill>
                            <a:schemeClr val="tx1"/>
                          </a:solidFill>
                          <a:effectLst/>
                          <a:latin typeface="Times New Roman" panose="02020603050405020304" pitchFamily="18" charset="0"/>
                          <a:cs typeface="Times New Roman" panose="02020603050405020304" pitchFamily="18" charset="0"/>
                        </a:rPr>
                        <a:t>0.996767</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673312"/>
                  </a:ext>
                </a:extLst>
              </a:tr>
              <a:tr h="883350">
                <a:tc>
                  <a:txBody>
                    <a:bodyPr/>
                    <a:lstStyle/>
                    <a:p>
                      <a:pPr marL="0" marR="0" algn="just">
                        <a:lnSpc>
                          <a:spcPct val="150000"/>
                        </a:lnSpc>
                        <a:spcBef>
                          <a:spcPts val="0"/>
                        </a:spcBef>
                        <a:spcAft>
                          <a:spcPts val="1000"/>
                        </a:spcAft>
                      </a:pPr>
                      <a:r>
                        <a:rPr lang="tr-TR" sz="1400">
                          <a:solidFill>
                            <a:schemeClr val="tx1"/>
                          </a:solidFill>
                          <a:effectLst/>
                          <a:latin typeface="Times New Roman" panose="02020603050405020304" pitchFamily="18" charset="0"/>
                          <a:cs typeface="Times New Roman" panose="02020603050405020304" pitchFamily="18" charset="0"/>
                        </a:rPr>
                        <a:t>Accuracy(Test Phase)</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dirty="0">
                          <a:solidFill>
                            <a:schemeClr val="tx1"/>
                          </a:solidFill>
                          <a:effectLst/>
                          <a:latin typeface="Times New Roman" panose="02020603050405020304" pitchFamily="18" charset="0"/>
                          <a:cs typeface="Times New Roman" panose="02020603050405020304" pitchFamily="18" charset="0"/>
                        </a:rPr>
                        <a:t>0.995018</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tr-TR" sz="1400" dirty="0">
                          <a:solidFill>
                            <a:schemeClr val="tx1"/>
                          </a:solidFill>
                          <a:effectLst/>
                          <a:latin typeface="Times New Roman" panose="02020603050405020304" pitchFamily="18" charset="0"/>
                          <a:cs typeface="Times New Roman" panose="02020603050405020304" pitchFamily="18" charset="0"/>
                        </a:rPr>
                        <a:t>0.995455</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6095353"/>
                  </a:ext>
                </a:extLst>
              </a:tr>
            </a:tbl>
          </a:graphicData>
        </a:graphic>
      </p:graphicFrame>
    </p:spTree>
    <p:extLst>
      <p:ext uri="{BB962C8B-B14F-4D97-AF65-F5344CB8AC3E}">
        <p14:creationId xmlns:p14="http://schemas.microsoft.com/office/powerpoint/2010/main" val="3850738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C060EC-AB68-4C50-8228-49CB186494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9043"/>
            <a:ext cx="4500082" cy="3345469"/>
          </a:xfrm>
          <a:prstGeom prst="rect">
            <a:avLst/>
          </a:prstGeom>
          <a:noFill/>
          <a:ln>
            <a:noFill/>
          </a:ln>
        </p:spPr>
      </p:pic>
      <p:pic>
        <p:nvPicPr>
          <p:cNvPr id="5" name="Picture 4">
            <a:extLst>
              <a:ext uri="{FF2B5EF4-FFF2-40B4-BE49-F238E27FC236}">
                <a16:creationId xmlns:a16="http://schemas.microsoft.com/office/drawing/2014/main" id="{CDD4A1A1-C194-4255-9CC1-37A0C43B97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429000"/>
            <a:ext cx="4500082" cy="3354512"/>
          </a:xfrm>
          <a:prstGeom prst="rect">
            <a:avLst/>
          </a:prstGeom>
          <a:noFill/>
          <a:ln>
            <a:noFill/>
          </a:ln>
        </p:spPr>
      </p:pic>
      <p:sp>
        <p:nvSpPr>
          <p:cNvPr id="6" name="TextBox 5">
            <a:extLst>
              <a:ext uri="{FF2B5EF4-FFF2-40B4-BE49-F238E27FC236}">
                <a16:creationId xmlns:a16="http://schemas.microsoft.com/office/drawing/2014/main" id="{6F7B4CC1-3689-4133-9F00-CD84410B9334}"/>
              </a:ext>
            </a:extLst>
          </p:cNvPr>
          <p:cNvSpPr txBox="1"/>
          <p:nvPr/>
        </p:nvSpPr>
        <p:spPr>
          <a:xfrm>
            <a:off x="4798032" y="6033736"/>
            <a:ext cx="345211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RED LINE-VALIDATION LOSS</a:t>
            </a:r>
          </a:p>
          <a:p>
            <a:r>
              <a:rPr lang="en-US" dirty="0">
                <a:latin typeface="Times New Roman" panose="02020603050405020304" pitchFamily="18" charset="0"/>
                <a:cs typeface="Times New Roman" panose="02020603050405020304" pitchFamily="18" charset="0"/>
              </a:rPr>
              <a:t>BLUE LINE-TRAINING LOSS</a:t>
            </a:r>
          </a:p>
        </p:txBody>
      </p:sp>
      <p:sp>
        <p:nvSpPr>
          <p:cNvPr id="7" name="TextBox 6">
            <a:extLst>
              <a:ext uri="{FF2B5EF4-FFF2-40B4-BE49-F238E27FC236}">
                <a16:creationId xmlns:a16="http://schemas.microsoft.com/office/drawing/2014/main" id="{4F187778-714E-48C4-AE33-DF1091B262FD}"/>
              </a:ext>
            </a:extLst>
          </p:cNvPr>
          <p:cNvSpPr txBox="1"/>
          <p:nvPr/>
        </p:nvSpPr>
        <p:spPr>
          <a:xfrm>
            <a:off x="4572000" y="177933"/>
            <a:ext cx="4145622" cy="6027291"/>
          </a:xfrm>
          <a:prstGeom prst="rect">
            <a:avLst/>
          </a:prstGeom>
          <a:noFill/>
        </p:spPr>
        <p:txBody>
          <a:bodyPr wrap="square" rtlCol="0">
            <a:spAutoFit/>
          </a:bodyPr>
          <a:lstStyle/>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Convergence of Losses: with the increasing of epochs number, blue and red lines decrease significantly. This drastic decrease shows that the model has effectively learned.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Stability and Overfitting: lines remain close to each other, which means the model is not just memorizing. It is also generalizing well to unseen data. No signs of underfitting because loss is low. Also, there is no sign of significant overfitting, since the training loss decreases while the validation loss decreases too.</a:t>
            </a:r>
            <a:r>
              <a:rPr lang="de-DE"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253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434" y="84262"/>
            <a:ext cx="7955235" cy="1056169"/>
          </a:xfrm>
        </p:spPr>
        <p:txBody>
          <a:bodyPr>
            <a:normAutofit/>
          </a:bodyPr>
          <a:lstStyle/>
          <a:p>
            <a:r>
              <a:rPr lang="en-US" sz="3200" dirty="0">
                <a:latin typeface="Times New Roman" panose="02020603050405020304" pitchFamily="18" charset="0"/>
                <a:cs typeface="Times New Roman" panose="02020603050405020304" pitchFamily="18" charset="0"/>
              </a:rPr>
              <a:t>6. Discussion</a:t>
            </a:r>
            <a:endParaRPr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2924F5C-AF88-485D-B615-609CA4BC116B}"/>
              </a:ext>
            </a:extLst>
          </p:cNvPr>
          <p:cNvSpPr>
            <a:spLocks noGrp="1"/>
          </p:cNvSpPr>
          <p:nvPr>
            <p:ph idx="1"/>
          </p:nvPr>
        </p:nvSpPr>
        <p:spPr>
          <a:xfrm>
            <a:off x="174661" y="1253448"/>
            <a:ext cx="8887146" cy="5352836"/>
          </a:xfrm>
        </p:spPr>
        <p:txBody>
          <a:bodyPr>
            <a:normAutofit/>
          </a:bodyPr>
          <a:lstStyle/>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The model in our project demonstrates high performance in both types of datasets used. CT and MRI are two different medical imaging techniques, but there might be some factors applied in our model, which have a high impact.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Use of CNN(Convolutional Neural Network), which is good for capturing features of images. In both CT scans and MRIs, edges, shapes, and textures are important, so the use of CNN has a high impact on results achieved.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 Also, preprocessing techniques such as resizing, normalization, and augmentation have helped in minimizing differences between CT scans and MRIs. This provides high performance in both types.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Explosion: 14 Points 5">
            <a:extLst>
              <a:ext uri="{FF2B5EF4-FFF2-40B4-BE49-F238E27FC236}">
                <a16:creationId xmlns:a16="http://schemas.microsoft.com/office/drawing/2014/main" id="{0706F993-6647-41CA-B6EC-9816877F9502}"/>
              </a:ext>
            </a:extLst>
          </p:cNvPr>
          <p:cNvSpPr/>
          <p:nvPr/>
        </p:nvSpPr>
        <p:spPr>
          <a:xfrm rot="19908646" flipH="1">
            <a:off x="5924627" y="-43975"/>
            <a:ext cx="1169673" cy="128427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25358"/>
            <a:ext cx="7773338" cy="1596177"/>
          </a:xfrm>
        </p:spPr>
        <p:txBody>
          <a:bodyPr/>
          <a:lstStyle/>
          <a:p>
            <a:r>
              <a:rPr lang="en-US" dirty="0">
                <a:latin typeface="Times New Roman" panose="02020603050405020304" pitchFamily="18" charset="0"/>
                <a:cs typeface="Times New Roman" panose="02020603050405020304" pitchFamily="18" charset="0"/>
              </a:rPr>
              <a:t>7. </a:t>
            </a:r>
            <a:r>
              <a:rPr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342665" y="1376738"/>
            <a:ext cx="8458670" cy="4808305"/>
          </a:xfrm>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thesis uses deep learning, specifically the use of Convolutional Neural Networks in medical images, aiming at tumor identification. We have created a model which aids in early diagnosis, for both types of medical images, CT scans, and MRIs. The results demonstrated the high accuracy and effectiveness of deep learning in learning complex images. The model is effective in both MRIs and CT scans. </a:t>
            </a: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The accuracy for the detection of brain tumors in MRIs was 98.97%. For CT lung scans the accuracy for training was 99.6767%. Also, the model achieved satisfying results in unseen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a:t>
            </a:r>
            <a:r>
              <a:rPr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p:txBody>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future work, this study can be extended by incorporating larger and more diverse datasets. Also, exploring datasets collected from demographic and different geographic backgrounds.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Acknowledgements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Special thanks to Assoc. Prof. Dr. </a:t>
            </a:r>
            <a:r>
              <a:rPr dirty="0" err="1">
                <a:latin typeface="Times New Roman" panose="02020603050405020304" pitchFamily="18" charset="0"/>
                <a:cs typeface="Times New Roman" panose="02020603050405020304" pitchFamily="18" charset="0"/>
              </a:rPr>
              <a:t>Dimitros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Karras</a:t>
            </a:r>
            <a:r>
              <a:rPr dirty="0">
                <a:latin typeface="Times New Roman" panose="02020603050405020304" pitchFamily="18" charset="0"/>
                <a:cs typeface="Times New Roman" panose="02020603050405020304" pitchFamily="18" charset="0"/>
              </a:rPr>
              <a:t> for guidance and support throughout the research process.</a:t>
            </a:r>
          </a:p>
        </p:txBody>
      </p:sp>
      <p:pic>
        <p:nvPicPr>
          <p:cNvPr id="5" name="Graphic 4" descr="Classroom">
            <a:extLst>
              <a:ext uri="{FF2B5EF4-FFF2-40B4-BE49-F238E27FC236}">
                <a16:creationId xmlns:a16="http://schemas.microsoft.com/office/drawing/2014/main" id="{404CF5CC-01C4-4561-B1A4-2201C13A5D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2256" y="922105"/>
            <a:ext cx="775699" cy="775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53" y="0"/>
            <a:ext cx="8702211" cy="1243173"/>
          </a:xfrm>
        </p:spPr>
        <p:txBody>
          <a:bodyPr/>
          <a:lstStyle/>
          <a:p>
            <a:r>
              <a:rPr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675056" y="1052001"/>
            <a:ext cx="7773339" cy="3424107"/>
          </a:xfrm>
        </p:spPr>
        <p:txBody>
          <a:bodyPr>
            <a:noAutofit/>
          </a:bodyPr>
          <a:lstStyle/>
          <a:p>
            <a:r>
              <a:rPr dirty="0">
                <a:latin typeface="Times New Roman" panose="02020603050405020304" pitchFamily="18" charset="0"/>
                <a:cs typeface="Times New Roman" panose="02020603050405020304" pitchFamily="18" charset="0"/>
              </a:rPr>
              <a:t>1. Introduction</a:t>
            </a:r>
          </a:p>
          <a:p>
            <a:r>
              <a:rPr dirty="0">
                <a:latin typeface="Times New Roman" panose="02020603050405020304" pitchFamily="18" charset="0"/>
                <a:cs typeface="Times New Roman" panose="02020603050405020304" pitchFamily="18" charset="0"/>
              </a:rPr>
              <a:t>2. Objectives</a:t>
            </a:r>
          </a:p>
          <a:p>
            <a:r>
              <a:rPr dirty="0">
                <a:latin typeface="Times New Roman" panose="02020603050405020304" pitchFamily="18" charset="0"/>
                <a:cs typeface="Times New Roman" panose="02020603050405020304" pitchFamily="18" charset="0"/>
              </a:rPr>
              <a:t>3. Literature Review</a:t>
            </a:r>
          </a:p>
          <a:p>
            <a:r>
              <a:rPr dirty="0">
                <a:latin typeface="Times New Roman" panose="02020603050405020304" pitchFamily="18" charset="0"/>
                <a:cs typeface="Times New Roman" panose="02020603050405020304" pitchFamily="18" charset="0"/>
              </a:rPr>
              <a:t>4. Methodology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4.1. Model Architecture</a:t>
            </a:r>
          </a:p>
          <a:p>
            <a:r>
              <a:rPr lang="en-US" dirty="0">
                <a:latin typeface="Times New Roman" panose="02020603050405020304" pitchFamily="18" charset="0"/>
                <a:cs typeface="Times New Roman" panose="02020603050405020304" pitchFamily="18" charset="0"/>
              </a:rPr>
              <a:t>    4.2. Experimental setup and training</a:t>
            </a:r>
          </a:p>
          <a:p>
            <a:r>
              <a:rPr lang="en-US" dirty="0">
                <a:latin typeface="Times New Roman" panose="02020603050405020304" pitchFamily="18" charset="0"/>
                <a:cs typeface="Times New Roman" panose="02020603050405020304" pitchFamily="18" charset="0"/>
              </a:rPr>
              <a:t>5. Results</a:t>
            </a:r>
          </a:p>
          <a:p>
            <a:r>
              <a:rPr lang="en-US" dirty="0">
                <a:latin typeface="Times New Roman" panose="02020603050405020304" pitchFamily="18" charset="0"/>
                <a:cs typeface="Times New Roman" panose="02020603050405020304" pitchFamily="18" charset="0"/>
              </a:rPr>
              <a:t>   5.1. Summary of results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6. Discussion</a:t>
            </a:r>
          </a:p>
          <a:p>
            <a:r>
              <a:rPr dirty="0">
                <a:latin typeface="Times New Roman" panose="02020603050405020304" pitchFamily="18" charset="0"/>
                <a:cs typeface="Times New Roman" panose="02020603050405020304" pitchFamily="18" charset="0"/>
              </a:rPr>
              <a:t>7. Conclusions</a:t>
            </a:r>
          </a:p>
          <a:p>
            <a:r>
              <a:rPr dirty="0">
                <a:latin typeface="Times New Roman" panose="02020603050405020304" pitchFamily="18" charset="0"/>
                <a:cs typeface="Times New Roman" panose="02020603050405020304" pitchFamily="18" charset="0"/>
              </a:rPr>
              <a:t>8. Future Work</a:t>
            </a:r>
          </a:p>
          <a:p>
            <a:r>
              <a:rPr dirty="0">
                <a:latin typeface="Times New Roman" panose="02020603050405020304" pitchFamily="18" charset="0"/>
                <a:cs typeface="Times New Roman" panose="02020603050405020304" pitchFamily="18" charset="0"/>
              </a:rPr>
              <a:t>9. 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36" y="0"/>
            <a:ext cx="7677834" cy="1222625"/>
          </a:xfrm>
        </p:spPr>
        <p:txBody>
          <a:bodyPr/>
          <a:lstStyle/>
          <a:p>
            <a:r>
              <a:rPr lang="en-US"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1253447"/>
            <a:ext cx="9143999" cy="5291191"/>
          </a:xfrm>
        </p:spPr>
        <p:txBody>
          <a:bodyPr>
            <a:noAutofit/>
          </a:bodyPr>
          <a:lstStyle/>
          <a:p>
            <a:pPr marL="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Deep Learning is a subfield of Machine Learning. It has proven highly successful results in medical image analysis. CNN has shown very good performance in detecting features from complex images and classifying them. The predictions and results with high accuracy, are essential proof of successful detection. Using the power of CNNs, it is possible to develop automated systems for the detection of lung cancer from CT scans and tumor brains from MRIs. In this way supporting healthcare professionals in making swifter and better decisions for the patient's diagnosis and treatment.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80" y="1"/>
            <a:ext cx="7636737" cy="1150706"/>
          </a:xfrm>
        </p:spPr>
        <p:txBody>
          <a:bodyPr/>
          <a:lstStyle/>
          <a:p>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31515" y="934949"/>
            <a:ext cx="8465905" cy="3407597"/>
          </a:xfrm>
        </p:spPr>
        <p:txBody>
          <a:bodyPr>
            <a:noAutofit/>
          </a:bodyPr>
          <a:lstStyle/>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Collecting datasets of lung and brain radiographic images to train and test our model, making sure datasets provide diverse cases and sizes.</a:t>
            </a:r>
          </a:p>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Enhancing the data makes it suitable for our detection system using preprocess. This avoids imbalances in the dataset.</a:t>
            </a:r>
          </a:p>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Select the appropriate deep-learning algorithm that proves high performance for the Tumor Detection System for medical images.</a:t>
            </a:r>
          </a:p>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Achieving high accuracy and overall performance using our model to identify the tumor’s presence.</a:t>
            </a:r>
          </a:p>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Creating a Tumor Detecting System, which is reliable and useable in real-life scenarios for medical professionals.</a:t>
            </a:r>
          </a:p>
          <a:p>
            <a:pPr marL="25908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Creating a multipurpose model tested in several datasets.</a:t>
            </a:r>
          </a:p>
        </p:txBody>
      </p:sp>
      <p:pic>
        <p:nvPicPr>
          <p:cNvPr id="5" name="Graphic 4" descr="Presentation with checklist RTL">
            <a:extLst>
              <a:ext uri="{FF2B5EF4-FFF2-40B4-BE49-F238E27FC236}">
                <a16:creationId xmlns:a16="http://schemas.microsoft.com/office/drawing/2014/main" id="{B793C135-67F4-4077-BB6B-D1BDD2E70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9214" y="66784"/>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object 3">
            <a:extLst>
              <a:ext uri="{FF2B5EF4-FFF2-40B4-BE49-F238E27FC236}">
                <a16:creationId xmlns:a16="http://schemas.microsoft.com/office/drawing/2014/main" id="{51CB5C2A-4D26-4021-8598-B36476DCD15E}"/>
              </a:ext>
            </a:extLst>
          </p:cNvPr>
          <p:cNvGraphicFramePr/>
          <p:nvPr>
            <p:extLst>
              <p:ext uri="{D42A27DB-BD31-4B8C-83A1-F6EECF244321}">
                <p14:modId xmlns:p14="http://schemas.microsoft.com/office/powerpoint/2010/main" val="1025350066"/>
              </p:ext>
            </p:extLst>
          </p:nvPr>
        </p:nvGraphicFramePr>
        <p:xfrm>
          <a:off x="2967038" y="496068"/>
          <a:ext cx="6221084" cy="5599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F54B36EF-294E-4FD7-9AAF-7BCA448F1019}"/>
              </a:ext>
            </a:extLst>
          </p:cNvPr>
          <p:cNvSpPr txBox="1"/>
          <p:nvPr/>
        </p:nvSpPr>
        <p:spPr>
          <a:xfrm>
            <a:off x="410967" y="369870"/>
            <a:ext cx="568160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3. LITERATURE REVIEW</a:t>
            </a:r>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CC1C763F-2C0A-44D1-9C5A-4E6779149DB5}"/>
              </a:ext>
            </a:extLst>
          </p:cNvPr>
          <p:cNvGraphicFramePr>
            <a:graphicFrameLocks noGrp="1"/>
          </p:cNvGraphicFramePr>
          <p:nvPr>
            <p:extLst>
              <p:ext uri="{D42A27DB-BD31-4B8C-83A1-F6EECF244321}">
                <p14:modId xmlns:p14="http://schemas.microsoft.com/office/powerpoint/2010/main" val="3820799935"/>
              </p:ext>
            </p:extLst>
          </p:nvPr>
        </p:nvGraphicFramePr>
        <p:xfrm>
          <a:off x="0" y="0"/>
          <a:ext cx="9143999" cy="6827747"/>
        </p:xfrm>
        <a:graphic>
          <a:graphicData uri="http://schemas.openxmlformats.org/drawingml/2006/table">
            <a:tbl>
              <a:tblPr firstRow="1" bandRow="1">
                <a:tableStyleId>{5C22544A-7EE6-4342-B048-85BDC9FD1C3A}</a:tableStyleId>
              </a:tblPr>
              <a:tblGrid>
                <a:gridCol w="452063">
                  <a:extLst>
                    <a:ext uri="{9D8B030D-6E8A-4147-A177-3AD203B41FA5}">
                      <a16:colId xmlns:a16="http://schemas.microsoft.com/office/drawing/2014/main" val="3224532770"/>
                    </a:ext>
                  </a:extLst>
                </a:gridCol>
                <a:gridCol w="1458931">
                  <a:extLst>
                    <a:ext uri="{9D8B030D-6E8A-4147-A177-3AD203B41FA5}">
                      <a16:colId xmlns:a16="http://schemas.microsoft.com/office/drawing/2014/main" val="96592595"/>
                    </a:ext>
                  </a:extLst>
                </a:gridCol>
                <a:gridCol w="924673">
                  <a:extLst>
                    <a:ext uri="{9D8B030D-6E8A-4147-A177-3AD203B41FA5}">
                      <a16:colId xmlns:a16="http://schemas.microsoft.com/office/drawing/2014/main" val="2883476331"/>
                    </a:ext>
                  </a:extLst>
                </a:gridCol>
                <a:gridCol w="708918">
                  <a:extLst>
                    <a:ext uri="{9D8B030D-6E8A-4147-A177-3AD203B41FA5}">
                      <a16:colId xmlns:a16="http://schemas.microsoft.com/office/drawing/2014/main" val="2495785207"/>
                    </a:ext>
                  </a:extLst>
                </a:gridCol>
                <a:gridCol w="698642">
                  <a:extLst>
                    <a:ext uri="{9D8B030D-6E8A-4147-A177-3AD203B41FA5}">
                      <a16:colId xmlns:a16="http://schemas.microsoft.com/office/drawing/2014/main" val="3668254511"/>
                    </a:ext>
                  </a:extLst>
                </a:gridCol>
                <a:gridCol w="1654138">
                  <a:extLst>
                    <a:ext uri="{9D8B030D-6E8A-4147-A177-3AD203B41FA5}">
                      <a16:colId xmlns:a16="http://schemas.microsoft.com/office/drawing/2014/main" val="978963678"/>
                    </a:ext>
                  </a:extLst>
                </a:gridCol>
                <a:gridCol w="1993188">
                  <a:extLst>
                    <a:ext uri="{9D8B030D-6E8A-4147-A177-3AD203B41FA5}">
                      <a16:colId xmlns:a16="http://schemas.microsoft.com/office/drawing/2014/main" val="3268609138"/>
                    </a:ext>
                  </a:extLst>
                </a:gridCol>
                <a:gridCol w="1253446">
                  <a:extLst>
                    <a:ext uri="{9D8B030D-6E8A-4147-A177-3AD203B41FA5}">
                      <a16:colId xmlns:a16="http://schemas.microsoft.com/office/drawing/2014/main" val="3754397874"/>
                    </a:ext>
                  </a:extLst>
                </a:gridCol>
              </a:tblGrid>
              <a:tr h="734952">
                <a:tc>
                  <a:txBody>
                    <a:bodyPr/>
                    <a:lstStyle/>
                    <a:p>
                      <a:pPr lvl="0"/>
                      <a:r>
                        <a:rPr lang="en-US" dirty="0">
                          <a:solidFill>
                            <a:schemeClr val="tx1"/>
                          </a:solidFill>
                          <a:latin typeface="Times New Roman" panose="02020603050405020304" pitchFamily="18" charset="0"/>
                          <a:cs typeface="Times New Roman" panose="02020603050405020304" pitchFamily="18" charset="0"/>
                        </a:rPr>
                        <a:t>Nr</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Paper Title</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Source</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Content</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Solved Problems</a:t>
                      </a:r>
                    </a:p>
                  </a:txBody>
                  <a:tcPr/>
                </a:tc>
                <a:tc>
                  <a:txBody>
                    <a:bodyPr/>
                    <a:lstStyle/>
                    <a:p>
                      <a:pPr lvl="0"/>
                      <a:r>
                        <a:rPr lang="en-US" dirty="0">
                          <a:solidFill>
                            <a:schemeClr val="tx1"/>
                          </a:solidFill>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2873183029"/>
                  </a:ext>
                </a:extLst>
              </a:tr>
              <a:tr h="3000512">
                <a:tc>
                  <a:txBody>
                    <a:bodyPr/>
                    <a:lstStyle/>
                    <a:p>
                      <a:pPr lvl="0"/>
                      <a:r>
                        <a:rPr lang="en-US" dirty="0">
                          <a:latin typeface="Times New Roman" panose="02020603050405020304" pitchFamily="18" charset="0"/>
                          <a:cs typeface="Times New Roman" panose="02020603050405020304" pitchFamily="18" charset="0"/>
                        </a:rPr>
                        <a:t>4</a:t>
                      </a:r>
                    </a:p>
                  </a:txBody>
                  <a:tcPr/>
                </a:tc>
                <a:tc>
                  <a:txBody>
                    <a:bodyPr/>
                    <a:lstStyle/>
                    <a:p>
                      <a:pPr fontAlgn="base"/>
                      <a:r>
                        <a:rPr lang="en-US" dirty="0">
                          <a:latin typeface="Times New Roman" panose="02020603050405020304" pitchFamily="18" charset="0"/>
                          <a:cs typeface="Times New Roman" panose="02020603050405020304" pitchFamily="18" charset="0"/>
                        </a:rPr>
                        <a:t>Automatic Lung Cancer Detection and Classification (ALCDC) System Using Convolutional Neural Network</a:t>
                      </a:r>
                    </a:p>
                  </a:txBody>
                  <a:tcPr anchor="ctr"/>
                </a:tc>
                <a:tc>
                  <a:txBody>
                    <a:bodyPr/>
                    <a:lstStyle/>
                    <a:p>
                      <a:pPr lvl="0"/>
                      <a:r>
                        <a:rPr lang="en-US" dirty="0" err="1">
                          <a:latin typeface="Times New Roman" panose="02020603050405020304" pitchFamily="18" charset="0"/>
                          <a:cs typeface="Times New Roman" panose="02020603050405020304" pitchFamily="18" charset="0"/>
                        </a:rPr>
                        <a:t>Wadood</a:t>
                      </a:r>
                      <a:r>
                        <a:rPr lang="en-US" dirty="0">
                          <a:latin typeface="Times New Roman" panose="02020603050405020304" pitchFamily="18" charset="0"/>
                          <a:cs typeface="Times New Roman" panose="02020603050405020304" pitchFamily="18" charset="0"/>
                        </a:rPr>
                        <a:t> Abdul</a:t>
                      </a:r>
                    </a:p>
                  </a:txBody>
                  <a:tcPr/>
                </a:tc>
                <a:tc>
                  <a:txBody>
                    <a:bodyPr/>
                    <a:lstStyle/>
                    <a:p>
                      <a:pPr lvl="0"/>
                      <a:r>
                        <a:rPr lang="en-US" dirty="0">
                          <a:latin typeface="Times New Roman" panose="02020603050405020304" pitchFamily="18" charset="0"/>
                          <a:cs typeface="Times New Roman" panose="02020603050405020304" pitchFamily="18" charset="0"/>
                        </a:rPr>
                        <a:t>2021</a:t>
                      </a:r>
                    </a:p>
                  </a:txBody>
                  <a:tcPr/>
                </a:tc>
                <a:tc>
                  <a:txBody>
                    <a:bodyPr/>
                    <a:lstStyle/>
                    <a:p>
                      <a:pPr lvl="0"/>
                      <a:r>
                        <a:rPr lang="en-US" dirty="0">
                          <a:latin typeface="Times New Roman" panose="02020603050405020304" pitchFamily="18" charset="0"/>
                          <a:cs typeface="Times New Roman" panose="02020603050405020304" pitchFamily="18" charset="0"/>
                        </a:rPr>
                        <a:t>IEEE</a:t>
                      </a:r>
                    </a:p>
                  </a:txBody>
                  <a:tcPr/>
                </a:tc>
                <a:tc>
                  <a:txBody>
                    <a:bodyPr/>
                    <a:lstStyle/>
                    <a:p>
                      <a:pPr lvl="0"/>
                      <a:r>
                        <a:rPr lang="en-US" dirty="0">
                          <a:latin typeface="Times New Roman" panose="02020603050405020304" pitchFamily="18" charset="0"/>
                          <a:cs typeface="Times New Roman" panose="02020603050405020304" pitchFamily="18" charset="0"/>
                        </a:rPr>
                        <a:t>Develops a CNN-based system for detecting and classifying lung cancer from medical imaging data.</a:t>
                      </a:r>
                    </a:p>
                  </a:txBody>
                  <a:tcPr/>
                </a:tc>
                <a:tc>
                  <a:txBody>
                    <a:bodyPr/>
                    <a:lstStyle/>
                    <a:p>
                      <a:pPr lvl="0"/>
                      <a:r>
                        <a:rPr lang="en-US" dirty="0">
                          <a:latin typeface="Times New Roman" panose="02020603050405020304" pitchFamily="18" charset="0"/>
                          <a:cs typeface="Times New Roman" panose="02020603050405020304" pitchFamily="18" charset="0"/>
                        </a:rPr>
                        <a:t>Achieved high accuracy in lung cancer detection which can assist in early diagnosis.</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Explore additional features and larger datasets for improved model generalization.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9181491"/>
                  </a:ext>
                </a:extLst>
              </a:tr>
              <a:tr h="2983835">
                <a:tc>
                  <a:txBody>
                    <a:bodyPr/>
                    <a:lstStyle/>
                    <a:p>
                      <a:pPr lvl="0"/>
                      <a:r>
                        <a:rPr lang="en-US" dirty="0">
                          <a:latin typeface="Times New Roman" panose="02020603050405020304" pitchFamily="18" charset="0"/>
                          <a:cs typeface="Times New Roman" panose="02020603050405020304" pitchFamily="18" charset="0"/>
                        </a:rPr>
                        <a:t>5</a:t>
                      </a:r>
                    </a:p>
                  </a:txBody>
                  <a:tcPr/>
                </a:tc>
                <a:tc>
                  <a:txBody>
                    <a:bodyPr/>
                    <a:lstStyle/>
                    <a:p>
                      <a:pPr lvl="0"/>
                      <a:r>
                        <a:rPr lang="en-US" dirty="0">
                          <a:latin typeface="Times New Roman" panose="02020603050405020304" pitchFamily="18" charset="0"/>
                          <a:cs typeface="Times New Roman" panose="02020603050405020304" pitchFamily="18" charset="0"/>
                        </a:rPr>
                        <a:t>Detection of Lung Nodules using Convolution Neural Network: A Review</a:t>
                      </a:r>
                    </a:p>
                  </a:txBody>
                  <a:tcPr/>
                </a:tc>
                <a:tc>
                  <a:txBody>
                    <a:bodyPr/>
                    <a:lstStyle/>
                    <a:p>
                      <a:pPr lvl="0"/>
                      <a:r>
                        <a:rPr lang="en-US" dirty="0">
                          <a:latin typeface="Times New Roman" panose="02020603050405020304" pitchFamily="18" charset="0"/>
                          <a:cs typeface="Times New Roman" panose="02020603050405020304" pitchFamily="18" charset="0"/>
                        </a:rPr>
                        <a:t>Babu Kumar S, M Vinoth Kumar</a:t>
                      </a:r>
                    </a:p>
                  </a:txBody>
                  <a:tcPr/>
                </a:tc>
                <a:tc>
                  <a:txBody>
                    <a:bodyPr/>
                    <a:lstStyle/>
                    <a:p>
                      <a:pPr lvl="0"/>
                      <a:r>
                        <a:rPr lang="en-US" dirty="0">
                          <a:latin typeface="Times New Roman" panose="02020603050405020304" pitchFamily="18" charset="0"/>
                          <a:cs typeface="Times New Roman" panose="02020603050405020304" pitchFamily="18" charset="0"/>
                        </a:rPr>
                        <a:t>2020</a:t>
                      </a:r>
                    </a:p>
                  </a:txBody>
                  <a:tcPr/>
                </a:tc>
                <a:tc>
                  <a:txBody>
                    <a:bodyPr/>
                    <a:lstStyle/>
                    <a:p>
                      <a:pPr lvl="0"/>
                      <a:r>
                        <a:rPr lang="en-US" dirty="0">
                          <a:latin typeface="Times New Roman" panose="02020603050405020304" pitchFamily="18" charset="0"/>
                          <a:cs typeface="Times New Roman" panose="02020603050405020304" pitchFamily="18" charset="0"/>
                        </a:rPr>
                        <a:t>IEEE</a:t>
                      </a:r>
                    </a:p>
                  </a:txBody>
                  <a:tcPr/>
                </a:tc>
                <a:tc>
                  <a:txBody>
                    <a:bodyPr/>
                    <a:lstStyle/>
                    <a:p>
                      <a:pPr lvl="0"/>
                      <a:r>
                        <a:rPr lang="en-US" dirty="0">
                          <a:latin typeface="Times New Roman" panose="02020603050405020304" pitchFamily="18" charset="0"/>
                          <a:cs typeface="Times New Roman" panose="02020603050405020304" pitchFamily="18" charset="0"/>
                        </a:rPr>
                        <a:t>Reviews various CNN approaches for detecting lung nodules, a key indicator of lung cancer.</a:t>
                      </a:r>
                    </a:p>
                  </a:txBody>
                  <a:tcPr/>
                </a:tc>
                <a:tc>
                  <a:txBody>
                    <a:bodyPr/>
                    <a:lstStyle/>
                    <a:p>
                      <a:pPr lvl="0"/>
                      <a:r>
                        <a:rPr lang="en-US" dirty="0">
                          <a:latin typeface="Times New Roman" panose="02020603050405020304" pitchFamily="18" charset="0"/>
                          <a:cs typeface="Times New Roman" panose="02020603050405020304" pitchFamily="18" charset="0"/>
                        </a:rPr>
                        <a:t>Summarizes the effectiveness of different CNN architectures in improving detection rates.</a:t>
                      </a:r>
                    </a:p>
                  </a:txBody>
                  <a:tcPr/>
                </a:tc>
                <a:tc>
                  <a:txBody>
                    <a:bodyPr/>
                    <a:lstStyle/>
                    <a:p>
                      <a:pPr lvl="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Develop robust models that handle varied image quality and reduce false positives.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2413637"/>
                  </a:ext>
                </a:extLst>
              </a:tr>
            </a:tbl>
          </a:graphicData>
        </a:graphic>
      </p:graphicFrame>
    </p:spTree>
    <p:extLst>
      <p:ext uri="{BB962C8B-B14F-4D97-AF65-F5344CB8AC3E}">
        <p14:creationId xmlns:p14="http://schemas.microsoft.com/office/powerpoint/2010/main" val="112801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EF9D1AB-59DE-4553-A52D-D9F62E875B2C}"/>
              </a:ext>
            </a:extLst>
          </p:cNvPr>
          <p:cNvGraphicFramePr>
            <a:graphicFrameLocks noGrp="1"/>
          </p:cNvGraphicFramePr>
          <p:nvPr>
            <p:extLst>
              <p:ext uri="{D42A27DB-BD31-4B8C-83A1-F6EECF244321}">
                <p14:modId xmlns:p14="http://schemas.microsoft.com/office/powerpoint/2010/main" val="1368585730"/>
              </p:ext>
            </p:extLst>
          </p:nvPr>
        </p:nvGraphicFramePr>
        <p:xfrm>
          <a:off x="0" y="0"/>
          <a:ext cx="9144000" cy="6858000"/>
        </p:xfrm>
        <a:graphic>
          <a:graphicData uri="http://schemas.openxmlformats.org/drawingml/2006/table">
            <a:tbl>
              <a:tblPr firstRow="1" bandRow="1">
                <a:tableStyleId>{5C22544A-7EE6-4342-B048-85BDC9FD1C3A}</a:tableStyleId>
              </a:tblPr>
              <a:tblGrid>
                <a:gridCol w="543669">
                  <a:extLst>
                    <a:ext uri="{9D8B030D-6E8A-4147-A177-3AD203B41FA5}">
                      <a16:colId xmlns:a16="http://schemas.microsoft.com/office/drawing/2014/main" val="1080778388"/>
                    </a:ext>
                  </a:extLst>
                </a:gridCol>
                <a:gridCol w="1574052">
                  <a:extLst>
                    <a:ext uri="{9D8B030D-6E8A-4147-A177-3AD203B41FA5}">
                      <a16:colId xmlns:a16="http://schemas.microsoft.com/office/drawing/2014/main" val="348026654"/>
                    </a:ext>
                  </a:extLst>
                </a:gridCol>
                <a:gridCol w="1311279">
                  <a:extLst>
                    <a:ext uri="{9D8B030D-6E8A-4147-A177-3AD203B41FA5}">
                      <a16:colId xmlns:a16="http://schemas.microsoft.com/office/drawing/2014/main" val="579546598"/>
                    </a:ext>
                  </a:extLst>
                </a:gridCol>
                <a:gridCol w="1143000">
                  <a:extLst>
                    <a:ext uri="{9D8B030D-6E8A-4147-A177-3AD203B41FA5}">
                      <a16:colId xmlns:a16="http://schemas.microsoft.com/office/drawing/2014/main" val="1032171207"/>
                    </a:ext>
                  </a:extLst>
                </a:gridCol>
                <a:gridCol w="1056272">
                  <a:extLst>
                    <a:ext uri="{9D8B030D-6E8A-4147-A177-3AD203B41FA5}">
                      <a16:colId xmlns:a16="http://schemas.microsoft.com/office/drawing/2014/main" val="3625671241"/>
                    </a:ext>
                  </a:extLst>
                </a:gridCol>
                <a:gridCol w="1229728">
                  <a:extLst>
                    <a:ext uri="{9D8B030D-6E8A-4147-A177-3AD203B41FA5}">
                      <a16:colId xmlns:a16="http://schemas.microsoft.com/office/drawing/2014/main" val="119148814"/>
                    </a:ext>
                  </a:extLst>
                </a:gridCol>
                <a:gridCol w="1143000">
                  <a:extLst>
                    <a:ext uri="{9D8B030D-6E8A-4147-A177-3AD203B41FA5}">
                      <a16:colId xmlns:a16="http://schemas.microsoft.com/office/drawing/2014/main" val="4141261448"/>
                    </a:ext>
                  </a:extLst>
                </a:gridCol>
                <a:gridCol w="1143000">
                  <a:extLst>
                    <a:ext uri="{9D8B030D-6E8A-4147-A177-3AD203B41FA5}">
                      <a16:colId xmlns:a16="http://schemas.microsoft.com/office/drawing/2014/main" val="1269641829"/>
                    </a:ext>
                  </a:extLst>
                </a:gridCol>
              </a:tblGrid>
              <a:tr h="1021404">
                <a:tc>
                  <a:txBody>
                    <a:bodyPr/>
                    <a:lstStyle/>
                    <a:p>
                      <a:r>
                        <a:rPr lang="en-US" dirty="0">
                          <a:solidFill>
                            <a:schemeClr val="tx1"/>
                          </a:solidFill>
                          <a:latin typeface="Times New Roman" panose="02020603050405020304" pitchFamily="18" charset="0"/>
                          <a:cs typeface="Times New Roman" panose="02020603050405020304" pitchFamily="18" charset="0"/>
                        </a:rPr>
                        <a:t>Nr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Paper Title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Source</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Content</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Solved Problem</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1987089161"/>
                  </a:ext>
                </a:extLst>
              </a:tr>
              <a:tr h="5836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6</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Deep Learning Algorithm for Classification and Prediction of Lung Cancer using CT Scan Images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Diksha </a:t>
                      </a:r>
                      <a:r>
                        <a:rPr lang="en-US" dirty="0" err="1">
                          <a:latin typeface="Times New Roman" panose="02020603050405020304" pitchFamily="18" charset="0"/>
                          <a:cs typeface="Times New Roman" panose="02020603050405020304" pitchFamily="18" charset="0"/>
                        </a:rPr>
                        <a:t>Makshe</a:t>
                      </a:r>
                      <a:r>
                        <a:rPr lang="en-US" dirty="0">
                          <a:latin typeface="Times New Roman" panose="02020603050405020304" pitchFamily="18" charset="0"/>
                          <a:cs typeface="Times New Roman" panose="02020603050405020304" pitchFamily="18" charset="0"/>
                        </a:rPr>
                        <a:t>, Kannan Rajeswari, </a:t>
                      </a:r>
                      <a:r>
                        <a:rPr lang="en-US" dirty="0" err="1">
                          <a:latin typeface="Times New Roman" panose="02020603050405020304" pitchFamily="18" charset="0"/>
                          <a:cs typeface="Times New Roman" panose="02020603050405020304" pitchFamily="18" charset="0"/>
                        </a:rPr>
                        <a:t>Ruchita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Tekade</a:t>
                      </a:r>
                      <a:r>
                        <a:rPr lang="en-US" dirty="0">
                          <a:latin typeface="Times New Roman" panose="02020603050405020304" pitchFamily="18" charset="0"/>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2020</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Proposes a deep learning algorithm to classify and predict lung cancer from CT scan images.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Demonstrates the potential of deep learning in providing predictive insights into lung cancer stages.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Further validation on multicenter datasets to establish clinical applicability.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3276454"/>
                  </a:ext>
                </a:extLst>
              </a:tr>
            </a:tbl>
          </a:graphicData>
        </a:graphic>
      </p:graphicFrame>
    </p:spTree>
    <p:extLst>
      <p:ext uri="{BB962C8B-B14F-4D97-AF65-F5344CB8AC3E}">
        <p14:creationId xmlns:p14="http://schemas.microsoft.com/office/powerpoint/2010/main" val="1016925732"/>
      </p:ext>
    </p:extLst>
  </p:cSld>
  <p:clrMapOvr>
    <a:masterClrMapping/>
  </p:clrMapOvr>
</p:sld>
</file>

<file path=ppt/theme/theme1.xml><?xml version="1.0" encoding="utf-8"?>
<a:theme xmlns:a="http://schemas.openxmlformats.org/drawingml/2006/main" name="Droplet">
  <a:themeElements>
    <a:clrScheme name="Custom 1">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3364</Words>
  <Application>Microsoft Office PowerPoint</Application>
  <PresentationFormat>On-screen Show (4:3)</PresentationFormat>
  <Paragraphs>465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Tw Cen MT</vt:lpstr>
      <vt:lpstr>Verdana</vt:lpstr>
      <vt:lpstr>Droplet</vt:lpstr>
      <vt:lpstr>PowerPoint Presentation</vt:lpstr>
      <vt:lpstr>Abstract</vt:lpstr>
      <vt:lpstr>Acknowledgements</vt:lpstr>
      <vt:lpstr>Table of Contents</vt:lpstr>
      <vt:lpstr>1. Introduction</vt:lpstr>
      <vt:lpstr>2. Objectives</vt:lpstr>
      <vt:lpstr>PowerPoint Presentation</vt:lpstr>
      <vt:lpstr>PowerPoint Presentation</vt:lpstr>
      <vt:lpstr>PowerPoint Presentation</vt:lpstr>
      <vt:lpstr>PowerPoint Presentation</vt:lpstr>
      <vt:lpstr>PowerPoint Presentation</vt:lpstr>
      <vt:lpstr>PowerPoint Presentation</vt:lpstr>
      <vt:lpstr> Summary of literature review </vt:lpstr>
      <vt:lpstr>PowerPoint Presentation</vt:lpstr>
      <vt:lpstr>PowerPoint Presentation</vt:lpstr>
      <vt:lpstr>PowerPoint Presentation</vt:lpstr>
      <vt:lpstr>PowerPoint Presentation</vt:lpstr>
      <vt:lpstr>4.2 Experimental Setup and Training</vt:lpstr>
      <vt:lpstr>5. RESULTS</vt:lpstr>
      <vt:lpstr>5.1Summary of results</vt:lpstr>
      <vt:lpstr>PowerPoint Presentation</vt:lpstr>
      <vt:lpstr>6. Discussion</vt:lpstr>
      <vt:lpstr>7. Conclusions</vt:lpstr>
      <vt:lpstr>8.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generated using python-pptx</dc:description>
  <cp:lastModifiedBy>Anjeza Kanxha</cp:lastModifiedBy>
  <cp:revision>192</cp:revision>
  <dcterms:created xsi:type="dcterms:W3CDTF">2013-01-27T09:14:16Z</dcterms:created>
  <dcterms:modified xsi:type="dcterms:W3CDTF">2024-05-28T09:48:55Z</dcterms:modified>
  <cp:category/>
</cp:coreProperties>
</file>