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Play"/>
      <p:regular r:id="rId24"/>
      <p:bold r:id="rId25"/>
    </p:embeddedFont>
    <p:embeddedFont>
      <p:font typeface="Libre Franklin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4" roundtripDataSignature="AMtx7mh78KdJBV2XR6bqnEXVdSkf74JT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lay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ibreFranklin-regular.fntdata"/><Relationship Id="rId25" Type="http://schemas.openxmlformats.org/officeDocument/2006/relationships/font" Target="fonts/Play-bold.fntdata"/><Relationship Id="rId28" Type="http://schemas.openxmlformats.org/officeDocument/2006/relationships/font" Target="fonts/LibreFranklin-italic.fntdata"/><Relationship Id="rId27" Type="http://schemas.openxmlformats.org/officeDocument/2006/relationships/font" Target="fonts/LibreFranklin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ibreFranklin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7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495bf8e9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5495bf8e9c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495bf8e9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35495bf8e9c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495bf8e9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35495bf8e9c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495bf8e9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5495bf8e9c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495bf8e9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35495bf8e9c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495bf8e9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35495bf8e9c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495bf8e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5495bf8e9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495bf8e9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5495bf8e9c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anjha1/Book-Recommendation-System" TargetMode="External"/><Relationship Id="rId4" Type="http://schemas.openxmlformats.org/officeDocument/2006/relationships/hyperlink" Target="https://book-recommendation-system-2vbm.onrender.com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anjha1/Book-Recommendation-Syste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>
            <p:ph type="ctrTitle"/>
          </p:nvPr>
        </p:nvSpPr>
        <p:spPr>
          <a:xfrm>
            <a:off x="197175" y="346525"/>
            <a:ext cx="4787100" cy="26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None/>
            </a:pPr>
            <a:r>
              <a:rPr b="1" lang="en-IN" sz="1688">
                <a:latin typeface="Play"/>
                <a:ea typeface="Play"/>
                <a:cs typeface="Play"/>
                <a:sym typeface="Play"/>
              </a:rPr>
              <a:t>CAPSTONE PROJECT</a:t>
            </a:r>
            <a:br>
              <a:rPr b="1" lang="en-IN" sz="800"/>
            </a:br>
            <a:br>
              <a:rPr b="1" lang="en-IN" sz="3590"/>
            </a:br>
            <a:r>
              <a:rPr b="1" lang="en-IN" sz="2990" cap="none">
                <a:latin typeface="Arial"/>
                <a:ea typeface="Arial"/>
                <a:cs typeface="Arial"/>
                <a:sym typeface="Arial"/>
              </a:rPr>
              <a:t>Book</a:t>
            </a:r>
            <a:r>
              <a:rPr b="1" lang="en-IN" sz="299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IN" sz="2990" cap="none">
                <a:latin typeface="Arial"/>
                <a:ea typeface="Arial"/>
                <a:cs typeface="Arial"/>
                <a:sym typeface="Arial"/>
              </a:rPr>
              <a:t>Recommendation System</a:t>
            </a:r>
            <a:endParaRPr sz="299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90"/>
              <a:buFont typeface="Play"/>
              <a:buNone/>
            </a:pPr>
            <a:r>
              <a:t/>
            </a:r>
            <a:endParaRPr b="1" sz="3590"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197175" y="3347950"/>
            <a:ext cx="5090100" cy="3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IN" sz="1600" cap="none"/>
              <a:t>PRESENTED BY</a:t>
            </a:r>
            <a:endParaRPr sz="1600" cap="none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IN" sz="1600" cap="none"/>
              <a:t>STUDENT NAME:Achhuta Nand Jha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IN" sz="1600" cap="none"/>
              <a:t>COLLEGE NAME:GLA University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IN" sz="1600" cap="none"/>
              <a:t>DEPARTMENT:</a:t>
            </a:r>
            <a:r>
              <a:rPr b="1" lang="en-IN" sz="1450">
                <a:highlight>
                  <a:srgbClr val="FFFFFF"/>
                </a:highlight>
              </a:rPr>
              <a:t>Computer Engineering &amp; Applications</a:t>
            </a:r>
            <a:endParaRPr b="1" sz="19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IN" sz="1600" cap="none"/>
              <a:t>EMAIL ID:achhuta.jha_cs.da23@gla.ac.in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IN" sz="1600" cap="none"/>
              <a:t>AICTE STUDENT ID:</a:t>
            </a:r>
            <a:r>
              <a:rPr b="1" lang="en-IN" sz="1400">
                <a:solidFill>
                  <a:srgbClr val="202124"/>
                </a:solidFill>
                <a:highlight>
                  <a:srgbClr val="FFFFFF"/>
                </a:highlight>
              </a:rPr>
              <a:t>STU662a2083d78941714036867</a:t>
            </a:r>
            <a:endParaRPr sz="1200"/>
          </a:p>
        </p:txBody>
      </p:sp>
      <p:grpSp>
        <p:nvGrpSpPr>
          <p:cNvPr id="87" name="Google Shape;87;p1"/>
          <p:cNvGrpSpPr/>
          <p:nvPr/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88" name="Google Shape;88;p1"/>
            <p:cNvCxnSpPr/>
            <p:nvPr/>
          </p:nvCxnSpPr>
          <p:spPr>
            <a:xfrm rot="10800000">
              <a:off x="329184" y="5777809"/>
              <a:ext cx="521208" cy="0"/>
            </a:xfrm>
            <a:prstGeom prst="straightConnector1">
              <a:avLst/>
            </a:prstGeom>
            <a:noFill/>
            <a:ln cap="flat" cmpd="sng" w="152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89" name="Google Shape;89;p1"/>
            <p:cNvSpPr/>
            <p:nvPr/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"/>
          <p:cNvSpPr/>
          <p:nvPr/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9861" y="557360"/>
            <a:ext cx="5210251" cy="5632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9850" y="516875"/>
            <a:ext cx="5210250" cy="571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495bf8e9c_0_34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35495bf8e9c_0_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1" lang="en-IN" sz="5400" cap="none">
                <a:latin typeface="Arial"/>
                <a:ea typeface="Arial"/>
                <a:cs typeface="Arial"/>
                <a:sym typeface="Arial"/>
              </a:rPr>
              <a:t>RESULT</a:t>
            </a:r>
            <a:endParaRPr sz="5400"/>
          </a:p>
        </p:txBody>
      </p:sp>
      <p:sp>
        <p:nvSpPr>
          <p:cNvPr id="163" name="Google Shape;163;g35495bf8e9c_0_34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g35495bf8e9c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1" y="2027600"/>
            <a:ext cx="9213626" cy="45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495bf8e9c_0_64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35495bf8e9c_0_6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1" lang="en-IN" sz="5400" cap="none">
                <a:latin typeface="Arial"/>
                <a:ea typeface="Arial"/>
                <a:cs typeface="Arial"/>
                <a:sym typeface="Arial"/>
              </a:rPr>
              <a:t>RESULT</a:t>
            </a:r>
            <a:endParaRPr sz="5400"/>
          </a:p>
        </p:txBody>
      </p:sp>
      <p:sp>
        <p:nvSpPr>
          <p:cNvPr id="171" name="Google Shape;171;g35495bf8e9c_0_64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g35495bf8e9c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376" y="1829775"/>
            <a:ext cx="7657501" cy="456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495bf8e9c_0_84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35495bf8e9c_0_8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1" lang="en-IN" sz="5400" cap="none">
                <a:latin typeface="Arial"/>
                <a:ea typeface="Arial"/>
                <a:cs typeface="Arial"/>
                <a:sym typeface="Arial"/>
              </a:rPr>
              <a:t>RESULT</a:t>
            </a:r>
            <a:endParaRPr sz="5400"/>
          </a:p>
        </p:txBody>
      </p:sp>
      <p:sp>
        <p:nvSpPr>
          <p:cNvPr id="179" name="Google Shape;179;g35495bf8e9c_0_84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35495bf8e9c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288" y="2007125"/>
            <a:ext cx="10748424" cy="407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495bf8e9c_0_78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35495bf8e9c_0_7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1" lang="en-IN" sz="5400" cap="none">
                <a:latin typeface="Arial"/>
                <a:ea typeface="Arial"/>
                <a:cs typeface="Arial"/>
                <a:sym typeface="Arial"/>
              </a:rPr>
              <a:t>RESULT</a:t>
            </a:r>
            <a:endParaRPr sz="5400"/>
          </a:p>
        </p:txBody>
      </p:sp>
      <p:sp>
        <p:nvSpPr>
          <p:cNvPr id="187" name="Google Shape;187;g35495bf8e9c_0_78"/>
          <p:cNvSpPr/>
          <p:nvPr/>
        </p:nvSpPr>
        <p:spPr>
          <a:xfrm>
            <a:off x="669036" y="1895348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g35495bf8e9c_0_78"/>
          <p:cNvPicPr preferRelativeResize="0"/>
          <p:nvPr/>
        </p:nvPicPr>
        <p:blipFill rotWithShape="1">
          <a:blip r:embed="rId3">
            <a:alphaModFix/>
          </a:blip>
          <a:srcRect b="9430" l="-550" r="549" t="-9430"/>
          <a:stretch/>
        </p:blipFill>
        <p:spPr>
          <a:xfrm>
            <a:off x="0" y="1677375"/>
            <a:ext cx="12192001" cy="46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495bf8e9c_0_72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35495bf8e9c_0_7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1" lang="en-IN" sz="5400" cap="none">
                <a:latin typeface="Arial"/>
                <a:ea typeface="Arial"/>
                <a:cs typeface="Arial"/>
                <a:sym typeface="Arial"/>
              </a:rPr>
              <a:t>RESULT</a:t>
            </a:r>
            <a:endParaRPr sz="5400"/>
          </a:p>
        </p:txBody>
      </p:sp>
      <p:sp>
        <p:nvSpPr>
          <p:cNvPr id="195" name="Google Shape;195;g35495bf8e9c_0_72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g35495bf8e9c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25" y="2363044"/>
            <a:ext cx="12192001" cy="4043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495bf8e9c_0_16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lt1"/>
                </a:solidFill>
              </a:rPr>
              <a:t>Please note: The website will take approximately 1 minute to load after clicking 'Show Project'. Kindly wait while the system initializes.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35495bf8e9c_0_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1" lang="en-IN" sz="5400" cap="none">
                <a:latin typeface="Arial"/>
                <a:ea typeface="Arial"/>
                <a:cs typeface="Arial"/>
                <a:sym typeface="Arial"/>
              </a:rPr>
              <a:t>RESULT</a:t>
            </a:r>
            <a:endParaRPr sz="5400"/>
          </a:p>
        </p:txBody>
      </p:sp>
      <p:sp>
        <p:nvSpPr>
          <p:cNvPr id="203" name="Google Shape;203;g35495bf8e9c_0_16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35495bf8e9c_0_16"/>
          <p:cNvSpPr txBox="1"/>
          <p:nvPr/>
        </p:nvSpPr>
        <p:spPr>
          <a:xfrm>
            <a:off x="1022825" y="2263650"/>
            <a:ext cx="8339100" cy="14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4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3"/>
              </a:rPr>
              <a:t>Github link</a:t>
            </a:r>
            <a:endParaRPr sz="5500"/>
          </a:p>
        </p:txBody>
      </p:sp>
      <p:sp>
        <p:nvSpPr>
          <p:cNvPr id="205" name="Google Shape;205;g35495bf8e9c_0_16"/>
          <p:cNvSpPr txBox="1"/>
          <p:nvPr/>
        </p:nvSpPr>
        <p:spPr>
          <a:xfrm>
            <a:off x="1103300" y="3907475"/>
            <a:ext cx="9479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IN" sz="34723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/>
              </a:rPr>
              <a:t>Show Project</a:t>
            </a:r>
            <a:endParaRPr sz="34723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9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6" name="Google Shape;206;g35495bf8e9c_0_16"/>
          <p:cNvSpPr txBox="1"/>
          <p:nvPr/>
        </p:nvSpPr>
        <p:spPr>
          <a:xfrm>
            <a:off x="1347000" y="5164450"/>
            <a:ext cx="1069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/>
              <a:t>Please note: The website will take approximately 1 minute to load after clicking 'Show Project'. Kindly wait while the system initializes.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1" lang="en-IN" sz="5400" cap="none">
                <a:latin typeface="Arial"/>
                <a:ea typeface="Arial"/>
                <a:cs typeface="Arial"/>
                <a:sym typeface="Arial"/>
              </a:rPr>
              <a:t>CONCLUSION</a:t>
            </a:r>
            <a:endParaRPr sz="5400"/>
          </a:p>
        </p:txBody>
      </p:sp>
      <p:sp>
        <p:nvSpPr>
          <p:cNvPr id="213" name="Google Shape;213;p8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8"/>
          <p:cNvSpPr txBox="1"/>
          <p:nvPr>
            <p:ph idx="1" type="body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600">
                <a:latin typeface="Libre Franklin"/>
                <a:ea typeface="Libre Franklin"/>
                <a:cs typeface="Libre Franklin"/>
                <a:sym typeface="Libre Franklin"/>
              </a:rPr>
              <a:t>The system provides personalized book recommendations using a hybrid filtering approach.</a:t>
            </a:r>
            <a:br>
              <a:rPr lang="en-IN" sz="2600">
                <a:latin typeface="Libre Franklin"/>
                <a:ea typeface="Libre Franklin"/>
                <a:cs typeface="Libre Franklin"/>
                <a:sym typeface="Libre Franklin"/>
              </a:rPr>
            </a:br>
            <a:endParaRPr sz="2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600">
                <a:latin typeface="Libre Franklin"/>
                <a:ea typeface="Libre Franklin"/>
                <a:cs typeface="Libre Franklin"/>
                <a:sym typeface="Libre Franklin"/>
              </a:rPr>
              <a:t>Easy to use, responsive interface hosted online.</a:t>
            </a:r>
            <a:br>
              <a:rPr lang="en-IN" sz="2600">
                <a:latin typeface="Libre Franklin"/>
                <a:ea typeface="Libre Franklin"/>
                <a:cs typeface="Libre Franklin"/>
                <a:sym typeface="Libre Franklin"/>
              </a:rPr>
            </a:br>
            <a:endParaRPr sz="2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600">
                <a:latin typeface="Libre Franklin"/>
                <a:ea typeface="Libre Franklin"/>
                <a:cs typeface="Libre Franklin"/>
                <a:sym typeface="Libre Franklin"/>
              </a:rPr>
              <a:t>Helps readers explore new titles aligned with their interests.</a:t>
            </a:r>
            <a:br>
              <a:rPr lang="en-IN" sz="2600">
                <a:latin typeface="Libre Franklin"/>
                <a:ea typeface="Libre Franklin"/>
                <a:cs typeface="Libre Franklin"/>
                <a:sym typeface="Libre Franklin"/>
              </a:rPr>
            </a:br>
            <a:endParaRPr sz="2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600">
                <a:latin typeface="Libre Franklin"/>
                <a:ea typeface="Libre Franklin"/>
                <a:cs typeface="Libre Franklin"/>
                <a:sym typeface="Libre Franklin"/>
              </a:rPr>
              <a:t>Demonstrated effective performance with a clean UI and relevant suggestions.</a:t>
            </a:r>
            <a:endParaRPr sz="2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6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1" lang="en-IN" sz="5400" cap="none">
                <a:latin typeface="Arial"/>
                <a:ea typeface="Arial"/>
                <a:cs typeface="Arial"/>
                <a:sym typeface="Arial"/>
              </a:rPr>
              <a:t>FUTURE SCOPE</a:t>
            </a:r>
            <a:endParaRPr sz="5400"/>
          </a:p>
        </p:txBody>
      </p:sp>
      <p:sp>
        <p:nvSpPr>
          <p:cNvPr id="221" name="Google Shape;221;p9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9"/>
          <p:cNvSpPr txBox="1"/>
          <p:nvPr>
            <p:ph idx="1" type="body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latin typeface="Libre Franklin"/>
                <a:ea typeface="Libre Franklin"/>
                <a:cs typeface="Libre Franklin"/>
                <a:sym typeface="Libre Franklin"/>
              </a:rPr>
              <a:t>Incorporate user login and history tracking for dynamic recommendations.</a:t>
            </a:r>
            <a:br>
              <a:rPr lang="en-IN" sz="2200">
                <a:latin typeface="Libre Franklin"/>
                <a:ea typeface="Libre Franklin"/>
                <a:cs typeface="Libre Franklin"/>
                <a:sym typeface="Libre Franklin"/>
              </a:rPr>
            </a:br>
            <a:endParaRPr sz="22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latin typeface="Libre Franklin"/>
                <a:ea typeface="Libre Franklin"/>
                <a:cs typeface="Libre Franklin"/>
                <a:sym typeface="Libre Franklin"/>
              </a:rPr>
              <a:t>Use deep learning-based models like BERT for better understanding of book content.</a:t>
            </a:r>
            <a:br>
              <a:rPr lang="en-IN" sz="2200">
                <a:latin typeface="Libre Franklin"/>
                <a:ea typeface="Libre Franklin"/>
                <a:cs typeface="Libre Franklin"/>
                <a:sym typeface="Libre Franklin"/>
              </a:rPr>
            </a:br>
            <a:endParaRPr sz="22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latin typeface="Libre Franklin"/>
                <a:ea typeface="Libre Franklin"/>
                <a:cs typeface="Libre Franklin"/>
                <a:sym typeface="Libre Franklin"/>
              </a:rPr>
              <a:t>Enable multilingual recommendations.</a:t>
            </a:r>
            <a:br>
              <a:rPr lang="en-IN" sz="2200">
                <a:latin typeface="Libre Franklin"/>
                <a:ea typeface="Libre Franklin"/>
                <a:cs typeface="Libre Franklin"/>
                <a:sym typeface="Libre Franklin"/>
              </a:rPr>
            </a:br>
            <a:endParaRPr sz="22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latin typeface="Libre Franklin"/>
                <a:ea typeface="Libre Franklin"/>
                <a:cs typeface="Libre Franklin"/>
                <a:sym typeface="Libre Franklin"/>
              </a:rPr>
              <a:t>Expand the dataset for broader genre coverage and global reach.</a:t>
            </a:r>
            <a:br>
              <a:rPr lang="en-IN" sz="2200">
                <a:latin typeface="Libre Franklin"/>
                <a:ea typeface="Libre Franklin"/>
                <a:cs typeface="Libre Franklin"/>
                <a:sym typeface="Libre Franklin"/>
              </a:rPr>
            </a:br>
            <a:endParaRPr sz="22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IN" sz="2200">
                <a:latin typeface="Libre Franklin"/>
                <a:ea typeface="Libre Franklin"/>
                <a:cs typeface="Libre Franklin"/>
                <a:sym typeface="Libre Franklin"/>
              </a:rPr>
              <a:t>Add features like “Recently Trending”, “Critic’s Picks”, and “User Reviews”.</a:t>
            </a:r>
            <a:endParaRPr sz="22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1" lang="en-IN" sz="5400" cap="none">
                <a:latin typeface="Arial"/>
                <a:ea typeface="Arial"/>
                <a:cs typeface="Arial"/>
                <a:sym typeface="Arial"/>
              </a:rPr>
              <a:t>REFERENCES</a:t>
            </a:r>
            <a:endParaRPr sz="5400"/>
          </a:p>
        </p:txBody>
      </p:sp>
      <p:sp>
        <p:nvSpPr>
          <p:cNvPr id="229" name="Google Shape;229;p10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0"/>
          <p:cNvSpPr txBox="1"/>
          <p:nvPr>
            <p:ph idx="1" type="body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latin typeface="Libre Franklin"/>
                <a:ea typeface="Libre Franklin"/>
                <a:cs typeface="Libre Franklin"/>
                <a:sym typeface="Libre Franklin"/>
              </a:rPr>
              <a:t>Kaggle Datasets (Books, Ratings)</a:t>
            </a:r>
            <a:br>
              <a:rPr lang="en-IN" sz="2200">
                <a:latin typeface="Libre Franklin"/>
                <a:ea typeface="Libre Franklin"/>
                <a:cs typeface="Libre Franklin"/>
                <a:sym typeface="Libre Franklin"/>
              </a:rPr>
            </a:br>
            <a:br>
              <a:rPr lang="en-IN" sz="2200"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IN" sz="2200">
                <a:latin typeface="Libre Franklin"/>
                <a:ea typeface="Libre Franklin"/>
                <a:cs typeface="Libre Franklin"/>
                <a:sym typeface="Libre Franklin"/>
              </a:rPr>
              <a:t>CampusX YouTube Tutorials and Resources</a:t>
            </a:r>
            <a:br>
              <a:rPr lang="en-IN" sz="2200">
                <a:latin typeface="Libre Franklin"/>
                <a:ea typeface="Libre Franklin"/>
                <a:cs typeface="Libre Franklin"/>
                <a:sym typeface="Libre Franklin"/>
              </a:rPr>
            </a:br>
            <a:endParaRPr sz="22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latin typeface="Libre Franklin"/>
                <a:ea typeface="Libre Franklin"/>
                <a:cs typeface="Libre Franklin"/>
                <a:sym typeface="Libre Franklin"/>
              </a:rPr>
              <a:t>Render Deployment Platform</a:t>
            </a:r>
            <a:endParaRPr sz="22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IN" sz="2200">
                <a:latin typeface="Libre Franklin"/>
                <a:ea typeface="Libre Franklin"/>
                <a:cs typeface="Libre Franklin"/>
                <a:sym typeface="Libre Franklin"/>
              </a:rPr>
              <a:t>GitHub Link:</a:t>
            </a:r>
            <a:r>
              <a:rPr lang="en-IN" sz="2200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IN" sz="22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3"/>
              </a:rPr>
              <a:t>Link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 u="sng">
              <a:solidFill>
                <a:srgbClr val="0070C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1"/>
          <p:cNvSpPr txBox="1"/>
          <p:nvPr/>
        </p:nvSpPr>
        <p:spPr>
          <a:xfrm>
            <a:off x="838200" y="451381"/>
            <a:ext cx="10512600" cy="40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66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Thank you</a:t>
            </a:r>
            <a:endParaRPr b="0" i="0" sz="66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37" name="Google Shape;237;p11"/>
          <p:cNvSpPr/>
          <p:nvPr/>
        </p:nvSpPr>
        <p:spPr>
          <a:xfrm>
            <a:off x="838200" y="4718595"/>
            <a:ext cx="5410200" cy="18288"/>
          </a:xfrm>
          <a:custGeom>
            <a:rect b="b" l="l" r="r" t="t"/>
            <a:pathLst>
              <a:path extrusionOk="0" fill="none" h="18288" w="541020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extrusionOk="0" h="18288" w="541020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8450" y="0"/>
            <a:ext cx="3562350" cy="3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950" y="0"/>
            <a:ext cx="3562350" cy="35623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240" name="Google Shape;24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50" y="0"/>
            <a:ext cx="3562350" cy="35623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1" lang="en-IN" sz="5400" cap="none">
                <a:latin typeface="Arial"/>
                <a:ea typeface="Arial"/>
                <a:cs typeface="Arial"/>
                <a:sym typeface="Arial"/>
              </a:rPr>
              <a:t>OUTLINE</a:t>
            </a:r>
            <a:endParaRPr sz="5400"/>
          </a:p>
        </p:txBody>
      </p:sp>
      <p:sp>
        <p:nvSpPr>
          <p:cNvPr id="99" name="Google Shape;99;p2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IN" sz="220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indent="-305435" lvl="0" marL="305435" rtl="0" algn="l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IN" sz="2200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IN" sz="2200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r>
              <a:rPr lang="en-IN" sz="22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-305435" lvl="0" marL="305435" rtl="0" algn="l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IN" sz="2200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IN" sz="2200">
                <a:latin typeface="Arial"/>
                <a:ea typeface="Arial"/>
                <a:cs typeface="Arial"/>
                <a:sym typeface="Arial"/>
              </a:rPr>
              <a:t>Result (Output Image)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IN" sz="2200">
                <a:latin typeface="Arial"/>
                <a:ea typeface="Arial"/>
                <a:cs typeface="Arial"/>
                <a:sym typeface="Arial"/>
              </a:rPr>
              <a:t>Conclusion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IN" sz="2200">
                <a:latin typeface="Arial"/>
                <a:ea typeface="Arial"/>
                <a:cs typeface="Arial"/>
                <a:sym typeface="Arial"/>
              </a:rPr>
              <a:t>Future Scope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IN" sz="2200">
                <a:latin typeface="Arial"/>
                <a:ea typeface="Arial"/>
                <a:cs typeface="Arial"/>
                <a:sym typeface="Arial"/>
              </a:rPr>
              <a:t>References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889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1" lang="en-IN" sz="5400" cap="none"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5400"/>
          </a:p>
        </p:txBody>
      </p:sp>
      <p:sp>
        <p:nvSpPr>
          <p:cNvPr id="107" name="Google Shape;107;p3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IN" sz="2700">
                <a:latin typeface="Libre Franklin"/>
                <a:ea typeface="Libre Franklin"/>
                <a:cs typeface="Libre Franklin"/>
                <a:sym typeface="Libre Franklin"/>
              </a:rPr>
              <a:t>With the ever-growing number of books being published each year, readers often struggle to find books that match their tastes and preferences. Traditional methods such as best-seller lists or general reviews lack personalization. Hence, there's a need for an intelligent system that helps users discover books based on their interests and reading history.</a:t>
            </a: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1" lang="en-IN" sz="5400" cap="none"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5400"/>
          </a:p>
        </p:txBody>
      </p:sp>
      <p:sp>
        <p:nvSpPr>
          <p:cNvPr id="115" name="Google Shape;115;p4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700"/>
              <a:t>The proposed Book Recommendation System leverages collaborative filtering and content-based filtering techniques to suggest books personalized to user preferences.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en-IN" sz="1700"/>
              <a:t>Data Collection</a:t>
            </a:r>
            <a:r>
              <a:rPr lang="en-IN" sz="1700"/>
              <a:t>: Used public book datasets including user ratings and metadata.</a:t>
            </a:r>
            <a:br>
              <a:rPr lang="en-IN" sz="1700"/>
            </a:b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IN" sz="1700"/>
              <a:t>Filtering Techniques</a:t>
            </a:r>
            <a:r>
              <a:rPr lang="en-IN" sz="1700"/>
              <a:t>:</a:t>
            </a:r>
            <a:br>
              <a:rPr lang="en-IN" sz="1700"/>
            </a:b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IN" sz="1700"/>
              <a:t>Collaborative Filtering: Based on user similarity and rating patterns.</a:t>
            </a:r>
            <a:br>
              <a:rPr lang="en-IN" sz="1700"/>
            </a:b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IN" sz="1700"/>
              <a:t>Content-Based Filtering: Based on features like author, title, genre, etc.</a:t>
            </a:r>
            <a:br>
              <a:rPr lang="en-IN" sz="1700"/>
            </a:b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IN" sz="1700"/>
              <a:t>User Interface</a:t>
            </a:r>
            <a:r>
              <a:rPr lang="en-IN" sz="1700"/>
              <a:t>: Simple UI to display top 50 books and get personalized recommendations.</a:t>
            </a:r>
            <a:br>
              <a:rPr lang="en-IN" sz="1700"/>
            </a:b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IN" sz="1700"/>
              <a:t>Deployment</a:t>
            </a:r>
            <a:r>
              <a:rPr lang="en-IN" sz="1700"/>
              <a:t>: Hosted using Flask on Render platform.</a:t>
            </a:r>
            <a:br>
              <a:rPr lang="en-IN" sz="1700"/>
            </a:br>
            <a:endParaRPr sz="1700"/>
          </a:p>
          <a:p>
            <a:pPr indent="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1" lang="en-IN" sz="5400" cap="none"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sz="5400"/>
          </a:p>
        </p:txBody>
      </p:sp>
      <p:sp>
        <p:nvSpPr>
          <p:cNvPr id="123" name="Google Shape;123;p5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 txBox="1"/>
          <p:nvPr>
            <p:ph idx="1" type="body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•"/>
            </a:pPr>
            <a:r>
              <a:rPr b="1" lang="en-IN" sz="1600"/>
              <a:t>Technologies Used</a:t>
            </a:r>
            <a:r>
              <a:rPr lang="en-IN" sz="1600"/>
              <a:t>:</a:t>
            </a:r>
            <a:br>
              <a:rPr lang="en-IN" sz="1600"/>
            </a:br>
            <a:endParaRPr sz="1600"/>
          </a:p>
          <a:p>
            <a:pPr indent="-2159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sz="1600"/>
              <a:t>Python, Pandas, NumPy</a:t>
            </a:r>
            <a:br>
              <a:rPr lang="en-IN" sz="1600"/>
            </a:br>
            <a:endParaRPr sz="1600"/>
          </a:p>
          <a:p>
            <a:pPr indent="-2159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sz="1600"/>
              <a:t>Scikit-learn (for modeling)</a:t>
            </a:r>
            <a:br>
              <a:rPr lang="en-IN" sz="1600"/>
            </a:br>
            <a:endParaRPr sz="1600"/>
          </a:p>
          <a:p>
            <a:pPr indent="-2159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sz="1600"/>
              <a:t>Flask (for backend)</a:t>
            </a:r>
            <a:br>
              <a:rPr lang="en-IN" sz="1600"/>
            </a:br>
            <a:endParaRPr sz="1600"/>
          </a:p>
          <a:p>
            <a:pPr indent="-2159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sz="1600"/>
              <a:t>HTML/CSS (for frontend)</a:t>
            </a:r>
            <a:br>
              <a:rPr lang="en-IN" sz="1600"/>
            </a:br>
            <a:endParaRPr sz="1600"/>
          </a:p>
          <a:p>
            <a:pPr indent="-2159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sz="1600"/>
              <a:t>Render (for deployment)</a:t>
            </a:r>
            <a:br>
              <a:rPr lang="en-IN" sz="1600"/>
            </a:br>
            <a:endParaRPr sz="1600"/>
          </a:p>
          <a:p>
            <a:pPr indent="-2159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-IN" sz="1600"/>
              <a:t>Libraries</a:t>
            </a:r>
            <a:r>
              <a:rPr lang="en-IN" sz="1600"/>
              <a:t>:</a:t>
            </a:r>
            <a:br>
              <a:rPr lang="en-IN" sz="1600"/>
            </a:br>
            <a:endParaRPr sz="1600"/>
          </a:p>
          <a:p>
            <a:pPr indent="-2159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pandas</a:t>
            </a:r>
            <a:r>
              <a:rPr lang="en-IN" sz="1600"/>
              <a:t>, </a:t>
            </a:r>
            <a:r>
              <a:rPr lang="en-I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numpy</a:t>
            </a:r>
            <a:r>
              <a:rPr lang="en-IN" sz="1600"/>
              <a:t>, </a:t>
            </a:r>
            <a:r>
              <a:rPr lang="en-I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scikit-learn</a:t>
            </a:r>
            <a:r>
              <a:rPr lang="en-IN" sz="1600"/>
              <a:t>, </a:t>
            </a:r>
            <a:r>
              <a:rPr lang="en-I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flask</a:t>
            </a:r>
            <a:r>
              <a:rPr lang="en-IN" sz="1600"/>
              <a:t>, </a:t>
            </a:r>
            <a:r>
              <a:rPr lang="en-I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pickle</a:t>
            </a:r>
            <a:r>
              <a:rPr lang="en-IN" sz="1600"/>
              <a:t>, </a:t>
            </a:r>
            <a:r>
              <a:rPr lang="en-I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requests</a:t>
            </a:r>
            <a:r>
              <a:rPr lang="en-IN" sz="1600"/>
              <a:t>, etc.</a:t>
            </a:r>
            <a:endParaRPr b="1" sz="27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1" lang="en-IN" sz="5400" cap="none"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 sz="5400"/>
          </a:p>
        </p:txBody>
      </p:sp>
      <p:sp>
        <p:nvSpPr>
          <p:cNvPr id="131" name="Google Shape;131;p6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838200" y="1929374"/>
            <a:ext cx="10515600" cy="47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8410"/>
              <a:t>Algorithm Used</a:t>
            </a:r>
            <a:r>
              <a:rPr lang="en-IN" sz="8410"/>
              <a:t>:</a:t>
            </a:r>
            <a:endParaRPr sz="8410"/>
          </a:p>
          <a:p>
            <a:pPr indent="-36211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IN" sz="8410"/>
              <a:t>Collaborative Filtering</a:t>
            </a:r>
            <a:r>
              <a:rPr lang="en-IN" sz="8410"/>
              <a:t>: Based on cosine similarity between users or items.</a:t>
            </a:r>
            <a:br>
              <a:rPr lang="en-IN" sz="8410"/>
            </a:br>
            <a:endParaRPr sz="8410"/>
          </a:p>
          <a:p>
            <a:pPr indent="-3621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IN" sz="8410"/>
              <a:t>Content-Based Filtering</a:t>
            </a:r>
            <a:r>
              <a:rPr lang="en-IN" sz="8410"/>
              <a:t>: TF-IDF or metadata similarity.</a:t>
            </a:r>
            <a:br>
              <a:rPr lang="en-IN" sz="8410"/>
            </a:br>
            <a:endParaRPr sz="841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8410"/>
              <a:t>Data Input</a:t>
            </a:r>
            <a:r>
              <a:rPr lang="en-IN" sz="8410"/>
              <a:t>:</a:t>
            </a:r>
            <a:endParaRPr sz="8410"/>
          </a:p>
          <a:p>
            <a:pPr indent="-36211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IN" sz="8410"/>
              <a:t>Book titles, user ratings, authors, genres, publication years.</a:t>
            </a:r>
            <a:br>
              <a:rPr lang="en-IN" sz="8410"/>
            </a:br>
            <a:endParaRPr sz="841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8410"/>
              <a:t>Training Process</a:t>
            </a:r>
            <a:r>
              <a:rPr lang="en-IN" sz="8410"/>
              <a:t>:</a:t>
            </a:r>
            <a:endParaRPr sz="8410"/>
          </a:p>
          <a:p>
            <a:pPr indent="-36211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IN" sz="8410"/>
              <a:t>Precomputed similarity matrix based on user ratings and book features.</a:t>
            </a:r>
            <a:br>
              <a:rPr lang="en-IN" sz="8410"/>
            </a:br>
            <a:endParaRPr sz="8410"/>
          </a:p>
          <a:p>
            <a:pPr indent="-2460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Char char="●"/>
            </a:pPr>
            <a:r>
              <a:rPr lang="en-IN" sz="8410"/>
              <a:t>Model serialized with </a:t>
            </a:r>
            <a:r>
              <a:rPr lang="en-IN" sz="841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pickle</a:t>
            </a:r>
            <a:r>
              <a:rPr lang="en-IN" sz="8410"/>
              <a:t> for quick deployment.</a:t>
            </a:r>
            <a:endParaRPr sz="15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495bf8e9c_0_5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35495bf8e9c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1" lang="en-IN" sz="5400" cap="none"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 sz="5400"/>
          </a:p>
        </p:txBody>
      </p:sp>
      <p:sp>
        <p:nvSpPr>
          <p:cNvPr id="139" name="Google Shape;139;g35495bf8e9c_0_5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35495bf8e9c_0_5"/>
          <p:cNvSpPr txBox="1"/>
          <p:nvPr>
            <p:ph idx="1" type="body"/>
          </p:nvPr>
        </p:nvSpPr>
        <p:spPr>
          <a:xfrm>
            <a:off x="838200" y="1929384"/>
            <a:ext cx="10515600" cy="4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2300"/>
              <a:t>Prediction</a:t>
            </a:r>
            <a:r>
              <a:rPr lang="en-IN" sz="2300"/>
              <a:t>: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-IN" sz="2300"/>
              <a:t>Given a selected book, return the top 3 most similar books.</a:t>
            </a:r>
            <a:br>
              <a:rPr lang="en-IN" sz="2300"/>
            </a:b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2300"/>
              <a:t>Deployment</a:t>
            </a:r>
            <a:r>
              <a:rPr lang="en-IN" sz="2300"/>
              <a:t>: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-IN" sz="2300"/>
              <a:t>Web app deployed using Flask.</a:t>
            </a:r>
            <a:br>
              <a:rPr lang="en-IN" sz="2300"/>
            </a:b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IN" sz="2300"/>
              <a:t>Hosted on Render using a free tier service.</a:t>
            </a:r>
            <a:endParaRPr sz="27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1" lang="en-IN" sz="5400" cap="none">
                <a:latin typeface="Arial"/>
                <a:ea typeface="Arial"/>
                <a:cs typeface="Arial"/>
                <a:sym typeface="Arial"/>
              </a:rPr>
              <a:t>RESULT</a:t>
            </a:r>
            <a:endParaRPr sz="5400"/>
          </a:p>
        </p:txBody>
      </p:sp>
      <p:sp>
        <p:nvSpPr>
          <p:cNvPr id="147" name="Google Shape;147;p7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387" y="1885075"/>
            <a:ext cx="8460174" cy="482110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495bf8e9c_0_23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35495bf8e9c_0_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1" lang="en-IN" sz="5400" cap="none">
                <a:latin typeface="Arial"/>
                <a:ea typeface="Arial"/>
                <a:cs typeface="Arial"/>
                <a:sym typeface="Arial"/>
              </a:rPr>
              <a:t>RESULT</a:t>
            </a:r>
            <a:endParaRPr sz="5400"/>
          </a:p>
        </p:txBody>
      </p:sp>
      <p:sp>
        <p:nvSpPr>
          <p:cNvPr id="155" name="Google Shape;155;g35495bf8e9c_0_23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g35495bf8e9c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250" y="1861200"/>
            <a:ext cx="8095677" cy="474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2013-07-15T20:26:40Z</dcterms:created>
</cp:coreProperties>
</file>