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embeddedFontLst>
    <p:embeddedFont>
      <p:font typeface="Libre Franklin"/>
      <p:regular r:id="rId25"/>
      <p:bold r:id="rId26"/>
      <p:italic r:id="rId27"/>
      <p:boldItalic r:id="rId28"/>
    </p:embeddedFont>
    <p:embeddedFont>
      <p:font typeface="Franklin Gothic"/>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GoogleSlidesCustomDataVersion2">
      <go:slidesCustomData xmlns:go="http://customooxmlschemas.google.com/" r:id="rId30" roundtripDataSignature="AMtx7mi/KA0GZy/2TxyRCOlPcpzib2br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ibreFranklin-bold.fntdata"/><Relationship Id="rId25" Type="http://schemas.openxmlformats.org/officeDocument/2006/relationships/font" Target="fonts/LibreFranklin-regular.fntdata"/><Relationship Id="rId28" Type="http://schemas.openxmlformats.org/officeDocument/2006/relationships/font" Target="fonts/LibreFranklin-boldItalic.fntdata"/><Relationship Id="rId27" Type="http://schemas.openxmlformats.org/officeDocument/2006/relationships/font" Target="fonts/LibreFranklin-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ranklinGothic-bold.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286c4ec10b_0_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3286c4ec10b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286c4ec10b_0_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3286c4ec10b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286c4ec10b_0_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3286c4ec10b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286c4ec10b_0_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3286c4ec10b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286c4ec10b_0_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g3286c4ec10b_0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286c4ec10b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3286c4ec10b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286c4ec10b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3286c4ec10b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286c4ec10b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3286c4ec10b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286c4ec10b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3286c4ec10b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2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2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2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2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2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1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1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1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1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1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1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1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1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1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1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1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1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1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1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1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1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1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1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0"/>
          <p:cNvSpPr/>
          <p:nvPr>
            <p:ph idx="2" type="pic"/>
          </p:nvPr>
        </p:nvSpPr>
        <p:spPr>
          <a:xfrm>
            <a:off x="447817" y="641350"/>
            <a:ext cx="11290859" cy="3651249"/>
          </a:xfrm>
          <a:prstGeom prst="rect">
            <a:avLst/>
          </a:prstGeom>
          <a:noFill/>
          <a:ln>
            <a:noFill/>
          </a:ln>
        </p:spPr>
      </p:sp>
      <p:sp>
        <p:nvSpPr>
          <p:cNvPr id="72" name="Google Shape;72;p2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2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2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github.com/anjha1/Employee-Burnout-Analysis/tree/mai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Employee Burnout Prediction</a:t>
            </a:r>
            <a:endParaRPr/>
          </a:p>
        </p:txBody>
      </p:sp>
      <p:sp>
        <p:nvSpPr>
          <p:cNvPr id="97" name="Google Shape;97;p1"/>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CAPSTONE PROJECT</a:t>
            </a:r>
            <a:endParaRPr/>
          </a:p>
        </p:txBody>
      </p:sp>
      <p:sp>
        <p:nvSpPr>
          <p:cNvPr id="98" name="Google Shape;98;p1"/>
          <p:cNvSpPr txBox="1"/>
          <p:nvPr/>
        </p:nvSpPr>
        <p:spPr>
          <a:xfrm>
            <a:off x="3117529" y="4586365"/>
            <a:ext cx="79803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a:t>
            </a:r>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Studen</a:t>
            </a:r>
            <a:r>
              <a:rPr b="1" lang="en-US" sz="2000">
                <a:solidFill>
                  <a:srgbClr val="1482AB"/>
                </a:solidFill>
                <a:latin typeface="Arial"/>
                <a:ea typeface="Arial"/>
                <a:cs typeface="Arial"/>
                <a:sym typeface="Arial"/>
              </a:rPr>
              <a:t>t Name:</a:t>
            </a:r>
            <a:r>
              <a:rPr b="1" lang="en-US" sz="2000">
                <a:solidFill>
                  <a:srgbClr val="1482AB"/>
                </a:solidFill>
                <a:latin typeface="Arial"/>
                <a:ea typeface="Arial"/>
                <a:cs typeface="Arial"/>
                <a:sym typeface="Arial"/>
              </a:rPr>
              <a:t>- Achhuta Nand</a:t>
            </a:r>
            <a:r>
              <a:rPr b="1" lang="en-US" sz="2000">
                <a:solidFill>
                  <a:srgbClr val="1482AB"/>
                </a:solidFill>
              </a:rPr>
              <a:t> </a:t>
            </a:r>
            <a:r>
              <a:rPr b="1" lang="en-US" sz="2000">
                <a:solidFill>
                  <a:srgbClr val="1482AB"/>
                </a:solidFill>
                <a:latin typeface="Arial"/>
                <a:ea typeface="Arial"/>
                <a:cs typeface="Arial"/>
                <a:sym typeface="Arial"/>
              </a:rPr>
              <a:t>Jha</a:t>
            </a:r>
            <a:endParaRPr b="1" sz="2000">
              <a:solidFill>
                <a:srgbClr val="1482AB"/>
              </a:solidFill>
              <a:latin typeface="Arial"/>
              <a:ea typeface="Arial"/>
              <a:cs typeface="Arial"/>
              <a:sym typeface="Arial"/>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College:-</a:t>
            </a:r>
            <a:r>
              <a:rPr b="1" lang="en-US" sz="2000">
                <a:solidFill>
                  <a:srgbClr val="1482AB"/>
                </a:solidFill>
              </a:rPr>
              <a:t> GLA University</a:t>
            </a:r>
            <a:endParaRPr b="1" sz="2000">
              <a:solidFill>
                <a:srgbClr val="1482AB"/>
              </a:solidFill>
              <a:latin typeface="Arial"/>
              <a:ea typeface="Arial"/>
              <a:cs typeface="Arial"/>
              <a:sym typeface="Arial"/>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Name-Department:- Computer Engineering &amp; Applications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3286c4ec10b_0_84"/>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pic>
        <p:nvPicPr>
          <p:cNvPr id="152" name="Google Shape;152;g3286c4ec10b_0_84"/>
          <p:cNvPicPr preferRelativeResize="0"/>
          <p:nvPr/>
        </p:nvPicPr>
        <p:blipFill>
          <a:blip r:embed="rId3">
            <a:alphaModFix/>
          </a:blip>
          <a:stretch>
            <a:fillRect/>
          </a:stretch>
        </p:blipFill>
        <p:spPr>
          <a:xfrm>
            <a:off x="1005000" y="1958988"/>
            <a:ext cx="5091000" cy="3971068"/>
          </a:xfrm>
          <a:prstGeom prst="rect">
            <a:avLst/>
          </a:prstGeom>
          <a:noFill/>
          <a:ln>
            <a:noFill/>
          </a:ln>
        </p:spPr>
      </p:pic>
      <p:pic>
        <p:nvPicPr>
          <p:cNvPr id="153" name="Google Shape;153;g3286c4ec10b_0_84"/>
          <p:cNvPicPr preferRelativeResize="0"/>
          <p:nvPr/>
        </p:nvPicPr>
        <p:blipFill>
          <a:blip r:embed="rId4">
            <a:alphaModFix/>
          </a:blip>
          <a:stretch>
            <a:fillRect/>
          </a:stretch>
        </p:blipFill>
        <p:spPr>
          <a:xfrm>
            <a:off x="6467850" y="1959000"/>
            <a:ext cx="4539065" cy="3971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pic>
        <p:nvPicPr>
          <p:cNvPr id="159" name="Google Shape;159;p6"/>
          <p:cNvPicPr preferRelativeResize="0"/>
          <p:nvPr/>
        </p:nvPicPr>
        <p:blipFill>
          <a:blip r:embed="rId3">
            <a:alphaModFix/>
          </a:blip>
          <a:stretch>
            <a:fillRect/>
          </a:stretch>
        </p:blipFill>
        <p:spPr>
          <a:xfrm>
            <a:off x="1688600" y="1232452"/>
            <a:ext cx="8181975" cy="5210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3286c4ec10b_0_57"/>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pic>
        <p:nvPicPr>
          <p:cNvPr id="165" name="Google Shape;165;g3286c4ec10b_0_57"/>
          <p:cNvPicPr preferRelativeResize="0"/>
          <p:nvPr/>
        </p:nvPicPr>
        <p:blipFill>
          <a:blip r:embed="rId3">
            <a:alphaModFix/>
          </a:blip>
          <a:stretch>
            <a:fillRect/>
          </a:stretch>
        </p:blipFill>
        <p:spPr>
          <a:xfrm>
            <a:off x="1889775" y="1232556"/>
            <a:ext cx="8058150" cy="5210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3286c4ec10b_0_62"/>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pic>
        <p:nvPicPr>
          <p:cNvPr id="171" name="Google Shape;171;g3286c4ec10b_0_62"/>
          <p:cNvPicPr preferRelativeResize="0"/>
          <p:nvPr/>
        </p:nvPicPr>
        <p:blipFill>
          <a:blip r:embed="rId3">
            <a:alphaModFix/>
          </a:blip>
          <a:stretch>
            <a:fillRect/>
          </a:stretch>
        </p:blipFill>
        <p:spPr>
          <a:xfrm>
            <a:off x="2474975" y="1311799"/>
            <a:ext cx="6693400" cy="5031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3286c4ec10b_0_68"/>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pic>
        <p:nvPicPr>
          <p:cNvPr id="177" name="Google Shape;177;g3286c4ec10b_0_68"/>
          <p:cNvPicPr preferRelativeResize="0"/>
          <p:nvPr/>
        </p:nvPicPr>
        <p:blipFill>
          <a:blip r:embed="rId3">
            <a:alphaModFix/>
          </a:blip>
          <a:stretch>
            <a:fillRect/>
          </a:stretch>
        </p:blipFill>
        <p:spPr>
          <a:xfrm>
            <a:off x="2200650" y="1714131"/>
            <a:ext cx="8267700" cy="4267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3286c4ec10b_0_7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pic>
        <p:nvPicPr>
          <p:cNvPr id="183" name="Google Shape;183;g3286c4ec10b_0_73"/>
          <p:cNvPicPr preferRelativeResize="0"/>
          <p:nvPr/>
        </p:nvPicPr>
        <p:blipFill>
          <a:blip r:embed="rId3">
            <a:alphaModFix/>
          </a:blip>
          <a:stretch>
            <a:fillRect/>
          </a:stretch>
        </p:blipFill>
        <p:spPr>
          <a:xfrm>
            <a:off x="581200" y="1232551"/>
            <a:ext cx="10826502" cy="3119125"/>
          </a:xfrm>
          <a:prstGeom prst="rect">
            <a:avLst/>
          </a:prstGeom>
          <a:noFill/>
          <a:ln>
            <a:noFill/>
          </a:ln>
        </p:spPr>
      </p:pic>
      <p:pic>
        <p:nvPicPr>
          <p:cNvPr id="184" name="Google Shape;184;g3286c4ec10b_0_73"/>
          <p:cNvPicPr preferRelativeResize="0"/>
          <p:nvPr/>
        </p:nvPicPr>
        <p:blipFill>
          <a:blip r:embed="rId4">
            <a:alphaModFix/>
          </a:blip>
          <a:stretch>
            <a:fillRect/>
          </a:stretch>
        </p:blipFill>
        <p:spPr>
          <a:xfrm>
            <a:off x="784200" y="4900325"/>
            <a:ext cx="10826498" cy="104820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7"/>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90" name="Google Shape;190;p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68935" lvl="0" marL="305435" rtl="0" algn="l">
              <a:lnSpc>
                <a:spcPct val="110000"/>
              </a:lnSpc>
              <a:spcBef>
                <a:spcPts val="0"/>
              </a:spcBef>
              <a:spcAft>
                <a:spcPts val="0"/>
              </a:spcAft>
              <a:buClr>
                <a:schemeClr val="dk1"/>
              </a:buClr>
              <a:buSzPts val="3576"/>
              <a:buChar char="◼"/>
            </a:pPr>
            <a:r>
              <a:rPr lang="en-US" sz="2200">
                <a:solidFill>
                  <a:schemeClr val="dk1"/>
                </a:solidFill>
                <a:highlight>
                  <a:srgbClr val="FFFFFF"/>
                </a:highlight>
                <a:latin typeface="Arial"/>
                <a:ea typeface="Arial"/>
                <a:cs typeface="Arial"/>
                <a:sym typeface="Arial"/>
              </a:rPr>
              <a:t>The project has proved that machine learning techniques are effective in predicting employee burnout. Through the proper features such as designation, resource allocation, and mental fatigue, it gives insight to the model about the employees' well-being. </a:t>
            </a:r>
            <a:endParaRPr sz="2200">
              <a:solidFill>
                <a:schemeClr val="dk1"/>
              </a:solidFill>
              <a:highlight>
                <a:srgbClr val="FFFFFF"/>
              </a:highlight>
              <a:latin typeface="Arial"/>
              <a:ea typeface="Arial"/>
              <a:cs typeface="Arial"/>
              <a:sym typeface="Arial"/>
            </a:endParaRPr>
          </a:p>
          <a:p>
            <a:pPr indent="0" lvl="0" marL="306000" rtl="0" algn="l">
              <a:lnSpc>
                <a:spcPct val="110000"/>
              </a:lnSpc>
              <a:spcBef>
                <a:spcPts val="0"/>
              </a:spcBef>
              <a:spcAft>
                <a:spcPts val="0"/>
              </a:spcAft>
              <a:buNone/>
            </a:pPr>
            <a:r>
              <a:t/>
            </a:r>
            <a:endParaRPr sz="2200">
              <a:solidFill>
                <a:schemeClr val="dk1"/>
              </a:solidFill>
              <a:highlight>
                <a:srgbClr val="FFFFFF"/>
              </a:highlight>
              <a:latin typeface="Arial"/>
              <a:ea typeface="Arial"/>
              <a:cs typeface="Arial"/>
              <a:sym typeface="Arial"/>
            </a:endParaRPr>
          </a:p>
          <a:p>
            <a:pPr indent="0" lvl="0" marL="306000" rtl="0" algn="l">
              <a:lnSpc>
                <a:spcPct val="110000"/>
              </a:lnSpc>
              <a:spcBef>
                <a:spcPts val="0"/>
              </a:spcBef>
              <a:spcAft>
                <a:spcPts val="0"/>
              </a:spcAft>
              <a:buNone/>
            </a:pPr>
            <a:r>
              <a:rPr lang="en-US" sz="2200">
                <a:solidFill>
                  <a:schemeClr val="dk1"/>
                </a:solidFill>
                <a:highlight>
                  <a:srgbClr val="FFFFFF"/>
                </a:highlight>
                <a:latin typeface="Arial"/>
                <a:ea typeface="Arial"/>
                <a:cs typeface="Arial"/>
                <a:sym typeface="Arial"/>
              </a:rPr>
              <a:t>The successful deployment of the model using a Flask web application has enabled HR teams to determine burnout risk effectively, and intervene in a timely manner. One of the challenges during implementation was found to be the lack of comprehensive data in some regions, which affected the precision of the model. With further data gathering and refinement of the model, the prediction system may be greatly enhanced.</a:t>
            </a:r>
            <a:endParaRPr sz="38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200">
                <a:solidFill>
                  <a:schemeClr val="dk1"/>
                </a:solidFill>
                <a:highlight>
                  <a:srgbClr val="FFFFFF"/>
                </a:highlight>
                <a:latin typeface="Arial"/>
                <a:ea typeface="Arial"/>
                <a:cs typeface="Arial"/>
                <a:sym typeface="Arial"/>
              </a:rPr>
              <a:t>Additional Features:</a:t>
            </a:r>
            <a:endParaRPr sz="2200">
              <a:solidFill>
                <a:schemeClr val="dk1"/>
              </a:solidFill>
              <a:highlight>
                <a:srgbClr val="FFFFFF"/>
              </a:highlight>
              <a:latin typeface="Arial"/>
              <a:ea typeface="Arial"/>
              <a:cs typeface="Arial"/>
              <a:sym typeface="Arial"/>
            </a:endParaRPr>
          </a:p>
          <a:p>
            <a:pPr indent="0" lvl="0" marL="306000" rtl="0" algn="l">
              <a:lnSpc>
                <a:spcPct val="115000"/>
              </a:lnSpc>
              <a:spcBef>
                <a:spcPts val="0"/>
              </a:spcBef>
              <a:spcAft>
                <a:spcPts val="0"/>
              </a:spcAft>
              <a:buNone/>
            </a:pPr>
            <a:r>
              <a:rPr lang="en-US" sz="2200">
                <a:solidFill>
                  <a:schemeClr val="dk1"/>
                </a:solidFill>
                <a:highlight>
                  <a:srgbClr val="FFFFFF"/>
                </a:highlight>
                <a:latin typeface="Arial"/>
                <a:ea typeface="Arial"/>
                <a:cs typeface="Arial"/>
                <a:sym typeface="Arial"/>
              </a:rPr>
              <a:t>More variables can be added in the system that would be expanded to incorporate work-life balance, job satisfaction, and management support.</a:t>
            </a:r>
            <a:endParaRPr sz="2200">
              <a:solidFill>
                <a:schemeClr val="dk1"/>
              </a:solidFill>
              <a:highlight>
                <a:srgbClr val="FFFFFF"/>
              </a:highlight>
              <a:latin typeface="Arial"/>
              <a:ea typeface="Arial"/>
              <a:cs typeface="Arial"/>
              <a:sym typeface="Arial"/>
            </a:endParaRPr>
          </a:p>
          <a:p>
            <a:pPr indent="0" lvl="0" marL="306000" rtl="0" algn="l">
              <a:lnSpc>
                <a:spcPct val="115000"/>
              </a:lnSpc>
              <a:spcBef>
                <a:spcPts val="0"/>
              </a:spcBef>
              <a:spcAft>
                <a:spcPts val="0"/>
              </a:spcAft>
              <a:buClr>
                <a:schemeClr val="dk1"/>
              </a:buClr>
              <a:buSzPts val="1100"/>
              <a:buFont typeface="Arial"/>
              <a:buNone/>
            </a:pPr>
            <a:r>
              <a:t/>
            </a:r>
            <a:endParaRPr sz="2200">
              <a:solidFill>
                <a:schemeClr val="dk1"/>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US" sz="2200">
                <a:solidFill>
                  <a:schemeClr val="dk1"/>
                </a:solidFill>
                <a:highlight>
                  <a:srgbClr val="FFFFFF"/>
                </a:highlight>
                <a:latin typeface="Arial"/>
                <a:ea typeface="Arial"/>
                <a:cs typeface="Arial"/>
                <a:sym typeface="Arial"/>
              </a:rPr>
              <a:t>Real-Time Monitoring</a:t>
            </a:r>
            <a:endParaRPr sz="2200">
              <a:solidFill>
                <a:schemeClr val="dk1"/>
              </a:solidFill>
              <a:highlight>
                <a:srgbClr val="FFFFFF"/>
              </a:highlight>
              <a:latin typeface="Arial"/>
              <a:ea typeface="Arial"/>
              <a:cs typeface="Arial"/>
              <a:sym typeface="Arial"/>
            </a:endParaRPr>
          </a:p>
          <a:p>
            <a:pPr indent="0" lvl="0" marL="306000" rtl="0" algn="l">
              <a:lnSpc>
                <a:spcPct val="115000"/>
              </a:lnSpc>
              <a:spcBef>
                <a:spcPts val="0"/>
              </a:spcBef>
              <a:spcAft>
                <a:spcPts val="0"/>
              </a:spcAft>
              <a:buNone/>
            </a:pPr>
            <a:r>
              <a:rPr lang="en-US" sz="2200">
                <a:solidFill>
                  <a:schemeClr val="dk1"/>
                </a:solidFill>
                <a:highlight>
                  <a:srgbClr val="FFFFFF"/>
                </a:highlight>
                <a:latin typeface="Arial"/>
                <a:ea typeface="Arial"/>
                <a:cs typeface="Arial"/>
                <a:sym typeface="Arial"/>
              </a:rPr>
              <a:t>Real-time monitoring of employees' workload and stress level is used for dynamic prediction and intervention.</a:t>
            </a:r>
            <a:endParaRPr sz="2200">
              <a:solidFill>
                <a:schemeClr val="dk1"/>
              </a:solidFill>
              <a:highlight>
                <a:srgbClr val="FFFFFF"/>
              </a:highlight>
              <a:latin typeface="Arial"/>
              <a:ea typeface="Arial"/>
              <a:cs typeface="Arial"/>
              <a:sym typeface="Arial"/>
            </a:endParaRPr>
          </a:p>
          <a:p>
            <a:pPr indent="0" lvl="0" marL="306000" rtl="0" algn="l">
              <a:lnSpc>
                <a:spcPct val="115000"/>
              </a:lnSpc>
              <a:spcBef>
                <a:spcPts val="0"/>
              </a:spcBef>
              <a:spcAft>
                <a:spcPts val="0"/>
              </a:spcAft>
              <a:buNone/>
            </a:pPr>
            <a:r>
              <a:t/>
            </a:r>
            <a:endParaRPr sz="2200">
              <a:solidFill>
                <a:schemeClr val="dk1"/>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US" sz="2200">
                <a:solidFill>
                  <a:schemeClr val="dk1"/>
                </a:solidFill>
                <a:highlight>
                  <a:srgbClr val="FFFFFF"/>
                </a:highlight>
                <a:latin typeface="Arial"/>
                <a:ea typeface="Arial"/>
                <a:cs typeface="Arial"/>
                <a:sym typeface="Arial"/>
              </a:rPr>
              <a:t>Integration with HR Systems</a:t>
            </a:r>
            <a:endParaRPr sz="2200">
              <a:solidFill>
                <a:schemeClr val="dk1"/>
              </a:solidFill>
              <a:highlight>
                <a:srgbClr val="FFFFFF"/>
              </a:highlight>
              <a:latin typeface="Arial"/>
              <a:ea typeface="Arial"/>
              <a:cs typeface="Arial"/>
              <a:sym typeface="Arial"/>
            </a:endParaRPr>
          </a:p>
          <a:p>
            <a:pPr indent="0" lvl="0" marL="306000" rtl="0" algn="l">
              <a:lnSpc>
                <a:spcPct val="110000"/>
              </a:lnSpc>
              <a:spcBef>
                <a:spcPts val="1160"/>
              </a:spcBef>
              <a:spcAft>
                <a:spcPts val="0"/>
              </a:spcAft>
              <a:buNone/>
            </a:pPr>
            <a:r>
              <a:rPr lang="en-US" sz="2200">
                <a:solidFill>
                  <a:schemeClr val="dk1"/>
                </a:solidFill>
                <a:highlight>
                  <a:srgbClr val="FFFFFF"/>
                </a:highlight>
                <a:latin typeface="Arial"/>
                <a:ea typeface="Arial"/>
                <a:cs typeface="Arial"/>
                <a:sym typeface="Arial"/>
              </a:rPr>
              <a:t>The burnout prediction model can be integrated with HR management systems for automatic generation of alerts or reminders by managers and HR staff.</a:t>
            </a:r>
            <a:endParaRPr sz="3000">
              <a:solidFill>
                <a:schemeClr val="dk1"/>
              </a:solidFill>
            </a:endParaRPr>
          </a:p>
        </p:txBody>
      </p:sp>
      <p:sp>
        <p:nvSpPr>
          <p:cNvPr id="196" name="Google Shape;196;p8"/>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SCOPE(OPTIONAL)</a:t>
            </a:r>
            <a:endParaRPr b="1" sz="4400" cap="none">
              <a:solidFill>
                <a:schemeClr val="accen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REFERENCES</a:t>
            </a:r>
            <a:endParaRPr/>
          </a:p>
        </p:txBody>
      </p:sp>
      <p:sp>
        <p:nvSpPr>
          <p:cNvPr id="202" name="Google Shape;202;p9"/>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2576"/>
              <a:buChar char="◼"/>
            </a:pPr>
            <a:r>
              <a:rPr lang="en-US" sz="2800">
                <a:solidFill>
                  <a:srgbClr val="0F0F0F"/>
                </a:solidFill>
              </a:rPr>
              <a:t>Dataset from Kaggle: Employee Burnout Dataset</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0"/>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2"/>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6000" lvl="0" marL="306000" rtl="0" algn="l">
              <a:lnSpc>
                <a:spcPct val="110000"/>
              </a:lnSpc>
              <a:spcBef>
                <a:spcPts val="1000"/>
              </a:spcBef>
              <a:spcAft>
                <a:spcPts val="0"/>
              </a:spcAft>
              <a:buSzPts val="1840"/>
              <a:buChar char="◼"/>
            </a:pPr>
            <a:r>
              <a:rPr b="1" lang="en-US" sz="2000">
                <a:latin typeface="Arial"/>
                <a:ea typeface="Arial"/>
                <a:cs typeface="Arial"/>
                <a:sym typeface="Arial"/>
              </a:rPr>
              <a:t>Problem Statement</a:t>
            </a:r>
            <a:endParaRPr>
              <a:latin typeface="Arial"/>
              <a:ea typeface="Arial"/>
              <a:cs typeface="Arial"/>
              <a:sym typeface="Arial"/>
            </a:endParaRPr>
          </a:p>
          <a:p>
            <a:pPr indent="-306000" lvl="0" marL="306000" rtl="0" algn="l">
              <a:lnSpc>
                <a:spcPct val="110000"/>
              </a:lnSpc>
              <a:spcBef>
                <a:spcPts val="1000"/>
              </a:spcBef>
              <a:spcAft>
                <a:spcPts val="0"/>
              </a:spcAft>
              <a:buSzPts val="1840"/>
              <a:buChar char="◼"/>
            </a:pPr>
            <a:r>
              <a:rPr b="1" lang="en-US" sz="2000">
                <a:latin typeface="Arial"/>
                <a:ea typeface="Arial"/>
                <a:cs typeface="Arial"/>
                <a:sym typeface="Arial"/>
              </a:rPr>
              <a:t>System Development Approach</a:t>
            </a:r>
            <a:endParaRPr>
              <a:latin typeface="Arial"/>
              <a:ea typeface="Arial"/>
              <a:cs typeface="Arial"/>
              <a:sym typeface="Arial"/>
            </a:endParaRPr>
          </a:p>
          <a:p>
            <a:pPr indent="-306000" lvl="0" marL="306000"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6000" lvl="0" marL="306000" rtl="0" algn="l">
              <a:lnSpc>
                <a:spcPct val="110000"/>
              </a:lnSpc>
              <a:spcBef>
                <a:spcPts val="1000"/>
              </a:spcBef>
              <a:spcAft>
                <a:spcPts val="0"/>
              </a:spcAft>
              <a:buSzPts val="1840"/>
              <a:buChar char="◼"/>
            </a:pPr>
            <a:r>
              <a:rPr b="1" lang="en-US" sz="2000">
                <a:latin typeface="Arial"/>
                <a:ea typeface="Arial"/>
                <a:cs typeface="Arial"/>
                <a:sym typeface="Arial"/>
              </a:rPr>
              <a:t>Result</a:t>
            </a:r>
            <a:endParaRPr/>
          </a:p>
          <a:p>
            <a:pPr indent="-306000" lvl="0" marL="306000"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6000" lvl="0" marL="306000"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6000" lvl="0" marL="306000"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686" lvl="0" marL="306000"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3"/>
          <p:cNvSpPr txBox="1"/>
          <p:nvPr>
            <p:ph idx="1" type="body"/>
          </p:nvPr>
        </p:nvSpPr>
        <p:spPr>
          <a:xfrm>
            <a:off x="452403" y="1237632"/>
            <a:ext cx="11029615" cy="4673324"/>
          </a:xfrm>
          <a:prstGeom prst="rect">
            <a:avLst/>
          </a:prstGeom>
          <a:noFill/>
          <a:ln>
            <a:noFill/>
          </a:ln>
        </p:spPr>
        <p:txBody>
          <a:bodyPr anchorCtr="0" anchor="ctr" bIns="45700" lIns="91425" spcFirstLastPara="1" rIns="91425" wrap="square" tIns="45700">
            <a:normAutofit/>
          </a:bodyPr>
          <a:lstStyle/>
          <a:p>
            <a:pPr indent="0" lvl="0" marL="306000" rtl="0" algn="l">
              <a:lnSpc>
                <a:spcPct val="90000"/>
              </a:lnSpc>
              <a:spcBef>
                <a:spcPts val="0"/>
              </a:spcBef>
              <a:spcAft>
                <a:spcPts val="0"/>
              </a:spcAft>
              <a:buNone/>
            </a:pPr>
            <a:r>
              <a:rPr lang="en-US" sz="1790">
                <a:solidFill>
                  <a:schemeClr val="dk1"/>
                </a:solidFill>
              </a:rPr>
              <a:t>One of the primary causes of employee burnout is chronic work-related stress in the modern workplace, with major consequences for both the welfare of employees and organizational productivity.</a:t>
            </a:r>
            <a:endParaRPr sz="1790">
              <a:solidFill>
                <a:schemeClr val="dk1"/>
              </a:solidFill>
            </a:endParaRPr>
          </a:p>
          <a:p>
            <a:pPr indent="0" lvl="0" marL="306000" rtl="0" algn="l">
              <a:lnSpc>
                <a:spcPct val="90000"/>
              </a:lnSpc>
              <a:spcBef>
                <a:spcPts val="0"/>
              </a:spcBef>
              <a:spcAft>
                <a:spcPts val="0"/>
              </a:spcAft>
              <a:buNone/>
            </a:pPr>
            <a:r>
              <a:t/>
            </a:r>
            <a:endParaRPr sz="1790">
              <a:solidFill>
                <a:schemeClr val="dk1"/>
              </a:solidFill>
            </a:endParaRPr>
          </a:p>
          <a:p>
            <a:pPr indent="0" lvl="0" marL="306000" rtl="0" algn="l">
              <a:lnSpc>
                <a:spcPct val="90000"/>
              </a:lnSpc>
              <a:spcBef>
                <a:spcPts val="0"/>
              </a:spcBef>
              <a:spcAft>
                <a:spcPts val="0"/>
              </a:spcAft>
              <a:buNone/>
            </a:pPr>
            <a:r>
              <a:rPr lang="en-US" sz="1790">
                <a:solidFill>
                  <a:schemeClr val="dk1"/>
                </a:solidFill>
              </a:rPr>
              <a:t>This project aims at building a predictive model on possible factors that could contribute to the risk of burning among employees, such as job designation, resource allocation, and mental fatigue. This will help the organizations take proactive measures to improve the health of employees, increase productivity in the workplace, and reduce turnover rates. </a:t>
            </a:r>
            <a:endParaRPr sz="1790">
              <a:solidFill>
                <a:schemeClr val="dk1"/>
              </a:solidFill>
            </a:endParaRPr>
          </a:p>
          <a:p>
            <a:pPr indent="0" lvl="0" marL="306000" rtl="0" algn="l">
              <a:lnSpc>
                <a:spcPct val="90000"/>
              </a:lnSpc>
              <a:spcBef>
                <a:spcPts val="0"/>
              </a:spcBef>
              <a:spcAft>
                <a:spcPts val="0"/>
              </a:spcAft>
              <a:buNone/>
            </a:pPr>
            <a:r>
              <a:t/>
            </a:r>
            <a:endParaRPr sz="1790">
              <a:solidFill>
                <a:schemeClr val="dk1"/>
              </a:solidFill>
            </a:endParaRPr>
          </a:p>
          <a:p>
            <a:pPr indent="0" lvl="0" marL="306000" rtl="0" algn="l">
              <a:lnSpc>
                <a:spcPct val="90000"/>
              </a:lnSpc>
              <a:spcBef>
                <a:spcPts val="0"/>
              </a:spcBef>
              <a:spcAft>
                <a:spcPts val="0"/>
              </a:spcAft>
              <a:buNone/>
            </a:pPr>
            <a:r>
              <a:rPr lang="en-US" sz="1790">
                <a:solidFill>
                  <a:schemeClr val="dk1"/>
                </a:solidFill>
              </a:rPr>
              <a:t>The model is designed to offer actionable insights that enable the HR and management teams to take steps before the burnout becomes severe, hence improving overall organizational performance and employee satisfaction.</a:t>
            </a:r>
            <a:endParaRPr sz="179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16" name="Google Shape;116;p4"/>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fontScale="85000" lnSpcReduction="10000"/>
          </a:bodyPr>
          <a:lstStyle/>
          <a:p>
            <a:pPr indent="-339883" lvl="0" marL="306000" rtl="0" algn="l">
              <a:spcBef>
                <a:spcPts val="1160"/>
              </a:spcBef>
              <a:spcAft>
                <a:spcPts val="0"/>
              </a:spcAft>
              <a:buSzPct val="92000"/>
              <a:buChar char="◼"/>
            </a:pPr>
            <a:r>
              <a:rPr b="1" lang="en-US" sz="2800">
                <a:solidFill>
                  <a:srgbClr val="0F0F0F"/>
                </a:solidFill>
              </a:rPr>
              <a:t>Hardware:</a:t>
            </a:r>
            <a:endParaRPr b="1" sz="2800">
              <a:solidFill>
                <a:srgbClr val="0F0F0F"/>
              </a:solidFill>
            </a:endParaRPr>
          </a:p>
          <a:p>
            <a:pPr indent="-339883" lvl="0" marL="306000" rtl="0" algn="l">
              <a:spcBef>
                <a:spcPts val="1160"/>
              </a:spcBef>
              <a:spcAft>
                <a:spcPts val="0"/>
              </a:spcAft>
              <a:buSzPct val="92000"/>
              <a:buChar char="◼"/>
            </a:pPr>
            <a:r>
              <a:rPr lang="en-US" sz="2800">
                <a:solidFill>
                  <a:srgbClr val="0F0F0F"/>
                </a:solidFill>
              </a:rPr>
              <a:t>Computer with at least 4GB RAM and 2GB of free disk space.</a:t>
            </a:r>
            <a:endParaRPr sz="2800">
              <a:solidFill>
                <a:srgbClr val="0F0F0F"/>
              </a:solidFill>
            </a:endParaRPr>
          </a:p>
          <a:p>
            <a:pPr indent="-339883" lvl="0" marL="306000" rtl="0" algn="l">
              <a:spcBef>
                <a:spcPts val="1160"/>
              </a:spcBef>
              <a:spcAft>
                <a:spcPts val="0"/>
              </a:spcAft>
              <a:buSzPct val="92000"/>
              <a:buChar char="◼"/>
            </a:pPr>
            <a:r>
              <a:rPr lang="en-US" sz="2800">
                <a:solidFill>
                  <a:srgbClr val="0F0F0F"/>
                </a:solidFill>
              </a:rPr>
              <a:t>Compatible OS, like Windows.</a:t>
            </a:r>
            <a:endParaRPr sz="2800">
              <a:solidFill>
                <a:srgbClr val="0F0F0F"/>
              </a:solidFill>
            </a:endParaRPr>
          </a:p>
          <a:p>
            <a:pPr indent="-339883" lvl="0" marL="306000" rtl="0" algn="l">
              <a:spcBef>
                <a:spcPts val="1160"/>
              </a:spcBef>
              <a:spcAft>
                <a:spcPts val="0"/>
              </a:spcAft>
              <a:buSzPct val="92000"/>
              <a:buChar char="◼"/>
            </a:pPr>
            <a:r>
              <a:rPr b="1" lang="en-US" sz="2800">
                <a:solidFill>
                  <a:srgbClr val="0F0F0F"/>
                </a:solidFill>
              </a:rPr>
              <a:t>Software:</a:t>
            </a:r>
            <a:endParaRPr b="1" sz="2800">
              <a:solidFill>
                <a:srgbClr val="0F0F0F"/>
              </a:solidFill>
            </a:endParaRPr>
          </a:p>
          <a:p>
            <a:pPr indent="-339883" lvl="0" marL="306000" rtl="0" algn="l">
              <a:spcBef>
                <a:spcPts val="1160"/>
              </a:spcBef>
              <a:spcAft>
                <a:spcPts val="0"/>
              </a:spcAft>
              <a:buSzPct val="92000"/>
              <a:buChar char="◼"/>
            </a:pPr>
            <a:r>
              <a:rPr lang="en-US" sz="2800">
                <a:solidFill>
                  <a:srgbClr val="0F0F0F"/>
                </a:solidFill>
              </a:rPr>
              <a:t>Python 3.0</a:t>
            </a:r>
            <a:endParaRPr sz="2800">
              <a:solidFill>
                <a:srgbClr val="0F0F0F"/>
              </a:solidFill>
            </a:endParaRPr>
          </a:p>
          <a:p>
            <a:pPr indent="-339883" lvl="0" marL="306000" rtl="0" algn="l">
              <a:spcBef>
                <a:spcPts val="1160"/>
              </a:spcBef>
              <a:spcAft>
                <a:spcPts val="0"/>
              </a:spcAft>
              <a:buSzPct val="92000"/>
              <a:buChar char="◼"/>
            </a:pPr>
            <a:r>
              <a:rPr lang="en-US" sz="2800">
                <a:solidFill>
                  <a:srgbClr val="0F0F0F"/>
                </a:solidFill>
              </a:rPr>
              <a:t>Flask: web framework to develop the prediction application.</a:t>
            </a:r>
            <a:endParaRPr sz="2800">
              <a:solidFill>
                <a:srgbClr val="0F0F0F"/>
              </a:solidFill>
            </a:endParaRPr>
          </a:p>
          <a:p>
            <a:pPr indent="-339883" lvl="0" marL="306000" rtl="0" algn="l">
              <a:spcBef>
                <a:spcPts val="1160"/>
              </a:spcBef>
              <a:spcAft>
                <a:spcPts val="0"/>
              </a:spcAft>
              <a:buSzPct val="92000"/>
              <a:buChar char="◼"/>
            </a:pPr>
            <a:r>
              <a:rPr lang="en-US" sz="2800">
                <a:solidFill>
                  <a:srgbClr val="0F0F0F"/>
                </a:solidFill>
              </a:rPr>
              <a:t>Pickle: for serialization and de-serialization of the trained model.</a:t>
            </a:r>
            <a:endParaRPr sz="2800">
              <a:solidFill>
                <a:srgbClr val="0F0F0F"/>
              </a:solidFill>
            </a:endParaRPr>
          </a:p>
          <a:p>
            <a:pPr indent="-339883" lvl="0" marL="306000" rtl="0" algn="l">
              <a:spcBef>
                <a:spcPts val="1160"/>
              </a:spcBef>
              <a:spcAft>
                <a:spcPts val="0"/>
              </a:spcAft>
              <a:buSzPct val="92000"/>
              <a:buChar char="◼"/>
            </a:pPr>
            <a:r>
              <a:rPr lang="en-US" sz="2800">
                <a:solidFill>
                  <a:srgbClr val="0F0F0F"/>
                </a:solidFill>
              </a:rPr>
              <a:t>Colab Notebook  or Visual Studio Code for developing and testing models.</a:t>
            </a:r>
            <a:endParaRPr sz="2800">
              <a:solidFill>
                <a:srgbClr val="0F0F0F"/>
              </a:solidFill>
            </a:endParaRPr>
          </a:p>
          <a:p>
            <a:pPr indent="0" lvl="0" marL="306000" rtl="0" algn="l">
              <a:lnSpc>
                <a:spcPct val="110000"/>
              </a:lnSpc>
              <a:spcBef>
                <a:spcPts val="1160"/>
              </a:spcBef>
              <a:spcAft>
                <a:spcPts val="0"/>
              </a:spcAft>
              <a:buNone/>
            </a:pPr>
            <a:r>
              <a:t/>
            </a:r>
            <a:endParaRPr b="1" sz="2800">
              <a:solidFill>
                <a:srgbClr val="0F0F0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3286c4ec10b_0_17"/>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g3286c4ec10b_0_17"/>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b="1" lang="en-US" sz="2700">
                <a:solidFill>
                  <a:schemeClr val="dk1"/>
                </a:solidFill>
                <a:latin typeface="Arial"/>
                <a:ea typeface="Arial"/>
                <a:cs typeface="Arial"/>
                <a:sym typeface="Arial"/>
              </a:rPr>
              <a:t>Libraries Required to Build the Model:</a:t>
            </a:r>
            <a:endParaRPr b="1" sz="2700">
              <a:solidFill>
                <a:schemeClr val="dk1"/>
              </a:solidFill>
              <a:latin typeface="Arial"/>
              <a:ea typeface="Arial"/>
              <a:cs typeface="Arial"/>
              <a:sym typeface="Arial"/>
            </a:endParaRPr>
          </a:p>
          <a:p>
            <a:pPr indent="-400050" lvl="0" marL="457200" rtl="0" algn="l">
              <a:lnSpc>
                <a:spcPct val="115000"/>
              </a:lnSpc>
              <a:spcBef>
                <a:spcPts val="1200"/>
              </a:spcBef>
              <a:spcAft>
                <a:spcPts val="0"/>
              </a:spcAft>
              <a:buClr>
                <a:schemeClr val="dk1"/>
              </a:buClr>
              <a:buSzPts val="2700"/>
              <a:buFont typeface="Arial"/>
              <a:buChar char="●"/>
            </a:pPr>
            <a:r>
              <a:rPr b="1" lang="en-US" sz="2700">
                <a:solidFill>
                  <a:schemeClr val="dk1"/>
                </a:solidFill>
                <a:latin typeface="Arial"/>
                <a:ea typeface="Arial"/>
                <a:cs typeface="Arial"/>
                <a:sym typeface="Arial"/>
              </a:rPr>
              <a:t>scikit-learn</a:t>
            </a:r>
            <a:r>
              <a:rPr lang="en-US" sz="2700">
                <a:solidFill>
                  <a:schemeClr val="dk1"/>
                </a:solidFill>
                <a:latin typeface="Arial"/>
                <a:ea typeface="Arial"/>
                <a:cs typeface="Arial"/>
                <a:sym typeface="Arial"/>
              </a:rPr>
              <a:t> (for model building and evaluation)</a:t>
            </a:r>
            <a:endParaRPr sz="2700">
              <a:solidFill>
                <a:schemeClr val="dk1"/>
              </a:solidFill>
              <a:latin typeface="Arial"/>
              <a:ea typeface="Arial"/>
              <a:cs typeface="Arial"/>
              <a:sym typeface="Arial"/>
            </a:endParaRPr>
          </a:p>
          <a:p>
            <a:pPr indent="-400050" lvl="0" marL="457200" rtl="0" algn="l">
              <a:lnSpc>
                <a:spcPct val="115000"/>
              </a:lnSpc>
              <a:spcBef>
                <a:spcPts val="0"/>
              </a:spcBef>
              <a:spcAft>
                <a:spcPts val="0"/>
              </a:spcAft>
              <a:buClr>
                <a:schemeClr val="dk1"/>
              </a:buClr>
              <a:buSzPts val="2700"/>
              <a:buFont typeface="Arial"/>
              <a:buChar char="●"/>
            </a:pPr>
            <a:r>
              <a:rPr b="1" lang="en-US" sz="2700">
                <a:solidFill>
                  <a:schemeClr val="dk1"/>
                </a:solidFill>
                <a:latin typeface="Arial"/>
                <a:ea typeface="Arial"/>
                <a:cs typeface="Arial"/>
                <a:sym typeface="Arial"/>
              </a:rPr>
              <a:t>numpy</a:t>
            </a:r>
            <a:r>
              <a:rPr lang="en-US" sz="2700">
                <a:solidFill>
                  <a:schemeClr val="dk1"/>
                </a:solidFill>
                <a:latin typeface="Arial"/>
                <a:ea typeface="Arial"/>
                <a:cs typeface="Arial"/>
                <a:sym typeface="Arial"/>
              </a:rPr>
              <a:t> (for numerical operations)</a:t>
            </a:r>
            <a:endParaRPr sz="2700">
              <a:solidFill>
                <a:schemeClr val="dk1"/>
              </a:solidFill>
              <a:latin typeface="Arial"/>
              <a:ea typeface="Arial"/>
              <a:cs typeface="Arial"/>
              <a:sym typeface="Arial"/>
            </a:endParaRPr>
          </a:p>
          <a:p>
            <a:pPr indent="-400050" lvl="0" marL="457200" rtl="0" algn="l">
              <a:lnSpc>
                <a:spcPct val="115000"/>
              </a:lnSpc>
              <a:spcBef>
                <a:spcPts val="0"/>
              </a:spcBef>
              <a:spcAft>
                <a:spcPts val="0"/>
              </a:spcAft>
              <a:buClr>
                <a:schemeClr val="dk1"/>
              </a:buClr>
              <a:buSzPts val="2700"/>
              <a:buFont typeface="Arial"/>
              <a:buChar char="●"/>
            </a:pPr>
            <a:r>
              <a:rPr b="1" lang="en-US" sz="2700">
                <a:solidFill>
                  <a:schemeClr val="dk1"/>
                </a:solidFill>
                <a:latin typeface="Arial"/>
                <a:ea typeface="Arial"/>
                <a:cs typeface="Arial"/>
                <a:sym typeface="Arial"/>
              </a:rPr>
              <a:t>pandas</a:t>
            </a:r>
            <a:r>
              <a:rPr lang="en-US" sz="2700">
                <a:solidFill>
                  <a:schemeClr val="dk1"/>
                </a:solidFill>
                <a:latin typeface="Arial"/>
                <a:ea typeface="Arial"/>
                <a:cs typeface="Arial"/>
                <a:sym typeface="Arial"/>
              </a:rPr>
              <a:t> (for data manipulation)</a:t>
            </a:r>
            <a:endParaRPr sz="2700">
              <a:solidFill>
                <a:schemeClr val="dk1"/>
              </a:solidFill>
              <a:latin typeface="Arial"/>
              <a:ea typeface="Arial"/>
              <a:cs typeface="Arial"/>
              <a:sym typeface="Arial"/>
            </a:endParaRPr>
          </a:p>
          <a:p>
            <a:pPr indent="-400050" lvl="0" marL="457200" rtl="0" algn="l">
              <a:lnSpc>
                <a:spcPct val="115000"/>
              </a:lnSpc>
              <a:spcBef>
                <a:spcPts val="0"/>
              </a:spcBef>
              <a:spcAft>
                <a:spcPts val="0"/>
              </a:spcAft>
              <a:buClr>
                <a:schemeClr val="dk1"/>
              </a:buClr>
              <a:buSzPts val="2700"/>
              <a:buFont typeface="Arial"/>
              <a:buChar char="●"/>
            </a:pPr>
            <a:r>
              <a:rPr b="1" lang="en-US" sz="2700">
                <a:solidFill>
                  <a:schemeClr val="dk1"/>
                </a:solidFill>
                <a:latin typeface="Arial"/>
                <a:ea typeface="Arial"/>
                <a:cs typeface="Arial"/>
                <a:sym typeface="Arial"/>
              </a:rPr>
              <a:t>matplotlib / seaborn</a:t>
            </a:r>
            <a:r>
              <a:rPr lang="en-US" sz="2700">
                <a:solidFill>
                  <a:schemeClr val="dk1"/>
                </a:solidFill>
                <a:latin typeface="Arial"/>
                <a:ea typeface="Arial"/>
                <a:cs typeface="Arial"/>
                <a:sym typeface="Arial"/>
              </a:rPr>
              <a:t> (for data visualization)</a:t>
            </a:r>
            <a:endParaRPr sz="2700">
              <a:solidFill>
                <a:schemeClr val="dk1"/>
              </a:solidFill>
              <a:latin typeface="Arial"/>
              <a:ea typeface="Arial"/>
              <a:cs typeface="Arial"/>
              <a:sym typeface="Arial"/>
            </a:endParaRPr>
          </a:p>
          <a:p>
            <a:pPr indent="-400050" lvl="0" marL="457200" rtl="0" algn="l">
              <a:lnSpc>
                <a:spcPct val="115000"/>
              </a:lnSpc>
              <a:spcBef>
                <a:spcPts val="0"/>
              </a:spcBef>
              <a:spcAft>
                <a:spcPts val="0"/>
              </a:spcAft>
              <a:buClr>
                <a:schemeClr val="dk1"/>
              </a:buClr>
              <a:buSzPts val="2700"/>
              <a:buFont typeface="Arial"/>
              <a:buChar char="●"/>
            </a:pPr>
            <a:r>
              <a:rPr b="1" lang="en-US" sz="2700">
                <a:solidFill>
                  <a:schemeClr val="dk1"/>
                </a:solidFill>
                <a:latin typeface="Arial"/>
                <a:ea typeface="Arial"/>
                <a:cs typeface="Arial"/>
                <a:sym typeface="Arial"/>
              </a:rPr>
              <a:t>Flask</a:t>
            </a:r>
            <a:r>
              <a:rPr lang="en-US" sz="2700">
                <a:solidFill>
                  <a:schemeClr val="dk1"/>
                </a:solidFill>
                <a:latin typeface="Arial"/>
                <a:ea typeface="Arial"/>
                <a:cs typeface="Arial"/>
                <a:sym typeface="Arial"/>
              </a:rPr>
              <a:t> (for web application framework)</a:t>
            </a:r>
            <a:endParaRPr sz="2700">
              <a:solidFill>
                <a:schemeClr val="dk1"/>
              </a:solidFill>
              <a:latin typeface="Arial"/>
              <a:ea typeface="Arial"/>
              <a:cs typeface="Arial"/>
              <a:sym typeface="Arial"/>
            </a:endParaRPr>
          </a:p>
          <a:p>
            <a:pPr indent="-400050" lvl="0" marL="457200" rtl="0" algn="l">
              <a:lnSpc>
                <a:spcPct val="115000"/>
              </a:lnSpc>
              <a:spcBef>
                <a:spcPts val="0"/>
              </a:spcBef>
              <a:spcAft>
                <a:spcPts val="0"/>
              </a:spcAft>
              <a:buClr>
                <a:schemeClr val="dk1"/>
              </a:buClr>
              <a:buSzPts val="2700"/>
              <a:buFont typeface="Arial"/>
              <a:buChar char="●"/>
            </a:pPr>
            <a:r>
              <a:rPr b="1" lang="en-US" sz="2700">
                <a:solidFill>
                  <a:schemeClr val="dk1"/>
                </a:solidFill>
                <a:latin typeface="Arial"/>
                <a:ea typeface="Arial"/>
                <a:cs typeface="Arial"/>
                <a:sym typeface="Arial"/>
              </a:rPr>
              <a:t>pickle</a:t>
            </a:r>
            <a:r>
              <a:rPr lang="en-US" sz="2700">
                <a:solidFill>
                  <a:schemeClr val="dk1"/>
                </a:solidFill>
                <a:latin typeface="Arial"/>
                <a:ea typeface="Arial"/>
                <a:cs typeface="Arial"/>
                <a:sym typeface="Arial"/>
              </a:rPr>
              <a:t> (for saving the trained model)</a:t>
            </a:r>
            <a:endParaRPr sz="2700">
              <a:solidFill>
                <a:schemeClr val="dk1"/>
              </a:solidFill>
              <a:latin typeface="Arial"/>
              <a:ea typeface="Arial"/>
              <a:cs typeface="Arial"/>
              <a:sym typeface="Arial"/>
            </a:endParaRPr>
          </a:p>
          <a:p>
            <a:pPr indent="0" lvl="0" marL="306000" rtl="0" algn="l">
              <a:lnSpc>
                <a:spcPct val="110000"/>
              </a:lnSpc>
              <a:spcBef>
                <a:spcPts val="1200"/>
              </a:spcBef>
              <a:spcAft>
                <a:spcPts val="0"/>
              </a:spcAft>
              <a:buNone/>
            </a:pPr>
            <a:r>
              <a:t/>
            </a:r>
            <a:endParaRPr b="1" sz="440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28" name="Google Shape;128;p5"/>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US" sz="1800">
                <a:solidFill>
                  <a:schemeClr val="dk1"/>
                </a:solidFill>
                <a:latin typeface="Arial"/>
                <a:ea typeface="Arial"/>
                <a:cs typeface="Arial"/>
                <a:sym typeface="Arial"/>
              </a:rPr>
              <a:t>Data Collection:</a:t>
            </a:r>
            <a:endParaRPr b="1" sz="1800">
              <a:solidFill>
                <a:schemeClr val="dk1"/>
              </a:solidFill>
              <a:latin typeface="Arial"/>
              <a:ea typeface="Arial"/>
              <a:cs typeface="Arial"/>
              <a:sym typeface="Arial"/>
            </a:endParaRPr>
          </a:p>
          <a:p>
            <a:pPr indent="-342900" lvl="0" marL="457200" rtl="0" algn="l">
              <a:lnSpc>
                <a:spcPct val="115000"/>
              </a:lnSpc>
              <a:spcBef>
                <a:spcPts val="1200"/>
              </a:spcBef>
              <a:spcAft>
                <a:spcPts val="0"/>
              </a:spcAft>
              <a:buClr>
                <a:schemeClr val="dk1"/>
              </a:buClr>
              <a:buSzPts val="1800"/>
              <a:buFont typeface="Arial"/>
              <a:buChar char="●"/>
            </a:pPr>
            <a:r>
              <a:rPr lang="en-US" sz="1800">
                <a:solidFill>
                  <a:schemeClr val="dk1"/>
                </a:solidFill>
                <a:latin typeface="Arial"/>
                <a:ea typeface="Arial"/>
                <a:cs typeface="Arial"/>
                <a:sym typeface="Arial"/>
              </a:rPr>
              <a:t>Collect data from HR or employee satisfaction surveys that include features like designation, resource allocation, and mental fatigue score.</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800">
                <a:solidFill>
                  <a:schemeClr val="dk1"/>
                </a:solidFill>
                <a:latin typeface="Arial"/>
                <a:ea typeface="Arial"/>
                <a:cs typeface="Arial"/>
                <a:sym typeface="Arial"/>
              </a:rPr>
              <a:t>Data Preprocessing:</a:t>
            </a:r>
            <a:endParaRPr b="1" sz="1800">
              <a:solidFill>
                <a:schemeClr val="dk1"/>
              </a:solidFill>
              <a:latin typeface="Arial"/>
              <a:ea typeface="Arial"/>
              <a:cs typeface="Arial"/>
              <a:sym typeface="Arial"/>
            </a:endParaRPr>
          </a:p>
          <a:p>
            <a:pPr indent="-342900" lvl="0" marL="457200" rtl="0" algn="l">
              <a:lnSpc>
                <a:spcPct val="115000"/>
              </a:lnSpc>
              <a:spcBef>
                <a:spcPts val="1200"/>
              </a:spcBef>
              <a:spcAft>
                <a:spcPts val="0"/>
              </a:spcAft>
              <a:buClr>
                <a:schemeClr val="dk1"/>
              </a:buClr>
              <a:buSzPts val="1800"/>
              <a:buFont typeface="Arial"/>
              <a:buChar char="●"/>
            </a:pPr>
            <a:r>
              <a:rPr lang="en-US" sz="1800">
                <a:solidFill>
                  <a:schemeClr val="dk1"/>
                </a:solidFill>
                <a:latin typeface="Arial"/>
                <a:ea typeface="Arial"/>
                <a:cs typeface="Arial"/>
                <a:sym typeface="Arial"/>
              </a:rPr>
              <a:t>Clean the data (handle missing values, remove duplicates, normalize or scale data if necessary).</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Feature selection to retain only relevant variables for predicting burnout.</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800">
                <a:solidFill>
                  <a:schemeClr val="dk1"/>
                </a:solidFill>
                <a:latin typeface="Arial"/>
                <a:ea typeface="Arial"/>
                <a:cs typeface="Arial"/>
                <a:sym typeface="Arial"/>
              </a:rPr>
              <a:t>Model Building:</a:t>
            </a:r>
            <a:endParaRPr b="1" sz="1800">
              <a:solidFill>
                <a:schemeClr val="dk1"/>
              </a:solidFill>
              <a:latin typeface="Arial"/>
              <a:ea typeface="Arial"/>
              <a:cs typeface="Arial"/>
              <a:sym typeface="Arial"/>
            </a:endParaRPr>
          </a:p>
          <a:p>
            <a:pPr indent="-342900" lvl="0" marL="457200" rtl="0" algn="l">
              <a:lnSpc>
                <a:spcPct val="115000"/>
              </a:lnSpc>
              <a:spcBef>
                <a:spcPts val="1200"/>
              </a:spcBef>
              <a:spcAft>
                <a:spcPts val="0"/>
              </a:spcAft>
              <a:buClr>
                <a:schemeClr val="dk1"/>
              </a:buClr>
              <a:buSzPts val="1800"/>
              <a:buFont typeface="Arial"/>
              <a:buChar char="●"/>
            </a:pPr>
            <a:r>
              <a:rPr lang="en-US" sz="1800">
                <a:solidFill>
                  <a:schemeClr val="dk1"/>
                </a:solidFill>
                <a:latin typeface="Arial"/>
                <a:ea typeface="Arial"/>
                <a:cs typeface="Arial"/>
                <a:sym typeface="Arial"/>
              </a:rPr>
              <a:t>Choose a machine learning model suitable for regression or classification (e.g., Linear Regression, Random Forest).</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Train the model using historical employee data and evaluate its performance.</a:t>
            </a:r>
            <a:endParaRPr sz="1800">
              <a:solidFill>
                <a:schemeClr val="dk1"/>
              </a:solidFill>
              <a:latin typeface="Arial"/>
              <a:ea typeface="Arial"/>
              <a:cs typeface="Arial"/>
              <a:sym typeface="Arial"/>
            </a:endParaRPr>
          </a:p>
          <a:p>
            <a:pPr indent="0" lvl="0" marL="306000" rtl="0" algn="l">
              <a:lnSpc>
                <a:spcPct val="110000"/>
              </a:lnSpc>
              <a:spcBef>
                <a:spcPts val="1200"/>
              </a:spcBef>
              <a:spcAft>
                <a:spcPts val="0"/>
              </a:spcAft>
              <a:buNone/>
            </a:pPr>
            <a:r>
              <a:t/>
            </a:r>
            <a:endParaRPr b="1" sz="30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3286c4ec10b_0_7"/>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34" name="Google Shape;134;g3286c4ec10b_0_7"/>
          <p:cNvSpPr txBox="1"/>
          <p:nvPr>
            <p:ph idx="1" type="body"/>
          </p:nvPr>
        </p:nvSpPr>
        <p:spPr>
          <a:xfrm>
            <a:off x="581242" y="1631201"/>
            <a:ext cx="11029500" cy="4673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1800">
                <a:solidFill>
                  <a:schemeClr val="dk1"/>
                </a:solidFill>
                <a:latin typeface="Arial"/>
                <a:ea typeface="Arial"/>
                <a:cs typeface="Arial"/>
                <a:sym typeface="Arial"/>
              </a:rPr>
              <a:t>Model Evaluation:</a:t>
            </a:r>
            <a:endParaRPr b="1" sz="1800">
              <a:solidFill>
                <a:schemeClr val="dk1"/>
              </a:solidFill>
              <a:latin typeface="Arial"/>
              <a:ea typeface="Arial"/>
              <a:cs typeface="Arial"/>
              <a:sym typeface="Arial"/>
            </a:endParaRPr>
          </a:p>
          <a:p>
            <a:pPr indent="-342900" lvl="0" marL="457200" rtl="0" algn="l">
              <a:lnSpc>
                <a:spcPct val="115000"/>
              </a:lnSpc>
              <a:spcBef>
                <a:spcPts val="1200"/>
              </a:spcBef>
              <a:spcAft>
                <a:spcPts val="0"/>
              </a:spcAft>
              <a:buClr>
                <a:schemeClr val="dk1"/>
              </a:buClr>
              <a:buSzPts val="1800"/>
              <a:buFont typeface="Arial"/>
              <a:buChar char="●"/>
            </a:pPr>
            <a:r>
              <a:rPr lang="en-US" sz="1800">
                <a:solidFill>
                  <a:schemeClr val="dk1"/>
                </a:solidFill>
                <a:latin typeface="Arial"/>
                <a:ea typeface="Arial"/>
                <a:cs typeface="Arial"/>
                <a:sym typeface="Arial"/>
              </a:rPr>
              <a:t>Split the data into training and testing sets to evaluate the model's performance.</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Fine-tune the model to achieve the best possible accuracy.</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800">
                <a:solidFill>
                  <a:schemeClr val="dk1"/>
                </a:solidFill>
                <a:latin typeface="Arial"/>
                <a:ea typeface="Arial"/>
                <a:cs typeface="Arial"/>
                <a:sym typeface="Arial"/>
              </a:rPr>
              <a:t>Deployment:</a:t>
            </a:r>
            <a:endParaRPr b="1" sz="1800">
              <a:solidFill>
                <a:schemeClr val="dk1"/>
              </a:solidFill>
              <a:latin typeface="Arial"/>
              <a:ea typeface="Arial"/>
              <a:cs typeface="Arial"/>
              <a:sym typeface="Arial"/>
            </a:endParaRPr>
          </a:p>
          <a:p>
            <a:pPr indent="-342900" lvl="0" marL="457200" rtl="0" algn="l">
              <a:lnSpc>
                <a:spcPct val="115000"/>
              </a:lnSpc>
              <a:spcBef>
                <a:spcPts val="1200"/>
              </a:spcBef>
              <a:spcAft>
                <a:spcPts val="0"/>
              </a:spcAft>
              <a:buClr>
                <a:schemeClr val="dk1"/>
              </a:buClr>
              <a:buSzPts val="1800"/>
              <a:buFont typeface="Arial"/>
              <a:buChar char="●"/>
            </a:pPr>
            <a:r>
              <a:rPr lang="en-US" sz="1800">
                <a:solidFill>
                  <a:schemeClr val="dk1"/>
                </a:solidFill>
                <a:latin typeface="Arial"/>
                <a:ea typeface="Arial"/>
                <a:cs typeface="Arial"/>
                <a:sym typeface="Arial"/>
              </a:rPr>
              <a:t>Build a Flask web application where users (HR staff, managers) can input the features (designation, resource allocation, mental fatigue score).</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Load the trained model using </a:t>
            </a:r>
            <a:r>
              <a:rPr b="1" lang="en-US" sz="1800">
                <a:solidFill>
                  <a:schemeClr val="dk1"/>
                </a:solidFill>
                <a:latin typeface="Arial"/>
                <a:ea typeface="Arial"/>
                <a:cs typeface="Arial"/>
                <a:sym typeface="Arial"/>
              </a:rPr>
              <a:t>pickle</a:t>
            </a: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The model will predict burnout risk based on the input data and return the result in real-time.</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800">
                <a:solidFill>
                  <a:schemeClr val="dk1"/>
                </a:solidFill>
                <a:latin typeface="Arial"/>
                <a:ea typeface="Arial"/>
                <a:cs typeface="Arial"/>
                <a:sym typeface="Arial"/>
              </a:rPr>
              <a:t>Web Interface:</a:t>
            </a:r>
            <a:endParaRPr b="1" sz="1800">
              <a:solidFill>
                <a:schemeClr val="dk1"/>
              </a:solidFill>
              <a:latin typeface="Arial"/>
              <a:ea typeface="Arial"/>
              <a:cs typeface="Arial"/>
              <a:sym typeface="Arial"/>
            </a:endParaRPr>
          </a:p>
          <a:p>
            <a:pPr indent="-342900" lvl="0" marL="457200" rtl="0" algn="l">
              <a:lnSpc>
                <a:spcPct val="115000"/>
              </a:lnSpc>
              <a:spcBef>
                <a:spcPts val="1200"/>
              </a:spcBef>
              <a:spcAft>
                <a:spcPts val="0"/>
              </a:spcAft>
              <a:buClr>
                <a:schemeClr val="dk1"/>
              </a:buClr>
              <a:buSzPts val="1800"/>
              <a:buFont typeface="Arial"/>
              <a:buChar char="●"/>
            </a:pPr>
            <a:r>
              <a:rPr lang="en-US" sz="1800">
                <a:solidFill>
                  <a:schemeClr val="dk1"/>
                </a:solidFill>
                <a:latin typeface="Arial"/>
                <a:ea typeface="Arial"/>
                <a:cs typeface="Arial"/>
                <a:sym typeface="Arial"/>
              </a:rPr>
              <a:t>Design a user-friendly web page for data input.</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Display the predicted burnout risk in a clear and actionable format.</a:t>
            </a:r>
            <a:endParaRPr sz="1800">
              <a:solidFill>
                <a:schemeClr val="dk1"/>
              </a:solidFill>
              <a:latin typeface="Arial"/>
              <a:ea typeface="Arial"/>
              <a:cs typeface="Arial"/>
              <a:sym typeface="Arial"/>
            </a:endParaRPr>
          </a:p>
          <a:p>
            <a:pPr indent="0" lvl="0" marL="306000" rtl="0" algn="l">
              <a:lnSpc>
                <a:spcPct val="110000"/>
              </a:lnSpc>
              <a:spcBef>
                <a:spcPts val="1200"/>
              </a:spcBef>
              <a:spcAft>
                <a:spcPts val="0"/>
              </a:spcAft>
              <a:buNone/>
            </a:pPr>
            <a:r>
              <a:t/>
            </a:r>
            <a:endParaRPr b="1" sz="30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3286c4ec10b_0_3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sp>
        <p:nvSpPr>
          <p:cNvPr id="140" name="Google Shape;140;g3286c4ec10b_0_30"/>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75850" lvl="0" marL="306000" rtl="0" algn="l">
              <a:lnSpc>
                <a:spcPct val="110000"/>
              </a:lnSpc>
              <a:spcBef>
                <a:spcPts val="1160"/>
              </a:spcBef>
              <a:spcAft>
                <a:spcPts val="0"/>
              </a:spcAft>
              <a:buClr>
                <a:schemeClr val="dk1"/>
              </a:buClr>
              <a:buSzPts val="3676"/>
              <a:buChar char="◼"/>
            </a:pPr>
            <a:r>
              <a:rPr lang="en-US" sz="2300">
                <a:solidFill>
                  <a:schemeClr val="dk1"/>
                </a:solidFill>
                <a:highlight>
                  <a:srgbClr val="FFFFFF"/>
                </a:highlight>
                <a:latin typeface="Arial"/>
                <a:ea typeface="Arial"/>
                <a:cs typeface="Arial"/>
                <a:sym typeface="Arial"/>
              </a:rPr>
              <a:t>Testing with employee data set, with prediction output compared to employee actual feedback on burnout risk; the model succeeds in predicting burnout with a prediction accuracy rate of around 92%. Using this model of prediction to identify who may need more support or intervention will save an HR department the anxiety of having this critical problem reach a more advanced state. It will be a web-based interface that HR and managers will use for data-driven decision-making with regard to the well-being of employees.</a:t>
            </a:r>
            <a:endParaRPr b="1" sz="39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3286c4ec10b_0_3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sp>
        <p:nvSpPr>
          <p:cNvPr id="146" name="Google Shape;146;g3286c4ec10b_0_35"/>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680650" lvl="0" marL="306000" rtl="0" algn="l">
              <a:spcBef>
                <a:spcPts val="1160"/>
              </a:spcBef>
              <a:spcAft>
                <a:spcPts val="0"/>
              </a:spcAft>
              <a:buSzPts val="8476"/>
              <a:buChar char="◼"/>
            </a:pPr>
            <a:r>
              <a:rPr b="1" lang="en-US" sz="8700"/>
              <a:t>         </a:t>
            </a:r>
            <a:r>
              <a:rPr b="1" lang="en-US" sz="8700" u="sng">
                <a:solidFill>
                  <a:schemeClr val="hlink"/>
                </a:solidFill>
                <a:hlinkClick r:id="rId3"/>
              </a:rPr>
              <a:t>Github link</a:t>
            </a:r>
            <a:endParaRPr b="1" sz="87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