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Libre Franklin"/>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0" roundtripDataSignature="AMtx7mi/KA0GZy/2TxyRCOlPcpzib2b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anklinGothic-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86c4ec10b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286c4ec10b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86c4ec10b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286c4ec10b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86c4ec10b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286c4ec10b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86c4ec10b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286c4ec10b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86c4ec10b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286c4ec10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86c4ec10b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286c4ec10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86c4ec10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286c4ec10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86c4ec10b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286c4ec10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86c4ec10b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286c4ec10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1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1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1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p:nvPr>
            <p:ph idx="2" type="pic"/>
          </p:nvPr>
        </p:nvSpPr>
        <p:spPr>
          <a:xfrm>
            <a:off x="447817" y="641350"/>
            <a:ext cx="11290859" cy="3651249"/>
          </a:xfrm>
          <a:prstGeom prst="rect">
            <a:avLst/>
          </a:prstGeom>
          <a:noFill/>
          <a:ln>
            <a:noFill/>
          </a:ln>
        </p:spPr>
      </p:sp>
      <p:sp>
        <p:nvSpPr>
          <p:cNvPr id="72" name="Google Shape;72;p2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kaggle.com/datasets/blurredmachine/are-your-employees-burning-out?select=train.cs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mployee-burnout-prediction-and-analysis.onrender.com/" TargetMode="External"/><Relationship Id="rId4" Type="http://schemas.openxmlformats.org/officeDocument/2006/relationships/hyperlink" Target="https://github.com/anjha1/Employee-Burnout-Prediction-And-Analysis?tab=readme-ov-fi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Employee Burnout Prediction</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a:t>
            </a:r>
            <a:r>
              <a:rPr b="1" lang="en-US" sz="2000">
                <a:solidFill>
                  <a:srgbClr val="1482AB"/>
                </a:solidFill>
                <a:latin typeface="Arial"/>
                <a:ea typeface="Arial"/>
                <a:cs typeface="Arial"/>
                <a:sym typeface="Arial"/>
              </a:rPr>
              <a:t>t Name:</a:t>
            </a:r>
            <a:r>
              <a:rPr b="1" lang="en-US" sz="2000">
                <a:solidFill>
                  <a:srgbClr val="1482AB"/>
                </a:solidFill>
                <a:latin typeface="Arial"/>
                <a:ea typeface="Arial"/>
                <a:cs typeface="Arial"/>
                <a:sym typeface="Arial"/>
              </a:rPr>
              <a:t>- Achhuta Nand</a:t>
            </a:r>
            <a:r>
              <a:rPr b="1" lang="en-US" sz="2000">
                <a:solidFill>
                  <a:srgbClr val="1482AB"/>
                </a:solidFill>
              </a:rPr>
              <a:t> </a:t>
            </a:r>
            <a:r>
              <a:rPr b="1" lang="en-US" sz="2000">
                <a:solidFill>
                  <a:srgbClr val="1482AB"/>
                </a:solidFill>
                <a:latin typeface="Arial"/>
                <a:ea typeface="Arial"/>
                <a:cs typeface="Arial"/>
                <a:sym typeface="Arial"/>
              </a:rPr>
              <a:t>Jha</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a:t>
            </a:r>
            <a:r>
              <a:rPr b="1" lang="en-US" sz="2000">
                <a:solidFill>
                  <a:srgbClr val="1482AB"/>
                </a:solidFill>
              </a:rPr>
              <a:t> GLA University</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Name-Department:- Computer Engineering &amp;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286c4ec10b_0_8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2" name="Google Shape;152;g3286c4ec10b_0_84"/>
          <p:cNvPicPr preferRelativeResize="0"/>
          <p:nvPr/>
        </p:nvPicPr>
        <p:blipFill>
          <a:blip r:embed="rId3">
            <a:alphaModFix/>
          </a:blip>
          <a:stretch>
            <a:fillRect/>
          </a:stretch>
        </p:blipFill>
        <p:spPr>
          <a:xfrm>
            <a:off x="1005000" y="1958988"/>
            <a:ext cx="5091000" cy="3971068"/>
          </a:xfrm>
          <a:prstGeom prst="rect">
            <a:avLst/>
          </a:prstGeom>
          <a:noFill/>
          <a:ln>
            <a:noFill/>
          </a:ln>
        </p:spPr>
      </p:pic>
      <p:pic>
        <p:nvPicPr>
          <p:cNvPr id="153" name="Google Shape;153;g3286c4ec10b_0_84"/>
          <p:cNvPicPr preferRelativeResize="0"/>
          <p:nvPr/>
        </p:nvPicPr>
        <p:blipFill>
          <a:blip r:embed="rId4">
            <a:alphaModFix/>
          </a:blip>
          <a:stretch>
            <a:fillRect/>
          </a:stretch>
        </p:blipFill>
        <p:spPr>
          <a:xfrm>
            <a:off x="6467850" y="1959000"/>
            <a:ext cx="4539065" cy="39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59" name="Google Shape;159;p6"/>
          <p:cNvPicPr preferRelativeResize="0"/>
          <p:nvPr/>
        </p:nvPicPr>
        <p:blipFill>
          <a:blip r:embed="rId3">
            <a:alphaModFix/>
          </a:blip>
          <a:stretch>
            <a:fillRect/>
          </a:stretch>
        </p:blipFill>
        <p:spPr>
          <a:xfrm>
            <a:off x="1688600" y="1232452"/>
            <a:ext cx="8181975" cy="52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286c4ec10b_0_5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65" name="Google Shape;165;g3286c4ec10b_0_57"/>
          <p:cNvPicPr preferRelativeResize="0"/>
          <p:nvPr/>
        </p:nvPicPr>
        <p:blipFill>
          <a:blip r:embed="rId3">
            <a:alphaModFix/>
          </a:blip>
          <a:stretch>
            <a:fillRect/>
          </a:stretch>
        </p:blipFill>
        <p:spPr>
          <a:xfrm>
            <a:off x="1889775" y="1232556"/>
            <a:ext cx="8058150" cy="5210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286c4ec10b_0_6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71" name="Google Shape;171;g3286c4ec10b_0_62"/>
          <p:cNvPicPr preferRelativeResize="0"/>
          <p:nvPr/>
        </p:nvPicPr>
        <p:blipFill>
          <a:blip r:embed="rId3">
            <a:alphaModFix/>
          </a:blip>
          <a:stretch>
            <a:fillRect/>
          </a:stretch>
        </p:blipFill>
        <p:spPr>
          <a:xfrm>
            <a:off x="2474975" y="1311799"/>
            <a:ext cx="6693400" cy="503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286c4ec10b_0_6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77" name="Google Shape;177;g3286c4ec10b_0_68"/>
          <p:cNvPicPr preferRelativeResize="0"/>
          <p:nvPr/>
        </p:nvPicPr>
        <p:blipFill>
          <a:blip r:embed="rId3">
            <a:alphaModFix/>
          </a:blip>
          <a:stretch>
            <a:fillRect/>
          </a:stretch>
        </p:blipFill>
        <p:spPr>
          <a:xfrm>
            <a:off x="2200650" y="1714131"/>
            <a:ext cx="8267700"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286c4ec10b_0_7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83" name="Google Shape;183;g3286c4ec10b_0_73"/>
          <p:cNvPicPr preferRelativeResize="0"/>
          <p:nvPr/>
        </p:nvPicPr>
        <p:blipFill>
          <a:blip r:embed="rId3">
            <a:alphaModFix/>
          </a:blip>
          <a:stretch>
            <a:fillRect/>
          </a:stretch>
        </p:blipFill>
        <p:spPr>
          <a:xfrm>
            <a:off x="581200" y="1232551"/>
            <a:ext cx="10826502" cy="3119125"/>
          </a:xfrm>
          <a:prstGeom prst="rect">
            <a:avLst/>
          </a:prstGeom>
          <a:noFill/>
          <a:ln>
            <a:noFill/>
          </a:ln>
        </p:spPr>
      </p:pic>
      <p:pic>
        <p:nvPicPr>
          <p:cNvPr id="184" name="Google Shape;184;g3286c4ec10b_0_73"/>
          <p:cNvPicPr preferRelativeResize="0"/>
          <p:nvPr/>
        </p:nvPicPr>
        <p:blipFill>
          <a:blip r:embed="rId4">
            <a:alphaModFix/>
          </a:blip>
          <a:stretch>
            <a:fillRect/>
          </a:stretch>
        </p:blipFill>
        <p:spPr>
          <a:xfrm>
            <a:off x="784200" y="4900325"/>
            <a:ext cx="10826498" cy="10482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0" name="Google Shape;190;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68935" lvl="0" marL="305435" rtl="0" algn="l">
              <a:lnSpc>
                <a:spcPct val="110000"/>
              </a:lnSpc>
              <a:spcBef>
                <a:spcPts val="0"/>
              </a:spcBef>
              <a:spcAft>
                <a:spcPts val="0"/>
              </a:spcAft>
              <a:buClr>
                <a:schemeClr val="dk1"/>
              </a:buClr>
              <a:buSzPts val="3576"/>
              <a:buChar char="◼"/>
            </a:pPr>
            <a:r>
              <a:rPr lang="en-US" sz="2200">
                <a:solidFill>
                  <a:schemeClr val="dk1"/>
                </a:solidFill>
                <a:highlight>
                  <a:srgbClr val="FFFFFF"/>
                </a:highlight>
                <a:latin typeface="Arial"/>
                <a:ea typeface="Arial"/>
                <a:cs typeface="Arial"/>
                <a:sym typeface="Arial"/>
              </a:rPr>
              <a:t>The project has proved that machine learning techniques are effective in predicting employee burnout. Through the proper features such as designation, resource allocation, and mental fatigue, it gives insight to the model about the employees' well-being. </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0"/>
              </a:spcBef>
              <a:spcAft>
                <a:spcPts val="0"/>
              </a:spcAft>
              <a:buNone/>
            </a:pPr>
            <a:r>
              <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0"/>
              </a:spcBef>
              <a:spcAft>
                <a:spcPts val="0"/>
              </a:spcAft>
              <a:buNone/>
            </a:pPr>
            <a:r>
              <a:rPr lang="en-US" sz="2200">
                <a:solidFill>
                  <a:schemeClr val="dk1"/>
                </a:solidFill>
                <a:highlight>
                  <a:srgbClr val="FFFFFF"/>
                </a:highlight>
                <a:latin typeface="Arial"/>
                <a:ea typeface="Arial"/>
                <a:cs typeface="Arial"/>
                <a:sym typeface="Arial"/>
              </a:rPr>
              <a:t>The successful deployment of the model using a Flask web application has enabled HR teams to determine burnout risk effectively, and intervene in a timely manner. One of the challenges during implementation was found to be the lack of comprehensive data in some regions, which affected the precision of the model. With further data gathering and refinement of the model, the prediction system may be greatly enhanced.</a:t>
            </a:r>
            <a:endParaRPr sz="3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dk1"/>
                </a:solidFill>
                <a:highlight>
                  <a:srgbClr val="FFFFFF"/>
                </a:highlight>
                <a:latin typeface="Arial"/>
                <a:ea typeface="Arial"/>
                <a:cs typeface="Arial"/>
                <a:sym typeface="Arial"/>
              </a:rPr>
              <a:t>Additional Features:</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More variables can be added in the system that would be expanded to incorporate work-life balance, job satisfaction, and management support.</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Clr>
                <a:schemeClr val="dk1"/>
              </a:buClr>
              <a:buSzPts val="1100"/>
              <a:buFont typeface="Arial"/>
              <a:buNone/>
            </a:pPr>
            <a:r>
              <a:t/>
            </a:r>
            <a:endParaRPr sz="22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Real-Time Monitoring</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Real-time monitoring of employees' workload and stress level is used for dynamic prediction and intervention.</a:t>
            </a:r>
            <a:endParaRPr sz="2200">
              <a:solidFill>
                <a:schemeClr val="dk1"/>
              </a:solidFill>
              <a:highlight>
                <a:srgbClr val="FFFFFF"/>
              </a:highlight>
              <a:latin typeface="Arial"/>
              <a:ea typeface="Arial"/>
              <a:cs typeface="Arial"/>
              <a:sym typeface="Arial"/>
            </a:endParaRPr>
          </a:p>
          <a:p>
            <a:pPr indent="0" lvl="0" marL="306000" rtl="0" algn="l">
              <a:lnSpc>
                <a:spcPct val="115000"/>
              </a:lnSpc>
              <a:spcBef>
                <a:spcPts val="0"/>
              </a:spcBef>
              <a:spcAft>
                <a:spcPts val="0"/>
              </a:spcAft>
              <a:buNone/>
            </a:pPr>
            <a:r>
              <a:t/>
            </a:r>
            <a:endParaRPr sz="2200">
              <a:solidFill>
                <a:schemeClr val="dk1"/>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2200">
                <a:solidFill>
                  <a:schemeClr val="dk1"/>
                </a:solidFill>
                <a:highlight>
                  <a:srgbClr val="FFFFFF"/>
                </a:highlight>
                <a:latin typeface="Arial"/>
                <a:ea typeface="Arial"/>
                <a:cs typeface="Arial"/>
                <a:sym typeface="Arial"/>
              </a:rPr>
              <a:t>Integration with HR Systems</a:t>
            </a:r>
            <a:endParaRPr sz="2200">
              <a:solidFill>
                <a:schemeClr val="dk1"/>
              </a:solidFill>
              <a:highlight>
                <a:srgbClr val="FFFFFF"/>
              </a:highlight>
              <a:latin typeface="Arial"/>
              <a:ea typeface="Arial"/>
              <a:cs typeface="Arial"/>
              <a:sym typeface="Arial"/>
            </a:endParaRPr>
          </a:p>
          <a:p>
            <a:pPr indent="0" lvl="0" marL="306000" rtl="0" algn="l">
              <a:lnSpc>
                <a:spcPct val="110000"/>
              </a:lnSpc>
              <a:spcBef>
                <a:spcPts val="1160"/>
              </a:spcBef>
              <a:spcAft>
                <a:spcPts val="0"/>
              </a:spcAft>
              <a:buNone/>
            </a:pPr>
            <a:r>
              <a:rPr lang="en-US" sz="2200">
                <a:solidFill>
                  <a:schemeClr val="dk1"/>
                </a:solidFill>
                <a:highlight>
                  <a:srgbClr val="FFFFFF"/>
                </a:highlight>
                <a:latin typeface="Arial"/>
                <a:ea typeface="Arial"/>
                <a:cs typeface="Arial"/>
                <a:sym typeface="Arial"/>
              </a:rPr>
              <a:t>The burnout prediction model can be integrated with HR management systems for automatic generation of alerts or reminders by managers and HR staff.</a:t>
            </a:r>
            <a:endParaRPr sz="3000">
              <a:solidFill>
                <a:schemeClr val="dk1"/>
              </a:solidFill>
            </a:endParaRPr>
          </a:p>
        </p:txBody>
      </p:sp>
      <p:sp>
        <p:nvSpPr>
          <p:cNvPr id="196" name="Google Shape;196;p8"/>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202" name="Google Shape;202;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solidFill>
                  <a:srgbClr val="0F0F0F"/>
                </a:solidFill>
              </a:rPr>
              <a:t>Dataset from Kaggle: </a:t>
            </a:r>
            <a:r>
              <a:rPr lang="en-US" sz="2800" u="sng">
                <a:solidFill>
                  <a:schemeClr val="hlink"/>
                </a:solidFill>
                <a:hlinkClick r:id="rId3"/>
              </a:rPr>
              <a:t>Employee Burnout Dataset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306000" rtl="0" algn="l">
              <a:lnSpc>
                <a:spcPct val="90000"/>
              </a:lnSpc>
              <a:spcBef>
                <a:spcPts val="0"/>
              </a:spcBef>
              <a:spcAft>
                <a:spcPts val="0"/>
              </a:spcAft>
              <a:buNone/>
            </a:pPr>
            <a:r>
              <a:rPr lang="en-US" sz="1790">
                <a:solidFill>
                  <a:schemeClr val="dk1"/>
                </a:solidFill>
              </a:rPr>
              <a:t>One of the primary causes of employee burnout is chronic work-related stress in the modern workplace, with major consequences for both the welfare of employees and organizational productivity.</a:t>
            </a:r>
            <a:endParaRPr sz="1790">
              <a:solidFill>
                <a:schemeClr val="dk1"/>
              </a:solidFill>
            </a:endParaRPr>
          </a:p>
          <a:p>
            <a:pPr indent="0" lvl="0" marL="306000" rtl="0" algn="l">
              <a:lnSpc>
                <a:spcPct val="90000"/>
              </a:lnSpc>
              <a:spcBef>
                <a:spcPts val="0"/>
              </a:spcBef>
              <a:spcAft>
                <a:spcPts val="0"/>
              </a:spcAft>
              <a:buNone/>
            </a:pPr>
            <a:r>
              <a:t/>
            </a:r>
            <a:endParaRPr sz="1790">
              <a:solidFill>
                <a:schemeClr val="dk1"/>
              </a:solidFill>
            </a:endParaRPr>
          </a:p>
          <a:p>
            <a:pPr indent="0" lvl="0" marL="306000" rtl="0" algn="l">
              <a:lnSpc>
                <a:spcPct val="90000"/>
              </a:lnSpc>
              <a:spcBef>
                <a:spcPts val="0"/>
              </a:spcBef>
              <a:spcAft>
                <a:spcPts val="0"/>
              </a:spcAft>
              <a:buNone/>
            </a:pPr>
            <a:r>
              <a:rPr lang="en-US" sz="1790">
                <a:solidFill>
                  <a:schemeClr val="dk1"/>
                </a:solidFill>
              </a:rPr>
              <a:t>This project aims at building a predictive model on possible factors that could contribute to the risk of burning among employees, such as job designation, resource allocation, and mental fatigue. This will help the organizations take proactive measures to improve the health of employees, increase productivity in the workplace, and reduce turnover rates. </a:t>
            </a:r>
            <a:endParaRPr sz="1790">
              <a:solidFill>
                <a:schemeClr val="dk1"/>
              </a:solidFill>
            </a:endParaRPr>
          </a:p>
          <a:p>
            <a:pPr indent="0" lvl="0" marL="306000" rtl="0" algn="l">
              <a:lnSpc>
                <a:spcPct val="90000"/>
              </a:lnSpc>
              <a:spcBef>
                <a:spcPts val="0"/>
              </a:spcBef>
              <a:spcAft>
                <a:spcPts val="0"/>
              </a:spcAft>
              <a:buNone/>
            </a:pPr>
            <a:r>
              <a:t/>
            </a:r>
            <a:endParaRPr sz="1790">
              <a:solidFill>
                <a:schemeClr val="dk1"/>
              </a:solidFill>
            </a:endParaRPr>
          </a:p>
          <a:p>
            <a:pPr indent="0" lvl="0" marL="306000" rtl="0" algn="l">
              <a:lnSpc>
                <a:spcPct val="90000"/>
              </a:lnSpc>
              <a:spcBef>
                <a:spcPts val="0"/>
              </a:spcBef>
              <a:spcAft>
                <a:spcPts val="0"/>
              </a:spcAft>
              <a:buNone/>
            </a:pPr>
            <a:r>
              <a:rPr lang="en-US" sz="1790">
                <a:solidFill>
                  <a:schemeClr val="dk1"/>
                </a:solidFill>
              </a:rPr>
              <a:t>The model is designed to offer actionable insights that enable the HR and management teams to take steps before the burnout becomes severe, hence improving overall organizational performance and employee satisfaction.</a:t>
            </a:r>
            <a:endParaRPr sz="179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16" name="Google Shape;116;p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85000" lnSpcReduction="10000"/>
          </a:bodyPr>
          <a:lstStyle/>
          <a:p>
            <a:pPr indent="-339883" lvl="0" marL="306000" rtl="0" algn="l">
              <a:spcBef>
                <a:spcPts val="1160"/>
              </a:spcBef>
              <a:spcAft>
                <a:spcPts val="0"/>
              </a:spcAft>
              <a:buSzPct val="92000"/>
              <a:buChar char="◼"/>
            </a:pPr>
            <a:r>
              <a:rPr b="1" lang="en-US" sz="2800">
                <a:solidFill>
                  <a:srgbClr val="0F0F0F"/>
                </a:solidFill>
              </a:rPr>
              <a:t>Hardware:</a:t>
            </a:r>
            <a:endParaRPr b="1"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Computer with at least 4GB RAM and 2GB of free disk space.</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Compatible OS, like Windows.</a:t>
            </a:r>
            <a:endParaRPr sz="2800">
              <a:solidFill>
                <a:srgbClr val="0F0F0F"/>
              </a:solidFill>
            </a:endParaRPr>
          </a:p>
          <a:p>
            <a:pPr indent="-339883" lvl="0" marL="306000" rtl="0" algn="l">
              <a:spcBef>
                <a:spcPts val="1160"/>
              </a:spcBef>
              <a:spcAft>
                <a:spcPts val="0"/>
              </a:spcAft>
              <a:buSzPct val="92000"/>
              <a:buChar char="◼"/>
            </a:pPr>
            <a:r>
              <a:rPr b="1" lang="en-US" sz="2800">
                <a:solidFill>
                  <a:srgbClr val="0F0F0F"/>
                </a:solidFill>
              </a:rPr>
              <a:t>Software:</a:t>
            </a:r>
            <a:endParaRPr b="1"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Python 3.0</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Flask: web framework to develop the prediction application.</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Pickle: for serialization and de-serialization of the trained model.</a:t>
            </a:r>
            <a:endParaRPr sz="2800">
              <a:solidFill>
                <a:srgbClr val="0F0F0F"/>
              </a:solidFill>
            </a:endParaRPr>
          </a:p>
          <a:p>
            <a:pPr indent="-339883" lvl="0" marL="306000" rtl="0" algn="l">
              <a:spcBef>
                <a:spcPts val="1160"/>
              </a:spcBef>
              <a:spcAft>
                <a:spcPts val="0"/>
              </a:spcAft>
              <a:buSzPct val="92000"/>
              <a:buChar char="◼"/>
            </a:pPr>
            <a:r>
              <a:rPr lang="en-US" sz="2800">
                <a:solidFill>
                  <a:srgbClr val="0F0F0F"/>
                </a:solidFill>
              </a:rPr>
              <a:t>Colab Notebook  or Visual Studio Code for developing and testing models.</a:t>
            </a:r>
            <a:endParaRPr sz="2800">
              <a:solidFill>
                <a:srgbClr val="0F0F0F"/>
              </a:solidFill>
            </a:endParaRPr>
          </a:p>
          <a:p>
            <a:pPr indent="0" lvl="0" marL="306000" rtl="0" algn="l">
              <a:lnSpc>
                <a:spcPct val="110000"/>
              </a:lnSpc>
              <a:spcBef>
                <a:spcPts val="1160"/>
              </a:spcBef>
              <a:spcAft>
                <a:spcPts val="0"/>
              </a:spcAft>
              <a:buNone/>
            </a:pPr>
            <a:r>
              <a:t/>
            </a:r>
            <a:endParaRPr b="1" sz="2800">
              <a:solidFill>
                <a:srgbClr val="0F0F0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286c4ec10b_0_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g3286c4ec10b_0_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Arial"/>
                <a:ea typeface="Arial"/>
                <a:cs typeface="Arial"/>
                <a:sym typeface="Arial"/>
              </a:rPr>
              <a:t>Libraries Required to Build the Model:</a:t>
            </a:r>
            <a:endParaRPr b="1" sz="2700">
              <a:solidFill>
                <a:schemeClr val="dk1"/>
              </a:solidFill>
              <a:latin typeface="Arial"/>
              <a:ea typeface="Arial"/>
              <a:cs typeface="Arial"/>
              <a:sym typeface="Arial"/>
            </a:endParaRPr>
          </a:p>
          <a:p>
            <a:pPr indent="-400050" lvl="0" marL="457200" rtl="0" algn="l">
              <a:lnSpc>
                <a:spcPct val="115000"/>
              </a:lnSpc>
              <a:spcBef>
                <a:spcPts val="1200"/>
              </a:spcBef>
              <a:spcAft>
                <a:spcPts val="0"/>
              </a:spcAft>
              <a:buClr>
                <a:schemeClr val="dk1"/>
              </a:buClr>
              <a:buSzPts val="2700"/>
              <a:buFont typeface="Arial"/>
              <a:buChar char="●"/>
            </a:pPr>
            <a:r>
              <a:rPr b="1" lang="en-US" sz="2700">
                <a:solidFill>
                  <a:schemeClr val="dk1"/>
                </a:solidFill>
                <a:latin typeface="Arial"/>
                <a:ea typeface="Arial"/>
                <a:cs typeface="Arial"/>
                <a:sym typeface="Arial"/>
              </a:rPr>
              <a:t>scikit-learn</a:t>
            </a:r>
            <a:r>
              <a:rPr lang="en-US" sz="2700">
                <a:solidFill>
                  <a:schemeClr val="dk1"/>
                </a:solidFill>
                <a:latin typeface="Arial"/>
                <a:ea typeface="Arial"/>
                <a:cs typeface="Arial"/>
                <a:sym typeface="Arial"/>
              </a:rPr>
              <a:t> (for model building and evaluation)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numpy</a:t>
            </a:r>
            <a:r>
              <a:rPr lang="en-US" sz="2700">
                <a:solidFill>
                  <a:schemeClr val="dk1"/>
                </a:solidFill>
                <a:latin typeface="Arial"/>
                <a:ea typeface="Arial"/>
                <a:cs typeface="Arial"/>
                <a:sym typeface="Arial"/>
              </a:rPr>
              <a:t> (for numerical operations)</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pandas</a:t>
            </a:r>
            <a:r>
              <a:rPr lang="en-US" sz="2700">
                <a:solidFill>
                  <a:schemeClr val="dk1"/>
                </a:solidFill>
                <a:latin typeface="Arial"/>
                <a:ea typeface="Arial"/>
                <a:cs typeface="Arial"/>
                <a:sym typeface="Arial"/>
              </a:rPr>
              <a:t> (for data manipulation)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matplotlib / seaborn</a:t>
            </a:r>
            <a:r>
              <a:rPr lang="en-US" sz="2700">
                <a:solidFill>
                  <a:schemeClr val="dk1"/>
                </a:solidFill>
                <a:latin typeface="Arial"/>
                <a:ea typeface="Arial"/>
                <a:cs typeface="Arial"/>
                <a:sym typeface="Arial"/>
              </a:rPr>
              <a:t> (for data visualization)</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Flask</a:t>
            </a:r>
            <a:r>
              <a:rPr lang="en-US" sz="2700">
                <a:solidFill>
                  <a:schemeClr val="dk1"/>
                </a:solidFill>
                <a:latin typeface="Arial"/>
                <a:ea typeface="Arial"/>
                <a:cs typeface="Arial"/>
                <a:sym typeface="Arial"/>
              </a:rPr>
              <a:t> (for web application framework)</a:t>
            </a:r>
            <a:endParaRPr sz="2700">
              <a:solidFill>
                <a:schemeClr val="dk1"/>
              </a:solidFill>
              <a:latin typeface="Arial"/>
              <a:ea typeface="Arial"/>
              <a:cs typeface="Arial"/>
              <a:sym typeface="Arial"/>
            </a:endParaRPr>
          </a:p>
          <a:p>
            <a:pPr indent="-400050" lvl="0" marL="457200" rtl="0" algn="l">
              <a:lnSpc>
                <a:spcPct val="115000"/>
              </a:lnSpc>
              <a:spcBef>
                <a:spcPts val="0"/>
              </a:spcBef>
              <a:spcAft>
                <a:spcPts val="0"/>
              </a:spcAft>
              <a:buClr>
                <a:schemeClr val="dk1"/>
              </a:buClr>
              <a:buSzPts val="2700"/>
              <a:buFont typeface="Arial"/>
              <a:buChar char="●"/>
            </a:pPr>
            <a:r>
              <a:rPr b="1" lang="en-US" sz="2700">
                <a:solidFill>
                  <a:schemeClr val="dk1"/>
                </a:solidFill>
                <a:latin typeface="Arial"/>
                <a:ea typeface="Arial"/>
                <a:cs typeface="Arial"/>
                <a:sym typeface="Arial"/>
              </a:rPr>
              <a:t>pickle</a:t>
            </a:r>
            <a:r>
              <a:rPr lang="en-US" sz="2700">
                <a:solidFill>
                  <a:schemeClr val="dk1"/>
                </a:solidFill>
                <a:latin typeface="Arial"/>
                <a:ea typeface="Arial"/>
                <a:cs typeface="Arial"/>
                <a:sym typeface="Arial"/>
              </a:rPr>
              <a:t> (for saving the trained model)</a:t>
            </a:r>
            <a:endParaRPr sz="27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44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Arial"/>
                <a:ea typeface="Arial"/>
                <a:cs typeface="Arial"/>
                <a:sym typeface="Arial"/>
              </a:rPr>
              <a:t>Data Collection: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Collect data from HR or employee satisfaction surveys that include features like designation, resource allocation, and mental fatigue score.</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Data Preprocessing:</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Clean the data (handle missing values, remove duplicates, normalize or scale data if necessary).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Feature selection to retain only relevant variables for predicting burnout.</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Model Building:</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Choose a machine learning model suitable for regression or classification (e.g., Linear Regression, Random Forest).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Train the model using historical employee data and evaluate its performance.</a:t>
            </a:r>
            <a:endParaRPr sz="18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86c4ec10b_0_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g3286c4ec10b_0_7"/>
          <p:cNvSpPr txBox="1"/>
          <p:nvPr>
            <p:ph idx="1" type="body"/>
          </p:nvPr>
        </p:nvSpPr>
        <p:spPr>
          <a:xfrm>
            <a:off x="581242" y="1631201"/>
            <a:ext cx="11029500" cy="467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Arial"/>
                <a:ea typeface="Arial"/>
                <a:cs typeface="Arial"/>
                <a:sym typeface="Arial"/>
              </a:rPr>
              <a:t>Model Evaluation:</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Split the data into training and testing sets to evaluate the model's performance.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Fine-tune the model to achieve the best possible accuracy.</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Deployment:</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Build a Flask web application where users (HR staff, managers) can input the features (designation, resource allocation, mental fatigue score).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Load the trained model using </a:t>
            </a:r>
            <a:r>
              <a:rPr b="1" lang="en-US" sz="1800">
                <a:solidFill>
                  <a:schemeClr val="dk1"/>
                </a:solidFill>
                <a:latin typeface="Arial"/>
                <a:ea typeface="Arial"/>
                <a:cs typeface="Arial"/>
                <a:sym typeface="Arial"/>
              </a:rPr>
              <a:t>pickle</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model will predict burnout risk based on the input data and return the result in real-time.</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Web Interface:</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chemeClr val="dk1"/>
                </a:solidFill>
                <a:latin typeface="Arial"/>
                <a:ea typeface="Arial"/>
                <a:cs typeface="Arial"/>
                <a:sym typeface="Arial"/>
              </a:rPr>
              <a:t>Design a user-friendly web page for data input.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Display the predicted burnout risk in a clear and actionable format.</a:t>
            </a:r>
            <a:endParaRPr sz="1800">
              <a:solidFill>
                <a:schemeClr val="dk1"/>
              </a:solidFill>
              <a:latin typeface="Arial"/>
              <a:ea typeface="Arial"/>
              <a:cs typeface="Arial"/>
              <a:sym typeface="Arial"/>
            </a:endParaRPr>
          </a:p>
          <a:p>
            <a:pPr indent="0" lvl="0" marL="306000" rtl="0" algn="l">
              <a:lnSpc>
                <a:spcPct val="110000"/>
              </a:lnSpc>
              <a:spcBef>
                <a:spcPts val="120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286c4ec10b_0_3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0" name="Google Shape;140;g3286c4ec10b_0_3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75850" lvl="0" marL="306000" rtl="0" algn="l">
              <a:lnSpc>
                <a:spcPct val="110000"/>
              </a:lnSpc>
              <a:spcBef>
                <a:spcPts val="1160"/>
              </a:spcBef>
              <a:spcAft>
                <a:spcPts val="0"/>
              </a:spcAft>
              <a:buClr>
                <a:schemeClr val="dk1"/>
              </a:buClr>
              <a:buSzPts val="3676"/>
              <a:buChar char="◼"/>
            </a:pPr>
            <a:r>
              <a:rPr lang="en-US" sz="2300">
                <a:solidFill>
                  <a:schemeClr val="dk1"/>
                </a:solidFill>
                <a:highlight>
                  <a:srgbClr val="FFFFFF"/>
                </a:highlight>
                <a:latin typeface="Arial"/>
                <a:ea typeface="Arial"/>
                <a:cs typeface="Arial"/>
                <a:sym typeface="Arial"/>
              </a:rPr>
              <a:t>Testing with employee data set, with prediction output compared to employee actual feedback on burnout risk; the model succeeds in predicting burnout with a prediction accuracy rate of around 92%. Using this model of prediction to identify who may need more support or intervention will save an HR department the anxiety of having this critical problem reach a more advanced state. It will be a web-based interface that HR and managers will use for data-driven decision-making with regard to the well-being of employees.</a:t>
            </a:r>
            <a:endParaRPr b="1" sz="3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286c4ec10b_0_3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46" name="Google Shape;146;g3286c4ec10b_0_3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680650" lvl="0" marL="1677600" rtl="0" algn="l">
              <a:spcBef>
                <a:spcPts val="1160"/>
              </a:spcBef>
              <a:spcAft>
                <a:spcPts val="0"/>
              </a:spcAft>
              <a:buSzPts val="8476"/>
              <a:buChar char="◼"/>
            </a:pPr>
            <a:r>
              <a:rPr lang="en-US"/>
              <a:t>                              </a:t>
            </a:r>
            <a:r>
              <a:rPr b="1" lang="en-US" sz="8700" u="sng">
                <a:solidFill>
                  <a:schemeClr val="hlink"/>
                </a:solidFill>
                <a:hlinkClick r:id="rId3"/>
              </a:rPr>
              <a:t>Show project</a:t>
            </a:r>
            <a:endParaRPr b="1" sz="8700"/>
          </a:p>
          <a:p>
            <a:pPr indent="-680650" lvl="0" marL="1677600" rtl="0" algn="l">
              <a:spcBef>
                <a:spcPts val="1160"/>
              </a:spcBef>
              <a:spcAft>
                <a:spcPts val="0"/>
              </a:spcAft>
              <a:buSzPts val="8476"/>
              <a:buChar char="◼"/>
            </a:pPr>
            <a:r>
              <a:rPr b="1" lang="en-US" sz="8700"/>
              <a:t>         </a:t>
            </a:r>
            <a:r>
              <a:rPr b="1" lang="en-US" sz="8700" u="sng">
                <a:solidFill>
                  <a:schemeClr val="hlink"/>
                </a:solidFill>
                <a:hlinkClick r:id="rId4"/>
              </a:rPr>
              <a:t>Github link</a:t>
            </a:r>
            <a:endParaRPr b="1" sz="87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