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36" roundtripDataSignature="AMtx7mhSjmjLAe5VnMK/mfbaWw/uGHaJ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8"/>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28"/>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8"/>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8"/>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8"/>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8"/>
          <p:cNvSpPr/>
          <p:nvPr>
            <p:ph idx="2" type="pic"/>
          </p:nvPr>
        </p:nvSpPr>
        <p:spPr>
          <a:xfrm>
            <a:off x="1571515" y="1914044"/>
            <a:ext cx="3993624" cy="3617848"/>
          </a:xfrm>
          <a:prstGeom prst="rect">
            <a:avLst/>
          </a:prstGeom>
          <a:noFill/>
          <a:ln>
            <a:noFill/>
          </a:ln>
        </p:spPr>
      </p:sp>
      <p:sp>
        <p:nvSpPr>
          <p:cNvPr id="36" name="Google Shape;36;p28"/>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3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3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4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p:nvPr>
            <p:ph idx="2" type="pic"/>
          </p:nvPr>
        </p:nvSpPr>
        <p:spPr>
          <a:xfrm>
            <a:off x="677334" y="609600"/>
            <a:ext cx="8596668" cy="3845718"/>
          </a:xfrm>
          <a:prstGeom prst="rect">
            <a:avLst/>
          </a:prstGeom>
          <a:noFill/>
          <a:ln>
            <a:noFill/>
          </a:ln>
        </p:spPr>
      </p:sp>
      <p:sp>
        <p:nvSpPr>
          <p:cNvPr id="135" name="Google Shape;135;p4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8" name="Google Shape;138;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4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4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52" name="Google Shape;152;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
        <p:nvSpPr>
          <p:cNvPr id="153" name="Google Shape;153;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4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4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67" name="Google Shape;167;p4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
        <p:nvSpPr>
          <p:cNvPr id="168" name="Google Shape;168;p4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4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4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29"/>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29"/>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 name="Google Shape;40;p29"/>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 name="Google Shape;41;p29"/>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 name="Google Shape;42;p29"/>
          <p:cNvSpPr/>
          <p:nvPr>
            <p:ph idx="2" type="pic"/>
          </p:nvPr>
        </p:nvSpPr>
        <p:spPr>
          <a:xfrm>
            <a:off x="7090227" y="786181"/>
            <a:ext cx="4441372" cy="5393036"/>
          </a:xfrm>
          <a:prstGeom prst="rect">
            <a:avLst/>
          </a:prstGeom>
          <a:noFill/>
          <a:ln>
            <a:noFill/>
          </a:ln>
        </p:spPr>
      </p:sp>
      <p:sp>
        <p:nvSpPr>
          <p:cNvPr id="43" name="Google Shape;43;p29"/>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4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48"/>
          <p:cNvSpPr/>
          <p:nvPr>
            <p:ph idx="2" type="pic"/>
          </p:nvPr>
        </p:nvSpPr>
        <p:spPr>
          <a:xfrm>
            <a:off x="0" y="0"/>
            <a:ext cx="12192000" cy="6858000"/>
          </a:xfrm>
          <a:prstGeom prst="rect">
            <a:avLst/>
          </a:prstGeom>
          <a:noFill/>
          <a:ln>
            <a:noFill/>
          </a:ln>
        </p:spPr>
      </p:sp>
      <p:sp>
        <p:nvSpPr>
          <p:cNvPr descr="Tall office building looking up" id="190" name="Google Shape;190;p48"/>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48"/>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48"/>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30"/>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5"/>
              </a:solidFill>
              <a:latin typeface="Trebuchet MS"/>
              <a:ea typeface="Trebuchet MS"/>
              <a:cs typeface="Trebuchet MS"/>
              <a:sym typeface="Trebuchet MS"/>
            </a:endParaRPr>
          </a:p>
        </p:txBody>
      </p:sp>
      <p:sp>
        <p:nvSpPr>
          <p:cNvPr id="46" name="Google Shape;46;p30"/>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5"/>
              </a:solidFill>
              <a:latin typeface="Trebuchet MS"/>
              <a:ea typeface="Trebuchet MS"/>
              <a:cs typeface="Trebuchet MS"/>
              <a:sym typeface="Trebuchet MS"/>
            </a:endParaRPr>
          </a:p>
        </p:txBody>
      </p:sp>
      <p:sp>
        <p:nvSpPr>
          <p:cNvPr id="47" name="Google Shape;47;p30"/>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5"/>
              </a:solidFill>
              <a:latin typeface="Trebuchet MS"/>
              <a:ea typeface="Trebuchet MS"/>
              <a:cs typeface="Trebuchet MS"/>
              <a:sym typeface="Trebuchet MS"/>
            </a:endParaRPr>
          </a:p>
        </p:txBody>
      </p:sp>
      <p:sp>
        <p:nvSpPr>
          <p:cNvPr id="48" name="Google Shape;48;p30"/>
          <p:cNvSpPr/>
          <p:nvPr>
            <p:ph idx="2" type="pic"/>
          </p:nvPr>
        </p:nvSpPr>
        <p:spPr>
          <a:xfrm>
            <a:off x="5733416" y="624239"/>
            <a:ext cx="5855754" cy="5631571"/>
          </a:xfrm>
          <a:prstGeom prst="rect">
            <a:avLst/>
          </a:prstGeom>
          <a:noFill/>
          <a:ln>
            <a:noFill/>
          </a:ln>
        </p:spPr>
      </p:sp>
      <p:sp>
        <p:nvSpPr>
          <p:cNvPr id="49" name="Google Shape;49;p30"/>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30"/>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31"/>
          <p:cNvSpPr/>
          <p:nvPr>
            <p:ph idx="2" type="pic"/>
          </p:nvPr>
        </p:nvSpPr>
        <p:spPr>
          <a:xfrm>
            <a:off x="5353508" y="2555551"/>
            <a:ext cx="1484985" cy="1280160"/>
          </a:xfrm>
          <a:prstGeom prst="rect">
            <a:avLst/>
          </a:prstGeom>
          <a:noFill/>
          <a:ln>
            <a:noFill/>
          </a:ln>
        </p:spPr>
      </p:sp>
      <p:sp>
        <p:nvSpPr>
          <p:cNvPr id="53" name="Google Shape;53;p31"/>
          <p:cNvSpPr/>
          <p:nvPr>
            <p:ph idx="3" type="pic"/>
          </p:nvPr>
        </p:nvSpPr>
        <p:spPr>
          <a:xfrm>
            <a:off x="3115921" y="2555551"/>
            <a:ext cx="1484985" cy="1280160"/>
          </a:xfrm>
          <a:prstGeom prst="rect">
            <a:avLst/>
          </a:prstGeom>
          <a:noFill/>
          <a:ln>
            <a:noFill/>
          </a:ln>
        </p:spPr>
      </p:sp>
      <p:sp>
        <p:nvSpPr>
          <p:cNvPr id="54" name="Google Shape;54;p31"/>
          <p:cNvSpPr/>
          <p:nvPr>
            <p:ph idx="4" type="pic"/>
          </p:nvPr>
        </p:nvSpPr>
        <p:spPr>
          <a:xfrm>
            <a:off x="7602465" y="2555551"/>
            <a:ext cx="1484985" cy="1280160"/>
          </a:xfrm>
          <a:prstGeom prst="rect">
            <a:avLst/>
          </a:prstGeom>
          <a:noFill/>
          <a:ln>
            <a:noFill/>
          </a:ln>
        </p:spPr>
      </p:sp>
      <p:sp>
        <p:nvSpPr>
          <p:cNvPr id="55" name="Google Shape;55;p31"/>
          <p:cNvSpPr/>
          <p:nvPr>
            <p:ph idx="5" type="pic"/>
          </p:nvPr>
        </p:nvSpPr>
        <p:spPr>
          <a:xfrm>
            <a:off x="9840051" y="2555551"/>
            <a:ext cx="1484985" cy="1280160"/>
          </a:xfrm>
          <a:prstGeom prst="rect">
            <a:avLst/>
          </a:prstGeom>
          <a:noFill/>
          <a:ln>
            <a:noFill/>
          </a:ln>
        </p:spPr>
      </p:sp>
      <p:sp>
        <p:nvSpPr>
          <p:cNvPr id="56" name="Google Shape;56;p31"/>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 name="Google Shape;58;p31"/>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 name="Google Shape;59;p31"/>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 name="Google Shape;60;p31"/>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31"/>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1"/>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31"/>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1"/>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31"/>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31"/>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31"/>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31"/>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31"/>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31"/>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32"/>
          <p:cNvGrpSpPr/>
          <p:nvPr/>
        </p:nvGrpSpPr>
        <p:grpSpPr>
          <a:xfrm>
            <a:off x="0" y="-8467"/>
            <a:ext cx="12192000" cy="6866467"/>
            <a:chOff x="0" y="-8467"/>
            <a:chExt cx="12192000" cy="6866467"/>
          </a:xfrm>
        </p:grpSpPr>
        <p:sp>
          <p:nvSpPr>
            <p:cNvPr id="73" name="Google Shape;73;p3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3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3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3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3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3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3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3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3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3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3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0" y="-8467"/>
            <a:ext cx="12192000" cy="6866467"/>
            <a:chOff x="0" y="-8467"/>
            <a:chExt cx="12192000" cy="6866467"/>
          </a:xfrm>
        </p:grpSpPr>
        <p:cxnSp>
          <p:nvCxnSpPr>
            <p:cNvPr id="11" name="Google Shape;11;p2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2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7"/>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7"/>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26" name="Google Shape;26;p27"/>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100" u="none" cap="none" strike="noStrike">
                <a:solidFill>
                  <a:schemeClr val="accent2"/>
                </a:solidFill>
                <a:latin typeface="Trebuchet MS"/>
                <a:ea typeface="Trebuchet MS"/>
                <a:cs typeface="Trebuchet MS"/>
                <a:sym typeface="Trebuchet MS"/>
              </a:rPr>
              <a:t>11/8/2024</a:t>
            </a:r>
            <a:endParaRPr b="0" i="0" sz="1100" u="none" cap="none" strike="noStrike">
              <a:solidFill>
                <a:schemeClr val="accent2"/>
              </a:solidFill>
              <a:latin typeface="Trebuchet MS"/>
              <a:ea typeface="Trebuchet MS"/>
              <a:cs typeface="Trebuchet MS"/>
              <a:sym typeface="Trebuchet MS"/>
            </a:endParaRPr>
          </a:p>
        </p:txBody>
      </p:sp>
      <p:sp>
        <p:nvSpPr>
          <p:cNvPr id="27" name="Google Shape;27;p27"/>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27"/>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s://github.com/anjha1/INTERNSHIP-PROJECT/blob/0b79cdc011f8f67d1bb9dc05811ac314339db1e2/Vodafone%20Idea%20Foundation/Data%20Analytics%20using%20AI-LLMs/Major%20Project/Major_Project_Doctors_Visit.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ph type="title"/>
          </p:nvPr>
        </p:nvSpPr>
        <p:spPr>
          <a:xfrm>
            <a:off x="1540846" y="621803"/>
            <a:ext cx="9570720" cy="1372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GB" sz="3200"/>
              <a:t>Project Title -Healthcare Analytics for Doctor Visits</a:t>
            </a:r>
            <a:endParaRPr sz="3200"/>
          </a:p>
        </p:txBody>
      </p:sp>
      <p:pic>
        <p:nvPicPr>
          <p:cNvPr id="198" name="Google Shape;198;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199" name="Google Shape;199;p1"/>
          <p:cNvSpPr txBox="1"/>
          <p:nvPr/>
        </p:nvSpPr>
        <p:spPr>
          <a:xfrm>
            <a:off x="4724400" y="3200400"/>
            <a:ext cx="4419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600" u="none" cap="none" strike="noStrike">
                <a:solidFill>
                  <a:srgbClr val="FF0000"/>
                </a:solidFill>
                <a:latin typeface="Arial"/>
                <a:ea typeface="Arial"/>
                <a:cs typeface="Arial"/>
                <a:sym typeface="Arial"/>
              </a:rPr>
              <a:t>Student Name-ACHHUTA NAND JHA</a:t>
            </a:r>
            <a:r>
              <a:rPr b="0" i="0" lang="en-GB" sz="1600" u="none" cap="none" strike="noStrike">
                <a:solidFill>
                  <a:schemeClr val="dk1"/>
                </a:solidFill>
                <a:latin typeface="Arial"/>
                <a:ea typeface="Arial"/>
                <a:cs typeface="Arial"/>
                <a:sym typeface="Arial"/>
              </a:rPr>
              <a:t>​</a:t>
            </a:r>
            <a:endParaRPr sz="1800">
              <a:solidFill>
                <a:schemeClr val="dk1"/>
              </a:solidFill>
              <a:latin typeface="Trebuchet MS"/>
              <a:ea typeface="Trebuchet MS"/>
              <a:cs typeface="Trebuchet MS"/>
              <a:sym typeface="Trebuchet MS"/>
            </a:endParaRPr>
          </a:p>
        </p:txBody>
      </p:sp>
      <p:sp>
        <p:nvSpPr>
          <p:cNvPr id="200" name="Google Shape;200;p1"/>
          <p:cNvSpPr txBox="1"/>
          <p:nvPr/>
        </p:nvSpPr>
        <p:spPr>
          <a:xfrm>
            <a:off x="4724400" y="3543300"/>
            <a:ext cx="385762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FF0000"/>
                </a:solidFill>
                <a:latin typeface="Arial"/>
                <a:ea typeface="Arial"/>
                <a:cs typeface="Arial"/>
                <a:sym typeface="Arial"/>
              </a:rPr>
              <a:t>College Name-GLA University</a:t>
            </a:r>
            <a:r>
              <a:rPr lang="en-GB" sz="1600">
                <a:solidFill>
                  <a:schemeClr val="dk1"/>
                </a:solidFill>
                <a:latin typeface="Arial"/>
                <a:ea typeface="Arial"/>
                <a:cs typeface="Arial"/>
                <a:sym typeface="Arial"/>
              </a:rPr>
              <a:t>​</a:t>
            </a:r>
            <a:endParaRPr sz="1800">
              <a:solidFill>
                <a:schemeClr val="dk1"/>
              </a:solidFill>
              <a:latin typeface="Trebuchet MS"/>
              <a:ea typeface="Trebuchet MS"/>
              <a:cs typeface="Trebuchet MS"/>
              <a:sym typeface="Trebuchet MS"/>
            </a:endParaRPr>
          </a:p>
        </p:txBody>
      </p:sp>
      <p:sp>
        <p:nvSpPr>
          <p:cNvPr id="201" name="Google Shape;201;p1"/>
          <p:cNvSpPr txBox="1"/>
          <p:nvPr/>
        </p:nvSpPr>
        <p:spPr>
          <a:xfrm>
            <a:off x="4724400" y="3886200"/>
            <a:ext cx="701992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FF0000"/>
                </a:solidFill>
                <a:latin typeface="Arial"/>
                <a:ea typeface="Arial"/>
                <a:cs typeface="Arial"/>
                <a:sym typeface="Arial"/>
              </a:rPr>
              <a:t>Department-Department of Computer Engineering &amp; Applications</a:t>
            </a:r>
            <a:r>
              <a:rPr lang="en-GB" sz="1600">
                <a:solidFill>
                  <a:schemeClr val="dk1"/>
                </a:solidFill>
                <a:latin typeface="Arial"/>
                <a:ea typeface="Arial"/>
                <a:cs typeface="Arial"/>
                <a:sym typeface="Arial"/>
              </a:rPr>
              <a:t>​</a:t>
            </a:r>
            <a:endParaRPr sz="1800">
              <a:solidFill>
                <a:schemeClr val="dk1"/>
              </a:solidFill>
              <a:latin typeface="Trebuchet MS"/>
              <a:ea typeface="Trebuchet MS"/>
              <a:cs typeface="Trebuchet MS"/>
              <a:sym typeface="Trebuchet MS"/>
            </a:endParaRPr>
          </a:p>
        </p:txBody>
      </p:sp>
      <p:sp>
        <p:nvSpPr>
          <p:cNvPr id="202" name="Google Shape;202;p1"/>
          <p:cNvSpPr txBox="1"/>
          <p:nvPr/>
        </p:nvSpPr>
        <p:spPr>
          <a:xfrm>
            <a:off x="4724400" y="4229100"/>
            <a:ext cx="72675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FF0000"/>
                </a:solidFill>
                <a:latin typeface="Trebuchet MS"/>
                <a:ea typeface="Trebuchet MS"/>
                <a:cs typeface="Trebuchet MS"/>
                <a:sym typeface="Trebuchet MS"/>
              </a:rPr>
              <a:t>AICTE Internship Student Registration ID) : STU662a2083d78941714036867</a:t>
            </a:r>
            <a:r>
              <a:rPr lang="en-GB" sz="16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822"/>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6" name="Google Shape;276;p10"/>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77" name="Google Shape;277;p1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78" name="Google Shape;278;p1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missing values&#10;&#10;Description automatically generated" id="279" name="Google Shape;279;p10"/>
          <p:cNvPicPr preferRelativeResize="0"/>
          <p:nvPr/>
        </p:nvPicPr>
        <p:blipFill rotWithShape="1">
          <a:blip r:embed="rId4">
            <a:alphaModFix/>
          </a:blip>
          <a:srcRect b="0" l="0" r="0" t="0"/>
          <a:stretch/>
        </p:blipFill>
        <p:spPr>
          <a:xfrm>
            <a:off x="1414463" y="1247775"/>
            <a:ext cx="5819775" cy="522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ppt_w</p:attrName>
                                        </p:attrNameLst>
                                      </p:cBhvr>
                                      <p:tavLst>
                                        <p:tav fmla="" tm="0">
                                          <p:val>
                                            <p:strVal val="0"/>
                                          </p:val>
                                        </p:tav>
                                        <p:tav fmla="" tm="100000">
                                          <p:val>
                                            <p:strVal val="#ppt_w"/>
                                          </p:val>
                                        </p:tav>
                                      </p:tavLst>
                                    </p:anim>
                                    <p:anim calcmode="lin" valueType="num">
                                      <p:cBhvr additive="base">
                                        <p:cTn dur="500"/>
                                        <p:tgtEl>
                                          <p:spTgt spid="27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5" name="Google Shape;285;p11"/>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86" name="Google Shape;286;p1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87" name="Google Shape;287;p1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88" name="Google Shape;288;p11"/>
          <p:cNvPicPr preferRelativeResize="0"/>
          <p:nvPr/>
        </p:nvPicPr>
        <p:blipFill rotWithShape="1">
          <a:blip r:embed="rId4">
            <a:alphaModFix/>
          </a:blip>
          <a:srcRect b="0" l="0" r="0" t="0"/>
          <a:stretch/>
        </p:blipFill>
        <p:spPr>
          <a:xfrm>
            <a:off x="1328737" y="1028700"/>
            <a:ext cx="6791325" cy="582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ppt_w</p:attrName>
                                        </p:attrNameLst>
                                      </p:cBhvr>
                                      <p:tavLst>
                                        <p:tav fmla="" tm="0">
                                          <p:val>
                                            <p:strVal val="0"/>
                                          </p:val>
                                        </p:tav>
                                        <p:tav fmla="" tm="100000">
                                          <p:val>
                                            <p:strVal val="#ppt_w"/>
                                          </p:val>
                                        </p:tav>
                                      </p:tavLst>
                                    </p:anim>
                                    <p:anim calcmode="lin" valueType="num">
                                      <p:cBhvr additive="base">
                                        <p:cTn dur="500"/>
                                        <p:tgtEl>
                                          <p:spTgt spid="28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1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94" name="Google Shape;294;p12"/>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95" name="Google Shape;295;p12"/>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96" name="Google Shape;296;p12"/>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income and hospital visits&#10;&#10;Description automatically generated" id="297" name="Google Shape;297;p12"/>
          <p:cNvPicPr preferRelativeResize="0"/>
          <p:nvPr/>
        </p:nvPicPr>
        <p:blipFill rotWithShape="1">
          <a:blip r:embed="rId4">
            <a:alphaModFix/>
          </a:blip>
          <a:srcRect b="0" l="0" r="0" t="0"/>
          <a:stretch/>
        </p:blipFill>
        <p:spPr>
          <a:xfrm>
            <a:off x="1391942" y="1142113"/>
            <a:ext cx="6724650" cy="542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ppt_w</p:attrName>
                                        </p:attrNameLst>
                                      </p:cBhvr>
                                      <p:tavLst>
                                        <p:tav fmla="" tm="0">
                                          <p:val>
                                            <p:strVal val="0"/>
                                          </p:val>
                                        </p:tav>
                                        <p:tav fmla="" tm="100000">
                                          <p:val>
                                            <p:strVal val="#ppt_w"/>
                                          </p:val>
                                        </p:tav>
                                      </p:tavLst>
                                    </p:anim>
                                    <p:anim calcmode="lin" valueType="num">
                                      <p:cBhvr additive="base">
                                        <p:cTn dur="500"/>
                                        <p:tgtEl>
                                          <p:spTgt spid="29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03" name="Google Shape;303;p13"/>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04" name="Google Shape;304;p13"/>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05" name="Google Shape;305;p13"/>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blue and orange pie chart&#10;&#10;Description automatically generated" id="306" name="Google Shape;306;p13"/>
          <p:cNvPicPr preferRelativeResize="0"/>
          <p:nvPr/>
        </p:nvPicPr>
        <p:blipFill rotWithShape="1">
          <a:blip r:embed="rId4">
            <a:alphaModFix/>
          </a:blip>
          <a:srcRect b="0" l="0" r="0" t="0"/>
          <a:stretch/>
        </p:blipFill>
        <p:spPr>
          <a:xfrm>
            <a:off x="2433638" y="1471613"/>
            <a:ext cx="5667375" cy="563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ppt_w</p:attrName>
                                        </p:attrNameLst>
                                      </p:cBhvr>
                                      <p:tavLst>
                                        <p:tav fmla="" tm="0">
                                          <p:val>
                                            <p:strVal val="0"/>
                                          </p:val>
                                        </p:tav>
                                        <p:tav fmla="" tm="100000">
                                          <p:val>
                                            <p:strVal val="#ppt_w"/>
                                          </p:val>
                                        </p:tav>
                                      </p:tavLst>
                                    </p:anim>
                                    <p:anim calcmode="lin" valueType="num">
                                      <p:cBhvr additive="base">
                                        <p:cTn dur="500"/>
                                        <p:tgtEl>
                                          <p:spTgt spid="3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12" name="Google Shape;312;p14"/>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13" name="Google Shape;313;p14"/>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14" name="Google Shape;314;p14"/>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a number of people with government insurance&#10;&#10;Description automatically generated" id="315" name="Google Shape;315;p14"/>
          <p:cNvPicPr preferRelativeResize="0"/>
          <p:nvPr/>
        </p:nvPicPr>
        <p:blipFill rotWithShape="1">
          <a:blip r:embed="rId4">
            <a:alphaModFix/>
          </a:blip>
          <a:srcRect b="0" l="0" r="0" t="0"/>
          <a:stretch/>
        </p:blipFill>
        <p:spPr>
          <a:xfrm>
            <a:off x="1512053" y="1607385"/>
            <a:ext cx="6581775" cy="520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ppt_w</p:attrName>
                                        </p:attrNameLst>
                                      </p:cBhvr>
                                      <p:tavLst>
                                        <p:tav fmla="" tm="0">
                                          <p:val>
                                            <p:strVal val="0"/>
                                          </p:val>
                                        </p:tav>
                                        <p:tav fmla="" tm="100000">
                                          <p:val>
                                            <p:strVal val="#ppt_w"/>
                                          </p:val>
                                        </p:tav>
                                      </p:tavLst>
                                    </p:anim>
                                    <p:anim calcmode="lin" valueType="num">
                                      <p:cBhvr additive="base">
                                        <p:cTn dur="500"/>
                                        <p:tgtEl>
                                          <p:spTgt spid="31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1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21" name="Google Shape;321;p15"/>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22" name="Google Shape;322;p15"/>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23" name="Google Shape;323;p15"/>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pie chart of a health insurance&#10;&#10;Description automatically generated" id="324" name="Google Shape;324;p15"/>
          <p:cNvPicPr preferRelativeResize="0"/>
          <p:nvPr/>
        </p:nvPicPr>
        <p:blipFill rotWithShape="1">
          <a:blip r:embed="rId4">
            <a:alphaModFix/>
          </a:blip>
          <a:srcRect b="0" l="0" r="0" t="0"/>
          <a:stretch/>
        </p:blipFill>
        <p:spPr>
          <a:xfrm>
            <a:off x="2166938" y="1271588"/>
            <a:ext cx="6496050" cy="501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ppt_w</p:attrName>
                                        </p:attrNameLst>
                                      </p:cBhvr>
                                      <p:tavLst>
                                        <p:tav fmla="" tm="0">
                                          <p:val>
                                            <p:strVal val="0"/>
                                          </p:val>
                                        </p:tav>
                                        <p:tav fmla="" tm="100000">
                                          <p:val>
                                            <p:strVal val="#ppt_w"/>
                                          </p:val>
                                        </p:tav>
                                      </p:tavLst>
                                    </p:anim>
                                    <p:anim calcmode="lin" valueType="num">
                                      <p:cBhvr additive="base">
                                        <p:cTn dur="500"/>
                                        <p:tgtEl>
                                          <p:spTgt spid="3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1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30" name="Google Shape;330;p16"/>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31" name="Google Shape;331;p1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32" name="Google Shape;332;p1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333" name="Google Shape;333;p16"/>
          <p:cNvPicPr preferRelativeResize="0"/>
          <p:nvPr/>
        </p:nvPicPr>
        <p:blipFill rotWithShape="1">
          <a:blip r:embed="rId4">
            <a:alphaModFix/>
          </a:blip>
          <a:srcRect b="0" l="0" r="0" t="0"/>
          <a:stretch/>
        </p:blipFill>
        <p:spPr>
          <a:xfrm>
            <a:off x="1743075" y="1176338"/>
            <a:ext cx="6772275" cy="52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ppt_w</p:attrName>
                                        </p:attrNameLst>
                                      </p:cBhvr>
                                      <p:tavLst>
                                        <p:tav fmla="" tm="0">
                                          <p:val>
                                            <p:strVal val="0"/>
                                          </p:val>
                                        </p:tav>
                                        <p:tav fmla="" tm="100000">
                                          <p:val>
                                            <p:strVal val="#ppt_w"/>
                                          </p:val>
                                        </p:tav>
                                      </p:tavLst>
                                    </p:anim>
                                    <p:anim calcmode="lin" valueType="num">
                                      <p:cBhvr additive="base">
                                        <p:cTn dur="500"/>
                                        <p:tgtEl>
                                          <p:spTgt spid="3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1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39" name="Google Shape;339;p17"/>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40" name="Google Shape;340;p17"/>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41" name="Google Shape;341;p17"/>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showing a couple of blue squares&#10;&#10;Description automatically generated" id="342" name="Google Shape;342;p17"/>
          <p:cNvPicPr preferRelativeResize="0"/>
          <p:nvPr/>
        </p:nvPicPr>
        <p:blipFill rotWithShape="1">
          <a:blip r:embed="rId4">
            <a:alphaModFix/>
          </a:blip>
          <a:srcRect b="0" l="0" r="0" t="0"/>
          <a:stretch/>
        </p:blipFill>
        <p:spPr>
          <a:xfrm>
            <a:off x="2166938" y="1195388"/>
            <a:ext cx="7048500" cy="558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ppt_w</p:attrName>
                                        </p:attrNameLst>
                                      </p:cBhvr>
                                      <p:tavLst>
                                        <p:tav fmla="" tm="0">
                                          <p:val>
                                            <p:strVal val="0"/>
                                          </p:val>
                                        </p:tav>
                                        <p:tav fmla="" tm="100000">
                                          <p:val>
                                            <p:strVal val="#ppt_w"/>
                                          </p:val>
                                        </p:tav>
                                      </p:tavLst>
                                    </p:anim>
                                    <p:anim calcmode="lin" valueType="num">
                                      <p:cBhvr additive="base">
                                        <p:cTn dur="500"/>
                                        <p:tgtEl>
                                          <p:spTgt spid="33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1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48" name="Google Shape;348;p1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49" name="Google Shape;349;p1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50" name="Google Shape;350;p1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351" name="Google Shape;351;p18"/>
          <p:cNvPicPr preferRelativeResize="0"/>
          <p:nvPr/>
        </p:nvPicPr>
        <p:blipFill rotWithShape="1">
          <a:blip r:embed="rId4">
            <a:alphaModFix/>
          </a:blip>
          <a:srcRect b="0" l="0" r="0" t="0"/>
          <a:stretch/>
        </p:blipFill>
        <p:spPr>
          <a:xfrm>
            <a:off x="2464715" y="1529893"/>
            <a:ext cx="5610225" cy="494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ppt_w</p:attrName>
                                        </p:attrNameLst>
                                      </p:cBhvr>
                                      <p:tavLst>
                                        <p:tav fmla="" tm="0">
                                          <p:val>
                                            <p:strVal val="0"/>
                                          </p:val>
                                        </p:tav>
                                        <p:tav fmla="" tm="100000">
                                          <p:val>
                                            <p:strVal val="#ppt_w"/>
                                          </p:val>
                                        </p:tav>
                                      </p:tavLst>
                                    </p:anim>
                                    <p:anim calcmode="lin" valueType="num">
                                      <p:cBhvr additive="base">
                                        <p:cTn dur="500"/>
                                        <p:tgtEl>
                                          <p:spTgt spid="34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1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57" name="Google Shape;357;p19"/>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58" name="Google Shape;358;p19"/>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59" name="Google Shape;359;p19"/>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pie chart with text on it&#10;&#10;Description automatically generated" id="360" name="Google Shape;360;p19"/>
          <p:cNvPicPr preferRelativeResize="0"/>
          <p:nvPr/>
        </p:nvPicPr>
        <p:blipFill rotWithShape="1">
          <a:blip r:embed="rId4">
            <a:alphaModFix/>
          </a:blip>
          <a:srcRect b="0" l="0" r="0" t="0"/>
          <a:stretch/>
        </p:blipFill>
        <p:spPr>
          <a:xfrm>
            <a:off x="1762125" y="1471613"/>
            <a:ext cx="6677025" cy="548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ppt_w</p:attrName>
                                        </p:attrNameLst>
                                      </p:cBhvr>
                                      <p:tavLst>
                                        <p:tav fmla="" tm="0">
                                          <p:val>
                                            <p:strVal val="0"/>
                                          </p:val>
                                        </p:tav>
                                        <p:tav fmla="" tm="100000">
                                          <p:val>
                                            <p:strVal val="#ppt_w"/>
                                          </p:val>
                                        </p:tav>
                                      </p:tavLst>
                                    </p:anim>
                                    <p:anim calcmode="lin" valueType="num">
                                      <p:cBhvr additive="base">
                                        <p:cTn dur="500"/>
                                        <p:tgtEl>
                                          <p:spTgt spid="3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idx="1" type="body"/>
          </p:nvPr>
        </p:nvSpPr>
        <p:spPr>
          <a:xfrm>
            <a:off x="1046480" y="1875556"/>
            <a:ext cx="6431280" cy="360798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50000"/>
              </a:lnSpc>
              <a:spcBef>
                <a:spcPts val="0"/>
              </a:spcBef>
              <a:spcAft>
                <a:spcPts val="0"/>
              </a:spcAft>
              <a:buSzPct val="80000"/>
              <a:buChar char="▪"/>
            </a:pPr>
            <a:r>
              <a:rPr lang="en-GB" sz="2800"/>
              <a:t>Analyze healthcare data to identify patterns and trends in doctor visits, illness counts, insurance coverage, and other health-related factors. The goal is to use data analysis and visualization techniques to provide insights into health status, resource utilization, and demographic-based healthcare needs.</a:t>
            </a:r>
            <a:endParaRPr/>
          </a:p>
        </p:txBody>
      </p:sp>
      <p:sp>
        <p:nvSpPr>
          <p:cNvPr id="208" name="Google Shape;208;p2"/>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GB"/>
              <a:t>PROBLEM  STATEMENT</a:t>
            </a:r>
            <a:endParaRPr/>
          </a:p>
        </p:txBody>
      </p:sp>
      <p:pic>
        <p:nvPicPr>
          <p:cNvPr id="209" name="Google Shape;209;p2"/>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10" name="Google Shape;210;p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ppt_w</p:attrName>
                                        </p:attrNameLst>
                                      </p:cBhvr>
                                      <p:tavLst>
                                        <p:tav fmla="" tm="0">
                                          <p:val>
                                            <p:strVal val="0"/>
                                          </p:val>
                                        </p:tav>
                                        <p:tav fmla="" tm="100000">
                                          <p:val>
                                            <p:strVal val="#ppt_w"/>
                                          </p:val>
                                        </p:tav>
                                      </p:tavLst>
                                    </p:anim>
                                    <p:anim calcmode="lin" valueType="num">
                                      <p:cBhvr additive="base">
                                        <p:cTn dur="500"/>
                                        <p:tgtEl>
                                          <p:spTgt spid="20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66" name="Google Shape;366;p20"/>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67" name="Google Shape;367;p2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68" name="Google Shape;368;p2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age distribution&#10;&#10;Description automatically generated" id="369" name="Google Shape;369;p20"/>
          <p:cNvPicPr preferRelativeResize="0"/>
          <p:nvPr/>
        </p:nvPicPr>
        <p:blipFill rotWithShape="1">
          <a:blip r:embed="rId4">
            <a:alphaModFix/>
          </a:blip>
          <a:srcRect b="0" l="0" r="0" t="0"/>
          <a:stretch/>
        </p:blipFill>
        <p:spPr>
          <a:xfrm>
            <a:off x="1751390" y="1413171"/>
            <a:ext cx="6753225" cy="542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ppt_w</p:attrName>
                                        </p:attrNameLst>
                                      </p:cBhvr>
                                      <p:tavLst>
                                        <p:tav fmla="" tm="0">
                                          <p:val>
                                            <p:strVal val="0"/>
                                          </p:val>
                                        </p:tav>
                                        <p:tav fmla="" tm="100000">
                                          <p:val>
                                            <p:strVal val="#ppt_w"/>
                                          </p:val>
                                        </p:tav>
                                      </p:tavLst>
                                    </p:anim>
                                    <p:anim calcmode="lin" valueType="num">
                                      <p:cBhvr additive="base">
                                        <p:cTn dur="500"/>
                                        <p:tgtEl>
                                          <p:spTgt spid="3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75" name="Google Shape;375;p21"/>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76" name="Google Shape;376;p2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77" name="Google Shape;377;p2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blue bars&#10;&#10;Description automatically generated" id="378" name="Google Shape;378;p21"/>
          <p:cNvPicPr preferRelativeResize="0"/>
          <p:nvPr/>
        </p:nvPicPr>
        <p:blipFill rotWithShape="1">
          <a:blip r:embed="rId4">
            <a:alphaModFix/>
          </a:blip>
          <a:srcRect b="0" l="0" r="0" t="0"/>
          <a:stretch/>
        </p:blipFill>
        <p:spPr>
          <a:xfrm>
            <a:off x="1990725" y="1076325"/>
            <a:ext cx="6362700" cy="539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ppt_w</p:attrName>
                                        </p:attrNameLst>
                                      </p:cBhvr>
                                      <p:tavLst>
                                        <p:tav fmla="" tm="0">
                                          <p:val>
                                            <p:strVal val="0"/>
                                          </p:val>
                                        </p:tav>
                                        <p:tav fmla="" tm="100000">
                                          <p:val>
                                            <p:strVal val="#ppt_w"/>
                                          </p:val>
                                        </p:tav>
                                      </p:tavLst>
                                    </p:anim>
                                    <p:anim calcmode="lin" valueType="num">
                                      <p:cBhvr additive="base">
                                        <p:cTn dur="500"/>
                                        <p:tgtEl>
                                          <p:spTgt spid="37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84" name="Google Shape;384;p22"/>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85" name="Google Shape;385;p22"/>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86" name="Google Shape;386;p22"/>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chart of different colored circles&#10;&#10;Description automatically generated" id="387" name="Google Shape;387;p22"/>
          <p:cNvPicPr preferRelativeResize="0"/>
          <p:nvPr/>
        </p:nvPicPr>
        <p:blipFill rotWithShape="1">
          <a:blip r:embed="rId4">
            <a:alphaModFix/>
          </a:blip>
          <a:srcRect b="0" l="0" r="0" t="0"/>
          <a:stretch/>
        </p:blipFill>
        <p:spPr>
          <a:xfrm>
            <a:off x="771525" y="1271588"/>
            <a:ext cx="8972550" cy="480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ppt_w</p:attrName>
                                        </p:attrNameLst>
                                      </p:cBhvr>
                                      <p:tavLst>
                                        <p:tav fmla="" tm="0">
                                          <p:val>
                                            <p:strVal val="0"/>
                                          </p:val>
                                        </p:tav>
                                        <p:tav fmla="" tm="100000">
                                          <p:val>
                                            <p:strVal val="#ppt_w"/>
                                          </p:val>
                                        </p:tav>
                                      </p:tavLst>
                                    </p:anim>
                                    <p:anim calcmode="lin" valueType="num">
                                      <p:cBhvr additive="base">
                                        <p:cTn dur="500"/>
                                        <p:tgtEl>
                                          <p:spTgt spid="38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93" name="Google Shape;393;p23"/>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394" name="Google Shape;394;p23"/>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95" name="Google Shape;395;p23"/>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396" name="Google Shape;396;p23"/>
          <p:cNvPicPr preferRelativeResize="0"/>
          <p:nvPr/>
        </p:nvPicPr>
        <p:blipFill rotWithShape="1">
          <a:blip r:embed="rId4">
            <a:alphaModFix/>
          </a:blip>
          <a:srcRect b="0" l="0" r="0" t="0"/>
          <a:stretch/>
        </p:blipFill>
        <p:spPr>
          <a:xfrm>
            <a:off x="2262188" y="1195388"/>
            <a:ext cx="5876925" cy="51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ppt_w</p:attrName>
                                        </p:attrNameLst>
                                      </p:cBhvr>
                                      <p:tavLst>
                                        <p:tav fmla="" tm="0">
                                          <p:val>
                                            <p:strVal val="0"/>
                                          </p:val>
                                        </p:tav>
                                        <p:tav fmla="" tm="100000">
                                          <p:val>
                                            <p:strVal val="#ppt_w"/>
                                          </p:val>
                                        </p:tav>
                                      </p:tavLst>
                                    </p:anim>
                                    <p:anim calcmode="lin" valueType="num">
                                      <p:cBhvr additive="base">
                                        <p:cTn dur="500"/>
                                        <p:tgtEl>
                                          <p:spTgt spid="39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2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402" name="Google Shape;402;p24"/>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403" name="Google Shape;403;p24"/>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404" name="Google Shape;404;p24"/>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health insurance coverage by age&#10;&#10;Description automatically generated" id="405" name="Google Shape;405;p24"/>
          <p:cNvPicPr preferRelativeResize="0"/>
          <p:nvPr/>
        </p:nvPicPr>
        <p:blipFill rotWithShape="1">
          <a:blip r:embed="rId4">
            <a:alphaModFix/>
          </a:blip>
          <a:srcRect b="0" l="0" r="0" t="0"/>
          <a:stretch/>
        </p:blipFill>
        <p:spPr>
          <a:xfrm>
            <a:off x="1995488" y="1195388"/>
            <a:ext cx="6810375" cy="548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ppt_w</p:attrName>
                                        </p:attrNameLst>
                                      </p:cBhvr>
                                      <p:tavLst>
                                        <p:tav fmla="" tm="0">
                                          <p:val>
                                            <p:strVal val="0"/>
                                          </p:val>
                                        </p:tav>
                                        <p:tav fmla="" tm="100000">
                                          <p:val>
                                            <p:strVal val="#ppt_w"/>
                                          </p:val>
                                        </p:tav>
                                      </p:tavLst>
                                    </p:anim>
                                    <p:anim calcmode="lin" valueType="num">
                                      <p:cBhvr additive="base">
                                        <p:cTn dur="500"/>
                                        <p:tgtEl>
                                          <p:spTgt spid="40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411" name="Google Shape;411;p25"/>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412" name="Google Shape;412;p25"/>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413" name="Google Shape;413;p25"/>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414" name="Google Shape;414;p25"/>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lang="en-GB" sz="4800">
                <a:solidFill>
                  <a:schemeClr val="dk1"/>
                </a:solidFill>
                <a:latin typeface="Trebuchet MS"/>
                <a:ea typeface="Trebuchet MS"/>
                <a:cs typeface="Trebuchet MS"/>
                <a:sym typeface="Trebuchet MS"/>
              </a:rPr>
              <a:t> </a:t>
            </a:r>
            <a:r>
              <a:rPr b="0" lang="en-GB" sz="2000" u="sng">
                <a:solidFill>
                  <a:schemeClr val="hlink"/>
                </a:solidFill>
                <a:latin typeface="Trebuchet MS"/>
                <a:ea typeface="Trebuchet MS"/>
                <a:cs typeface="Trebuchet MS"/>
                <a:sym typeface="Trebuchet MS"/>
                <a:hlinkClick r:id="rId4"/>
              </a:rPr>
              <a:t>Demo Link</a:t>
            </a:r>
            <a:endParaRPr b="0" sz="4800" u="sng">
              <a:solidFill>
                <a:srgbClr val="0070C0"/>
              </a:solidFill>
              <a:latin typeface="Trebuchet MS"/>
              <a:ea typeface="Trebuchet MS"/>
              <a:cs typeface="Trebuchet MS"/>
              <a:sym typeface="Trebuchet MS"/>
            </a:endParaRPr>
          </a:p>
        </p:txBody>
      </p:sp>
      <p:sp>
        <p:nvSpPr>
          <p:cNvPr id="415" name="Google Shape;415;p25"/>
          <p:cNvSpPr txBox="1"/>
          <p:nvPr>
            <p:ph idx="1" type="body"/>
          </p:nvPr>
        </p:nvSpPr>
        <p:spPr>
          <a:xfrm>
            <a:off x="797639" y="1174518"/>
            <a:ext cx="6180138" cy="456374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80000"/>
              <a:buNone/>
            </a:pPr>
            <a:r>
              <a:rPr lang="en-GB"/>
              <a:t>The analysis provides several key insights:</a:t>
            </a:r>
            <a:endParaRPr/>
          </a:p>
          <a:p>
            <a:pPr indent="-342900" lvl="0" marL="342900" rtl="0" algn="l">
              <a:spcBef>
                <a:spcPts val="1000"/>
              </a:spcBef>
              <a:spcAft>
                <a:spcPts val="0"/>
              </a:spcAft>
              <a:buSzPct val="80000"/>
              <a:buFont typeface="Noto Sans Symbols"/>
              <a:buChar char="▪"/>
            </a:pPr>
            <a:r>
              <a:rPr b="1" lang="en-GB"/>
              <a:t>Gender and Illness</a:t>
            </a:r>
            <a:r>
              <a:rPr lang="en-GB"/>
              <a:t>: The distribution of illnesses across genders reveals which demographics require more healthcare attention.</a:t>
            </a:r>
            <a:endParaRPr/>
          </a:p>
          <a:p>
            <a:pPr indent="-342900" lvl="0" marL="342900" rtl="0" algn="l">
              <a:spcBef>
                <a:spcPts val="1000"/>
              </a:spcBef>
              <a:spcAft>
                <a:spcPts val="0"/>
              </a:spcAft>
              <a:buSzPct val="80000"/>
              <a:buFont typeface="Noto Sans Symbols"/>
              <a:buChar char="▪"/>
            </a:pPr>
            <a:r>
              <a:rPr b="1" lang="en-GB"/>
              <a:t>Income and Doctor Visits</a:t>
            </a:r>
            <a:r>
              <a:rPr lang="en-GB"/>
              <a:t>: A scatter plot shows the correlation between income and doctor visits, highlighting how financial factors influence healthcare access.</a:t>
            </a:r>
            <a:endParaRPr/>
          </a:p>
          <a:p>
            <a:pPr indent="-342900" lvl="0" marL="342900" rtl="0" algn="l">
              <a:spcBef>
                <a:spcPts val="1000"/>
              </a:spcBef>
              <a:spcAft>
                <a:spcPts val="0"/>
              </a:spcAft>
              <a:buSzPct val="80000"/>
              <a:buFont typeface="Noto Sans Symbols"/>
              <a:buChar char="▪"/>
            </a:pPr>
            <a:r>
              <a:rPr b="1" lang="en-GB"/>
              <a:t>Activity Reduction Due to Illness</a:t>
            </a:r>
            <a:r>
              <a:rPr lang="en-GB"/>
              <a:t>: Visualization of reduced activity days by age group and gender offers insights into how health conditions affect daily life.</a:t>
            </a:r>
            <a:endParaRPr/>
          </a:p>
          <a:p>
            <a:pPr indent="-342900" lvl="0" marL="342900" rtl="0" algn="l">
              <a:spcBef>
                <a:spcPts val="1000"/>
              </a:spcBef>
              <a:spcAft>
                <a:spcPts val="0"/>
              </a:spcAft>
              <a:buSzPct val="80000"/>
              <a:buFont typeface="Noto Sans Symbols"/>
              <a:buChar char="▪"/>
            </a:pPr>
            <a:r>
              <a:rPr b="1" lang="en-GB"/>
              <a:t>Insurance Coverage</a:t>
            </a:r>
            <a:r>
              <a:rPr lang="en-GB"/>
              <a:t>: Analysis of government and private insurance percentages helps identify coverage gaps, particularly among low-income and elderly populations.</a:t>
            </a:r>
            <a:endParaRPr/>
          </a:p>
          <a:p>
            <a:pPr indent="0" lvl="0" marL="342900" rtl="0" algn="l">
              <a:spcBef>
                <a:spcPts val="1000"/>
              </a:spcBef>
              <a:spcAft>
                <a:spcPts val="0"/>
              </a:spcAft>
              <a:buSzPct val="80000"/>
              <a:buNone/>
            </a:pPr>
            <a:r>
              <a:rPr lang="en-GB"/>
              <a:t>This project provides a foundation for further research, enabling better decision-making for healthcare policies and services.</a:t>
            </a:r>
            <a:endParaRPr/>
          </a:p>
          <a:p>
            <a:pPr indent="0" lvl="0" marL="0" rtl="0" algn="l">
              <a:spcBef>
                <a:spcPts val="1000"/>
              </a:spcBef>
              <a:spcAft>
                <a:spcPts val="0"/>
              </a:spcAft>
              <a:buSzPct val="8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500"/>
                                        <p:tgtEl>
                                          <p:spTgt spid="411"/>
                                        </p:tgtEl>
                                        <p:attrNameLst>
                                          <p:attrName>ppt_w</p:attrName>
                                        </p:attrNameLst>
                                      </p:cBhvr>
                                      <p:tavLst>
                                        <p:tav fmla="" tm="0">
                                          <p:val>
                                            <p:strVal val="0"/>
                                          </p:val>
                                        </p:tav>
                                        <p:tav fmla="" tm="100000">
                                          <p:val>
                                            <p:strVal val="#ppt_w"/>
                                          </p:val>
                                        </p:tav>
                                      </p:tavLst>
                                    </p:anim>
                                    <p:anim calcmode="lin" valueType="num">
                                      <p:cBhvr additive="base">
                                        <p:cTn dur="500"/>
                                        <p:tgtEl>
                                          <p:spTgt spid="41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1000"/>
                                        <p:tgtEl>
                                          <p:spTgt spid="4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Effect filter="fade" transition="in">
                                      <p:cBhvr>
                                        <p:cTn dur="1000"/>
                                        <p:tgtEl>
                                          <p:spTgt spid="4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Effect filter="fade" transition="in">
                                      <p:cBhvr>
                                        <p:cTn dur="1000"/>
                                        <p:tgtEl>
                                          <p:spTgt spid="4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3" st="3"/>
                                            </p:txEl>
                                          </p:spTgt>
                                        </p:tgtEl>
                                        <p:attrNameLst>
                                          <p:attrName>style.visibility</p:attrName>
                                        </p:attrNameLst>
                                      </p:cBhvr>
                                      <p:to>
                                        <p:strVal val="visible"/>
                                      </p:to>
                                    </p:set>
                                    <p:animEffect filter="fade" transition="in">
                                      <p:cBhvr>
                                        <p:cTn dur="1000"/>
                                        <p:tgtEl>
                                          <p:spTgt spid="4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4" st="4"/>
                                            </p:txEl>
                                          </p:spTgt>
                                        </p:tgtEl>
                                        <p:attrNameLst>
                                          <p:attrName>style.visibility</p:attrName>
                                        </p:attrNameLst>
                                      </p:cBhvr>
                                      <p:to>
                                        <p:strVal val="visible"/>
                                      </p:to>
                                    </p:set>
                                    <p:animEffect filter="fade" transition="in">
                                      <p:cBhvr>
                                        <p:cTn dur="1000"/>
                                        <p:tgtEl>
                                          <p:spTgt spid="4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5" st="5"/>
                                            </p:txEl>
                                          </p:spTgt>
                                        </p:tgtEl>
                                        <p:attrNameLst>
                                          <p:attrName>style.visibility</p:attrName>
                                        </p:attrNameLst>
                                      </p:cBhvr>
                                      <p:to>
                                        <p:strVal val="visible"/>
                                      </p:to>
                                    </p:set>
                                    <p:animEffect filter="fade" transition="in">
                                      <p:cBhvr>
                                        <p:cTn dur="1000"/>
                                        <p:tgtEl>
                                          <p:spTgt spid="4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6" st="6"/>
                                            </p:txEl>
                                          </p:spTgt>
                                        </p:tgtEl>
                                        <p:attrNameLst>
                                          <p:attrName>style.visibility</p:attrName>
                                        </p:attrNameLst>
                                      </p:cBhvr>
                                      <p:to>
                                        <p:strVal val="visible"/>
                                      </p:to>
                                    </p:set>
                                    <p:animEffect filter="fade" transition="in">
                                      <p:cBhvr>
                                        <p:cTn dur="1000"/>
                                        <p:tgtEl>
                                          <p:spTgt spid="41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txBox="1"/>
          <p:nvPr>
            <p:ph idx="8" type="body"/>
          </p:nvPr>
        </p:nvSpPr>
        <p:spPr>
          <a:xfrm>
            <a:off x="3727865" y="4641925"/>
            <a:ext cx="2139695" cy="11086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GB"/>
              <a:t>.</a:t>
            </a:r>
            <a:endParaRPr/>
          </a:p>
        </p:txBody>
      </p:sp>
      <p:sp>
        <p:nvSpPr>
          <p:cNvPr id="421" name="Google Shape;421;p26"/>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sz="2400">
              <a:solidFill>
                <a:schemeClr val="accent4"/>
              </a:solidFill>
              <a:latin typeface="Trebuchet MS"/>
              <a:ea typeface="Trebuchet MS"/>
              <a:cs typeface="Trebuchet MS"/>
              <a:sym typeface="Trebuchet MS"/>
            </a:endParaRPr>
          </a:p>
        </p:txBody>
      </p:sp>
      <p:sp>
        <p:nvSpPr>
          <p:cNvPr id="422" name="Google Shape;422;p26"/>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423" name="Google Shape;423;p26"/>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424" name="Google Shape;424;p26"/>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sz="1600">
              <a:solidFill>
                <a:schemeClr val="dk1"/>
              </a:solidFill>
              <a:latin typeface="Trebuchet MS"/>
              <a:ea typeface="Trebuchet MS"/>
              <a:cs typeface="Trebuchet MS"/>
              <a:sym typeface="Trebuchet MS"/>
            </a:endParaRPr>
          </a:p>
        </p:txBody>
      </p:sp>
      <p:sp>
        <p:nvSpPr>
          <p:cNvPr id="425" name="Google Shape;425;p26"/>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lang="en-GB" sz="1600">
                <a:solidFill>
                  <a:schemeClr val="dk1"/>
                </a:solidFill>
                <a:latin typeface="Trebuchet MS"/>
                <a:ea typeface="Trebuchet MS"/>
                <a:cs typeface="Trebuchet MS"/>
                <a:sym typeface="Trebuchet MS"/>
              </a:rPr>
              <a:t>.</a:t>
            </a:r>
            <a:endParaRPr/>
          </a:p>
        </p:txBody>
      </p:sp>
      <p:pic>
        <p:nvPicPr>
          <p:cNvPr id="426" name="Google Shape;426;p2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descr="Smiling Face with No Fill" id="427" name="Google Shape;427;p26"/>
          <p:cNvPicPr preferRelativeResize="0"/>
          <p:nvPr/>
        </p:nvPicPr>
        <p:blipFill rotWithShape="1">
          <a:blip r:embed="rId4">
            <a:alphaModFix/>
          </a:blip>
          <a:srcRect b="0" l="0" r="0" t="0"/>
          <a:stretch/>
        </p:blipFill>
        <p:spPr>
          <a:xfrm>
            <a:off x="6230150" y="1886704"/>
            <a:ext cx="4500900" cy="4501200"/>
          </a:xfrm>
          <a:prstGeom prst="roundRect">
            <a:avLst>
              <a:gd fmla="val 0" name="adj"/>
            </a:avLst>
          </a:prstGeom>
          <a:noFill/>
          <a:ln>
            <a:noFill/>
          </a:ln>
        </p:spPr>
      </p:pic>
      <p:sp>
        <p:nvSpPr>
          <p:cNvPr id="428" name="Google Shape;428;p26"/>
          <p:cNvSpPr txBox="1"/>
          <p:nvPr/>
        </p:nvSpPr>
        <p:spPr>
          <a:xfrm>
            <a:off x="647700" y="1886700"/>
            <a:ext cx="5943600" cy="1514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GB" sz="4800">
                <a:solidFill>
                  <a:schemeClr val="dk1"/>
                </a:solidFill>
                <a:latin typeface="Century Gothic"/>
                <a:ea typeface="Century Gothic"/>
                <a:cs typeface="Century Gothic"/>
                <a:sym typeface="Century Gothic"/>
              </a:rPr>
              <a:t>Thank you for your </a:t>
            </a:r>
            <a:br>
              <a:rPr b="1" lang="en-GB" sz="4800">
                <a:solidFill>
                  <a:schemeClr val="dk1"/>
                </a:solidFill>
                <a:latin typeface="Century Gothic"/>
                <a:ea typeface="Century Gothic"/>
                <a:cs typeface="Century Gothic"/>
                <a:sym typeface="Century Gothic"/>
              </a:rPr>
            </a:br>
            <a:r>
              <a:rPr b="1" lang="en-GB" sz="4800">
                <a:solidFill>
                  <a:schemeClr val="dk1"/>
                </a:solidFill>
                <a:latin typeface="Century Gothic"/>
                <a:ea typeface="Century Gothic"/>
                <a:cs typeface="Century Gothic"/>
                <a:sym typeface="Century Gothic"/>
              </a:rPr>
              <a:t>attention</a:t>
            </a:r>
            <a:endParaRPr b="1" sz="46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500"/>
                                        <p:tgtEl>
                                          <p:spTgt spid="4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4" name="Shape 214"/>
        <p:cNvGrpSpPr/>
        <p:nvPr/>
      </p:nvGrpSpPr>
      <p:grpSpPr>
        <a:xfrm>
          <a:off x="0" y="0"/>
          <a:ext cx="0" cy="0"/>
          <a:chOff x="0" y="0"/>
          <a:chExt cx="0" cy="0"/>
        </a:xfrm>
      </p:grpSpPr>
      <p:sp>
        <p:nvSpPr>
          <p:cNvPr id="215" name="Google Shape;215;p3"/>
          <p:cNvSpPr txBox="1"/>
          <p:nvPr>
            <p:ph type="title"/>
          </p:nvPr>
        </p:nvSpPr>
        <p:spPr>
          <a:xfrm>
            <a:off x="784224" y="862363"/>
            <a:ext cx="6590434" cy="540299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br>
              <a:rPr lang="en-GB" sz="1800"/>
            </a:br>
            <a:r>
              <a:rPr b="0" lang="en-GB" sz="1800"/>
              <a:t>The </a:t>
            </a:r>
            <a:r>
              <a:rPr lang="en-GB" sz="1800"/>
              <a:t>Healthcare Analytics for Doctor Visits</a:t>
            </a:r>
            <a:r>
              <a:rPr b="0" lang="en-GB" sz="1800"/>
              <a:t> project involves analyzing data related to various factors affecting doctor visits, including income, age, gender, illness, and insurance type. By performing exploratory data analysis (EDA) on the dataset, we seek to answer questions such as:</a:t>
            </a:r>
            <a:br>
              <a:rPr b="0" lang="en-GB" sz="1800"/>
            </a:br>
            <a:br>
              <a:rPr b="0" lang="en-GB" sz="1800"/>
            </a:br>
            <a:endParaRPr b="0" sz="1800"/>
          </a:p>
          <a:p>
            <a:pPr indent="-285750" lvl="0" marL="285750" rtl="0" algn="l">
              <a:spcBef>
                <a:spcPts val="0"/>
              </a:spcBef>
              <a:spcAft>
                <a:spcPts val="0"/>
              </a:spcAft>
              <a:buClr>
                <a:schemeClr val="dk1"/>
              </a:buClr>
              <a:buSzPct val="100000"/>
              <a:buFont typeface="Arial"/>
              <a:buChar char="•"/>
            </a:pPr>
            <a:r>
              <a:rPr b="0" lang="en-GB" sz="1800"/>
              <a:t>The relationship between income and frequency of doctor visits.</a:t>
            </a:r>
            <a:endParaRPr sz="1800"/>
          </a:p>
          <a:p>
            <a:pPr indent="-285750" lvl="0" marL="285750" rtl="0" algn="l">
              <a:spcBef>
                <a:spcPts val="0"/>
              </a:spcBef>
              <a:spcAft>
                <a:spcPts val="0"/>
              </a:spcAft>
              <a:buClr>
                <a:schemeClr val="dk1"/>
              </a:buClr>
              <a:buSzPct val="100000"/>
              <a:buFont typeface="Arial"/>
              <a:buChar char="•"/>
            </a:pPr>
            <a:r>
              <a:rPr b="0" lang="en-GB" sz="1800"/>
              <a:t>How gender, age, and income level affect healthcare access and activity reduction due to illness.</a:t>
            </a:r>
            <a:endParaRPr sz="1800"/>
          </a:p>
          <a:p>
            <a:pPr indent="-285750" lvl="0" marL="285750" rtl="0" algn="l">
              <a:spcBef>
                <a:spcPts val="0"/>
              </a:spcBef>
              <a:spcAft>
                <a:spcPts val="0"/>
              </a:spcAft>
              <a:buClr>
                <a:schemeClr val="dk1"/>
              </a:buClr>
              <a:buSzPct val="100000"/>
              <a:buFont typeface="Arial"/>
              <a:buChar char="•"/>
            </a:pPr>
            <a:r>
              <a:rPr b="0" lang="en-GB" sz="1800"/>
              <a:t>The distribution of health insurance types among different demographics.</a:t>
            </a:r>
            <a:endParaRPr/>
          </a:p>
          <a:p>
            <a:pPr indent="-285750" lvl="0" marL="285750" rtl="0" algn="l">
              <a:spcBef>
                <a:spcPts val="0"/>
              </a:spcBef>
              <a:spcAft>
                <a:spcPts val="0"/>
              </a:spcAft>
              <a:buClr>
                <a:schemeClr val="dk1"/>
              </a:buClr>
              <a:buSzPct val="100000"/>
              <a:buFont typeface="Arial"/>
              <a:buChar char="•"/>
            </a:pPr>
            <a:r>
              <a:rPr b="0" lang="en-GB" sz="1800"/>
              <a:t>Correlations between chronic illness counts and doctor visits.</a:t>
            </a:r>
            <a:br>
              <a:rPr b="0" lang="en-GB" sz="1800"/>
            </a:br>
            <a:br>
              <a:rPr b="0" lang="en-GB" sz="1800"/>
            </a:br>
            <a:endParaRPr b="0" sz="1800"/>
          </a:p>
          <a:p>
            <a:pPr indent="0" lvl="0" marL="0" rtl="0" algn="l">
              <a:spcBef>
                <a:spcPts val="0"/>
              </a:spcBef>
              <a:spcAft>
                <a:spcPts val="0"/>
              </a:spcAft>
              <a:buClr>
                <a:schemeClr val="dk1"/>
              </a:buClr>
              <a:buSzPct val="100000"/>
              <a:buFont typeface="Trebuchet MS"/>
              <a:buNone/>
            </a:pPr>
            <a:r>
              <a:rPr b="0" lang="en-GB" sz="1800"/>
              <a:t>The project involves loading a dataset, cleaning and visualizing data, and identifying key insights that can help healthcare providers understand patient behavior better. The visualizations include bar charts, scatter plots, heatmaps, and pie charts to represent complex relationships clearly.</a:t>
            </a:r>
            <a:endParaRPr sz="1800"/>
          </a:p>
          <a:p>
            <a:pPr indent="0" lvl="0" marL="0" rtl="0" algn="l">
              <a:spcBef>
                <a:spcPts val="0"/>
              </a:spcBef>
              <a:spcAft>
                <a:spcPts val="0"/>
              </a:spcAft>
              <a:buClr>
                <a:schemeClr val="dk1"/>
              </a:buClr>
              <a:buSzPct val="100000"/>
              <a:buFont typeface="Trebuchet MS"/>
              <a:buNone/>
            </a:pPr>
            <a:r>
              <a:rPr lang="en-GB" sz="1800"/>
              <a:t> </a:t>
            </a:r>
            <a:br>
              <a:rPr lang="en-GB" sz="1800"/>
            </a:br>
            <a:endParaRPr sz="1800"/>
          </a:p>
        </p:txBody>
      </p:sp>
      <p:pic>
        <p:nvPicPr>
          <p:cNvPr id="216" name="Google Shape;216;p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7" name="Google Shape;217;p3"/>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
        <p:nvSpPr>
          <p:cNvPr id="218" name="Google Shape;218;p3"/>
          <p:cNvSpPr txBox="1"/>
          <p:nvPr/>
        </p:nvSpPr>
        <p:spPr>
          <a:xfrm>
            <a:off x="1209675" y="106353"/>
            <a:ext cx="7629525"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300">
                <a:solidFill>
                  <a:schemeClr val="dk1"/>
                </a:solidFill>
                <a:latin typeface="Trebuchet MS"/>
                <a:ea typeface="Trebuchet MS"/>
                <a:cs typeface="Trebuchet MS"/>
                <a:sym typeface="Trebuchet MS"/>
              </a:rPr>
              <a:t>Project Description</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ppt_w</p:attrName>
                                        </p:attrNameLst>
                                      </p:cBhvr>
                                      <p:tavLst>
                                        <p:tav fmla="" tm="0">
                                          <p:val>
                                            <p:strVal val="0"/>
                                          </p:val>
                                        </p:tav>
                                        <p:tav fmla="" tm="100000">
                                          <p:val>
                                            <p:strVal val="#ppt_w"/>
                                          </p:val>
                                        </p:tav>
                                      </p:tavLst>
                                    </p:anim>
                                    <p:anim calcmode="lin" valueType="num">
                                      <p:cBhvr additive="base">
                                        <p:cTn dur="500"/>
                                        <p:tgtEl>
                                          <p:spTgt spid="21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SzPct val="79999"/>
              <a:buChar char="▪"/>
            </a:pPr>
            <a:r>
              <a:rPr lang="en-GB" sz="3600"/>
              <a:t>The primary end users of this project are healthcare providers, insurance companies, and public health organizations. These stakeholders can use the insights to:</a:t>
            </a:r>
            <a:endParaRPr sz="3600"/>
          </a:p>
          <a:p>
            <a:pPr indent="-342900" lvl="0" marL="342900" rtl="0" algn="just">
              <a:spcBef>
                <a:spcPts val="1000"/>
              </a:spcBef>
              <a:spcAft>
                <a:spcPts val="0"/>
              </a:spcAft>
              <a:buSzPct val="79999"/>
              <a:buChar char="▪"/>
            </a:pPr>
            <a:r>
              <a:rPr lang="en-GB" sz="3600"/>
              <a:t>Improve healthcare access and services.</a:t>
            </a:r>
            <a:endParaRPr/>
          </a:p>
          <a:p>
            <a:pPr indent="-342900" lvl="0" marL="342900" rtl="0" algn="just">
              <a:spcBef>
                <a:spcPts val="1000"/>
              </a:spcBef>
              <a:spcAft>
                <a:spcPts val="0"/>
              </a:spcAft>
              <a:buSzPct val="79999"/>
              <a:buChar char="▪"/>
            </a:pPr>
            <a:r>
              <a:rPr lang="en-GB" sz="3600"/>
              <a:t>Design targeted programs for specific demographics (e.g., low-income, elderly populations).</a:t>
            </a:r>
            <a:endParaRPr/>
          </a:p>
          <a:p>
            <a:pPr indent="-342900" lvl="0" marL="342900" rtl="0" algn="just">
              <a:spcBef>
                <a:spcPts val="1000"/>
              </a:spcBef>
              <a:spcAft>
                <a:spcPts val="0"/>
              </a:spcAft>
              <a:buSzPct val="79999"/>
              <a:buChar char="▪"/>
            </a:pPr>
            <a:r>
              <a:rPr lang="en-GB" sz="3600"/>
              <a:t>Understand factors influencing healthcare utilization and insurance needs.</a:t>
            </a:r>
            <a:endParaRPr/>
          </a:p>
          <a:p>
            <a:pPr indent="-201168" lvl="0" marL="342900" rtl="0" algn="just">
              <a:lnSpc>
                <a:spcPct val="150000"/>
              </a:lnSpc>
              <a:spcBef>
                <a:spcPts val="1000"/>
              </a:spcBef>
              <a:spcAft>
                <a:spcPts val="0"/>
              </a:spcAft>
              <a:buSzPct val="79999"/>
              <a:buNone/>
            </a:pPr>
            <a:r>
              <a:t/>
            </a:r>
            <a:endParaRPr sz="3600"/>
          </a:p>
        </p:txBody>
      </p:sp>
      <p:sp>
        <p:nvSpPr>
          <p:cNvPr id="224" name="Google Shape;224;p4"/>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GB" sz="3200"/>
              <a:t>WHO ARE THE END USERS?</a:t>
            </a:r>
            <a:endParaRPr sz="2000"/>
          </a:p>
        </p:txBody>
      </p:sp>
      <p:pic>
        <p:nvPicPr>
          <p:cNvPr id="225" name="Google Shape;225;p4"/>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ppt_w</p:attrName>
                                        </p:attrNameLst>
                                      </p:cBhvr>
                                      <p:tavLst>
                                        <p:tav fmla="" tm="0">
                                          <p:val>
                                            <p:strVal val="0"/>
                                          </p:val>
                                        </p:tav>
                                        <p:tav fmla="" tm="100000">
                                          <p:val>
                                            <p:strVal val="#ppt_w"/>
                                          </p:val>
                                        </p:tav>
                                      </p:tavLst>
                                    </p:anim>
                                    <p:anim calcmode="lin" valueType="num">
                                      <p:cBhvr additive="base">
                                        <p:cTn dur="500"/>
                                        <p:tgtEl>
                                          <p:spTgt spid="2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30" name="Shape 230"/>
        <p:cNvGrpSpPr/>
        <p:nvPr/>
      </p:nvGrpSpPr>
      <p:grpSpPr>
        <a:xfrm>
          <a:off x="0" y="0"/>
          <a:ext cx="0" cy="0"/>
          <a:chOff x="0" y="0"/>
          <a:chExt cx="0" cy="0"/>
        </a:xfrm>
      </p:grpSpPr>
      <p:pic>
        <p:nvPicPr>
          <p:cNvPr id="231" name="Google Shape;231;p5"/>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32" name="Google Shape;232;p5"/>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3" name="Google Shape;233;p5"/>
          <p:cNvSpPr txBox="1"/>
          <p:nvPr>
            <p:ph idx="1" type="body"/>
          </p:nvPr>
        </p:nvSpPr>
        <p:spPr>
          <a:xfrm>
            <a:off x="390618" y="1432560"/>
            <a:ext cx="9027702" cy="5243448"/>
          </a:xfrm>
          <a:prstGeom prst="rect">
            <a:avLst/>
          </a:prstGeom>
          <a:noFill/>
          <a:ln>
            <a:noFill/>
          </a:ln>
        </p:spPr>
        <p:txBody>
          <a:bodyPr anchorCtr="0" anchor="t" bIns="45700" lIns="91425" spcFirstLastPara="1" rIns="91425" wrap="square" tIns="45700">
            <a:normAutofit/>
          </a:bodyPr>
          <a:lstStyle/>
          <a:p>
            <a:pPr indent="-285750" lvl="1" marL="742950" rtl="0" algn="l">
              <a:lnSpc>
                <a:spcPct val="100000"/>
              </a:lnSpc>
              <a:spcBef>
                <a:spcPts val="0"/>
              </a:spcBef>
              <a:spcAft>
                <a:spcPts val="0"/>
              </a:spcAft>
              <a:buSzPts val="1600"/>
              <a:buChar char="▪"/>
            </a:pPr>
            <a:r>
              <a:rPr b="1" lang="en-GB"/>
              <a:t>Python</a:t>
            </a:r>
            <a:r>
              <a:rPr lang="en-GB"/>
              <a:t>: For data processing and analysis.</a:t>
            </a:r>
            <a:endParaRPr/>
          </a:p>
          <a:p>
            <a:pPr indent="-285750" lvl="1" marL="742950" rtl="0" algn="l">
              <a:spcBef>
                <a:spcPts val="1000"/>
              </a:spcBef>
              <a:spcAft>
                <a:spcPts val="0"/>
              </a:spcAft>
              <a:buSzPts val="1600"/>
              <a:buChar char="▪"/>
            </a:pPr>
            <a:r>
              <a:rPr b="1" lang="en-GB"/>
              <a:t>Pandas</a:t>
            </a:r>
            <a:r>
              <a:rPr lang="en-GB"/>
              <a:t>: Data manipulation and analysis.</a:t>
            </a:r>
            <a:endParaRPr/>
          </a:p>
          <a:p>
            <a:pPr indent="-285750" lvl="1" marL="742950" rtl="0" algn="l">
              <a:spcBef>
                <a:spcPts val="1000"/>
              </a:spcBef>
              <a:spcAft>
                <a:spcPts val="0"/>
              </a:spcAft>
              <a:buSzPts val="1600"/>
              <a:buChar char="▪"/>
            </a:pPr>
            <a:r>
              <a:rPr b="1" lang="en-GB"/>
              <a:t>NumPy</a:t>
            </a:r>
            <a:r>
              <a:rPr lang="en-GB"/>
              <a:t>: Numerical computations.</a:t>
            </a:r>
            <a:endParaRPr/>
          </a:p>
          <a:p>
            <a:pPr indent="-285750" lvl="1" marL="742950" rtl="0" algn="l">
              <a:spcBef>
                <a:spcPts val="1000"/>
              </a:spcBef>
              <a:spcAft>
                <a:spcPts val="0"/>
              </a:spcAft>
              <a:buSzPts val="1600"/>
              <a:buChar char="▪"/>
            </a:pPr>
            <a:r>
              <a:rPr b="1" lang="en-GB"/>
              <a:t>Seaborn and Matplotlib</a:t>
            </a:r>
            <a:r>
              <a:rPr lang="en-GB"/>
              <a:t>: Data visualization libraries for generating various types of charts and plots.</a:t>
            </a:r>
            <a:endParaRPr/>
          </a:p>
          <a:p>
            <a:pPr indent="-184150" lvl="1" marL="742950" rtl="0" algn="l">
              <a:lnSpc>
                <a:spcPct val="150000"/>
              </a:lnSpc>
              <a:spcBef>
                <a:spcPts val="1000"/>
              </a:spcBef>
              <a:spcAft>
                <a:spcPts val="0"/>
              </a:spcAft>
              <a:buSzPts val="1600"/>
              <a:buNone/>
            </a:pPr>
            <a:r>
              <a:t/>
            </a:r>
            <a:endParaRPr/>
          </a:p>
        </p:txBody>
      </p:sp>
      <p:sp>
        <p:nvSpPr>
          <p:cNvPr id="234" name="Google Shape;234;p5"/>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ppt_w</p:attrName>
                                        </p:attrNameLst>
                                      </p:cBhvr>
                                      <p:tavLst>
                                        <p:tav fmla="" tm="0">
                                          <p:val>
                                            <p:strVal val="0"/>
                                          </p:val>
                                        </p:tav>
                                        <p:tav fmla="" tm="100000">
                                          <p:val>
                                            <p:strVal val="#ppt_w"/>
                                          </p:val>
                                        </p:tav>
                                      </p:tavLst>
                                    </p:anim>
                                    <p:anim calcmode="lin" valueType="num">
                                      <p:cBhvr additive="base">
                                        <p:cTn dur="500"/>
                                        <p:tgtEl>
                                          <p:spTgt spid="2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0" name="Google Shape;240;p6"/>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41" name="Google Shape;241;p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42" name="Google Shape;242;p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people count by illness&#10;&#10;Description automatically generated" id="243" name="Google Shape;243;p6"/>
          <p:cNvPicPr preferRelativeResize="0"/>
          <p:nvPr/>
        </p:nvPicPr>
        <p:blipFill rotWithShape="1">
          <a:blip r:embed="rId4">
            <a:alphaModFix/>
          </a:blip>
          <a:srcRect b="0" l="0" r="0" t="0"/>
          <a:stretch/>
        </p:blipFill>
        <p:spPr>
          <a:xfrm>
            <a:off x="946688" y="1277157"/>
            <a:ext cx="6581775" cy="52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ppt_w</p:attrName>
                                        </p:attrNameLst>
                                      </p:cBhvr>
                                      <p:tavLst>
                                        <p:tav fmla="" tm="0">
                                          <p:val>
                                            <p:strVal val="0"/>
                                          </p:val>
                                        </p:tav>
                                        <p:tav fmla="" tm="100000">
                                          <p:val>
                                            <p:strVal val="#ppt_w"/>
                                          </p:val>
                                        </p:tav>
                                      </p:tavLst>
                                    </p:anim>
                                    <p:anim calcmode="lin" valueType="num">
                                      <p:cBhvr additive="base">
                                        <p:cTn dur="500"/>
                                        <p:tgtEl>
                                          <p:spTgt spid="24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9" name="Google Shape;249;p7"/>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50" name="Google Shape;250;p7"/>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51" name="Google Shape;251;p7"/>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52" name="Google Shape;252;p7"/>
          <p:cNvPicPr preferRelativeResize="0"/>
          <p:nvPr/>
        </p:nvPicPr>
        <p:blipFill rotWithShape="1">
          <a:blip r:embed="rId4">
            <a:alphaModFix/>
          </a:blip>
          <a:srcRect b="0" l="0" r="0" t="0"/>
          <a:stretch/>
        </p:blipFill>
        <p:spPr>
          <a:xfrm>
            <a:off x="1743075" y="1201522"/>
            <a:ext cx="7369929" cy="64631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ppt_w</p:attrName>
                                        </p:attrNameLst>
                                      </p:cBhvr>
                                      <p:tavLst>
                                        <p:tav fmla="" tm="0">
                                          <p:val>
                                            <p:strVal val="0"/>
                                          </p:val>
                                        </p:tav>
                                        <p:tav fmla="" tm="100000">
                                          <p:val>
                                            <p:strVal val="#ppt_w"/>
                                          </p:val>
                                        </p:tav>
                                      </p:tavLst>
                                    </p:anim>
                                    <p:anim calcmode="lin" valueType="num">
                                      <p:cBhvr additive="base">
                                        <p:cTn dur="500"/>
                                        <p:tgtEl>
                                          <p:spTgt spid="2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8" name="Google Shape;258;p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59" name="Google Shape;259;p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60" name="Google Shape;260;p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descr="A graph of income distribution&#10;&#10;Description automatically generated" id="261" name="Google Shape;261;p8"/>
          <p:cNvPicPr preferRelativeResize="0"/>
          <p:nvPr/>
        </p:nvPicPr>
        <p:blipFill rotWithShape="1">
          <a:blip r:embed="rId4">
            <a:alphaModFix/>
          </a:blip>
          <a:srcRect b="0" l="0" r="0" t="0"/>
          <a:stretch/>
        </p:blipFill>
        <p:spPr>
          <a:xfrm>
            <a:off x="1457325" y="1509712"/>
            <a:ext cx="6153150" cy="545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ppt_w</p:attrName>
                                        </p:attrNameLst>
                                      </p:cBhvr>
                                      <p:tavLst>
                                        <p:tav fmla="" tm="0">
                                          <p:val>
                                            <p:strVal val="0"/>
                                          </p:val>
                                        </p:tav>
                                        <p:tav fmla="" tm="100000">
                                          <p:val>
                                            <p:strVal val="#ppt_w"/>
                                          </p:val>
                                        </p:tav>
                                      </p:tavLst>
                                    </p:anim>
                                    <p:anim calcmode="lin" valueType="num">
                                      <p:cBhvr additive="base">
                                        <p:cTn dur="500"/>
                                        <p:tgtEl>
                                          <p:spTgt spid="2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7" name="Google Shape;267;p9"/>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GB"/>
              <a:t>RESULTS </a:t>
            </a:r>
            <a:endParaRPr/>
          </a:p>
        </p:txBody>
      </p:sp>
      <p:sp>
        <p:nvSpPr>
          <p:cNvPr id="268" name="Google Shape;268;p9"/>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69" name="Google Shape;269;p9"/>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70" name="Google Shape;270;p9"/>
          <p:cNvPicPr preferRelativeResize="0"/>
          <p:nvPr/>
        </p:nvPicPr>
        <p:blipFill rotWithShape="1">
          <a:blip r:embed="rId4">
            <a:alphaModFix/>
          </a:blip>
          <a:srcRect b="0" l="0" r="0" t="0"/>
          <a:stretch/>
        </p:blipFill>
        <p:spPr>
          <a:xfrm>
            <a:off x="1285875" y="1271588"/>
            <a:ext cx="6181725" cy="540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ppt_w</p:attrName>
                                        </p:attrNameLst>
                                      </p:cBhvr>
                                      <p:tavLst>
                                        <p:tav fmla="" tm="0">
                                          <p:val>
                                            <p:strVal val="0"/>
                                          </p:val>
                                        </p:tav>
                                        <p:tav fmla="" tm="100000">
                                          <p:val>
                                            <p:strVal val="#ppt_w"/>
                                          </p:val>
                                        </p:tav>
                                      </p:tavLst>
                                    </p:anim>
                                    <p:anim calcmode="lin" valueType="num">
                                      <p:cBhvr additive="base">
                                        <p:cTn dur="500"/>
                                        <p:tgtEl>
                                          <p:spTgt spid="26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