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6"/>
  </p:notesMasterIdLst>
  <p:handoutMasterIdLst>
    <p:handoutMasterId r:id="rId17"/>
  </p:handoutMasterIdLst>
  <p:sldIdLst>
    <p:sldId id="338" r:id="rId5"/>
    <p:sldId id="327" r:id="rId6"/>
    <p:sldId id="315" r:id="rId7"/>
    <p:sldId id="340" r:id="rId8"/>
    <p:sldId id="329" r:id="rId9"/>
    <p:sldId id="302" r:id="rId10"/>
    <p:sldId id="339" r:id="rId11"/>
    <p:sldId id="342" r:id="rId12"/>
    <p:sldId id="341" r:id="rId13"/>
    <p:sldId id="343" r:id="rId14"/>
    <p:sldId id="30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70" d="100"/>
          <a:sy n="70" d="100"/>
        </p:scale>
        <p:origin x="456" y="56"/>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7/22/2024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7/22/2024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6</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7/22/2024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7/22/2024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7/22/2024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fif"/><Relationship Id="rId1" Type="http://schemas.openxmlformats.org/officeDocument/2006/relationships/slideLayout" Target="../slideLayouts/slideLayout20.xml"/><Relationship Id="rId4" Type="http://schemas.openxmlformats.org/officeDocument/2006/relationships/image" Target="../media/image12.svg"/></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312871" y="4141999"/>
            <a:ext cx="3400089" cy="861497"/>
          </a:xfrm>
        </p:spPr>
        <p:txBody>
          <a:bodyPr/>
          <a:lstStyle/>
          <a:p>
            <a:pPr algn="r"/>
            <a:r>
              <a:rPr lang="en-US" b="0" dirty="0">
                <a:solidFill>
                  <a:srgbClr val="C00000"/>
                </a:solidFill>
              </a:rPr>
              <a:t>ACHHUTA NAND JHA</a:t>
            </a:r>
            <a:endParaRPr lang="en-IN" b="0" dirty="0">
              <a:solidFill>
                <a:srgbClr val="C00000"/>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294376" y="1732936"/>
            <a:ext cx="6309360" cy="1917943"/>
          </a:xfrm>
        </p:spPr>
        <p:txBody>
          <a:bodyPr>
            <a:normAutofit/>
          </a:bodyPr>
          <a:lstStyle/>
          <a:p>
            <a:r>
              <a:rPr lang="en-GB" sz="3200" dirty="0">
                <a:solidFill>
                  <a:srgbClr val="C00000"/>
                </a:solidFill>
              </a:rPr>
              <a:t>Project Title -  </a:t>
            </a:r>
            <a:r>
              <a:rPr lang="en-US" sz="3200" dirty="0">
                <a:solidFill>
                  <a:srgbClr val="002060"/>
                </a:solidFill>
              </a:rPr>
              <a:t>Sales Forecasting     and Data Analysis with Power BI</a:t>
            </a:r>
            <a:endParaRPr lang="en-IN" sz="3200" dirty="0">
              <a:solidFill>
                <a:srgbClr val="002060"/>
              </a:solidFill>
            </a:endParaRPr>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5" name="TextBox 4">
            <a:extLst>
              <a:ext uri="{FF2B5EF4-FFF2-40B4-BE49-F238E27FC236}">
                <a16:creationId xmlns:a16="http://schemas.microsoft.com/office/drawing/2014/main" id="{87F078DF-54EF-91B7-563E-273812A56B51}"/>
              </a:ext>
            </a:extLst>
          </p:cNvPr>
          <p:cNvSpPr txBox="1"/>
          <p:nvPr/>
        </p:nvSpPr>
        <p:spPr>
          <a:xfrm>
            <a:off x="1833372" y="3466213"/>
            <a:ext cx="6099048" cy="369332"/>
          </a:xfrm>
          <a:prstGeom prst="rect">
            <a:avLst/>
          </a:prstGeom>
          <a:noFill/>
        </p:spPr>
        <p:txBody>
          <a:bodyPr wrap="square">
            <a:spAutoFit/>
          </a:bodyPr>
          <a:lstStyle/>
          <a:p>
            <a:r>
              <a:rPr lang="en-US" dirty="0">
                <a:solidFill>
                  <a:srgbClr val="C00000"/>
                </a:solidFill>
              </a:rPr>
              <a:t>GLA University</a:t>
            </a:r>
          </a:p>
        </p:txBody>
      </p:sp>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5E79E9-03A5-8AC0-8821-44E4312553A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4" name="TextBox 3">
            <a:extLst>
              <a:ext uri="{FF2B5EF4-FFF2-40B4-BE49-F238E27FC236}">
                <a16:creationId xmlns:a16="http://schemas.microsoft.com/office/drawing/2014/main" id="{BA32B56F-36B7-DAE2-7579-636673573C54}"/>
              </a:ext>
            </a:extLst>
          </p:cNvPr>
          <p:cNvSpPr txBox="1"/>
          <p:nvPr/>
        </p:nvSpPr>
        <p:spPr>
          <a:xfrm>
            <a:off x="937260" y="560570"/>
            <a:ext cx="6099048" cy="584775"/>
          </a:xfrm>
          <a:prstGeom prst="rect">
            <a:avLst/>
          </a:prstGeom>
          <a:noFill/>
        </p:spPr>
        <p:txBody>
          <a:bodyPr wrap="square">
            <a:spAutoFit/>
          </a:bodyPr>
          <a:lstStyle/>
          <a:p>
            <a:r>
              <a:rPr lang="en-US" sz="3200" dirty="0"/>
              <a:t>Conclusion</a:t>
            </a:r>
          </a:p>
        </p:txBody>
      </p:sp>
      <p:sp>
        <p:nvSpPr>
          <p:cNvPr id="6" name="TextBox 5">
            <a:extLst>
              <a:ext uri="{FF2B5EF4-FFF2-40B4-BE49-F238E27FC236}">
                <a16:creationId xmlns:a16="http://schemas.microsoft.com/office/drawing/2014/main" id="{5C4D4BF8-BD1A-0646-75E5-211473F10F97}"/>
              </a:ext>
            </a:extLst>
          </p:cNvPr>
          <p:cNvSpPr txBox="1"/>
          <p:nvPr/>
        </p:nvSpPr>
        <p:spPr>
          <a:xfrm>
            <a:off x="1257300" y="1674674"/>
            <a:ext cx="7758684" cy="2677656"/>
          </a:xfrm>
          <a:prstGeom prst="rect">
            <a:avLst/>
          </a:prstGeom>
          <a:noFill/>
        </p:spPr>
        <p:txBody>
          <a:bodyPr wrap="square">
            <a:spAutoFit/>
          </a:bodyPr>
          <a:lstStyle/>
          <a:p>
            <a:r>
              <a:rPr lang="en-US" sz="2400" dirty="0">
                <a:solidFill>
                  <a:srgbClr val="002060"/>
                </a:solidFill>
              </a:rPr>
              <a:t>This Power BI project showcases the importance of data analysis and visualization in making informed business decisions. By leveraging time series analysis and interactive dashboards, the supermarket can enhance its sales strategies, optimize operations, and ultimately achieve its growth and customer satisfaction goals.</a:t>
            </a:r>
          </a:p>
        </p:txBody>
      </p:sp>
    </p:spTree>
    <p:extLst>
      <p:ext uri="{BB962C8B-B14F-4D97-AF65-F5344CB8AC3E}">
        <p14:creationId xmlns:p14="http://schemas.microsoft.com/office/powerpoint/2010/main" val="1311951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316492" y="958596"/>
            <a:ext cx="11340000" cy="700114"/>
          </a:xfrm>
          <a:prstGeom prst="rect">
            <a:avLst/>
          </a:prstGeom>
        </p:spPr>
        <p:txBody>
          <a:bodyPr anchor="ctr">
            <a:normAutofit fontScale="90000"/>
          </a:bodyPr>
          <a:lstStyle/>
          <a:p>
            <a:pPr algn="ctr">
              <a:buSzPct val="100000"/>
            </a:pPr>
            <a:r>
              <a:rPr lang="en-US" sz="4800" dirty="0">
                <a:solidFill>
                  <a:schemeClr val="tx1"/>
                </a:solidFill>
              </a:rPr>
              <a:t>Thank you for your attention</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8" name="Graphic 7" descr="Smiling Face with No Fill">
            <a:extLst>
              <a:ext uri="{FF2B5EF4-FFF2-40B4-BE49-F238E27FC236}">
                <a16:creationId xmlns:a16="http://schemas.microsoft.com/office/drawing/2014/main" id="{BD2A2DA6-861B-E2D3-DBAA-02FD0F1393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27424" y="1998776"/>
            <a:ext cx="4096501" cy="4096501"/>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438912" y="1875556"/>
            <a:ext cx="9857232" cy="3607987"/>
          </a:xfrm>
        </p:spPr>
        <p:txBody>
          <a:bodyPr>
            <a:normAutofit/>
          </a:bodyPr>
          <a:lstStyle/>
          <a:p>
            <a:pPr>
              <a:lnSpc>
                <a:spcPct val="150000"/>
              </a:lnSpc>
            </a:pPr>
            <a:r>
              <a:rPr lang="en-US" sz="2800" dirty="0"/>
              <a:t>To enhance the supermarket’s business performance by leveraging data analysis techniques, with a focus on time series analysis, to provide valuable insights and accurate sales forecasting.</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3851338"/>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Autofit/>
          </a:bodyPr>
          <a:lstStyle/>
          <a:p>
            <a:r>
              <a:rPr lang="en-GB" sz="2400" dirty="0"/>
              <a:t>Project Description</a:t>
            </a:r>
            <a:br>
              <a:rPr lang="en-GB" sz="2400" dirty="0"/>
            </a:br>
            <a:br>
              <a:rPr lang="en-GB" sz="2400" dirty="0"/>
            </a:br>
            <a:br>
              <a:rPr lang="en-GB" sz="2400" dirty="0"/>
            </a:br>
            <a:br>
              <a:rPr lang="en-GB" sz="2400" dirty="0"/>
            </a:br>
            <a:r>
              <a:rPr lang="en-US" sz="2400" dirty="0">
                <a:solidFill>
                  <a:srgbClr val="002060"/>
                </a:solidFill>
              </a:rPr>
              <a:t>The objective is to support the supermarket's strategic decision-making by utilizing Power BI for comprehensive data analysis and sales forecasting. This project involves creating an intuitive and interactive dashboard, providing deep insights into sales data, and forecasting future sales to help the business optimize its strategies for growth, efficiency, and customer satisfaction.</a:t>
            </a:r>
            <a:br>
              <a:rPr lang="en-GB" sz="2400" dirty="0">
                <a:solidFill>
                  <a:srgbClr val="002060"/>
                </a:solidFill>
              </a:rPr>
            </a:br>
            <a:endParaRPr lang="en-IN" sz="2400" dirty="0">
              <a:solidFill>
                <a:srgbClr val="002060"/>
              </a:solidFill>
            </a:endParaRPr>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B9FFFD-8CBF-D67A-A846-11A4D8D41679}"/>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4" name="TextBox 3">
            <a:extLst>
              <a:ext uri="{FF2B5EF4-FFF2-40B4-BE49-F238E27FC236}">
                <a16:creationId xmlns:a16="http://schemas.microsoft.com/office/drawing/2014/main" id="{30414810-579C-38A4-7432-9A4246AA5C85}"/>
              </a:ext>
            </a:extLst>
          </p:cNvPr>
          <p:cNvSpPr txBox="1"/>
          <p:nvPr/>
        </p:nvSpPr>
        <p:spPr>
          <a:xfrm>
            <a:off x="580644" y="469130"/>
            <a:ext cx="6099048" cy="646331"/>
          </a:xfrm>
          <a:prstGeom prst="rect">
            <a:avLst/>
          </a:prstGeom>
          <a:noFill/>
        </p:spPr>
        <p:txBody>
          <a:bodyPr wrap="square">
            <a:spAutoFit/>
          </a:bodyPr>
          <a:lstStyle/>
          <a:p>
            <a:r>
              <a:rPr lang="en-US" sz="3600" b="1" dirty="0"/>
              <a:t>Detailed Components</a:t>
            </a:r>
            <a:r>
              <a:rPr lang="en-US" sz="3600" dirty="0"/>
              <a:t>:</a:t>
            </a:r>
          </a:p>
        </p:txBody>
      </p:sp>
      <p:sp>
        <p:nvSpPr>
          <p:cNvPr id="6" name="TextBox 5">
            <a:extLst>
              <a:ext uri="{FF2B5EF4-FFF2-40B4-BE49-F238E27FC236}">
                <a16:creationId xmlns:a16="http://schemas.microsoft.com/office/drawing/2014/main" id="{B10A0300-2D7D-C663-824E-896A6F967253}"/>
              </a:ext>
            </a:extLst>
          </p:cNvPr>
          <p:cNvSpPr txBox="1"/>
          <p:nvPr/>
        </p:nvSpPr>
        <p:spPr>
          <a:xfrm>
            <a:off x="1120140" y="1307235"/>
            <a:ext cx="6099048" cy="4801314"/>
          </a:xfrm>
          <a:prstGeom prst="rect">
            <a:avLst/>
          </a:prstGeom>
          <a:noFill/>
        </p:spPr>
        <p:txBody>
          <a:bodyPr wrap="square">
            <a:spAutoFit/>
          </a:bodyPr>
          <a:lstStyle/>
          <a:p>
            <a:pPr>
              <a:buFont typeface="+mj-lt"/>
              <a:buAutoNum type="arabicPeriod"/>
            </a:pPr>
            <a:r>
              <a:rPr lang="en-US" b="1" dirty="0">
                <a:solidFill>
                  <a:srgbClr val="002060"/>
                </a:solidFill>
              </a:rPr>
              <a:t>Dashboard Creation</a:t>
            </a:r>
            <a:r>
              <a:rPr lang="en-US" dirty="0">
                <a:solidFill>
                  <a:srgbClr val="002060"/>
                </a:solidFill>
              </a:rPr>
              <a:t>:</a:t>
            </a:r>
          </a:p>
          <a:p>
            <a:pPr marL="742950" lvl="1" indent="-285750">
              <a:buFont typeface="+mj-lt"/>
              <a:buAutoNum type="arabicPeriod"/>
            </a:pPr>
            <a:r>
              <a:rPr lang="en-US" dirty="0">
                <a:solidFill>
                  <a:srgbClr val="002060"/>
                </a:solidFill>
              </a:rPr>
              <a:t>Identify Key Performance Indicators (KPIs)</a:t>
            </a:r>
          </a:p>
          <a:p>
            <a:pPr marL="742950" lvl="1" indent="-285750">
              <a:buFont typeface="+mj-lt"/>
              <a:buAutoNum type="arabicPeriod"/>
            </a:pPr>
            <a:r>
              <a:rPr lang="en-US" dirty="0">
                <a:solidFill>
                  <a:srgbClr val="002060"/>
                </a:solidFill>
              </a:rPr>
              <a:t>Design an intuitive and visually appealing dashboard</a:t>
            </a:r>
          </a:p>
          <a:p>
            <a:pPr marL="742950" lvl="1" indent="-285750">
              <a:buFont typeface="+mj-lt"/>
              <a:buAutoNum type="arabicPeriod"/>
            </a:pPr>
            <a:r>
              <a:rPr lang="en-US" dirty="0">
                <a:solidFill>
                  <a:srgbClr val="002060"/>
                </a:solidFill>
              </a:rPr>
              <a:t>Add interactive visualizations and filtering capabilities</a:t>
            </a:r>
          </a:p>
          <a:p>
            <a:pPr>
              <a:buFont typeface="+mj-lt"/>
              <a:buAutoNum type="arabicPeriod"/>
            </a:pPr>
            <a:r>
              <a:rPr lang="en-US" b="1" dirty="0">
                <a:solidFill>
                  <a:srgbClr val="002060"/>
                </a:solidFill>
              </a:rPr>
              <a:t>Data Analysis</a:t>
            </a:r>
            <a:r>
              <a:rPr lang="en-US" dirty="0">
                <a:solidFill>
                  <a:srgbClr val="002060"/>
                </a:solidFill>
              </a:rPr>
              <a:t>:</a:t>
            </a:r>
          </a:p>
          <a:p>
            <a:pPr marL="742950" lvl="1" indent="-285750">
              <a:buFont typeface="+mj-lt"/>
              <a:buAutoNum type="arabicPeriod"/>
            </a:pPr>
            <a:r>
              <a:rPr lang="en-US" dirty="0">
                <a:solidFill>
                  <a:srgbClr val="002060"/>
                </a:solidFill>
              </a:rPr>
              <a:t>Visualize and chart sales data to evaluate the effectiveness of sales strategies</a:t>
            </a:r>
          </a:p>
          <a:p>
            <a:pPr marL="742950" lvl="1" indent="-285750">
              <a:buFont typeface="+mj-lt"/>
              <a:buAutoNum type="arabicPeriod"/>
            </a:pPr>
            <a:r>
              <a:rPr lang="en-US" dirty="0">
                <a:solidFill>
                  <a:srgbClr val="002060"/>
                </a:solidFill>
              </a:rPr>
              <a:t>Provide valuable insights through detailed analysis</a:t>
            </a:r>
          </a:p>
          <a:p>
            <a:pPr>
              <a:buFont typeface="+mj-lt"/>
              <a:buAutoNum type="arabicPeriod"/>
            </a:pPr>
            <a:r>
              <a:rPr lang="en-US" b="1" dirty="0">
                <a:solidFill>
                  <a:srgbClr val="002060"/>
                </a:solidFill>
              </a:rPr>
              <a:t>Sales Forecasting</a:t>
            </a:r>
            <a:r>
              <a:rPr lang="en-US" dirty="0">
                <a:solidFill>
                  <a:srgbClr val="002060"/>
                </a:solidFill>
              </a:rPr>
              <a:t>:</a:t>
            </a:r>
          </a:p>
          <a:p>
            <a:pPr marL="742950" lvl="1" indent="-285750">
              <a:buFont typeface="+mj-lt"/>
              <a:buAutoNum type="arabicPeriod"/>
            </a:pPr>
            <a:r>
              <a:rPr lang="en-US" dirty="0">
                <a:solidFill>
                  <a:srgbClr val="002060"/>
                </a:solidFill>
              </a:rPr>
              <a:t>Use historical data for time series analysis</a:t>
            </a:r>
          </a:p>
          <a:p>
            <a:pPr marL="742950" lvl="1" indent="-285750">
              <a:buFont typeface="+mj-lt"/>
              <a:buAutoNum type="arabicPeriod"/>
            </a:pPr>
            <a:r>
              <a:rPr lang="en-US" dirty="0">
                <a:solidFill>
                  <a:srgbClr val="002060"/>
                </a:solidFill>
              </a:rPr>
              <a:t>Generate sales forecasts for the next 15 days</a:t>
            </a:r>
          </a:p>
          <a:p>
            <a:pPr>
              <a:buFont typeface="+mj-lt"/>
              <a:buAutoNum type="arabicPeriod"/>
            </a:pPr>
            <a:r>
              <a:rPr lang="en-US" b="1" dirty="0">
                <a:solidFill>
                  <a:srgbClr val="002060"/>
                </a:solidFill>
              </a:rPr>
              <a:t>Actionable Insights and Recommendations</a:t>
            </a:r>
            <a:r>
              <a:rPr lang="en-US" dirty="0">
                <a:solidFill>
                  <a:srgbClr val="002060"/>
                </a:solidFill>
              </a:rPr>
              <a:t>:</a:t>
            </a:r>
          </a:p>
          <a:p>
            <a:pPr marL="742950" lvl="1" indent="-285750">
              <a:buFont typeface="+mj-lt"/>
              <a:buAutoNum type="arabicPeriod"/>
            </a:pPr>
            <a:r>
              <a:rPr lang="en-US" dirty="0">
                <a:solidFill>
                  <a:srgbClr val="002060"/>
                </a:solidFill>
              </a:rPr>
              <a:t>Share insights and actionable information</a:t>
            </a:r>
          </a:p>
          <a:p>
            <a:pPr marL="742950" lvl="1" indent="-285750">
              <a:buFont typeface="+mj-lt"/>
              <a:buAutoNum type="arabicPeriod"/>
            </a:pPr>
            <a:r>
              <a:rPr lang="en-US" dirty="0">
                <a:solidFill>
                  <a:srgbClr val="002060"/>
                </a:solidFill>
              </a:rPr>
              <a:t>Support the supermarket's goals for growth,</a:t>
            </a:r>
          </a:p>
          <a:p>
            <a:pPr marL="742950" lvl="1" indent="-285750">
              <a:buFont typeface="+mj-lt"/>
              <a:buAutoNum type="arabicPeriod"/>
            </a:pPr>
            <a:r>
              <a:rPr lang="en-US" dirty="0">
                <a:solidFill>
                  <a:srgbClr val="002060"/>
                </a:solidFill>
              </a:rPr>
              <a:t>efficiency, and customer satisfaction</a:t>
            </a:r>
          </a:p>
        </p:txBody>
      </p:sp>
    </p:spTree>
    <p:extLst>
      <p:ext uri="{BB962C8B-B14F-4D97-AF65-F5344CB8AC3E}">
        <p14:creationId xmlns:p14="http://schemas.microsoft.com/office/powerpoint/2010/main" val="3595203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fontScale="77500" lnSpcReduction="20000"/>
          </a:bodyPr>
          <a:lstStyle/>
          <a:p>
            <a:pPr marL="0" indent="0">
              <a:buNone/>
            </a:pPr>
            <a:r>
              <a:rPr lang="en-US" sz="3600" b="1" dirty="0"/>
              <a:t>End Users</a:t>
            </a:r>
            <a:r>
              <a:rPr lang="en-US" sz="3600" dirty="0"/>
              <a:t>:</a:t>
            </a:r>
          </a:p>
          <a:p>
            <a:r>
              <a:rPr lang="en-US" sz="3600" b="1" dirty="0"/>
              <a:t>Supermarket Management</a:t>
            </a:r>
            <a:r>
              <a:rPr lang="en-US" sz="3600" dirty="0"/>
              <a:t>: To make informed strategic decisions.</a:t>
            </a:r>
          </a:p>
          <a:p>
            <a:r>
              <a:rPr lang="en-US" sz="3600" b="1" dirty="0"/>
              <a:t>Sales Team</a:t>
            </a:r>
            <a:r>
              <a:rPr lang="en-US" sz="3600" dirty="0"/>
              <a:t>: To understand sales trends and improve strategies.</a:t>
            </a:r>
          </a:p>
          <a:p>
            <a:r>
              <a:rPr lang="en-US" sz="3600" b="1" dirty="0"/>
              <a:t>Marketing Team</a:t>
            </a:r>
            <a:r>
              <a:rPr lang="en-US" sz="3600" dirty="0"/>
              <a:t>: To plan and execute effective marketing campaigns.</a:t>
            </a:r>
          </a:p>
          <a:p>
            <a:r>
              <a:rPr lang="en-US" sz="3600" b="1" dirty="0"/>
              <a:t>Operational Team</a:t>
            </a:r>
            <a:r>
              <a:rPr lang="en-US" sz="3600" dirty="0"/>
              <a:t>: To optimize inventory and supply chain management.</a:t>
            </a:r>
          </a:p>
          <a:p>
            <a:pPr algn="just">
              <a:lnSpc>
                <a:spcPct val="150000"/>
              </a:lnSpc>
            </a:pP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0618" y="1432560"/>
            <a:ext cx="9027702" cy="5243448"/>
          </a:xfrm>
        </p:spPr>
        <p:txBody>
          <a:bodyPr/>
          <a:lstStyle/>
          <a:p>
            <a:pPr marL="0" indent="0">
              <a:buNone/>
            </a:pPr>
            <a:r>
              <a:rPr lang="en-US" b="1" dirty="0"/>
              <a:t>Technology Used</a:t>
            </a:r>
            <a:r>
              <a:rPr lang="en-US" dirty="0"/>
              <a:t>:</a:t>
            </a:r>
          </a:p>
          <a:p>
            <a:r>
              <a:rPr lang="en-US" b="1" dirty="0"/>
              <a:t>Power BI</a:t>
            </a:r>
            <a:r>
              <a:rPr lang="en-US" dirty="0"/>
              <a:t>: For data visualization, dashboard creation, and reporting.</a:t>
            </a:r>
          </a:p>
          <a:p>
            <a:r>
              <a:rPr lang="en-US" b="1" dirty="0"/>
              <a:t>Time Series Analysis</a:t>
            </a:r>
            <a:r>
              <a:rPr lang="en-US" dirty="0"/>
              <a:t>: To analyze historical sales data and forecast future sales.</a:t>
            </a:r>
          </a:p>
          <a:p>
            <a:pPr lvl="1">
              <a:lnSpc>
                <a:spcPct val="150000"/>
              </a:lnSpc>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a:t> </a:t>
            </a:r>
            <a:r>
              <a:rPr lang="en-GB" sz="2000" b="0" u="sng">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pic>
        <p:nvPicPr>
          <p:cNvPr id="11" name="Picture 10">
            <a:extLst>
              <a:ext uri="{FF2B5EF4-FFF2-40B4-BE49-F238E27FC236}">
                <a16:creationId xmlns:a16="http://schemas.microsoft.com/office/drawing/2014/main" id="{C39C4599-C114-53AD-6437-93872A248F3E}"/>
              </a:ext>
            </a:extLst>
          </p:cNvPr>
          <p:cNvPicPr>
            <a:picLocks noChangeAspect="1"/>
          </p:cNvPicPr>
          <p:nvPr/>
        </p:nvPicPr>
        <p:blipFill>
          <a:blip r:embed="rId4"/>
          <a:stretch>
            <a:fillRect/>
          </a:stretch>
        </p:blipFill>
        <p:spPr>
          <a:xfrm>
            <a:off x="320982" y="1275372"/>
            <a:ext cx="3734579" cy="1949794"/>
          </a:xfrm>
          <a:prstGeom prst="rect">
            <a:avLst/>
          </a:prstGeom>
        </p:spPr>
      </p:pic>
      <p:pic>
        <p:nvPicPr>
          <p:cNvPr id="13" name="Picture 12">
            <a:extLst>
              <a:ext uri="{FF2B5EF4-FFF2-40B4-BE49-F238E27FC236}">
                <a16:creationId xmlns:a16="http://schemas.microsoft.com/office/drawing/2014/main" id="{733D5991-6C41-B23A-D892-541388A2C2EF}"/>
              </a:ext>
            </a:extLst>
          </p:cNvPr>
          <p:cNvPicPr>
            <a:picLocks noChangeAspect="1"/>
          </p:cNvPicPr>
          <p:nvPr/>
        </p:nvPicPr>
        <p:blipFill>
          <a:blip r:embed="rId5"/>
          <a:stretch>
            <a:fillRect/>
          </a:stretch>
        </p:blipFill>
        <p:spPr>
          <a:xfrm>
            <a:off x="4183594" y="934948"/>
            <a:ext cx="5206986" cy="2407728"/>
          </a:xfrm>
          <a:prstGeom prst="rect">
            <a:avLst/>
          </a:prstGeom>
        </p:spPr>
      </p:pic>
      <p:pic>
        <p:nvPicPr>
          <p:cNvPr id="17" name="Picture 16">
            <a:extLst>
              <a:ext uri="{FF2B5EF4-FFF2-40B4-BE49-F238E27FC236}">
                <a16:creationId xmlns:a16="http://schemas.microsoft.com/office/drawing/2014/main" id="{727ADE8B-96D5-71CC-AFB4-BBB3FE47D37B}"/>
              </a:ext>
            </a:extLst>
          </p:cNvPr>
          <p:cNvPicPr>
            <a:picLocks noChangeAspect="1"/>
          </p:cNvPicPr>
          <p:nvPr/>
        </p:nvPicPr>
        <p:blipFill>
          <a:blip r:embed="rId6"/>
          <a:stretch>
            <a:fillRect/>
          </a:stretch>
        </p:blipFill>
        <p:spPr>
          <a:xfrm>
            <a:off x="320982" y="3342676"/>
            <a:ext cx="8514793" cy="2698527"/>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459C506-5F4B-4B75-9218-C7C3F87FA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BC659EEB-C3AE-4544-8263-417009DCDF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7" name="Straight Connector 26">
              <a:extLst>
                <a:ext uri="{FF2B5EF4-FFF2-40B4-BE49-F238E27FC236}">
                  <a16:creationId xmlns:a16="http://schemas.microsoft.com/office/drawing/2014/main" id="{D99DB6C6-36F9-4576-A558-95153EADBE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694E7916-EDE4-4B50-A4A1-6B28FDD4D9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6F6CB7BB-4370-4173-97F8-F636C0F14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B0F590BB-1F51-4138-A2D4-2E483C84F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4A492863-9797-45A2-BAB3-514F10C5F2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8">
              <a:extLst>
                <a:ext uri="{FF2B5EF4-FFF2-40B4-BE49-F238E27FC236}">
                  <a16:creationId xmlns:a16="http://schemas.microsoft.com/office/drawing/2014/main" id="{7C1E33F6-6D0F-4ECF-92F4-6F71D8BAF3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9">
              <a:extLst>
                <a:ext uri="{FF2B5EF4-FFF2-40B4-BE49-F238E27FC236}">
                  <a16:creationId xmlns:a16="http://schemas.microsoft.com/office/drawing/2014/main" id="{73EEEA64-7411-474B-BD0E-60C24B3F4E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F82A6DD-92BB-4443-B5A5-05240DD55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79832BCB-1DCF-46AC-9FFA-170791668D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7" name="Rectangle 36">
            <a:extLst>
              <a:ext uri="{FF2B5EF4-FFF2-40B4-BE49-F238E27FC236}">
                <a16:creationId xmlns:a16="http://schemas.microsoft.com/office/drawing/2014/main" id="{4E74DA95-CD7A-4D5E-9D27-67A759CE7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C5FF3CB2-A516-9879-D80B-D8F3D0FAB346}"/>
              </a:ext>
            </a:extLst>
          </p:cNvPr>
          <p:cNvPicPr>
            <a:picLocks noChangeAspect="1"/>
          </p:cNvPicPr>
          <p:nvPr/>
        </p:nvPicPr>
        <p:blipFill>
          <a:blip r:embed="rId2"/>
          <a:stretch>
            <a:fillRect/>
          </a:stretch>
        </p:blipFill>
        <p:spPr>
          <a:xfrm>
            <a:off x="1124262" y="2142858"/>
            <a:ext cx="4650004" cy="2580751"/>
          </a:xfrm>
          <a:prstGeom prst="rect">
            <a:avLst/>
          </a:prstGeom>
        </p:spPr>
      </p:pic>
      <p:cxnSp>
        <p:nvCxnSpPr>
          <p:cNvPr id="39" name="Straight Connector 38">
            <a:extLst>
              <a:ext uri="{FF2B5EF4-FFF2-40B4-BE49-F238E27FC236}">
                <a16:creationId xmlns:a16="http://schemas.microsoft.com/office/drawing/2014/main" id="{14AA3B5C-0C55-4FFF-9C45-8F9F7C074A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81305" y="1650669"/>
            <a:ext cx="0" cy="3431969"/>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7AC297EB-3FCB-B526-93AD-F84612520224}"/>
              </a:ext>
            </a:extLst>
          </p:cNvPr>
          <p:cNvPicPr>
            <a:picLocks noChangeAspect="1"/>
          </p:cNvPicPr>
          <p:nvPr/>
        </p:nvPicPr>
        <p:blipFill>
          <a:blip r:embed="rId3"/>
          <a:stretch>
            <a:fillRect/>
          </a:stretch>
        </p:blipFill>
        <p:spPr>
          <a:xfrm>
            <a:off x="6414367" y="2735732"/>
            <a:ext cx="4650004" cy="1395001"/>
          </a:xfrm>
          <a:prstGeom prst="rect">
            <a:avLst/>
          </a:prstGeom>
        </p:spPr>
      </p:pic>
      <p:sp>
        <p:nvSpPr>
          <p:cNvPr id="2" name="Slide Number Placeholder 1">
            <a:extLst>
              <a:ext uri="{FF2B5EF4-FFF2-40B4-BE49-F238E27FC236}">
                <a16:creationId xmlns:a16="http://schemas.microsoft.com/office/drawing/2014/main" id="{1674A24E-DC9A-906C-D1DA-A633F9A8A882}"/>
              </a:ext>
            </a:extLst>
          </p:cNvPr>
          <p:cNvSpPr>
            <a:spLocks noGrp="1"/>
          </p:cNvSpPr>
          <p:nvPr>
            <p:ph type="sldNum" sz="quarter" idx="12"/>
          </p:nvPr>
        </p:nvSpPr>
        <p:spPr>
          <a:xfrm>
            <a:off x="10860438" y="6420107"/>
            <a:ext cx="683339" cy="365125"/>
          </a:xfrm>
        </p:spPr>
        <p:txBody>
          <a:bodyPr>
            <a:normAutofit/>
          </a:bodyPr>
          <a:lstStyle/>
          <a:p>
            <a:pPr>
              <a:spcAft>
                <a:spcPts val="600"/>
              </a:spcAft>
            </a:pPr>
            <a:fld id="{D57F1E4F-1CFF-5643-939E-217C01CDF565}" type="slidenum">
              <a:rPr lang="en-US">
                <a:solidFill>
                  <a:srgbClr val="FFFFFF"/>
                </a:solidFill>
              </a:rPr>
              <a:pPr>
                <a:spcAft>
                  <a:spcPts val="600"/>
                </a:spcAft>
              </a:pPr>
              <a:t>8</a:t>
            </a:fld>
            <a:endParaRPr lang="en-US">
              <a:solidFill>
                <a:srgbClr val="FFFFFF"/>
              </a:solidFill>
            </a:endParaRPr>
          </a:p>
        </p:txBody>
      </p:sp>
    </p:spTree>
    <p:extLst>
      <p:ext uri="{BB962C8B-B14F-4D97-AF65-F5344CB8AC3E}">
        <p14:creationId xmlns:p14="http://schemas.microsoft.com/office/powerpoint/2010/main" val="1175474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3B2EB0-E968-67C0-DD93-4AE5422E250F}"/>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4" name="TextBox 3">
            <a:extLst>
              <a:ext uri="{FF2B5EF4-FFF2-40B4-BE49-F238E27FC236}">
                <a16:creationId xmlns:a16="http://schemas.microsoft.com/office/drawing/2014/main" id="{E704010B-734E-426F-DD37-90700AE0A72E}"/>
              </a:ext>
            </a:extLst>
          </p:cNvPr>
          <p:cNvSpPr txBox="1"/>
          <p:nvPr/>
        </p:nvSpPr>
        <p:spPr>
          <a:xfrm>
            <a:off x="256032" y="279321"/>
            <a:ext cx="11082528" cy="4247317"/>
          </a:xfrm>
          <a:prstGeom prst="rect">
            <a:avLst/>
          </a:prstGeom>
          <a:noFill/>
        </p:spPr>
        <p:txBody>
          <a:bodyPr wrap="square">
            <a:spAutoFit/>
          </a:bodyPr>
          <a:lstStyle/>
          <a:p>
            <a:r>
              <a:rPr lang="en-US" b="1" dirty="0"/>
              <a:t>Results</a:t>
            </a:r>
            <a:r>
              <a:rPr lang="en-US" dirty="0"/>
              <a:t>:</a:t>
            </a:r>
          </a:p>
          <a:p>
            <a:endParaRPr lang="en-US" dirty="0"/>
          </a:p>
          <a:p>
            <a:endParaRPr lang="en-US" dirty="0"/>
          </a:p>
          <a:p>
            <a:pPr>
              <a:buFont typeface="Arial" panose="020B0604020202020204" pitchFamily="34" charset="0"/>
              <a:buChar char="•"/>
            </a:pPr>
            <a:r>
              <a:rPr lang="en-US" b="1" dirty="0"/>
              <a:t>Interactive Dashboard</a:t>
            </a:r>
            <a:r>
              <a:rPr lang="en-US" dirty="0"/>
              <a:t>: An intuitive dashboard with KPIs and interactive visualizations that allow users to explore data at various levels of granularity.</a:t>
            </a:r>
          </a:p>
          <a:p>
            <a:pPr>
              <a:buFont typeface="Arial" panose="020B0604020202020204" pitchFamily="34" charset="0"/>
              <a:buChar char="•"/>
            </a:pPr>
            <a:endParaRPr lang="en-US" dirty="0"/>
          </a:p>
          <a:p>
            <a:pPr>
              <a:buFont typeface="Arial" panose="020B0604020202020204" pitchFamily="34" charset="0"/>
              <a:buChar char="•"/>
            </a:pPr>
            <a:r>
              <a:rPr lang="en-US" b="1" dirty="0"/>
              <a:t>Data Insights</a:t>
            </a:r>
            <a:r>
              <a:rPr lang="en-US" dirty="0"/>
              <a:t>: Valuable insights into sales performance and strategy effectiveness, visualized through charts and reports.</a:t>
            </a:r>
          </a:p>
          <a:p>
            <a:pPr>
              <a:buFont typeface="Arial" panose="020B0604020202020204" pitchFamily="34" charset="0"/>
              <a:buChar char="•"/>
            </a:pPr>
            <a:endParaRPr lang="en-US" dirty="0"/>
          </a:p>
          <a:p>
            <a:pPr>
              <a:buFont typeface="Arial" panose="020B0604020202020204" pitchFamily="34" charset="0"/>
              <a:buChar char="•"/>
            </a:pPr>
            <a:r>
              <a:rPr lang="en-US" b="1" dirty="0"/>
              <a:t>Sales Forecasts</a:t>
            </a:r>
            <a:r>
              <a:rPr lang="en-US" dirty="0"/>
              <a:t>: Accurate sales forecasts for the next 15 days, helping the supermarket prepare for future demand.</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b="1" dirty="0"/>
              <a:t>Actionable Recommendations</a:t>
            </a:r>
            <a:r>
              <a:rPr lang="en-US" dirty="0"/>
              <a:t>: Strategic recommendations based on data analysis to drive business growth, efficiency, and customer satisfaction.</a:t>
            </a:r>
          </a:p>
        </p:txBody>
      </p:sp>
    </p:spTree>
    <p:extLst>
      <p:ext uri="{BB962C8B-B14F-4D97-AF65-F5344CB8AC3E}">
        <p14:creationId xmlns:p14="http://schemas.microsoft.com/office/powerpoint/2010/main" val="35439149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569</TotalTime>
  <Words>430</Words>
  <Application>Microsoft Office PowerPoint</Application>
  <PresentationFormat>Widescreen</PresentationFormat>
  <Paragraphs>54</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Trebuchet MS</vt:lpstr>
      <vt:lpstr>Wingdings</vt:lpstr>
      <vt:lpstr>Wingdings 3</vt:lpstr>
      <vt:lpstr>Facet</vt:lpstr>
      <vt:lpstr>Project Title -  Sales Forecasting     and Data Analysis with Power BI</vt:lpstr>
      <vt:lpstr>PROBLEM  STATEMENT</vt:lpstr>
      <vt:lpstr>Project Description    The objective is to support the supermarket's strategic decision-making by utilizing Power BI for comprehensive data analysis and sales forecasting. This project involves creating an intuitive and interactive dashboard, providing deep insights into sales data, and forecasting future sales to help the business optimize its strategies for growth, efficiency, and customer satisfaction. </vt:lpstr>
      <vt:lpstr>PowerPoint Presentation</vt:lpstr>
      <vt:lpstr>WHO ARE THE END USERS?</vt:lpstr>
      <vt:lpstr>Technology Used</vt:lpstr>
      <vt:lpstr>RESULTS </vt:lpstr>
      <vt:lpstr>PowerPoint Presentation</vt:lpstr>
      <vt:lpstr>PowerPoint Presentation</vt:lpstr>
      <vt:lpstr>PowerPoint Presentation</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Achhuta Nand Jha</cp:lastModifiedBy>
  <cp:revision>74</cp:revision>
  <dcterms:created xsi:type="dcterms:W3CDTF">2021-07-11T13:13:15Z</dcterms:created>
  <dcterms:modified xsi:type="dcterms:W3CDTF">2024-07-22T06:58:21Z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