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oppi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35" roundtripDataSignature="AMtx7mjEjTB1fjMgizeleXvUlxbhnlC/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58" name="Google Shape;58;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b09bb9bc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9" name="Google Shape;119;g31b09bb9bc7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09bb9bc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7" name="Google Shape;127;g31b09bb9bc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b09bb9bc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5" name="Google Shape;135;g31b09bb9bc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b09bb9bc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3" name="Google Shape;143;g31b09bb9bc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09bb9bc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0" name="Google Shape;150;g31b09bb9bc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09bb9bc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7" name="Google Shape;157;g31b09bb9bc7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b09bb9bc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4" name="Google Shape;164;g31b09bb9bc7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b09bb9bc7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1" name="Google Shape;171;g31b09bb9bc7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09bb9bc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8" name="Google Shape;178;g31b09bb9bc7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b09bb9bc7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5" name="Google Shape;185;g31b09bb9bc7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8: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5" name="Google Shape;65;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09bb9bc7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2" name="Google Shape;192;g31b09bb9bc7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b09bb9bc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9" name="Google Shape;199;g31b09bb9bc7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b09bb9bc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06" name="Google Shape;206;g31b09bb9bc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b09bb9bc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13" name="Google Shape;213;g31b09bb9bc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20" name="Google Shape;22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75" name="Google Shape;7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3" name="Google Shape;8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9" name="Google Shape;8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5" name="Google Shape;9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1" name="Google Shape;10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7" name="Google Shape;10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3" name="Google Shape;11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2" name="Shape 52"/>
        <p:cNvGrpSpPr/>
        <p:nvPr/>
      </p:nvGrpSpPr>
      <p:grpSpPr>
        <a:xfrm>
          <a:off x="0" y="0"/>
          <a:ext cx="0" cy="0"/>
          <a:chOff x="0" y="0"/>
          <a:chExt cx="0" cy="0"/>
        </a:xfrm>
      </p:grpSpPr>
      <p:sp>
        <p:nvSpPr>
          <p:cNvPr id="53" name="Google Shape;53;p5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5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7"/>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47"/>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4" name="Google Shape;14;p4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4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4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9"/>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9"/>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49"/>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49"/>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49"/>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7" name="Google Shape;2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5" name="Google Shape;45;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6" name="Google Shape;4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p:nvPr/>
        </p:nvSpPr>
        <p:spPr>
          <a:xfrm>
            <a:off x="0" y="122877"/>
            <a:ext cx="9144000"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45"/>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45"/>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9" name="Google Shape;9;p45"/>
          <p:cNvPicPr preferRelativeResize="0"/>
          <p:nvPr/>
        </p:nvPicPr>
        <p:blipFill rotWithShape="1">
          <a:blip r:embed="rId1">
            <a:alphaModFix/>
          </a:blip>
          <a:srcRect b="0" l="0" r="0" t="0"/>
          <a:stretch/>
        </p:blipFill>
        <p:spPr>
          <a:xfrm>
            <a:off x="7411959" y="234964"/>
            <a:ext cx="852410" cy="2849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A person sitting at a desk with a computer&#10;&#10;Description automatically generated" id="60" name="Google Shape;60;p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1" name="Google Shape;61;p5"/>
          <p:cNvSpPr txBox="1"/>
          <p:nvPr/>
        </p:nvSpPr>
        <p:spPr>
          <a:xfrm>
            <a:off x="5969417" y="2231566"/>
            <a:ext cx="2297424" cy="38087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1875" u="none" cap="none" strike="noStrike">
                <a:solidFill>
                  <a:schemeClr val="lt1"/>
                </a:solidFill>
                <a:latin typeface="Arial"/>
                <a:ea typeface="Arial"/>
                <a:cs typeface="Arial"/>
                <a:sym typeface="Arial"/>
              </a:rPr>
              <a:t>Internship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1b09bb9bc7_0_20"/>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22" name="Google Shape;122;g31b09bb9bc7_0_20"/>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 name="Google Shape;123;g31b09bb9bc7_0_20"/>
          <p:cNvPicPr preferRelativeResize="0"/>
          <p:nvPr/>
        </p:nvPicPr>
        <p:blipFill>
          <a:blip r:embed="rId3">
            <a:alphaModFix/>
          </a:blip>
          <a:stretch>
            <a:fillRect/>
          </a:stretch>
        </p:blipFill>
        <p:spPr>
          <a:xfrm>
            <a:off x="574913" y="1300213"/>
            <a:ext cx="3396637" cy="2543063"/>
          </a:xfrm>
          <a:prstGeom prst="rect">
            <a:avLst/>
          </a:prstGeom>
          <a:noFill/>
          <a:ln>
            <a:noFill/>
          </a:ln>
        </p:spPr>
      </p:pic>
      <p:pic>
        <p:nvPicPr>
          <p:cNvPr id="124" name="Google Shape;124;g31b09bb9bc7_0_20"/>
          <p:cNvPicPr preferRelativeResize="0"/>
          <p:nvPr/>
        </p:nvPicPr>
        <p:blipFill>
          <a:blip r:embed="rId4">
            <a:alphaModFix/>
          </a:blip>
          <a:stretch>
            <a:fillRect/>
          </a:stretch>
        </p:blipFill>
        <p:spPr>
          <a:xfrm>
            <a:off x="4634849" y="847750"/>
            <a:ext cx="3242700" cy="329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1b09bb9bc7_0_3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30" name="Google Shape;130;g31b09bb9bc7_0_32"/>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g31b09bb9bc7_0_32"/>
          <p:cNvPicPr preferRelativeResize="0"/>
          <p:nvPr/>
        </p:nvPicPr>
        <p:blipFill>
          <a:blip r:embed="rId3">
            <a:alphaModFix/>
          </a:blip>
          <a:stretch>
            <a:fillRect/>
          </a:stretch>
        </p:blipFill>
        <p:spPr>
          <a:xfrm>
            <a:off x="1087001" y="1390650"/>
            <a:ext cx="3396637" cy="2533999"/>
          </a:xfrm>
          <a:prstGeom prst="rect">
            <a:avLst/>
          </a:prstGeom>
          <a:noFill/>
          <a:ln>
            <a:noFill/>
          </a:ln>
        </p:spPr>
      </p:pic>
      <p:pic>
        <p:nvPicPr>
          <p:cNvPr id="132" name="Google Shape;132;g31b09bb9bc7_0_32"/>
          <p:cNvPicPr preferRelativeResize="0"/>
          <p:nvPr/>
        </p:nvPicPr>
        <p:blipFill>
          <a:blip r:embed="rId4">
            <a:alphaModFix/>
          </a:blip>
          <a:stretch>
            <a:fillRect/>
          </a:stretch>
        </p:blipFill>
        <p:spPr>
          <a:xfrm>
            <a:off x="4964038" y="1390650"/>
            <a:ext cx="3396637" cy="2533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1b09bb9bc7_0_3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38" name="Google Shape;138;g31b09bb9bc7_0_37"/>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g31b09bb9bc7_0_37"/>
          <p:cNvPicPr preferRelativeResize="0"/>
          <p:nvPr/>
        </p:nvPicPr>
        <p:blipFill>
          <a:blip r:embed="rId3">
            <a:alphaModFix/>
          </a:blip>
          <a:stretch>
            <a:fillRect/>
          </a:stretch>
        </p:blipFill>
        <p:spPr>
          <a:xfrm>
            <a:off x="945238" y="1524000"/>
            <a:ext cx="3396637" cy="2349398"/>
          </a:xfrm>
          <a:prstGeom prst="rect">
            <a:avLst/>
          </a:prstGeom>
          <a:noFill/>
          <a:ln>
            <a:noFill/>
          </a:ln>
        </p:spPr>
      </p:pic>
      <p:pic>
        <p:nvPicPr>
          <p:cNvPr id="140" name="Google Shape;140;g31b09bb9bc7_0_37"/>
          <p:cNvPicPr preferRelativeResize="0"/>
          <p:nvPr/>
        </p:nvPicPr>
        <p:blipFill>
          <a:blip r:embed="rId4">
            <a:alphaModFix/>
          </a:blip>
          <a:stretch>
            <a:fillRect/>
          </a:stretch>
        </p:blipFill>
        <p:spPr>
          <a:xfrm>
            <a:off x="4826863" y="1742013"/>
            <a:ext cx="3396638" cy="1913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1b09bb9bc7_0_4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46" name="Google Shape;146;g31b09bb9bc7_0_42"/>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g31b09bb9bc7_0_42"/>
          <p:cNvPicPr preferRelativeResize="0"/>
          <p:nvPr/>
        </p:nvPicPr>
        <p:blipFill>
          <a:blip r:embed="rId3">
            <a:alphaModFix/>
          </a:blip>
          <a:stretch>
            <a:fillRect/>
          </a:stretch>
        </p:blipFill>
        <p:spPr>
          <a:xfrm>
            <a:off x="1152150" y="1230775"/>
            <a:ext cx="7109450" cy="351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1b09bb9bc7_0_4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53" name="Google Shape;153;g31b09bb9bc7_0_47"/>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g31b09bb9bc7_0_47"/>
          <p:cNvPicPr preferRelativeResize="0"/>
          <p:nvPr/>
        </p:nvPicPr>
        <p:blipFill>
          <a:blip r:embed="rId3">
            <a:alphaModFix/>
          </a:blip>
          <a:stretch>
            <a:fillRect/>
          </a:stretch>
        </p:blipFill>
        <p:spPr>
          <a:xfrm>
            <a:off x="2303155" y="1151955"/>
            <a:ext cx="4765177" cy="329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1b09bb9bc7_0_5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60" name="Google Shape;160;g31b09bb9bc7_0_52"/>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g31b09bb9bc7_0_52"/>
          <p:cNvPicPr preferRelativeResize="0"/>
          <p:nvPr/>
        </p:nvPicPr>
        <p:blipFill>
          <a:blip r:embed="rId3">
            <a:alphaModFix/>
          </a:blip>
          <a:stretch>
            <a:fillRect/>
          </a:stretch>
        </p:blipFill>
        <p:spPr>
          <a:xfrm>
            <a:off x="1699625" y="1161725"/>
            <a:ext cx="5121776" cy="3687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1b09bb9bc7_0_5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67" name="Google Shape;167;g31b09bb9bc7_0_57"/>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g31b09bb9bc7_0_57"/>
          <p:cNvPicPr preferRelativeResize="0"/>
          <p:nvPr/>
        </p:nvPicPr>
        <p:blipFill>
          <a:blip r:embed="rId3">
            <a:alphaModFix/>
          </a:blip>
          <a:stretch>
            <a:fillRect/>
          </a:stretch>
        </p:blipFill>
        <p:spPr>
          <a:xfrm>
            <a:off x="2045950" y="1179325"/>
            <a:ext cx="4528576" cy="3544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b09bb9bc7_0_6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74" name="Google Shape;174;g31b09bb9bc7_0_62"/>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g31b09bb9bc7_0_62"/>
          <p:cNvPicPr preferRelativeResize="0"/>
          <p:nvPr/>
        </p:nvPicPr>
        <p:blipFill>
          <a:blip r:embed="rId3">
            <a:alphaModFix/>
          </a:blip>
          <a:stretch>
            <a:fillRect/>
          </a:stretch>
        </p:blipFill>
        <p:spPr>
          <a:xfrm>
            <a:off x="1280175" y="1168775"/>
            <a:ext cx="6803150" cy="339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b09bb9bc7_0_6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81" name="Google Shape;181;g31b09bb9bc7_0_67"/>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g31b09bb9bc7_0_67"/>
          <p:cNvPicPr preferRelativeResize="0"/>
          <p:nvPr/>
        </p:nvPicPr>
        <p:blipFill>
          <a:blip r:embed="rId3">
            <a:alphaModFix/>
          </a:blip>
          <a:stretch>
            <a:fillRect/>
          </a:stretch>
        </p:blipFill>
        <p:spPr>
          <a:xfrm>
            <a:off x="2481431" y="971550"/>
            <a:ext cx="5210275" cy="348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b09bb9bc7_0_7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88" name="Google Shape;188;g31b09bb9bc7_0_72"/>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g31b09bb9bc7_0_72"/>
          <p:cNvPicPr preferRelativeResize="0"/>
          <p:nvPr/>
        </p:nvPicPr>
        <p:blipFill>
          <a:blip r:embed="rId3">
            <a:alphaModFix/>
          </a:blip>
          <a:stretch>
            <a:fillRect/>
          </a:stretch>
        </p:blipFill>
        <p:spPr>
          <a:xfrm>
            <a:off x="2289425" y="1169475"/>
            <a:ext cx="5314499" cy="3269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A white background with black lines&#10;&#10;Description automatically generated" id="67" name="Google Shape;67;p8"/>
          <p:cNvPicPr preferRelativeResize="0"/>
          <p:nvPr/>
        </p:nvPicPr>
        <p:blipFill rotWithShape="1">
          <a:blip r:embed="rId3">
            <a:alphaModFix amt="13000"/>
          </a:blip>
          <a:srcRect b="18028" l="1234" r="0" t="10895"/>
          <a:stretch/>
        </p:blipFill>
        <p:spPr>
          <a:xfrm>
            <a:off x="110365" y="656492"/>
            <a:ext cx="8935392" cy="4282831"/>
          </a:xfrm>
          <a:prstGeom prst="rect">
            <a:avLst/>
          </a:prstGeom>
          <a:noFill/>
          <a:ln>
            <a:noFill/>
          </a:ln>
        </p:spPr>
      </p:pic>
      <p:sp>
        <p:nvSpPr>
          <p:cNvPr id="68" name="Google Shape;68;p8"/>
          <p:cNvSpPr/>
          <p:nvPr/>
        </p:nvSpPr>
        <p:spPr>
          <a:xfrm>
            <a:off x="-7815" y="0"/>
            <a:ext cx="119381" cy="5143500"/>
          </a:xfrm>
          <a:prstGeom prst="rect">
            <a:avLst/>
          </a:prstGeom>
          <a:solidFill>
            <a:srgbClr val="2233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 name="Google Shape;69;p8"/>
          <p:cNvSpPr/>
          <p:nvPr/>
        </p:nvSpPr>
        <p:spPr>
          <a:xfrm rot="5400000">
            <a:off x="151054" y="930260"/>
            <a:ext cx="3211467" cy="3291141"/>
          </a:xfrm>
          <a:prstGeom prst="round2SameRect">
            <a:avLst>
              <a:gd fmla="val 16667" name="adj1"/>
              <a:gd fmla="val 0" name="adj2"/>
            </a:avLst>
          </a:prstGeom>
          <a:solidFill>
            <a:srgbClr val="223366">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p8"/>
          <p:cNvSpPr/>
          <p:nvPr/>
        </p:nvSpPr>
        <p:spPr>
          <a:xfrm rot="-5400000">
            <a:off x="5790159" y="827723"/>
            <a:ext cx="3257551" cy="3450130"/>
          </a:xfrm>
          <a:prstGeom prst="round2SameRect">
            <a:avLst>
              <a:gd fmla="val 16667" name="adj1"/>
              <a:gd fmla="val 0" name="adj2"/>
            </a:avLst>
          </a:prstGeom>
          <a:solidFill>
            <a:srgbClr val="C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00000"/>
              </a:solidFill>
              <a:latin typeface="Arial"/>
              <a:ea typeface="Arial"/>
              <a:cs typeface="Arial"/>
              <a:sym typeface="Arial"/>
            </a:endParaRPr>
          </a:p>
        </p:txBody>
      </p:sp>
      <p:sp>
        <p:nvSpPr>
          <p:cNvPr id="71" name="Google Shape;71;p8"/>
          <p:cNvSpPr/>
          <p:nvPr/>
        </p:nvSpPr>
        <p:spPr>
          <a:xfrm>
            <a:off x="1704929" y="1289956"/>
            <a:ext cx="5734143" cy="2571750"/>
          </a:xfrm>
          <a:prstGeom prst="roundRect">
            <a:avLst>
              <a:gd fmla="val 16667" name="adj"/>
            </a:avLst>
          </a:prstGeom>
          <a:solidFill>
            <a:srgbClr val="223366"/>
          </a:solidFill>
          <a:ln cap="flat" cmpd="sng" w="25400">
            <a:solidFill>
              <a:srgbClr val="22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Student Name :ACHHUTA NAND JHA</a:t>
            </a:r>
            <a:endParaRPr/>
          </a:p>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Student ID </a:t>
            </a:r>
            <a:r>
              <a:rPr lang="en">
                <a:solidFill>
                  <a:schemeClr val="lt1"/>
                </a:solidFill>
              </a:rPr>
              <a:t>:2315200002</a:t>
            </a:r>
            <a:endParaRPr/>
          </a:p>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College Name :GLA University</a:t>
            </a:r>
            <a:endParaRPr b="0" i="0" sz="1400" u="none" cap="none" strike="noStrike">
              <a:solidFill>
                <a:schemeClr val="lt1"/>
              </a:solidFill>
              <a:latin typeface="Arial"/>
              <a:ea typeface="Arial"/>
              <a:cs typeface="Arial"/>
              <a:sym typeface="Arial"/>
            </a:endParaRPr>
          </a:p>
        </p:txBody>
      </p:sp>
      <p:sp>
        <p:nvSpPr>
          <p:cNvPr id="72" name="Google Shape;72;p8"/>
          <p:cNvSpPr/>
          <p:nvPr/>
        </p:nvSpPr>
        <p:spPr>
          <a:xfrm>
            <a:off x="9048762" y="0"/>
            <a:ext cx="119381" cy="5143500"/>
          </a:xfrm>
          <a:prstGeom prst="rect">
            <a:avLst/>
          </a:prstGeom>
          <a:solidFill>
            <a:srgbClr val="FFE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b09bb9bc7_0_7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95" name="Google Shape;195;g31b09bb9bc7_0_77"/>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 name="Google Shape;196;g31b09bb9bc7_0_77"/>
          <p:cNvPicPr preferRelativeResize="0"/>
          <p:nvPr/>
        </p:nvPicPr>
        <p:blipFill>
          <a:blip r:embed="rId3">
            <a:alphaModFix/>
          </a:blip>
          <a:stretch>
            <a:fillRect/>
          </a:stretch>
        </p:blipFill>
        <p:spPr>
          <a:xfrm>
            <a:off x="1074425" y="1255800"/>
            <a:ext cx="7379199" cy="339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1b09bb9bc7_0_2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202" name="Google Shape;202;g31b09bb9bc7_0_27"/>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g31b09bb9bc7_0_27"/>
          <p:cNvPicPr preferRelativeResize="0"/>
          <p:nvPr/>
        </p:nvPicPr>
        <p:blipFill>
          <a:blip r:embed="rId3">
            <a:alphaModFix/>
          </a:blip>
          <a:stretch>
            <a:fillRect/>
          </a:stretch>
        </p:blipFill>
        <p:spPr>
          <a:xfrm>
            <a:off x="1165850" y="1234674"/>
            <a:ext cx="7329775" cy="3287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1b09bb9bc7_0_15"/>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209" name="Google Shape;209;g31b09bb9bc7_0_15"/>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g31b09bb9bc7_0_15"/>
          <p:cNvPicPr preferRelativeResize="0"/>
          <p:nvPr/>
        </p:nvPicPr>
        <p:blipFill>
          <a:blip r:embed="rId3">
            <a:alphaModFix/>
          </a:blip>
          <a:stretch>
            <a:fillRect/>
          </a:stretch>
        </p:blipFill>
        <p:spPr>
          <a:xfrm>
            <a:off x="1650500" y="1112250"/>
            <a:ext cx="6089901" cy="325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1b09bb9bc7_0_10"/>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216" name="Google Shape;216;g31b09bb9bc7_0_10"/>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g31b09bb9bc7_0_10"/>
          <p:cNvPicPr preferRelativeResize="0"/>
          <p:nvPr/>
        </p:nvPicPr>
        <p:blipFill>
          <a:blip r:embed="rId3">
            <a:alphaModFix/>
          </a:blip>
          <a:stretch>
            <a:fillRect/>
          </a:stretch>
        </p:blipFill>
        <p:spPr>
          <a:xfrm>
            <a:off x="958950" y="1164162"/>
            <a:ext cx="6932324" cy="3579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sp>
        <p:nvSpPr>
          <p:cNvPr id="223" name="Google Shape;223;p43"/>
          <p:cNvSpPr txBox="1"/>
          <p:nvPr/>
        </p:nvSpPr>
        <p:spPr>
          <a:xfrm>
            <a:off x="759000" y="1141450"/>
            <a:ext cx="6638400" cy="26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800"/>
              <a:t>The Health Care Prediction project demonstrates the potential of data-driven approaches in transforming the healthcare sector. By accurately predicting outcomes, the project enhances decision-making, reduces diagnostic delays, and improves overall patient care. This predictive system can be scaled to integrate real-time data, making it a valuable tool in future healthcare advancements.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6"/>
          <p:cNvSpPr/>
          <p:nvPr/>
        </p:nvSpPr>
        <p:spPr>
          <a:xfrm>
            <a:off x="0" y="594857"/>
            <a:ext cx="9144000" cy="2259662"/>
          </a:xfrm>
          <a:prstGeom prst="rect">
            <a:avLst/>
          </a:prstGeom>
          <a:solidFill>
            <a:srgbClr val="243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36"/>
          <p:cNvSpPr txBox="1"/>
          <p:nvPr/>
        </p:nvSpPr>
        <p:spPr>
          <a:xfrm>
            <a:off x="1309844" y="1389165"/>
            <a:ext cx="6524311" cy="456856"/>
          </a:xfrm>
          <a:prstGeom prst="rect">
            <a:avLst/>
          </a:prstGeom>
          <a:noFill/>
          <a:ln>
            <a:noFill/>
          </a:ln>
        </p:spPr>
        <p:txBody>
          <a:bodyPr anchorCtr="0" anchor="t" bIns="0" lIns="0" spcFirstLastPara="1" rIns="0" wrap="square" tIns="0">
            <a:spAutoFit/>
          </a:bodyPr>
          <a:lstStyle/>
          <a:p>
            <a:pPr indent="0" lvl="0" marL="0" marR="0" rtl="0" algn="ctr">
              <a:lnSpc>
                <a:spcPct val="140357"/>
              </a:lnSpc>
              <a:spcBef>
                <a:spcPts val="0"/>
              </a:spcBef>
              <a:spcAft>
                <a:spcPts val="0"/>
              </a:spcAft>
              <a:buNone/>
            </a:pPr>
            <a:r>
              <a:rPr b="1" i="0" lang="en" sz="2800" u="none" cap="none" strike="noStrike">
                <a:solidFill>
                  <a:srgbClr val="FFE600"/>
                </a:solidFill>
                <a:latin typeface="Arial"/>
                <a:ea typeface="Arial"/>
                <a:cs typeface="Arial"/>
                <a:sym typeface="Arial"/>
              </a:rPr>
              <a:t>CAPSTONE PROJECT SHOWCASE</a:t>
            </a:r>
            <a:endParaRPr/>
          </a:p>
        </p:txBody>
      </p:sp>
      <p:sp>
        <p:nvSpPr>
          <p:cNvPr id="79" name="Google Shape;79;p36"/>
          <p:cNvSpPr txBox="1"/>
          <p:nvPr/>
        </p:nvSpPr>
        <p:spPr>
          <a:xfrm>
            <a:off x="-867769" y="3171676"/>
            <a:ext cx="10879500" cy="254100"/>
          </a:xfrm>
          <a:prstGeom prst="rect">
            <a:avLst/>
          </a:prstGeom>
          <a:noFill/>
          <a:ln>
            <a:noFill/>
          </a:ln>
        </p:spPr>
        <p:txBody>
          <a:bodyPr anchorCtr="0" anchor="t" bIns="0" lIns="0" spcFirstLastPara="1" rIns="0" wrap="square" tIns="0">
            <a:spAutoFit/>
          </a:bodyPr>
          <a:lstStyle/>
          <a:p>
            <a:pPr indent="0" lvl="0" marL="0" marR="0" rtl="0" algn="ctr">
              <a:lnSpc>
                <a:spcPct val="120969"/>
              </a:lnSpc>
              <a:spcBef>
                <a:spcPts val="0"/>
              </a:spcBef>
              <a:spcAft>
                <a:spcPts val="0"/>
              </a:spcAft>
              <a:buNone/>
            </a:pPr>
            <a:r>
              <a:rPr b="0" i="0" lang="en" sz="1650" u="none" cap="none" strike="noStrike">
                <a:solidFill>
                  <a:srgbClr val="0066A1"/>
                </a:solidFill>
                <a:latin typeface="Poppins"/>
                <a:ea typeface="Poppins"/>
                <a:cs typeface="Poppins"/>
                <a:sym typeface="Poppins"/>
              </a:rPr>
              <a:t>Project Title :</a:t>
            </a:r>
            <a:r>
              <a:rPr b="1" i="0" lang="en" sz="1650" u="none" cap="none" strike="noStrike">
                <a:solidFill>
                  <a:srgbClr val="0066A1"/>
                </a:solidFill>
                <a:latin typeface="Poppins"/>
                <a:ea typeface="Poppins"/>
                <a:cs typeface="Poppins"/>
                <a:sym typeface="Poppins"/>
              </a:rPr>
              <a:t> </a:t>
            </a:r>
            <a:r>
              <a:rPr b="1" lang="en" sz="1650">
                <a:solidFill>
                  <a:srgbClr val="0066A1"/>
                </a:solidFill>
                <a:latin typeface="Poppins"/>
                <a:ea typeface="Poppins"/>
                <a:cs typeface="Poppins"/>
                <a:sym typeface="Poppins"/>
              </a:rPr>
              <a:t> Health Care Prediction</a:t>
            </a:r>
            <a:endParaRPr b="1" i="0" sz="1650" u="none" cap="none" strike="noStrike">
              <a:solidFill>
                <a:srgbClr val="0066A1"/>
              </a:solidFill>
              <a:latin typeface="Poppins"/>
              <a:ea typeface="Poppins"/>
              <a:cs typeface="Poppins"/>
              <a:sym typeface="Poppins"/>
            </a:endParaRPr>
          </a:p>
        </p:txBody>
      </p:sp>
      <p:sp>
        <p:nvSpPr>
          <p:cNvPr id="80" name="Google Shape;80;p36"/>
          <p:cNvSpPr txBox="1"/>
          <p:nvPr/>
        </p:nvSpPr>
        <p:spPr>
          <a:xfrm>
            <a:off x="374305" y="4036323"/>
            <a:ext cx="8395386" cy="512320"/>
          </a:xfrm>
          <a:prstGeom prst="rect">
            <a:avLst/>
          </a:prstGeom>
          <a:noFill/>
          <a:ln>
            <a:noFill/>
          </a:ln>
        </p:spPr>
        <p:txBody>
          <a:bodyPr anchorCtr="0" anchor="t" bIns="0" lIns="0" spcFirstLastPara="1" rIns="0" wrap="square" tIns="0">
            <a:spAutoFit/>
          </a:bodyPr>
          <a:lstStyle/>
          <a:p>
            <a:pPr indent="0" lvl="0" marL="0" marR="0" rtl="0" algn="ctr">
              <a:lnSpc>
                <a:spcPct val="120969"/>
              </a:lnSpc>
              <a:spcBef>
                <a:spcPts val="0"/>
              </a:spcBef>
              <a:spcAft>
                <a:spcPts val="0"/>
              </a:spcAft>
              <a:buNone/>
            </a:pPr>
            <a:r>
              <a:rPr b="0" i="0" lang="en" sz="1650" u="none" cap="none" strike="noStrike">
                <a:solidFill>
                  <a:srgbClr val="181818"/>
                </a:solidFill>
                <a:latin typeface="Poppins"/>
                <a:ea typeface="Poppins"/>
                <a:cs typeface="Poppins"/>
                <a:sym typeface="Poppins"/>
              </a:rPr>
              <a:t>Abstract | Problem Statement | Project Overview | Proposed Solution | Technology Used | Modelling &amp; Results | Conclusion | Q&amp;A</a:t>
            </a:r>
            <a:endParaRPr b="0" i="0" sz="1800" u="none" cap="none" strike="noStrike">
              <a:solidFill>
                <a:srgbClr val="181818"/>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sp>
        <p:nvSpPr>
          <p:cNvPr id="86" name="Google Shape;86;p37"/>
          <p:cNvSpPr txBox="1"/>
          <p:nvPr/>
        </p:nvSpPr>
        <p:spPr>
          <a:xfrm>
            <a:off x="594426" y="1182600"/>
            <a:ext cx="5939100" cy="3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Health Care Prediction project leverages data analytics and machine learning to predict various health-related outcomes, enabling better decision-making in medical diagnostics and treatment plans. By analyzing patient data, the project aims to provide accurate and timely predictions that improve healthcare efficiency and patient satisfaction.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sp>
        <p:nvSpPr>
          <p:cNvPr id="92" name="Google Shape;92;p38"/>
          <p:cNvSpPr txBox="1"/>
          <p:nvPr/>
        </p:nvSpPr>
        <p:spPr>
          <a:xfrm>
            <a:off x="457250" y="1237475"/>
            <a:ext cx="6378000" cy="3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 the rapidly evolving healthcare landscape, predicting patient outcomes and diagnosing illnesses remains a significant challenge. Delays in diagnosis, lack of insights from historical data, and resource constraints in healthcare systems often lead to suboptimal outcomes. This project addresses these challenges by developing predictive models to aid healthcare professionals in decision-making processes.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sp>
        <p:nvSpPr>
          <p:cNvPr id="98" name="Google Shape;98;p39"/>
          <p:cNvSpPr txBox="1"/>
          <p:nvPr/>
        </p:nvSpPr>
        <p:spPr>
          <a:xfrm>
            <a:off x="402400" y="1210025"/>
            <a:ext cx="6460200" cy="3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project focuses on creating a data-driven prediction model that utilizes historical health records to forecast potential risks and outcomes. The system analyzes various factors such as patient demographics, medical history, and clinical parameters to generate actionable insights. These predictions can assist doctors and healthcare organizations in prioritizing critical cases, improving resource allocation, and enhancing patient care.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04" name="Google Shape;104;p40"/>
          <p:cNvSpPr txBox="1"/>
          <p:nvPr/>
        </p:nvSpPr>
        <p:spPr>
          <a:xfrm>
            <a:off x="1101850" y="1220725"/>
            <a:ext cx="56235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800"/>
              <a:t>A machine learning-based predictive system was developed to analyze patient data and forecast specific health conditions. By integrating various algorithms, the system ensures reliable and interpretable predictions. The solution aims to streamline healthcare workflows, reduce diagnostic errors, and enable early intervention for at-risk patients.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10" name="Google Shape;110;p41"/>
          <p:cNvSpPr txBox="1"/>
          <p:nvPr/>
        </p:nvSpPr>
        <p:spPr>
          <a:xfrm>
            <a:off x="1165850" y="1207000"/>
            <a:ext cx="55596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AutoNum type="arabicPeriod"/>
            </a:pPr>
            <a:r>
              <a:rPr b="1" lang="en" sz="1800">
                <a:solidFill>
                  <a:schemeClr val="dk1"/>
                </a:solidFill>
              </a:rPr>
              <a:t>Programming Languages</a:t>
            </a:r>
            <a:r>
              <a:rPr lang="en" sz="1800">
                <a:solidFill>
                  <a:schemeClr val="dk1"/>
                </a:solidFill>
              </a:rPr>
              <a:t>: Python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rPr>
              <a:t>Libraries</a:t>
            </a:r>
            <a:r>
              <a:rPr lang="en" sz="1800">
                <a:solidFill>
                  <a:schemeClr val="dk1"/>
                </a:solidFill>
              </a:rPr>
              <a:t>: Pandas, NumPy, Scikit-learn, Matplotlib, Seaborn</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rPr>
              <a:t>Machine Learning Techniques</a:t>
            </a:r>
            <a:r>
              <a:rPr lang="en" sz="1800">
                <a:solidFill>
                  <a:schemeClr val="dk1"/>
                </a:solidFill>
              </a:rPr>
              <a:t>: Linear Regression, Decision Trees, Random Forest, Support Vector Machines (SVM)</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rPr>
              <a:t>Platform</a:t>
            </a:r>
            <a:r>
              <a:rPr lang="en" sz="1800">
                <a:solidFill>
                  <a:schemeClr val="dk1"/>
                </a:solidFill>
              </a:rPr>
              <a:t>: IBM Watson Studio, Colab Notebook</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sp>
        <p:nvSpPr>
          <p:cNvPr id="116" name="Google Shape;116;p42"/>
          <p:cNvSpPr txBox="1"/>
          <p:nvPr/>
        </p:nvSpPr>
        <p:spPr>
          <a:xfrm>
            <a:off x="649275" y="1127725"/>
            <a:ext cx="7296900" cy="3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Data Preprocessing</a:t>
            </a:r>
            <a:r>
              <a:rPr lang="en" sz="1800">
                <a:solidFill>
                  <a:schemeClr val="dk1"/>
                </a:solidFill>
              </a:rPr>
              <a:t>: Cleaning and handling missing values, normalizing data, and feature selection.</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Model Development</a:t>
            </a:r>
            <a:r>
              <a:rPr lang="en" sz="1800">
                <a:solidFill>
                  <a:schemeClr val="dk1"/>
                </a:solidFill>
              </a:rPr>
              <a:t>: Various algorithms were tested, including Random Forest and SVM, to predict patient outcomes.</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Key Metrics</a:t>
            </a:r>
            <a:r>
              <a:rPr lang="en" sz="1800">
                <a:solidFill>
                  <a:schemeClr val="dk1"/>
                </a:solidFill>
              </a:rPr>
              <a:t>: Achieved an accuracy of 92% with the Random Forest model, demonstrating high reliability in predicting target health outcomes.</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Visualization</a:t>
            </a:r>
            <a:r>
              <a:rPr lang="en" sz="1800">
                <a:solidFill>
                  <a:schemeClr val="dk1"/>
                </a:solidFill>
              </a:rPr>
              <a:t>: Interactive dashboards and heatmaps showcasing model insights, feature importance, and predictions.</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Interpretability</a:t>
            </a:r>
            <a:r>
              <a:rPr lang="en" sz="1800">
                <a:solidFill>
                  <a:schemeClr val="dk1"/>
                </a:solidFill>
              </a:rPr>
              <a:t>: Models were fine-tuned for transparency to help healthcare professionals understand the predictions.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