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9"/>
  </p:notesMasterIdLst>
  <p:handoutMasterIdLst>
    <p:handoutMasterId r:id="rId30"/>
  </p:handoutMasterIdLst>
  <p:sldIdLst>
    <p:sldId id="338" r:id="rId5"/>
    <p:sldId id="327" r:id="rId6"/>
    <p:sldId id="315" r:id="rId7"/>
    <p:sldId id="340" r:id="rId8"/>
    <p:sldId id="329" r:id="rId9"/>
    <p:sldId id="302" r:id="rId10"/>
    <p:sldId id="344" r:id="rId11"/>
    <p:sldId id="342" r:id="rId12"/>
    <p:sldId id="349" r:id="rId13"/>
    <p:sldId id="348" r:id="rId14"/>
    <p:sldId id="350" r:id="rId15"/>
    <p:sldId id="351" r:id="rId16"/>
    <p:sldId id="352" r:id="rId17"/>
    <p:sldId id="353" r:id="rId18"/>
    <p:sldId id="354" r:id="rId19"/>
    <p:sldId id="355" r:id="rId20"/>
    <p:sldId id="356" r:id="rId21"/>
    <p:sldId id="357" r:id="rId22"/>
    <p:sldId id="358" r:id="rId23"/>
    <p:sldId id="347" r:id="rId24"/>
    <p:sldId id="346" r:id="rId25"/>
    <p:sldId id="343" r:id="rId26"/>
    <p:sldId id="339" r:id="rId27"/>
    <p:sldId id="30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2525"/>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1BC61E-DF3F-462F-87FF-5D15B35F625D}" v="403" dt="2024-10-27T11:54:32.947"/>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69" d="100"/>
          <a:sy n="69" d="100"/>
        </p:scale>
        <p:origin x="484" y="4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10/27/2024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10/27/2024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10/27/2024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njha1/INTERNSHIP-PROJECT/tree/4593ad7f650340e2f5934abd8f41958f4bd98c60/Vodafone%20Idea%20Foundation/Data%20Analytics%20using%20AI-LLMs"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56204" y="678418"/>
            <a:ext cx="10150268" cy="1846872"/>
          </a:xfrm>
        </p:spPr>
        <p:txBody>
          <a:bodyPr>
            <a:normAutofit/>
          </a:bodyPr>
          <a:lstStyle/>
          <a:p>
            <a:r>
              <a:rPr lang="en-GB" sz="3200" dirty="0">
                <a:solidFill>
                  <a:srgbClr val="FF0000"/>
                </a:solidFill>
              </a:rPr>
              <a:t>Project Title</a:t>
            </a:r>
            <a:r>
              <a:rPr lang="en-GB" sz="3200" dirty="0"/>
              <a:t> -</a:t>
            </a:r>
            <a:r>
              <a:rPr lang="en-GB" sz="3200" dirty="0">
                <a:ea typeface="+mn-lt"/>
                <a:cs typeface="+mn-lt"/>
              </a:rPr>
              <a:t>Optimizing Profitability in Retail:       An In-Depth Sales and Profit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3" name="TextBox 2">
            <a:extLst>
              <a:ext uri="{FF2B5EF4-FFF2-40B4-BE49-F238E27FC236}">
                <a16:creationId xmlns:a16="http://schemas.microsoft.com/office/drawing/2014/main" id="{1E76CCA4-10C4-DA0D-2306-6369EC0D3EDB}"/>
              </a:ext>
            </a:extLst>
          </p:cNvPr>
          <p:cNvSpPr txBox="1"/>
          <p:nvPr/>
        </p:nvSpPr>
        <p:spPr>
          <a:xfrm>
            <a:off x="2486025" y="2790825"/>
            <a:ext cx="970597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860C4C"/>
                </a:solidFill>
                <a:latin typeface="Arial"/>
              </a:rPr>
              <a:t>Student Name-ACHHUTA NAND JHA</a:t>
            </a:r>
            <a:endParaRPr lang="en-US" dirty="0">
              <a:latin typeface="Trebuchet MS" panose="020B0603020202020204"/>
              <a:cs typeface="Arial"/>
            </a:endParaRPr>
          </a:p>
          <a:p>
            <a:r>
              <a:rPr lang="en-US" sz="2000" b="1" dirty="0">
                <a:solidFill>
                  <a:srgbClr val="860C4C"/>
                </a:solidFill>
                <a:latin typeface="Arial"/>
                <a:cs typeface="Arial"/>
              </a:rPr>
              <a:t>College Name-GLA University</a:t>
            </a:r>
            <a:r>
              <a:rPr lang="en-US" sz="2000" dirty="0">
                <a:latin typeface="Arial"/>
                <a:cs typeface="Arial"/>
              </a:rPr>
              <a:t>​</a:t>
            </a:r>
            <a:endParaRPr lang="en-US" dirty="0">
              <a:latin typeface="Trebuchet MS" panose="020B0603020202020204"/>
              <a:cs typeface="Arial"/>
            </a:endParaRPr>
          </a:p>
          <a:p>
            <a:r>
              <a:rPr lang="en-US" sz="2000" b="1" dirty="0">
                <a:solidFill>
                  <a:srgbClr val="860C4C"/>
                </a:solidFill>
                <a:latin typeface="Arial"/>
                <a:cs typeface="Arial"/>
              </a:rPr>
              <a:t>Department-Department of Computer Engineering &amp; Applications</a:t>
            </a:r>
            <a:endParaRPr lang="en-US" dirty="0">
              <a:solidFill>
                <a:srgbClr val="000000"/>
              </a:solidFill>
              <a:latin typeface="Trebuchet MS" panose="020B0603020202020204"/>
              <a:cs typeface="Arial"/>
            </a:endParaRPr>
          </a:p>
          <a:p>
            <a:r>
              <a:rPr lang="en-US" sz="2000" b="1" dirty="0">
                <a:solidFill>
                  <a:srgbClr val="662525"/>
                </a:solidFill>
                <a:latin typeface="Trebuchet MS"/>
                <a:cs typeface="Arial"/>
              </a:rPr>
              <a:t>AICTE</a:t>
            </a:r>
            <a:r>
              <a:rPr lang="en-US" sz="2000" b="1" dirty="0">
                <a:solidFill>
                  <a:srgbClr val="662525"/>
                </a:solidFill>
                <a:ea typeface="+mn-lt"/>
                <a:cs typeface="+mn-lt"/>
              </a:rPr>
              <a:t> Internship Student Registration ID) : STU662a2083d78941714036867</a:t>
            </a:r>
            <a:endParaRPr lang="en-US" sz="2000" b="1" dirty="0">
              <a:solidFill>
                <a:srgbClr val="662525"/>
              </a:solidFill>
              <a:latin typeface="Arial"/>
              <a:cs typeface="Arial"/>
            </a:endParaRPr>
          </a:p>
          <a:p>
            <a:endParaRPr lang="en-US" sz="1100" dirty="0">
              <a:solidFill>
                <a:srgbClr val="000000"/>
              </a:solidFill>
              <a:latin typeface="Trebuchet MS"/>
              <a:cs typeface="Arial"/>
            </a:endParaRPr>
          </a:p>
          <a:p>
            <a:endParaRPr lang="en-US" sz="2000" b="1" dirty="0">
              <a:solidFill>
                <a:srgbClr val="860C4C"/>
              </a:solidFill>
              <a:latin typeface="Arial"/>
              <a:cs typeface="Arial"/>
            </a:endParaRPr>
          </a:p>
          <a:p>
            <a:endParaRPr lang="en-US" sz="1100" dirty="0">
              <a:solidFill>
                <a:srgbClr val="333333"/>
              </a:solidFill>
              <a:latin typeface="Trebuchet MS" panose="020B0603020202020204"/>
              <a:cs typeface="Arial"/>
            </a:endParaRPr>
          </a:p>
          <a:p>
            <a:endParaRPr lang="en-US" sz="2000" dirty="0">
              <a:latin typeface="Arial"/>
              <a:cs typeface="Arial"/>
            </a:endParaRPr>
          </a:p>
          <a:p>
            <a:br>
              <a:rPr lang="en-US" sz="2000" dirty="0">
                <a:latin typeface="Arial"/>
                <a:cs typeface="Arial"/>
              </a:rPr>
            </a:br>
            <a:r>
              <a:rPr lang="en-US" sz="2000" b="1" dirty="0">
                <a:solidFill>
                  <a:srgbClr val="860C4C"/>
                </a:solidFill>
                <a:latin typeface="Arial"/>
              </a:rPr>
              <a:t>    </a:t>
            </a:r>
            <a:r>
              <a:rPr lang="en-US" sz="2000" dirty="0">
                <a:latin typeface="Arial"/>
                <a:cs typeface="Arial"/>
              </a:rPr>
              <a:t>​</a:t>
            </a:r>
            <a:endParaRPr lang="en-US"/>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descr="A graph with a blue line&#10;&#10;Description automatically generated">
            <a:extLst>
              <a:ext uri="{FF2B5EF4-FFF2-40B4-BE49-F238E27FC236}">
                <a16:creationId xmlns:a16="http://schemas.microsoft.com/office/drawing/2014/main" id="{89562691-C93E-A225-DF11-FB66AC63AC87}"/>
              </a:ext>
            </a:extLst>
          </p:cNvPr>
          <p:cNvPicPr>
            <a:picLocks noChangeAspect="1"/>
          </p:cNvPicPr>
          <p:nvPr/>
        </p:nvPicPr>
        <p:blipFill>
          <a:blip r:embed="rId3"/>
          <a:stretch>
            <a:fillRect/>
          </a:stretch>
        </p:blipFill>
        <p:spPr>
          <a:xfrm>
            <a:off x="1290557" y="1598828"/>
            <a:ext cx="6549972" cy="4176955"/>
          </a:xfrm>
          <a:prstGeom prst="rect">
            <a:avLst/>
          </a:prstGeom>
        </p:spPr>
      </p:pic>
    </p:spTree>
    <p:extLst>
      <p:ext uri="{BB962C8B-B14F-4D97-AF65-F5344CB8AC3E}">
        <p14:creationId xmlns:p14="http://schemas.microsoft.com/office/powerpoint/2010/main" val="279269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8E58591F-D17A-6D3B-3D7D-B4F7B63296CF}"/>
              </a:ext>
            </a:extLst>
          </p:cNvPr>
          <p:cNvPicPr>
            <a:picLocks noChangeAspect="1"/>
          </p:cNvPicPr>
          <p:nvPr/>
        </p:nvPicPr>
        <p:blipFill>
          <a:blip r:embed="rId3"/>
          <a:stretch>
            <a:fillRect/>
          </a:stretch>
        </p:blipFill>
        <p:spPr>
          <a:xfrm>
            <a:off x="1745899" y="1269004"/>
            <a:ext cx="4567319" cy="4681619"/>
          </a:xfrm>
          <a:prstGeom prst="rect">
            <a:avLst/>
          </a:prstGeom>
        </p:spPr>
      </p:pic>
    </p:spTree>
    <p:extLst>
      <p:ext uri="{BB962C8B-B14F-4D97-AF65-F5344CB8AC3E}">
        <p14:creationId xmlns:p14="http://schemas.microsoft.com/office/powerpoint/2010/main" val="12447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descr="A screenshot of a graph&#10;&#10;Description automatically generated">
            <a:extLst>
              <a:ext uri="{FF2B5EF4-FFF2-40B4-BE49-F238E27FC236}">
                <a16:creationId xmlns:a16="http://schemas.microsoft.com/office/drawing/2014/main" id="{EBF28ED9-0C46-C18E-3AAB-3885732E54DE}"/>
              </a:ext>
            </a:extLst>
          </p:cNvPr>
          <p:cNvPicPr>
            <a:picLocks noChangeAspect="1"/>
          </p:cNvPicPr>
          <p:nvPr/>
        </p:nvPicPr>
        <p:blipFill>
          <a:blip r:embed="rId3"/>
          <a:stretch>
            <a:fillRect/>
          </a:stretch>
        </p:blipFill>
        <p:spPr>
          <a:xfrm>
            <a:off x="1744931" y="1276027"/>
            <a:ext cx="6067425" cy="5029200"/>
          </a:xfrm>
          <a:prstGeom prst="rect">
            <a:avLst/>
          </a:prstGeom>
        </p:spPr>
      </p:pic>
    </p:spTree>
    <p:extLst>
      <p:ext uri="{BB962C8B-B14F-4D97-AF65-F5344CB8AC3E}">
        <p14:creationId xmlns:p14="http://schemas.microsoft.com/office/powerpoint/2010/main" val="284278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descr="A group of blue dots&#10;&#10;Description automatically generated">
            <a:extLst>
              <a:ext uri="{FF2B5EF4-FFF2-40B4-BE49-F238E27FC236}">
                <a16:creationId xmlns:a16="http://schemas.microsoft.com/office/drawing/2014/main" id="{924534B1-4E73-34F1-42F4-792A1291BA25}"/>
              </a:ext>
            </a:extLst>
          </p:cNvPr>
          <p:cNvPicPr>
            <a:picLocks noChangeAspect="1"/>
          </p:cNvPicPr>
          <p:nvPr/>
        </p:nvPicPr>
        <p:blipFill>
          <a:blip r:embed="rId3"/>
          <a:stretch>
            <a:fillRect/>
          </a:stretch>
        </p:blipFill>
        <p:spPr>
          <a:xfrm>
            <a:off x="1475319" y="1226949"/>
            <a:ext cx="7291158" cy="5217763"/>
          </a:xfrm>
          <a:prstGeom prst="rect">
            <a:avLst/>
          </a:prstGeom>
        </p:spPr>
      </p:pic>
    </p:spTree>
    <p:extLst>
      <p:ext uri="{BB962C8B-B14F-4D97-AF65-F5344CB8AC3E}">
        <p14:creationId xmlns:p14="http://schemas.microsoft.com/office/powerpoint/2010/main" val="311451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BC1028E9-48C0-C678-7F8E-115AF78DE51D}"/>
              </a:ext>
            </a:extLst>
          </p:cNvPr>
          <p:cNvPicPr>
            <a:picLocks noChangeAspect="1"/>
          </p:cNvPicPr>
          <p:nvPr/>
        </p:nvPicPr>
        <p:blipFill>
          <a:blip r:embed="rId3"/>
          <a:stretch>
            <a:fillRect/>
          </a:stretch>
        </p:blipFill>
        <p:spPr>
          <a:xfrm>
            <a:off x="317877" y="1603912"/>
            <a:ext cx="10058078" cy="4011801"/>
          </a:xfrm>
          <a:prstGeom prst="rect">
            <a:avLst/>
          </a:prstGeom>
        </p:spPr>
      </p:pic>
    </p:spTree>
    <p:extLst>
      <p:ext uri="{BB962C8B-B14F-4D97-AF65-F5344CB8AC3E}">
        <p14:creationId xmlns:p14="http://schemas.microsoft.com/office/powerpoint/2010/main" val="68045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0B4A1F42-144C-CA7D-3D71-4C47B4DA2551}"/>
              </a:ext>
            </a:extLst>
          </p:cNvPr>
          <p:cNvPicPr>
            <a:picLocks noChangeAspect="1"/>
          </p:cNvPicPr>
          <p:nvPr/>
        </p:nvPicPr>
        <p:blipFill>
          <a:blip r:embed="rId3"/>
          <a:stretch>
            <a:fillRect/>
          </a:stretch>
        </p:blipFill>
        <p:spPr>
          <a:xfrm>
            <a:off x="680957" y="1603913"/>
            <a:ext cx="9383578" cy="3843903"/>
          </a:xfrm>
          <a:prstGeom prst="rect">
            <a:avLst/>
          </a:prstGeom>
        </p:spPr>
      </p:pic>
    </p:spTree>
    <p:extLst>
      <p:ext uri="{BB962C8B-B14F-4D97-AF65-F5344CB8AC3E}">
        <p14:creationId xmlns:p14="http://schemas.microsoft.com/office/powerpoint/2010/main" val="4665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descr="A comparison of a bar graph&#10;&#10;Description automatically generated">
            <a:extLst>
              <a:ext uri="{FF2B5EF4-FFF2-40B4-BE49-F238E27FC236}">
                <a16:creationId xmlns:a16="http://schemas.microsoft.com/office/drawing/2014/main" id="{8BAF8F27-A910-2B96-9C92-AA2E19D839FB}"/>
              </a:ext>
            </a:extLst>
          </p:cNvPr>
          <p:cNvPicPr>
            <a:picLocks noChangeAspect="1"/>
          </p:cNvPicPr>
          <p:nvPr/>
        </p:nvPicPr>
        <p:blipFill>
          <a:blip r:embed="rId3"/>
          <a:stretch>
            <a:fillRect/>
          </a:stretch>
        </p:blipFill>
        <p:spPr>
          <a:xfrm>
            <a:off x="680957" y="1603913"/>
            <a:ext cx="10197240" cy="4166784"/>
          </a:xfrm>
          <a:prstGeom prst="rect">
            <a:avLst/>
          </a:prstGeom>
        </p:spPr>
      </p:pic>
    </p:spTree>
    <p:extLst>
      <p:ext uri="{BB962C8B-B14F-4D97-AF65-F5344CB8AC3E}">
        <p14:creationId xmlns:p14="http://schemas.microsoft.com/office/powerpoint/2010/main" val="180916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descr="A graph of different colored squares&#10;&#10;Description automatically generated">
            <a:extLst>
              <a:ext uri="{FF2B5EF4-FFF2-40B4-BE49-F238E27FC236}">
                <a16:creationId xmlns:a16="http://schemas.microsoft.com/office/drawing/2014/main" id="{7D46A39D-2C7E-079D-0AEE-EC896DD2B150}"/>
              </a:ext>
            </a:extLst>
          </p:cNvPr>
          <p:cNvPicPr>
            <a:picLocks noChangeAspect="1"/>
          </p:cNvPicPr>
          <p:nvPr/>
        </p:nvPicPr>
        <p:blipFill>
          <a:blip r:embed="rId3"/>
          <a:stretch>
            <a:fillRect/>
          </a:stretch>
        </p:blipFill>
        <p:spPr>
          <a:xfrm>
            <a:off x="1069465" y="1420760"/>
            <a:ext cx="8077040" cy="4520178"/>
          </a:xfrm>
          <a:prstGeom prst="rect">
            <a:avLst/>
          </a:prstGeom>
        </p:spPr>
      </p:pic>
    </p:spTree>
    <p:extLst>
      <p:ext uri="{BB962C8B-B14F-4D97-AF65-F5344CB8AC3E}">
        <p14:creationId xmlns:p14="http://schemas.microsoft.com/office/powerpoint/2010/main" val="301187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descr="A graph of red dots&#10;&#10;Description automatically generated">
            <a:extLst>
              <a:ext uri="{FF2B5EF4-FFF2-40B4-BE49-F238E27FC236}">
                <a16:creationId xmlns:a16="http://schemas.microsoft.com/office/drawing/2014/main" id="{0F527778-8C3B-D36C-31C5-F909FB7134FA}"/>
              </a:ext>
            </a:extLst>
          </p:cNvPr>
          <p:cNvPicPr>
            <a:picLocks noChangeAspect="1"/>
          </p:cNvPicPr>
          <p:nvPr/>
        </p:nvPicPr>
        <p:blipFill>
          <a:blip r:embed="rId3"/>
          <a:stretch>
            <a:fillRect/>
          </a:stretch>
        </p:blipFill>
        <p:spPr>
          <a:xfrm>
            <a:off x="475524" y="1275947"/>
            <a:ext cx="8373767" cy="5300581"/>
          </a:xfrm>
          <a:prstGeom prst="rect">
            <a:avLst/>
          </a:prstGeom>
        </p:spPr>
      </p:pic>
    </p:spTree>
    <p:extLst>
      <p:ext uri="{BB962C8B-B14F-4D97-AF65-F5344CB8AC3E}">
        <p14:creationId xmlns:p14="http://schemas.microsoft.com/office/powerpoint/2010/main" val="147371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descr="A graph of blue and white bars&#10;&#10;Description automatically generated">
            <a:extLst>
              <a:ext uri="{FF2B5EF4-FFF2-40B4-BE49-F238E27FC236}">
                <a16:creationId xmlns:a16="http://schemas.microsoft.com/office/drawing/2014/main" id="{8D11C10B-438E-F756-6CE6-0A289193E2B5}"/>
              </a:ext>
            </a:extLst>
          </p:cNvPr>
          <p:cNvPicPr>
            <a:picLocks noChangeAspect="1"/>
          </p:cNvPicPr>
          <p:nvPr/>
        </p:nvPicPr>
        <p:blipFill>
          <a:blip r:embed="rId3"/>
          <a:stretch>
            <a:fillRect/>
          </a:stretch>
        </p:blipFill>
        <p:spPr>
          <a:xfrm>
            <a:off x="674983" y="1198455"/>
            <a:ext cx="9163050" cy="5210175"/>
          </a:xfrm>
          <a:prstGeom prst="rect">
            <a:avLst/>
          </a:prstGeom>
        </p:spPr>
      </p:pic>
    </p:spTree>
    <p:extLst>
      <p:ext uri="{BB962C8B-B14F-4D97-AF65-F5344CB8AC3E}">
        <p14:creationId xmlns:p14="http://schemas.microsoft.com/office/powerpoint/2010/main" val="23674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99128" y="1875556"/>
            <a:ext cx="7515251" cy="3607987"/>
          </a:xfrm>
        </p:spPr>
        <p:txBody>
          <a:bodyPr vert="horz" lIns="91440" tIns="45720" rIns="91440" bIns="45720" rtlCol="0" anchor="t">
            <a:normAutofit fontScale="92500"/>
          </a:bodyPr>
          <a:lstStyle/>
          <a:p>
            <a:pPr>
              <a:lnSpc>
                <a:spcPct val="150000"/>
              </a:lnSpc>
            </a:pPr>
            <a:r>
              <a:rPr lang="en-IN" sz="2800" dirty="0" err="1">
                <a:ea typeface="+mn-lt"/>
                <a:cs typeface="+mn-lt"/>
              </a:rPr>
              <a:t>Analyze</a:t>
            </a:r>
            <a:r>
              <a:rPr lang="en-IN" sz="2800" dirty="0">
                <a:ea typeface="+mn-lt"/>
                <a:cs typeface="+mn-lt"/>
              </a:rPr>
              <a:t> retail sales data to uncover patterns and insights, identifying key factors that impact sales and profitability across regions, customer segments, and product categories to inform data-driven strategic decisions.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a:extLst>
              <a:ext uri="{FF2B5EF4-FFF2-40B4-BE49-F238E27FC236}">
                <a16:creationId xmlns:a16="http://schemas.microsoft.com/office/drawing/2014/main" id="{A271FF61-1844-48EF-2FFE-A16DAAF8F0D9}"/>
              </a:ext>
            </a:extLst>
          </p:cNvPr>
          <p:cNvPicPr>
            <a:picLocks noChangeAspect="1"/>
          </p:cNvPicPr>
          <p:nvPr/>
        </p:nvPicPr>
        <p:blipFill>
          <a:blip r:embed="rId3"/>
          <a:stretch>
            <a:fillRect/>
          </a:stretch>
        </p:blipFill>
        <p:spPr>
          <a:xfrm>
            <a:off x="675548" y="1451595"/>
            <a:ext cx="9790571" cy="4448175"/>
          </a:xfrm>
          <a:prstGeom prst="rect">
            <a:avLst/>
          </a:prstGeom>
        </p:spPr>
      </p:pic>
    </p:spTree>
    <p:extLst>
      <p:ext uri="{BB962C8B-B14F-4D97-AF65-F5344CB8AC3E}">
        <p14:creationId xmlns:p14="http://schemas.microsoft.com/office/powerpoint/2010/main" val="269850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descr="A graph of different colored bars&#10;&#10;Description automatically generated">
            <a:extLst>
              <a:ext uri="{FF2B5EF4-FFF2-40B4-BE49-F238E27FC236}">
                <a16:creationId xmlns:a16="http://schemas.microsoft.com/office/drawing/2014/main" id="{3E5B68E5-0249-AA4B-B320-42C3602224CC}"/>
              </a:ext>
            </a:extLst>
          </p:cNvPr>
          <p:cNvPicPr>
            <a:picLocks noChangeAspect="1"/>
          </p:cNvPicPr>
          <p:nvPr/>
        </p:nvPicPr>
        <p:blipFill>
          <a:blip r:embed="rId3"/>
          <a:stretch>
            <a:fillRect/>
          </a:stretch>
        </p:blipFill>
        <p:spPr>
          <a:xfrm>
            <a:off x="348712" y="1600421"/>
            <a:ext cx="9893085" cy="3566752"/>
          </a:xfrm>
          <a:prstGeom prst="rect">
            <a:avLst/>
          </a:prstGeom>
        </p:spPr>
      </p:pic>
    </p:spTree>
    <p:extLst>
      <p:ext uri="{BB962C8B-B14F-4D97-AF65-F5344CB8AC3E}">
        <p14:creationId xmlns:p14="http://schemas.microsoft.com/office/powerpoint/2010/main" val="10304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7709503" cy="3707969"/>
          </a:xfrm>
        </p:spPr>
        <p:txBody>
          <a:bodyPr vert="horz" lIns="91440" tIns="45720" rIns="91440" bIns="45720" rtlCol="0" anchor="t">
            <a:normAutofit/>
          </a:bodyPr>
          <a:lstStyle/>
          <a:p>
            <a:pPr>
              <a:buNone/>
            </a:pPr>
            <a:r>
              <a:rPr lang="en-US" b="1" dirty="0">
                <a:ea typeface="+mn-lt"/>
                <a:cs typeface="+mn-lt"/>
              </a:rPr>
              <a:t>Results and Key Insights:</a:t>
            </a:r>
            <a:endParaRPr lang="en-US" dirty="0"/>
          </a:p>
          <a:p>
            <a:pPr>
              <a:buFont typeface="Wingdings"/>
              <a:buChar char="§"/>
            </a:pPr>
            <a:r>
              <a:rPr lang="en-US" b="1" dirty="0">
                <a:ea typeface="+mn-lt"/>
                <a:cs typeface="+mn-lt"/>
              </a:rPr>
              <a:t>Quantity and Profit Relationship:</a:t>
            </a:r>
            <a:r>
              <a:rPr lang="en-US" dirty="0">
                <a:ea typeface="+mn-lt"/>
                <a:cs typeface="+mn-lt"/>
              </a:rPr>
              <a:t> Identified the optimal quantity range for maximizing profits.</a:t>
            </a:r>
            <a:endParaRPr lang="en-US" dirty="0"/>
          </a:p>
          <a:p>
            <a:pPr>
              <a:buFont typeface="Wingdings"/>
              <a:buChar char="§"/>
            </a:pPr>
            <a:r>
              <a:rPr lang="en-US" b="1" dirty="0">
                <a:ea typeface="+mn-lt"/>
                <a:cs typeface="+mn-lt"/>
              </a:rPr>
              <a:t>Impact of Discounts:</a:t>
            </a:r>
            <a:r>
              <a:rPr lang="en-US" dirty="0">
                <a:ea typeface="+mn-lt"/>
                <a:cs typeface="+mn-lt"/>
              </a:rPr>
              <a:t> Discovered that high discounts negatively impact profit margins.</a:t>
            </a:r>
            <a:endParaRPr lang="en-US" dirty="0"/>
          </a:p>
          <a:p>
            <a:pPr>
              <a:buFont typeface="Wingdings"/>
              <a:buChar char="§"/>
            </a:pPr>
            <a:r>
              <a:rPr lang="en-US" b="1" dirty="0">
                <a:ea typeface="+mn-lt"/>
                <a:cs typeface="+mn-lt"/>
              </a:rPr>
              <a:t>Top Performing Products and Categories:</a:t>
            </a:r>
            <a:r>
              <a:rPr lang="en-US" dirty="0">
                <a:ea typeface="+mn-lt"/>
                <a:cs typeface="+mn-lt"/>
              </a:rPr>
              <a:t> Visualized which product categories and sub-categories generate the most sales and profit.</a:t>
            </a:r>
            <a:endParaRPr lang="en-US" dirty="0"/>
          </a:p>
          <a:p>
            <a:pPr>
              <a:buFont typeface="Wingdings"/>
              <a:buChar char="§"/>
            </a:pPr>
            <a:r>
              <a:rPr lang="en-US" b="1" dirty="0">
                <a:ea typeface="+mn-lt"/>
                <a:cs typeface="+mn-lt"/>
              </a:rPr>
              <a:t>Sales by Segment and Region:</a:t>
            </a:r>
            <a:r>
              <a:rPr lang="en-US" dirty="0">
                <a:ea typeface="+mn-lt"/>
                <a:cs typeface="+mn-lt"/>
              </a:rPr>
              <a:t> Found that certain regions and customer segments significantly impact total sales.</a:t>
            </a:r>
            <a:endParaRPr lang="en-US" dirty="0"/>
          </a:p>
          <a:p>
            <a:pPr marL="0" indent="0">
              <a:buNone/>
            </a:pPr>
            <a:endParaRPr lang="en-US" dirty="0"/>
          </a:p>
        </p:txBody>
      </p:sp>
    </p:spTree>
    <p:extLst>
      <p:ext uri="{BB962C8B-B14F-4D97-AF65-F5344CB8AC3E}">
        <p14:creationId xmlns:p14="http://schemas.microsoft.com/office/powerpoint/2010/main" val="356418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fade">
                                      <p:cBhvr>
                                        <p:cTn id="42" dur="1000"/>
                                        <p:tgtEl>
                                          <p:spTgt spid="10">
                                            <p:txEl>
                                              <p:pRg st="2" end="2"/>
                                            </p:txEl>
                                          </p:spTgt>
                                        </p:tgtEl>
                                      </p:cBhvr>
                                    </p:animEffect>
                                    <p:anim calcmode="lin" valueType="num">
                                      <p:cBhvr>
                                        <p:cTn id="4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animEffect transition="in" filter="fade">
                                      <p:cBhvr>
                                        <p:cTn id="49" dur="1000"/>
                                        <p:tgtEl>
                                          <p:spTgt spid="10">
                                            <p:txEl>
                                              <p:pRg st="3" end="3"/>
                                            </p:txEl>
                                          </p:spTgt>
                                        </p:tgtEl>
                                      </p:cBhvr>
                                    </p:animEffect>
                                    <p:anim calcmode="lin" valueType="num">
                                      <p:cBhvr>
                                        <p:cTn id="50"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xEl>
                                              <p:pRg st="4" end="4"/>
                                            </p:txEl>
                                          </p:spTgt>
                                        </p:tgtEl>
                                        <p:attrNameLst>
                                          <p:attrName>style.visibility</p:attrName>
                                        </p:attrNameLst>
                                      </p:cBhvr>
                                      <p:to>
                                        <p:strVal val="visible"/>
                                      </p:to>
                                    </p:set>
                                    <p:animEffect transition="in" filter="fade">
                                      <p:cBhvr>
                                        <p:cTn id="56" dur="1000"/>
                                        <p:tgtEl>
                                          <p:spTgt spid="10">
                                            <p:txEl>
                                              <p:pRg st="4" end="4"/>
                                            </p:txEl>
                                          </p:spTgt>
                                        </p:tgtEl>
                                      </p:cBhvr>
                                    </p:animEffect>
                                    <p:anim calcmode="lin" valueType="num">
                                      <p:cBhvr>
                                        <p:cTn id="57"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80109" y="5727918"/>
            <a:ext cx="6029643" cy="29264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dirty="0">
                <a:solidFill>
                  <a:srgbClr val="FFFFFF"/>
                </a:solidFill>
                <a:latin typeface="Bookman Old Style"/>
                <a:ea typeface="+mj-lt"/>
                <a:cs typeface="+mj-lt"/>
              </a:rPr>
              <a:t> </a:t>
            </a:r>
            <a:r>
              <a:rPr lang="en-GB" sz="2000" b="0" dirty="0">
                <a:solidFill>
                  <a:srgbClr val="6BA9DA"/>
                </a:solidFill>
                <a:latin typeface="Bookman Old Style"/>
                <a:ea typeface="+mj-lt"/>
                <a:cs typeface="+mj-lt"/>
                <a:hlinkClick r:id="rId3"/>
              </a:rPr>
              <a:t>Demo Link</a:t>
            </a:r>
            <a:endParaRPr lang="en-IN" b="0" dirty="0">
              <a:solidFill>
                <a:srgbClr val="6BA9DA"/>
              </a:solidFill>
              <a:latin typeface="Bookman Old Style"/>
              <a:ea typeface="+mj-lt"/>
              <a:cs typeface="+mj-lt"/>
              <a:hlinkClick r:id="rId3"/>
            </a:endParaRPr>
          </a:p>
          <a:p>
            <a:br>
              <a:rPr lang="en-US" dirty="0"/>
            </a:br>
            <a:endParaRPr lang="en-US"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7419728" cy="4598758"/>
          </a:xfrm>
        </p:spPr>
        <p:txBody>
          <a:bodyPr vert="horz" lIns="91440" tIns="45720" rIns="91440" bIns="45720" rtlCol="0" anchor="t">
            <a:normAutofit lnSpcReduction="10000"/>
          </a:bodyPr>
          <a:lstStyle/>
          <a:p>
            <a:pPr>
              <a:buNone/>
            </a:pPr>
            <a:r>
              <a:rPr lang="en-US" b="1" dirty="0" err="1">
                <a:ea typeface="+mn-lt"/>
                <a:cs typeface="+mn-lt"/>
              </a:rPr>
              <a:t>onclusion</a:t>
            </a:r>
            <a:r>
              <a:rPr lang="en-US" b="1" dirty="0">
                <a:ea typeface="+mn-lt"/>
                <a:cs typeface="+mn-lt"/>
              </a:rPr>
              <a:t> and Next Steps</a:t>
            </a:r>
            <a:endParaRPr lang="en-US" dirty="0"/>
          </a:p>
          <a:p>
            <a:pPr marL="0" indent="0">
              <a:buNone/>
            </a:pPr>
            <a:r>
              <a:rPr lang="en-US" b="1" dirty="0">
                <a:ea typeface="+mn-lt"/>
                <a:cs typeface="+mn-lt"/>
              </a:rPr>
              <a:t>Conclusion:</a:t>
            </a:r>
            <a:endParaRPr lang="en-US" dirty="0"/>
          </a:p>
          <a:p>
            <a:pPr marL="1028700" lvl="1">
              <a:buFont typeface="Wingdings"/>
              <a:buChar char="§"/>
            </a:pPr>
            <a:r>
              <a:rPr lang="en-US" dirty="0">
                <a:ea typeface="+mn-lt"/>
                <a:cs typeface="+mn-lt"/>
              </a:rPr>
              <a:t>This analysis provides actionable insights for retail companies to improve sales strategies and maximize profitability.</a:t>
            </a:r>
            <a:endParaRPr lang="en-US" dirty="0"/>
          </a:p>
          <a:p>
            <a:pPr marL="1028700" lvl="1">
              <a:buFont typeface="Wingdings"/>
              <a:buChar char="§"/>
            </a:pPr>
            <a:r>
              <a:rPr lang="en-US" dirty="0">
                <a:ea typeface="+mn-lt"/>
                <a:cs typeface="+mn-lt"/>
              </a:rPr>
              <a:t>Understanding the relationships among various features can aid in decision-making processes, helping businesses focus on profitable segments and optimal discount strategies.</a:t>
            </a:r>
            <a:endParaRPr lang="en-US" dirty="0"/>
          </a:p>
          <a:p>
            <a:pPr marL="0" indent="0">
              <a:buNone/>
            </a:pPr>
            <a:r>
              <a:rPr lang="en-US" b="1" dirty="0">
                <a:ea typeface="+mn-lt"/>
                <a:cs typeface="+mn-lt"/>
              </a:rPr>
              <a:t>Next Steps:</a:t>
            </a:r>
            <a:endParaRPr lang="en-US" dirty="0"/>
          </a:p>
          <a:p>
            <a:pPr marL="1028700" lvl="1">
              <a:buFont typeface="Wingdings"/>
              <a:buChar char="§"/>
            </a:pPr>
            <a:r>
              <a:rPr lang="en-US" dirty="0">
                <a:ea typeface="+mn-lt"/>
                <a:cs typeface="+mn-lt"/>
              </a:rPr>
              <a:t>Implement predictive modeling to forecast sales.</a:t>
            </a:r>
            <a:endParaRPr lang="en-US" dirty="0"/>
          </a:p>
          <a:p>
            <a:pPr marL="1028700" lvl="1">
              <a:buFont typeface="Wingdings"/>
              <a:buChar char="§"/>
            </a:pPr>
            <a:r>
              <a:rPr lang="en-US" dirty="0">
                <a:ea typeface="+mn-lt"/>
                <a:cs typeface="+mn-lt"/>
              </a:rPr>
              <a:t>Further analyze seasonal trends if additional time-based data is available.</a:t>
            </a:r>
            <a:endParaRPr lang="en-US" dirty="0"/>
          </a:p>
          <a:p>
            <a:pPr marL="1028700" lvl="1">
              <a:buFont typeface="Wingdings"/>
              <a:buChar char="§"/>
            </a:pPr>
            <a:r>
              <a:rPr lang="en-US" dirty="0">
                <a:ea typeface="+mn-lt"/>
                <a:cs typeface="+mn-lt"/>
              </a:rPr>
              <a:t>Consider recommendations based on insights for inventory management, marketing, and strategic planning.</a:t>
            </a:r>
            <a:endParaRPr lang="en-US" dirty="0"/>
          </a:p>
          <a:p>
            <a:pPr marL="0" indent="0">
              <a:buNone/>
            </a:pPr>
            <a:endParaRPr lang="en-US"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0">
                                            <p:txEl>
                                              <p:pRg st="2" end="2"/>
                                            </p:txEl>
                                          </p:spTgt>
                                        </p:tgtEl>
                                        <p:attrNameLst>
                                          <p:attrName>style.visibility</p:attrName>
                                        </p:attrNameLst>
                                      </p:cBhvr>
                                      <p:to>
                                        <p:strVal val="visible"/>
                                      </p:to>
                                    </p:set>
                                    <p:animEffect transition="in" filter="fade">
                                      <p:cBhvr>
                                        <p:cTn id="40" dur="1000"/>
                                        <p:tgtEl>
                                          <p:spTgt spid="10">
                                            <p:txEl>
                                              <p:pRg st="2" end="2"/>
                                            </p:txEl>
                                          </p:spTgt>
                                        </p:tgtEl>
                                      </p:cBhvr>
                                    </p:animEffect>
                                    <p:anim calcmode="lin" valueType="num">
                                      <p:cBhvr>
                                        <p:cTn id="41"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0">
                                            <p:txEl>
                                              <p:pRg st="3" end="3"/>
                                            </p:txEl>
                                          </p:spTgt>
                                        </p:tgtEl>
                                        <p:attrNameLst>
                                          <p:attrName>style.visibility</p:attrName>
                                        </p:attrNameLst>
                                      </p:cBhvr>
                                      <p:to>
                                        <p:strVal val="visible"/>
                                      </p:to>
                                    </p:set>
                                    <p:animEffect transition="in" filter="fade">
                                      <p:cBhvr>
                                        <p:cTn id="45" dur="1000"/>
                                        <p:tgtEl>
                                          <p:spTgt spid="10">
                                            <p:txEl>
                                              <p:pRg st="3" end="3"/>
                                            </p:txEl>
                                          </p:spTgt>
                                        </p:tgtEl>
                                      </p:cBhvr>
                                    </p:animEffect>
                                    <p:anim calcmode="lin" valueType="num">
                                      <p:cBhvr>
                                        <p:cTn id="46"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0">
                                            <p:txEl>
                                              <p:pRg st="4" end="4"/>
                                            </p:txEl>
                                          </p:spTgt>
                                        </p:tgtEl>
                                        <p:attrNameLst>
                                          <p:attrName>style.visibility</p:attrName>
                                        </p:attrNameLst>
                                      </p:cBhvr>
                                      <p:to>
                                        <p:strVal val="visible"/>
                                      </p:to>
                                    </p:set>
                                    <p:animEffect transition="in" filter="fade">
                                      <p:cBhvr>
                                        <p:cTn id="52" dur="1000"/>
                                        <p:tgtEl>
                                          <p:spTgt spid="10">
                                            <p:txEl>
                                              <p:pRg st="4" end="4"/>
                                            </p:txEl>
                                          </p:spTgt>
                                        </p:tgtEl>
                                      </p:cBhvr>
                                    </p:animEffect>
                                    <p:anim calcmode="lin" valueType="num">
                                      <p:cBhvr>
                                        <p:cTn id="53"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54"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0">
                                            <p:txEl>
                                              <p:pRg st="5" end="5"/>
                                            </p:txEl>
                                          </p:spTgt>
                                        </p:tgtEl>
                                        <p:attrNameLst>
                                          <p:attrName>style.visibility</p:attrName>
                                        </p:attrNameLst>
                                      </p:cBhvr>
                                      <p:to>
                                        <p:strVal val="visible"/>
                                      </p:to>
                                    </p:set>
                                    <p:animEffect transition="in" filter="fade">
                                      <p:cBhvr>
                                        <p:cTn id="57" dur="1000"/>
                                        <p:tgtEl>
                                          <p:spTgt spid="10">
                                            <p:txEl>
                                              <p:pRg st="5" end="5"/>
                                            </p:txEl>
                                          </p:spTgt>
                                        </p:tgtEl>
                                      </p:cBhvr>
                                    </p:animEffect>
                                    <p:anim calcmode="lin" valueType="num">
                                      <p:cBhvr>
                                        <p:cTn id="58"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59"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0">
                                            <p:txEl>
                                              <p:pRg st="6" end="6"/>
                                            </p:txEl>
                                          </p:spTgt>
                                        </p:tgtEl>
                                        <p:attrNameLst>
                                          <p:attrName>style.visibility</p:attrName>
                                        </p:attrNameLst>
                                      </p:cBhvr>
                                      <p:to>
                                        <p:strVal val="visible"/>
                                      </p:to>
                                    </p:set>
                                    <p:animEffect transition="in" filter="fade">
                                      <p:cBhvr>
                                        <p:cTn id="62" dur="1000"/>
                                        <p:tgtEl>
                                          <p:spTgt spid="10">
                                            <p:txEl>
                                              <p:pRg st="6" end="6"/>
                                            </p:txEl>
                                          </p:spTgt>
                                        </p:tgtEl>
                                      </p:cBhvr>
                                    </p:animEffect>
                                    <p:anim calcmode="lin" valueType="num">
                                      <p:cBhvr>
                                        <p:cTn id="63"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64"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0">
                                            <p:txEl>
                                              <p:pRg st="7" end="7"/>
                                            </p:txEl>
                                          </p:spTgt>
                                        </p:tgtEl>
                                        <p:attrNameLst>
                                          <p:attrName>style.visibility</p:attrName>
                                        </p:attrNameLst>
                                      </p:cBhvr>
                                      <p:to>
                                        <p:strVal val="visible"/>
                                      </p:to>
                                    </p:set>
                                    <p:animEffect transition="in" filter="fade">
                                      <p:cBhvr>
                                        <p:cTn id="67" dur="1000"/>
                                        <p:tgtEl>
                                          <p:spTgt spid="10">
                                            <p:txEl>
                                              <p:pRg st="7" end="7"/>
                                            </p:txEl>
                                          </p:spTgt>
                                        </p:tgtEl>
                                      </p:cBhvr>
                                    </p:animEffect>
                                    <p:anim calcmode="lin" valueType="num">
                                      <p:cBhvr>
                                        <p:cTn id="68"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69"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993938" y="1314623"/>
            <a:ext cx="5968746" cy="3554237"/>
          </a:xfrm>
        </p:spPr>
        <p:txBody>
          <a:bodyPr vert="horz" lIns="91440" tIns="45720" rIns="91440" bIns="45720" rtlCol="0" anchor="t">
            <a:noAutofit/>
          </a:bodyPr>
          <a:lstStyle/>
          <a:p>
            <a:r>
              <a:rPr lang="en-IN" sz="6000" b="0">
                <a:solidFill>
                  <a:srgbClr val="FF0000"/>
                </a:solidFill>
                <a:latin typeface="Rockwell"/>
              </a:rPr>
              <a:t>Thank you for your attention</a:t>
            </a:r>
            <a:endParaRPr lang="en-US" sz="6000">
              <a:solidFill>
                <a:srgbClr val="FF0000"/>
              </a:solidFill>
            </a:endParaRP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p:tgtEl>
                                          <p:spTgt spid="32"/>
                                        </p:tgtEl>
                                        <p:attrNameLst>
                                          <p:attrName>ppt_y</p:attrName>
                                        </p:attrNameLst>
                                      </p:cBhvr>
                                      <p:tavLst>
                                        <p:tav tm="0">
                                          <p:val>
                                            <p:strVal val="#ppt_y+#ppt_h*1.125000"/>
                                          </p:val>
                                        </p:tav>
                                        <p:tav tm="100000">
                                          <p:val>
                                            <p:strVal val="#ppt_y"/>
                                          </p:val>
                                        </p:tav>
                                      </p:tavLst>
                                    </p:anim>
                                    <p:animEffect transition="in" filter="wipe(up)">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0" grpId="0"/>
      <p:bldP spid="23" grpId="0"/>
      <p:bldP spid="30"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vert="horz" lIns="91440" tIns="45720" rIns="91440" bIns="45720" rtlCol="0" anchor="t">
            <a:noAutofit/>
          </a:bodyPr>
          <a:lstStyle/>
          <a:p>
            <a:r>
              <a:rPr lang="en-GB" sz="4000" dirty="0"/>
              <a:t>Project Description</a:t>
            </a:r>
            <a:br>
              <a:rPr lang="en-GB" sz="1000" dirty="0"/>
            </a:br>
            <a:br>
              <a:rPr lang="en-GB" sz="1000" dirty="0"/>
            </a:br>
            <a:endParaRPr lang="en-GB" sz="2000" b="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8A5DD8A5-2F9D-2C14-2B10-B91D7A840EB0}"/>
              </a:ext>
            </a:extLst>
          </p:cNvPr>
          <p:cNvSpPr txBox="1"/>
          <p:nvPr/>
        </p:nvSpPr>
        <p:spPr>
          <a:xfrm>
            <a:off x="495837" y="2148625"/>
            <a:ext cx="658539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t>This project focuses on a comprehensive analysis of retail sales data to extract valuable insights into sales performance and profitability. Utilizing Python's data analysis libraries (Pandas, NumPy) and visualization tools (Matplotlib, Seaborn), we aimed to identify key trends and relationships among various features, including product categories, discounts, quantities sold, and shipping modes.</a:t>
            </a:r>
            <a:r>
              <a:rPr lang="en-US" sz="2000"/>
              <a:t>​</a:t>
            </a:r>
            <a:endParaRPr lang="en-US"/>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vert="horz" lIns="91440" tIns="45720" rIns="91440" bIns="45720" rtlCol="0" anchor="t">
            <a:noAutofit/>
          </a:bodyPr>
          <a:lstStyle/>
          <a:p>
            <a:r>
              <a:rPr lang="en-GB" sz="4000" dirty="0"/>
              <a:t>Project Description</a:t>
            </a:r>
            <a:br>
              <a:rPr lang="en-GB" sz="1000" dirty="0"/>
            </a:br>
            <a:br>
              <a:rPr lang="en-GB" sz="1000" dirty="0"/>
            </a:br>
            <a:endParaRPr lang="en-GB" sz="2000" b="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F6E01148-3FE6-2610-EA17-519A065E4608}"/>
              </a:ext>
            </a:extLst>
          </p:cNvPr>
          <p:cNvSpPr txBox="1"/>
          <p:nvPr/>
        </p:nvSpPr>
        <p:spPr>
          <a:xfrm>
            <a:off x="474373" y="2148625"/>
            <a:ext cx="742252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By exploring the dataset, we analyzed how factors like customer segments and regional variations influence sales and profits. The analysis involved data cleaning, feature engineering, and visualization of results through various charts and graphs. Key objectives included understanding the effectiveness of discount strategies, identifying high-performing products, and providing actionable insights for optimizing inventory and marketing strategies to enhance overall business performance.</a:t>
            </a:r>
            <a:endParaRPr lang="en-US">
              <a:ea typeface="+mn-lt"/>
              <a:cs typeface="+mn-lt"/>
            </a:endParaRPr>
          </a:p>
          <a:p>
            <a:endParaRPr lang="en-US" sz="2000" dirty="0"/>
          </a:p>
        </p:txBody>
      </p:sp>
    </p:spTree>
    <p:extLst>
      <p:ext uri="{BB962C8B-B14F-4D97-AF65-F5344CB8AC3E}">
        <p14:creationId xmlns:p14="http://schemas.microsoft.com/office/powerpoint/2010/main" val="142846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vert="horz" lIns="91440" tIns="45720" rIns="91440" bIns="45720" rtlCol="0" anchor="t">
            <a:normAutofit fontScale="62500" lnSpcReduction="20000"/>
          </a:bodyPr>
          <a:lstStyle/>
          <a:p>
            <a:pPr algn="just"/>
            <a:endParaRPr lang="en-IN" sz="3600" dirty="0"/>
          </a:p>
          <a:p>
            <a:pPr lvl="1" algn="just"/>
            <a:r>
              <a:rPr lang="en-IN" sz="3600" b="1" dirty="0">
                <a:ea typeface="+mn-lt"/>
                <a:cs typeface="+mn-lt"/>
              </a:rPr>
              <a:t>Business Analysts</a:t>
            </a:r>
            <a:r>
              <a:rPr lang="en-IN" sz="3600" dirty="0">
                <a:ea typeface="+mn-lt"/>
                <a:cs typeface="+mn-lt"/>
              </a:rPr>
              <a:t> – To gain insights into sales patterns and identify areas of potential growth.</a:t>
            </a:r>
            <a:endParaRPr lang="en-IN" dirty="0"/>
          </a:p>
          <a:p>
            <a:pPr lvl="1" algn="just"/>
            <a:r>
              <a:rPr lang="en-IN" sz="3600" b="1" dirty="0">
                <a:ea typeface="+mn-lt"/>
                <a:cs typeface="+mn-lt"/>
              </a:rPr>
              <a:t>Retail Managers</a:t>
            </a:r>
            <a:r>
              <a:rPr lang="en-IN" sz="3600" dirty="0">
                <a:ea typeface="+mn-lt"/>
                <a:cs typeface="+mn-lt"/>
              </a:rPr>
              <a:t> – For making informed decisions on inventory management, pricing, and promotions.</a:t>
            </a:r>
            <a:endParaRPr lang="en-IN" dirty="0"/>
          </a:p>
          <a:p>
            <a:pPr lvl="1" algn="just"/>
            <a:r>
              <a:rPr lang="en-IN" sz="3600" b="1" dirty="0">
                <a:ea typeface="+mn-lt"/>
                <a:cs typeface="+mn-lt"/>
              </a:rPr>
              <a:t>Sales &amp; Marketing Teams</a:t>
            </a:r>
            <a:r>
              <a:rPr lang="en-IN" sz="3600" dirty="0">
                <a:ea typeface="+mn-lt"/>
                <a:cs typeface="+mn-lt"/>
              </a:rPr>
              <a:t> – To identify product trends and regions for targeted marketing efforts.</a:t>
            </a:r>
            <a:endParaRPr lang="en-IN" dirty="0"/>
          </a:p>
          <a:p>
            <a:pPr lvl="1" algn="just"/>
            <a:r>
              <a:rPr lang="en-IN" sz="3600" b="1" dirty="0">
                <a:ea typeface="+mn-lt"/>
                <a:cs typeface="+mn-lt"/>
              </a:rPr>
              <a:t>Data Science Teams</a:t>
            </a:r>
            <a:r>
              <a:rPr lang="en-IN" sz="3600" dirty="0">
                <a:ea typeface="+mn-lt"/>
                <a:cs typeface="+mn-lt"/>
              </a:rPr>
              <a:t> – To further explore predictive analytics for future sales forecasts and trend analysis.</a:t>
            </a:r>
            <a:endParaRPr lang="en-IN" dirty="0"/>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vert="horz" lIns="91440" tIns="45720" rIns="91440" bIns="45720" rtlCol="0" anchor="t">
            <a:normAutofit/>
          </a:bodyPr>
          <a:lstStyle/>
          <a:p>
            <a:pPr>
              <a:lnSpc>
                <a:spcPct val="100000"/>
              </a:lnSpc>
            </a:pPr>
            <a:r>
              <a:rPr lang="en-IN" b="1" dirty="0">
                <a:ea typeface="+mn-lt"/>
                <a:cs typeface="+mn-lt"/>
              </a:rPr>
              <a:t>Technology Stack:</a:t>
            </a:r>
            <a:endParaRPr lang="en-IN" dirty="0"/>
          </a:p>
          <a:p>
            <a:pPr>
              <a:lnSpc>
                <a:spcPct val="150000"/>
              </a:lnSpc>
            </a:pPr>
            <a:r>
              <a:rPr lang="en-IN" b="1" dirty="0">
                <a:ea typeface="+mn-lt"/>
                <a:cs typeface="+mn-lt"/>
              </a:rPr>
              <a:t>Programming Language:</a:t>
            </a:r>
            <a:r>
              <a:rPr lang="en-IN" dirty="0">
                <a:ea typeface="+mn-lt"/>
                <a:cs typeface="+mn-lt"/>
              </a:rPr>
              <a:t> Python</a:t>
            </a:r>
            <a:endParaRPr lang="en-IN" dirty="0"/>
          </a:p>
          <a:p>
            <a:pPr>
              <a:lnSpc>
                <a:spcPct val="150000"/>
              </a:lnSpc>
            </a:pPr>
            <a:r>
              <a:rPr lang="en-IN" b="1" dirty="0">
                <a:ea typeface="+mn-lt"/>
                <a:cs typeface="+mn-lt"/>
              </a:rPr>
              <a:t>Data Analysis Libraries:</a:t>
            </a:r>
            <a:r>
              <a:rPr lang="en-IN" dirty="0">
                <a:ea typeface="+mn-lt"/>
                <a:cs typeface="+mn-lt"/>
              </a:rPr>
              <a:t> Pandas, NumPy</a:t>
            </a:r>
            <a:endParaRPr lang="en-IN" dirty="0"/>
          </a:p>
          <a:p>
            <a:pPr>
              <a:lnSpc>
                <a:spcPct val="150000"/>
              </a:lnSpc>
            </a:pPr>
            <a:r>
              <a:rPr lang="en-IN" b="1" dirty="0">
                <a:ea typeface="+mn-lt"/>
                <a:cs typeface="+mn-lt"/>
              </a:rPr>
              <a:t>Visualization Tools:</a:t>
            </a:r>
            <a:r>
              <a:rPr lang="en-IN" dirty="0">
                <a:ea typeface="+mn-lt"/>
                <a:cs typeface="+mn-lt"/>
              </a:rPr>
              <a:t> Matplotlib, Seaborn</a:t>
            </a:r>
            <a:endParaRPr lang="en-IN" dirty="0"/>
          </a:p>
          <a:p>
            <a:r>
              <a:rPr lang="en-IN" b="1" dirty="0">
                <a:ea typeface="+mn-lt"/>
                <a:cs typeface="+mn-lt"/>
              </a:rPr>
              <a:t>Other Tools:</a:t>
            </a:r>
            <a:r>
              <a:rPr lang="en-IN" dirty="0">
                <a:ea typeface="+mn-lt"/>
                <a:cs typeface="+mn-lt"/>
              </a:rPr>
              <a:t> </a:t>
            </a:r>
            <a:r>
              <a:rPr lang="en-IN" dirty="0" err="1">
                <a:ea typeface="+mn-lt"/>
                <a:cs typeface="+mn-lt"/>
              </a:rPr>
              <a:t>Colab</a:t>
            </a:r>
            <a:r>
              <a:rPr lang="en-IN" dirty="0">
                <a:ea typeface="+mn-lt"/>
                <a:cs typeface="+mn-lt"/>
              </a:rPr>
              <a:t> Notebook for data exploration and visualization</a:t>
            </a:r>
            <a:endParaRPr lang="en-IN" dirty="0"/>
          </a:p>
          <a:p>
            <a:pPr>
              <a:lnSpc>
                <a:spcPct val="150000"/>
              </a:lnSpc>
            </a:pPr>
            <a:r>
              <a:rPr lang="en-IN" b="1" dirty="0">
                <a:ea typeface="+mn-lt"/>
                <a:cs typeface="+mn-lt"/>
              </a:rPr>
              <a:t>Data Processing Techniques:</a:t>
            </a:r>
            <a:endParaRPr lang="en-IN" dirty="0"/>
          </a:p>
          <a:p>
            <a:pPr>
              <a:lnSpc>
                <a:spcPct val="150000"/>
              </a:lnSpc>
            </a:pPr>
            <a:r>
              <a:rPr lang="en-IN" dirty="0">
                <a:ea typeface="+mn-lt"/>
                <a:cs typeface="+mn-lt"/>
              </a:rPr>
              <a:t>Data cleaning and preprocessing.</a:t>
            </a:r>
            <a:endParaRPr lang="en-IN" dirty="0"/>
          </a:p>
          <a:p>
            <a:pPr>
              <a:lnSpc>
                <a:spcPct val="150000"/>
              </a:lnSpc>
            </a:pPr>
            <a:r>
              <a:rPr lang="en-IN" dirty="0">
                <a:ea typeface="+mn-lt"/>
                <a:cs typeface="+mn-lt"/>
              </a:rPr>
              <a:t>Feature engineering for enhanced insights.</a:t>
            </a:r>
            <a:endParaRPr lang="en-IN" dirty="0"/>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1000"/>
                                        <p:tgtEl>
                                          <p:spTgt spid="7">
                                            <p:txEl>
                                              <p:pRg st="7" end="7"/>
                                            </p:txEl>
                                          </p:spTgt>
                                        </p:tgtEl>
                                      </p:cBhvr>
                                    </p:animEffect>
                                    <p:anim calcmode="lin" valueType="num">
                                      <p:cBhvr>
                                        <p:cTn id="6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7602180" cy="3611379"/>
          </a:xfrm>
        </p:spPr>
        <p:txBody>
          <a:bodyPr vert="horz" lIns="91440" tIns="45720" rIns="91440" bIns="45720" rtlCol="0" anchor="t">
            <a:normAutofit/>
          </a:bodyPr>
          <a:lstStyle/>
          <a:p>
            <a:pPr>
              <a:buNone/>
            </a:pPr>
            <a:r>
              <a:rPr lang="en-US" b="1" dirty="0">
                <a:ea typeface="+mn-lt"/>
                <a:cs typeface="+mn-lt"/>
              </a:rPr>
              <a:t>Visualizations</a:t>
            </a:r>
            <a:endParaRPr lang="en-US" dirty="0"/>
          </a:p>
          <a:p>
            <a:pPr>
              <a:buFont typeface="Wingdings"/>
              <a:buChar char="§"/>
            </a:pPr>
            <a:r>
              <a:rPr lang="en-US" b="1" dirty="0">
                <a:ea typeface="+mn-lt"/>
                <a:cs typeface="+mn-lt"/>
              </a:rPr>
              <a:t>Sample Visualizations:</a:t>
            </a:r>
            <a:r>
              <a:rPr lang="en-US" dirty="0">
                <a:ea typeface="+mn-lt"/>
                <a:cs typeface="+mn-lt"/>
              </a:rPr>
              <a:t> </a:t>
            </a:r>
          </a:p>
          <a:p>
            <a:pPr marL="1028700" lvl="1">
              <a:buFont typeface="Wingdings"/>
              <a:buChar char="§"/>
            </a:pPr>
            <a:r>
              <a:rPr lang="en-US" dirty="0">
                <a:ea typeface="+mn-lt"/>
                <a:cs typeface="+mn-lt"/>
              </a:rPr>
              <a:t>Scatter plot of Quantity vs Profit.</a:t>
            </a:r>
            <a:endParaRPr lang="en-US" dirty="0"/>
          </a:p>
          <a:p>
            <a:pPr marL="1028700" lvl="1">
              <a:buFont typeface="Wingdings"/>
              <a:buChar char="§"/>
            </a:pPr>
            <a:r>
              <a:rPr lang="en-US" dirty="0">
                <a:ea typeface="+mn-lt"/>
                <a:cs typeface="+mn-lt"/>
              </a:rPr>
              <a:t>Bar charts of Sales and Profit by Ship Mode, Segment, and Region.</a:t>
            </a:r>
            <a:endParaRPr lang="en-US" dirty="0"/>
          </a:p>
          <a:p>
            <a:pPr marL="1028700" lvl="1">
              <a:buFont typeface="Wingdings"/>
              <a:buChar char="§"/>
            </a:pPr>
            <a:r>
              <a:rPr lang="en-US" dirty="0">
                <a:ea typeface="+mn-lt"/>
                <a:cs typeface="+mn-lt"/>
              </a:rPr>
              <a:t>Heatmap of Profit Margin by Category and Sub-Category.</a:t>
            </a:r>
            <a:endParaRPr lang="en-US" dirty="0"/>
          </a:p>
          <a:p>
            <a:pPr marL="1028700" lvl="1">
              <a:buFont typeface="Wingdings"/>
              <a:buChar char="§"/>
            </a:pPr>
            <a:r>
              <a:rPr lang="en-US" dirty="0">
                <a:ea typeface="+mn-lt"/>
                <a:cs typeface="+mn-lt"/>
              </a:rPr>
              <a:t>Clustered bar chart of Sales, Profit, and Quantity by Region and Category.</a:t>
            </a:r>
            <a:endParaRPr lang="en-US" dirty="0"/>
          </a:p>
          <a:p>
            <a:pPr marL="0" indent="0">
              <a:buNone/>
            </a:pPr>
            <a:endParaRPr lang="en-US" dirty="0"/>
          </a:p>
        </p:txBody>
      </p:sp>
    </p:spTree>
    <p:extLst>
      <p:ext uri="{BB962C8B-B14F-4D97-AF65-F5344CB8AC3E}">
        <p14:creationId xmlns:p14="http://schemas.microsoft.com/office/powerpoint/2010/main" val="2881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0">
                                            <p:txEl>
                                              <p:pRg st="2" end="2"/>
                                            </p:txEl>
                                          </p:spTgt>
                                        </p:tgtEl>
                                        <p:attrNameLst>
                                          <p:attrName>style.visibility</p:attrName>
                                        </p:attrNameLst>
                                      </p:cBhvr>
                                      <p:to>
                                        <p:strVal val="visible"/>
                                      </p:to>
                                    </p:set>
                                    <p:animEffect transition="in" filter="fade">
                                      <p:cBhvr>
                                        <p:cTn id="40" dur="1000"/>
                                        <p:tgtEl>
                                          <p:spTgt spid="10">
                                            <p:txEl>
                                              <p:pRg st="2" end="2"/>
                                            </p:txEl>
                                          </p:spTgt>
                                        </p:tgtEl>
                                      </p:cBhvr>
                                    </p:animEffect>
                                    <p:anim calcmode="lin" valueType="num">
                                      <p:cBhvr>
                                        <p:cTn id="41"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0">
                                            <p:txEl>
                                              <p:pRg st="3" end="3"/>
                                            </p:txEl>
                                          </p:spTgt>
                                        </p:tgtEl>
                                        <p:attrNameLst>
                                          <p:attrName>style.visibility</p:attrName>
                                        </p:attrNameLst>
                                      </p:cBhvr>
                                      <p:to>
                                        <p:strVal val="visible"/>
                                      </p:to>
                                    </p:set>
                                    <p:animEffect transition="in" filter="fade">
                                      <p:cBhvr>
                                        <p:cTn id="45" dur="1000"/>
                                        <p:tgtEl>
                                          <p:spTgt spid="10">
                                            <p:txEl>
                                              <p:pRg st="3" end="3"/>
                                            </p:txEl>
                                          </p:spTgt>
                                        </p:tgtEl>
                                      </p:cBhvr>
                                    </p:animEffect>
                                    <p:anim calcmode="lin" valueType="num">
                                      <p:cBhvr>
                                        <p:cTn id="46"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0">
                                            <p:txEl>
                                              <p:pRg st="4" end="4"/>
                                            </p:txEl>
                                          </p:spTgt>
                                        </p:tgtEl>
                                        <p:attrNameLst>
                                          <p:attrName>style.visibility</p:attrName>
                                        </p:attrNameLst>
                                      </p:cBhvr>
                                      <p:to>
                                        <p:strVal val="visible"/>
                                      </p:to>
                                    </p:set>
                                    <p:animEffect transition="in" filter="fade">
                                      <p:cBhvr>
                                        <p:cTn id="50" dur="1000"/>
                                        <p:tgtEl>
                                          <p:spTgt spid="10">
                                            <p:txEl>
                                              <p:pRg st="4" end="4"/>
                                            </p:txEl>
                                          </p:spTgt>
                                        </p:tgtEl>
                                      </p:cBhvr>
                                    </p:animEffect>
                                    <p:anim calcmode="lin" valueType="num">
                                      <p:cBhvr>
                                        <p:cTn id="51"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xEl>
                                              <p:pRg st="5" end="5"/>
                                            </p:txEl>
                                          </p:spTgt>
                                        </p:tgtEl>
                                        <p:attrNameLst>
                                          <p:attrName>style.visibility</p:attrName>
                                        </p:attrNameLst>
                                      </p:cBhvr>
                                      <p:to>
                                        <p:strVal val="visible"/>
                                      </p:to>
                                    </p:set>
                                    <p:animEffect transition="in" filter="fade">
                                      <p:cBhvr>
                                        <p:cTn id="55" dur="1000"/>
                                        <p:tgtEl>
                                          <p:spTgt spid="10">
                                            <p:txEl>
                                              <p:pRg st="5" end="5"/>
                                            </p:txEl>
                                          </p:spTgt>
                                        </p:tgtEl>
                                      </p:cBhvr>
                                    </p:animEffect>
                                    <p:anim calcmode="lin" valueType="num">
                                      <p:cBhvr>
                                        <p:cTn id="56"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descr="A comparison of a bar graph&#10;&#10;Description automatically generated">
            <a:extLst>
              <a:ext uri="{FF2B5EF4-FFF2-40B4-BE49-F238E27FC236}">
                <a16:creationId xmlns:a16="http://schemas.microsoft.com/office/drawing/2014/main" id="{DD4A069B-C705-F7D0-9487-77435EFC7C2F}"/>
              </a:ext>
            </a:extLst>
          </p:cNvPr>
          <p:cNvPicPr>
            <a:picLocks noChangeAspect="1"/>
          </p:cNvPicPr>
          <p:nvPr/>
        </p:nvPicPr>
        <p:blipFill>
          <a:blip r:embed="rId3"/>
          <a:stretch>
            <a:fillRect/>
          </a:stretch>
        </p:blipFill>
        <p:spPr>
          <a:xfrm>
            <a:off x="421845" y="2185099"/>
            <a:ext cx="8494040" cy="3404784"/>
          </a:xfrm>
          <a:prstGeom prst="rect">
            <a:avLst/>
          </a:prstGeom>
        </p:spPr>
      </p:pic>
    </p:spTree>
    <p:extLst>
      <p:ext uri="{BB962C8B-B14F-4D97-AF65-F5344CB8AC3E}">
        <p14:creationId xmlns:p14="http://schemas.microsoft.com/office/powerpoint/2010/main" val="371931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a:extLst>
              <a:ext uri="{FF2B5EF4-FFF2-40B4-BE49-F238E27FC236}">
                <a16:creationId xmlns:a16="http://schemas.microsoft.com/office/drawing/2014/main" id="{B94CF69D-2C88-7F80-9018-756E17D82742}"/>
              </a:ext>
            </a:extLst>
          </p:cNvPr>
          <p:cNvPicPr>
            <a:picLocks noChangeAspect="1"/>
          </p:cNvPicPr>
          <p:nvPr/>
        </p:nvPicPr>
        <p:blipFill>
          <a:blip r:embed="rId3"/>
          <a:stretch>
            <a:fillRect/>
          </a:stretch>
        </p:blipFill>
        <p:spPr>
          <a:xfrm>
            <a:off x="421845" y="2107608"/>
            <a:ext cx="8726515" cy="3456445"/>
          </a:xfrm>
          <a:prstGeom prst="rect">
            <a:avLst/>
          </a:prstGeom>
        </p:spPr>
      </p:pic>
    </p:spTree>
    <p:extLst>
      <p:ext uri="{BB962C8B-B14F-4D97-AF65-F5344CB8AC3E}">
        <p14:creationId xmlns:p14="http://schemas.microsoft.com/office/powerpoint/2010/main" val="343153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549</TotalTime>
  <Words>36</Words>
  <Application>Microsoft Office PowerPoint</Application>
  <PresentationFormat>Widescreen</PresentationFormat>
  <Paragraphs>13</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Project Title -Optimizing Profitability in Retail:       An In-Depth Sales and Profit Analysis</vt:lpstr>
      <vt:lpstr>PROBLEM  STATEMENT</vt:lpstr>
      <vt:lpstr>Project Description  </vt:lpstr>
      <vt:lpstr>Project Description  </vt:lpstr>
      <vt:lpstr>WHO ARE THE END USERS?</vt:lpstr>
      <vt:lpstr>Technology Used</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hp</cp:lastModifiedBy>
  <cp:revision>278</cp:revision>
  <dcterms:created xsi:type="dcterms:W3CDTF">2021-07-11T13:13:15Z</dcterms:created>
  <dcterms:modified xsi:type="dcterms:W3CDTF">2024-10-27T11:55:01Z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