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59" h="4025900">
                <a:moveTo>
                  <a:pt x="0" y="0"/>
                </a:moveTo>
                <a:lnTo>
                  <a:pt x="428650" y="0"/>
                </a:lnTo>
                <a:lnTo>
                  <a:pt x="428650" y="4025387"/>
                </a:lnTo>
                <a:lnTo>
                  <a:pt x="0" y="4025387"/>
                </a:lnTo>
                <a:lnTo>
                  <a:pt x="0" y="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5055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00381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86583" y="0"/>
            <a:ext cx="428625" cy="4025900"/>
          </a:xfrm>
          <a:custGeom>
            <a:avLst/>
            <a:gdLst/>
            <a:ahLst/>
            <a:cxnLst/>
            <a:rect l="l" t="t" r="r" b="b"/>
            <a:pathLst>
              <a:path w="428625" h="4025900">
                <a:moveTo>
                  <a:pt x="428141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141" y="0"/>
                </a:lnTo>
                <a:lnTo>
                  <a:pt x="428141" y="4025387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366" y="2936907"/>
            <a:ext cx="18035266" cy="255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27729" y="5928933"/>
            <a:ext cx="15832541" cy="122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59" h="4025900">
                <a:moveTo>
                  <a:pt x="0" y="0"/>
                </a:moveTo>
                <a:lnTo>
                  <a:pt x="428650" y="0"/>
                </a:lnTo>
                <a:lnTo>
                  <a:pt x="428650" y="4025387"/>
                </a:lnTo>
                <a:lnTo>
                  <a:pt x="0" y="4025387"/>
                </a:lnTo>
                <a:lnTo>
                  <a:pt x="0" y="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15055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00381" y="0"/>
            <a:ext cx="429259" cy="4025900"/>
          </a:xfrm>
          <a:custGeom>
            <a:avLst/>
            <a:gdLst/>
            <a:ahLst/>
            <a:cxnLst/>
            <a:rect l="l" t="t" r="r" b="b"/>
            <a:pathLst>
              <a:path w="429260" h="4025900">
                <a:moveTo>
                  <a:pt x="428650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650" y="0"/>
                </a:lnTo>
                <a:lnTo>
                  <a:pt x="428650" y="4025387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86583" y="0"/>
            <a:ext cx="428625" cy="4025900"/>
          </a:xfrm>
          <a:custGeom>
            <a:avLst/>
            <a:gdLst/>
            <a:ahLst/>
            <a:cxnLst/>
            <a:rect l="l" t="t" r="r" b="b"/>
            <a:pathLst>
              <a:path w="428625" h="4025900">
                <a:moveTo>
                  <a:pt x="428141" y="4025387"/>
                </a:moveTo>
                <a:lnTo>
                  <a:pt x="0" y="4025387"/>
                </a:lnTo>
                <a:lnTo>
                  <a:pt x="0" y="0"/>
                </a:lnTo>
                <a:lnTo>
                  <a:pt x="428141" y="0"/>
                </a:lnTo>
                <a:lnTo>
                  <a:pt x="428141" y="4025387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600" y="2969601"/>
            <a:ext cx="17650799" cy="1821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7540" y="2659333"/>
            <a:ext cx="9141460" cy="6960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co/kI1Lzyzw9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%27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.co/kI1Lzyzw9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co/kI1Lzyzw9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6759" y="4663125"/>
            <a:ext cx="352425" cy="5624195"/>
          </a:xfrm>
          <a:custGeom>
            <a:avLst/>
            <a:gdLst/>
            <a:ahLst/>
            <a:cxnLst/>
            <a:rect l="l" t="t" r="r" b="b"/>
            <a:pathLst>
              <a:path w="352425" h="5624195">
                <a:moveTo>
                  <a:pt x="351823" y="0"/>
                </a:moveTo>
                <a:lnTo>
                  <a:pt x="351823" y="5623874"/>
                </a:lnTo>
                <a:lnTo>
                  <a:pt x="0" y="5623874"/>
                </a:lnTo>
                <a:lnTo>
                  <a:pt x="0" y="0"/>
                </a:lnTo>
                <a:lnTo>
                  <a:pt x="351823" y="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93418" y="4663125"/>
            <a:ext cx="352425" cy="5624195"/>
          </a:xfrm>
          <a:custGeom>
            <a:avLst/>
            <a:gdLst/>
            <a:ahLst/>
            <a:cxnLst/>
            <a:rect l="l" t="t" r="r" b="b"/>
            <a:pathLst>
              <a:path w="352425" h="5624195">
                <a:moveTo>
                  <a:pt x="351824" y="5623874"/>
                </a:moveTo>
                <a:lnTo>
                  <a:pt x="0" y="5623874"/>
                </a:lnTo>
                <a:lnTo>
                  <a:pt x="0" y="0"/>
                </a:lnTo>
                <a:lnTo>
                  <a:pt x="351824" y="0"/>
                </a:lnTo>
                <a:lnTo>
                  <a:pt x="351824" y="5623874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0921" y="4663125"/>
            <a:ext cx="352425" cy="5624195"/>
          </a:xfrm>
          <a:custGeom>
            <a:avLst/>
            <a:gdLst/>
            <a:ahLst/>
            <a:cxnLst/>
            <a:rect l="l" t="t" r="r" b="b"/>
            <a:pathLst>
              <a:path w="352425" h="5624195">
                <a:moveTo>
                  <a:pt x="351824" y="5623874"/>
                </a:moveTo>
                <a:lnTo>
                  <a:pt x="0" y="5623874"/>
                </a:lnTo>
                <a:lnTo>
                  <a:pt x="0" y="0"/>
                </a:lnTo>
                <a:lnTo>
                  <a:pt x="351824" y="0"/>
                </a:lnTo>
                <a:lnTo>
                  <a:pt x="351824" y="5623874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70233" y="4663125"/>
            <a:ext cx="349885" cy="5624195"/>
          </a:xfrm>
          <a:custGeom>
            <a:avLst/>
            <a:gdLst/>
            <a:ahLst/>
            <a:cxnLst/>
            <a:rect l="l" t="t" r="r" b="b"/>
            <a:pathLst>
              <a:path w="349884" h="5624195">
                <a:moveTo>
                  <a:pt x="349297" y="5623874"/>
                </a:moveTo>
                <a:lnTo>
                  <a:pt x="0" y="5623874"/>
                </a:lnTo>
                <a:lnTo>
                  <a:pt x="0" y="0"/>
                </a:lnTo>
                <a:lnTo>
                  <a:pt x="349297" y="0"/>
                </a:lnTo>
                <a:lnTo>
                  <a:pt x="349297" y="5623874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6000" y="3258614"/>
            <a:ext cx="11662410" cy="50673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295"/>
              </a:spcBef>
            </a:pPr>
            <a:r>
              <a:rPr sz="3350" spc="22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Dockerfile </a:t>
            </a:r>
            <a:r>
              <a:rPr sz="3350" spc="-135" dirty="0">
                <a:solidFill>
                  <a:srgbClr val="001229"/>
                </a:solidFill>
                <a:latin typeface="Arial MT"/>
                <a:cs typeface="Arial MT"/>
              </a:rPr>
              <a:t>is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105" dirty="0">
                <a:solidFill>
                  <a:srgbClr val="001229"/>
                </a:solidFill>
                <a:latin typeface="Arial MT"/>
                <a:cs typeface="Arial MT"/>
              </a:rPr>
              <a:t>text </a:t>
            </a:r>
            <a:r>
              <a:rPr sz="3350" spc="45" dirty="0">
                <a:solidFill>
                  <a:srgbClr val="001229"/>
                </a:solidFill>
                <a:latin typeface="Arial MT"/>
                <a:cs typeface="Arial MT"/>
              </a:rPr>
              <a:t>file </a:t>
            </a:r>
            <a:r>
              <a:rPr sz="3350" spc="-75" dirty="0">
                <a:solidFill>
                  <a:srgbClr val="001229"/>
                </a:solidFill>
                <a:latin typeface="Arial MT"/>
                <a:cs typeface="Arial MT"/>
              </a:rPr>
              <a:t>used </a:t>
            </a:r>
            <a:r>
              <a:rPr sz="3350" spc="65" dirty="0">
                <a:solidFill>
                  <a:srgbClr val="001229"/>
                </a:solidFill>
                <a:latin typeface="Arial MT"/>
                <a:cs typeface="Arial MT"/>
              </a:rPr>
              <a:t>to </a:t>
            </a:r>
            <a:r>
              <a:rPr sz="3350" spc="25" dirty="0">
                <a:solidFill>
                  <a:srgbClr val="001229"/>
                </a:solidFill>
                <a:latin typeface="Arial MT"/>
                <a:cs typeface="Arial MT"/>
              </a:rPr>
              <a:t>define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steps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and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instructions </a:t>
            </a:r>
            <a:r>
              <a:rPr sz="3350" spc="20" dirty="0">
                <a:solidFill>
                  <a:srgbClr val="001229"/>
                </a:solidFill>
                <a:latin typeface="Arial MT"/>
                <a:cs typeface="Arial MT"/>
              </a:rPr>
              <a:t>required </a:t>
            </a:r>
            <a:r>
              <a:rPr sz="3350" spc="65" dirty="0">
                <a:solidFill>
                  <a:srgbClr val="001229"/>
                </a:solidFill>
                <a:latin typeface="Arial MT"/>
                <a:cs typeface="Arial MT"/>
              </a:rPr>
              <a:t>to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build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Docker </a:t>
            </a:r>
            <a:r>
              <a:rPr sz="3350" spc="-75" dirty="0">
                <a:solidFill>
                  <a:srgbClr val="001229"/>
                </a:solidFill>
                <a:latin typeface="Arial MT"/>
                <a:cs typeface="Arial MT"/>
              </a:rPr>
              <a:t>image. </a:t>
            </a:r>
            <a:r>
              <a:rPr sz="3350" spc="300" dirty="0">
                <a:solidFill>
                  <a:srgbClr val="001229"/>
                </a:solidFill>
                <a:latin typeface="Arial MT"/>
                <a:cs typeface="Arial MT"/>
              </a:rPr>
              <a:t>It 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serves </a:t>
            </a:r>
            <a:r>
              <a:rPr sz="3350" spc="-120" dirty="0">
                <a:solidFill>
                  <a:srgbClr val="001229"/>
                </a:solidFill>
                <a:latin typeface="Arial MT"/>
                <a:cs typeface="Arial MT"/>
              </a:rPr>
              <a:t>as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20" dirty="0">
                <a:solidFill>
                  <a:srgbClr val="001229"/>
                </a:solidFill>
                <a:latin typeface="Arial MT"/>
                <a:cs typeface="Arial MT"/>
              </a:rPr>
              <a:t>blueprint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135" dirty="0">
                <a:solidFill>
                  <a:srgbClr val="001229"/>
                </a:solidFill>
                <a:latin typeface="Arial MT"/>
                <a:cs typeface="Arial MT"/>
              </a:rPr>
              <a:t>for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40" dirty="0">
                <a:solidFill>
                  <a:srgbClr val="001229"/>
                </a:solidFill>
                <a:latin typeface="Arial MT"/>
                <a:cs typeface="Arial MT"/>
              </a:rPr>
              <a:t>creating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</a:t>
            </a:r>
            <a:r>
              <a:rPr sz="3350" spc="-3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15" dirty="0">
                <a:solidFill>
                  <a:srgbClr val="001229"/>
                </a:solidFill>
                <a:latin typeface="Arial MT"/>
                <a:cs typeface="Arial MT"/>
              </a:rPr>
              <a:t>containerized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application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 environment. </a:t>
            </a:r>
            <a:r>
              <a:rPr sz="3350" spc="-91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Docker </a:t>
            </a:r>
            <a:r>
              <a:rPr sz="3350" spc="-155" dirty="0">
                <a:solidFill>
                  <a:srgbClr val="001229"/>
                </a:solidFill>
                <a:latin typeface="Arial MT"/>
                <a:cs typeface="Arial MT"/>
              </a:rPr>
              <a:t>uses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Dockerfile </a:t>
            </a:r>
            <a:r>
              <a:rPr sz="3350" spc="65" dirty="0">
                <a:solidFill>
                  <a:srgbClr val="001229"/>
                </a:solidFill>
                <a:latin typeface="Arial MT"/>
                <a:cs typeface="Arial MT"/>
              </a:rPr>
              <a:t>to </a:t>
            </a:r>
            <a:r>
              <a:rPr sz="3350" spc="-15" dirty="0">
                <a:solidFill>
                  <a:srgbClr val="001229"/>
                </a:solidFill>
                <a:latin typeface="Arial MT"/>
                <a:cs typeface="Arial MT"/>
              </a:rPr>
              <a:t>automate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image </a:t>
            </a:r>
            <a:r>
              <a:rPr sz="3350" spc="15" dirty="0">
                <a:solidFill>
                  <a:srgbClr val="001229"/>
                </a:solidFill>
                <a:latin typeface="Arial MT"/>
                <a:cs typeface="Arial MT"/>
              </a:rPr>
              <a:t>creation </a:t>
            </a:r>
            <a:r>
              <a:rPr sz="3350" spc="2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45" dirty="0">
                <a:solidFill>
                  <a:srgbClr val="001229"/>
                </a:solidFill>
                <a:latin typeface="Arial MT"/>
                <a:cs typeface="Arial MT"/>
              </a:rPr>
              <a:t>process, 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ensuring </a:t>
            </a:r>
            <a:r>
              <a:rPr sz="3350" spc="-40" dirty="0">
                <a:solidFill>
                  <a:srgbClr val="001229"/>
                </a:solidFill>
                <a:latin typeface="Arial MT"/>
                <a:cs typeface="Arial MT"/>
              </a:rPr>
              <a:t>consistency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and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reproducibility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across 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95" dirty="0">
                <a:solidFill>
                  <a:srgbClr val="001229"/>
                </a:solidFill>
                <a:latin typeface="Arial MT"/>
                <a:cs typeface="Arial MT"/>
              </a:rPr>
              <a:t>different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environments.</a:t>
            </a:r>
            <a:endParaRPr sz="3350">
              <a:latin typeface="Arial MT"/>
              <a:cs typeface="Arial MT"/>
            </a:endParaRPr>
          </a:p>
          <a:p>
            <a:pPr marL="12700" marR="717550">
              <a:lnSpc>
                <a:spcPts val="3960"/>
              </a:lnSpc>
            </a:pPr>
            <a:r>
              <a:rPr sz="3350" spc="-140" dirty="0">
                <a:solidFill>
                  <a:srgbClr val="001229"/>
                </a:solidFill>
                <a:latin typeface="Arial MT"/>
                <a:cs typeface="Arial MT"/>
              </a:rPr>
              <a:t>The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Dockerfile </a:t>
            </a:r>
            <a:r>
              <a:rPr sz="3350" spc="-35" dirty="0">
                <a:solidFill>
                  <a:srgbClr val="001229"/>
                </a:solidFill>
                <a:latin typeface="Arial MT"/>
                <a:cs typeface="Arial MT"/>
              </a:rPr>
              <a:t>contains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 </a:t>
            </a:r>
            <a:r>
              <a:rPr sz="3350" spc="-85" dirty="0">
                <a:solidFill>
                  <a:srgbClr val="001229"/>
                </a:solidFill>
                <a:latin typeface="Arial MT"/>
                <a:cs typeface="Arial MT"/>
              </a:rPr>
              <a:t>series </a:t>
            </a:r>
            <a:r>
              <a:rPr sz="3350" spc="125" dirty="0">
                <a:solidFill>
                  <a:srgbClr val="001229"/>
                </a:solidFill>
                <a:latin typeface="Arial MT"/>
                <a:cs typeface="Arial MT"/>
              </a:rPr>
              <a:t>of </a:t>
            </a:r>
            <a:r>
              <a:rPr sz="3350" spc="-15" dirty="0">
                <a:solidFill>
                  <a:srgbClr val="001229"/>
                </a:solidFill>
                <a:latin typeface="Arial MT"/>
                <a:cs typeface="Arial MT"/>
              </a:rPr>
              <a:t>instructions, </a:t>
            </a:r>
            <a:r>
              <a:rPr sz="3350" spc="-25" dirty="0">
                <a:solidFill>
                  <a:srgbClr val="001229"/>
                </a:solidFill>
                <a:latin typeface="Arial MT"/>
                <a:cs typeface="Arial MT"/>
              </a:rPr>
              <a:t>each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001229"/>
                </a:solidFill>
                <a:latin typeface="Arial MT"/>
                <a:cs typeface="Arial MT"/>
              </a:rPr>
              <a:t>representing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5" dirty="0">
                <a:solidFill>
                  <a:srgbClr val="001229"/>
                </a:solidFill>
                <a:latin typeface="Arial MT"/>
                <a:cs typeface="Arial MT"/>
              </a:rPr>
              <a:t>a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specific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action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or</a:t>
            </a:r>
            <a:r>
              <a:rPr sz="3350" spc="-4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configuration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95" dirty="0">
                <a:solidFill>
                  <a:srgbClr val="001229"/>
                </a:solidFill>
                <a:latin typeface="Arial MT"/>
                <a:cs typeface="Arial MT"/>
              </a:rPr>
              <a:t>that</a:t>
            </a:r>
            <a:r>
              <a:rPr sz="3350" spc="-5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Docker </a:t>
            </a:r>
            <a:r>
              <a:rPr sz="3350" spc="-915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should </a:t>
            </a:r>
            <a:r>
              <a:rPr sz="3350" spc="30" dirty="0">
                <a:solidFill>
                  <a:srgbClr val="001229"/>
                </a:solidFill>
                <a:latin typeface="Arial MT"/>
                <a:cs typeface="Arial MT"/>
              </a:rPr>
              <a:t>perform during the </a:t>
            </a:r>
            <a:r>
              <a:rPr sz="3350" spc="-65" dirty="0">
                <a:solidFill>
                  <a:srgbClr val="001229"/>
                </a:solidFill>
                <a:latin typeface="Arial MT"/>
                <a:cs typeface="Arial MT"/>
              </a:rPr>
              <a:t>image </a:t>
            </a:r>
            <a:r>
              <a:rPr sz="3350" spc="5" dirty="0">
                <a:solidFill>
                  <a:srgbClr val="001229"/>
                </a:solidFill>
                <a:latin typeface="Arial MT"/>
                <a:cs typeface="Arial MT"/>
              </a:rPr>
              <a:t>build </a:t>
            </a:r>
            <a:r>
              <a:rPr sz="3350" spc="-70" dirty="0">
                <a:solidFill>
                  <a:srgbClr val="001229"/>
                </a:solidFill>
                <a:latin typeface="Arial MT"/>
                <a:cs typeface="Arial MT"/>
              </a:rPr>
              <a:t>process. </a:t>
            </a:r>
            <a:r>
              <a:rPr sz="3350" spc="-145" dirty="0">
                <a:solidFill>
                  <a:srgbClr val="001229"/>
                </a:solidFill>
                <a:latin typeface="Arial MT"/>
                <a:cs typeface="Arial MT"/>
              </a:rPr>
              <a:t>These </a:t>
            </a:r>
            <a:r>
              <a:rPr sz="3350" spc="-14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20" dirty="0">
                <a:solidFill>
                  <a:srgbClr val="001229"/>
                </a:solidFill>
                <a:latin typeface="Arial MT"/>
                <a:cs typeface="Arial MT"/>
              </a:rPr>
              <a:t>instructions</a:t>
            </a:r>
            <a:r>
              <a:rPr sz="3350" spc="-60" dirty="0">
                <a:solidFill>
                  <a:srgbClr val="001229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rgbClr val="001229"/>
                </a:solidFill>
                <a:latin typeface="Arial MT"/>
                <a:cs typeface="Arial MT"/>
              </a:rPr>
              <a:t>include:</a:t>
            </a:r>
            <a:endParaRPr sz="33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5288" y="0"/>
            <a:ext cx="9442711" cy="10286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971581"/>
            <a:ext cx="110845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795" dirty="0">
                <a:solidFill>
                  <a:srgbClr val="3C7E72"/>
                </a:solidFill>
                <a:latin typeface="Trebuchet MS"/>
                <a:cs typeface="Trebuchet MS"/>
              </a:rPr>
              <a:t>W</a:t>
            </a:r>
            <a:r>
              <a:rPr sz="10000" b="1" spc="-105" dirty="0">
                <a:solidFill>
                  <a:srgbClr val="3C7E72"/>
                </a:solidFill>
                <a:latin typeface="Trebuchet MS"/>
                <a:cs typeface="Trebuchet MS"/>
              </a:rPr>
              <a:t>h</a:t>
            </a:r>
            <a:r>
              <a:rPr sz="10000" b="1" spc="484" dirty="0">
                <a:solidFill>
                  <a:srgbClr val="3C7E72"/>
                </a:solidFill>
                <a:latin typeface="Trebuchet MS"/>
                <a:cs typeface="Trebuchet MS"/>
              </a:rPr>
              <a:t>a</a:t>
            </a:r>
            <a:r>
              <a:rPr sz="10000" b="1" spc="85" dirty="0">
                <a:solidFill>
                  <a:srgbClr val="3C7E72"/>
                </a:solidFill>
                <a:latin typeface="Trebuchet MS"/>
                <a:cs typeface="Trebuchet MS"/>
              </a:rPr>
              <a:t>t</a:t>
            </a:r>
            <a:r>
              <a:rPr sz="10000" b="1" spc="-985" dirty="0">
                <a:solidFill>
                  <a:srgbClr val="3C7E72"/>
                </a:solidFill>
                <a:latin typeface="Trebuchet MS"/>
                <a:cs typeface="Trebuchet MS"/>
              </a:rPr>
              <a:t> </a:t>
            </a:r>
            <a:r>
              <a:rPr sz="10000" b="1" spc="-665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10000" b="1" spc="409" dirty="0">
                <a:solidFill>
                  <a:srgbClr val="3C7E72"/>
                </a:solidFill>
                <a:latin typeface="Trebuchet MS"/>
                <a:cs typeface="Trebuchet MS"/>
              </a:rPr>
              <a:t>s</a:t>
            </a:r>
            <a:r>
              <a:rPr sz="10000" b="1" spc="-985" dirty="0">
                <a:solidFill>
                  <a:srgbClr val="3C7E72"/>
                </a:solidFill>
                <a:latin typeface="Trebuchet MS"/>
                <a:cs typeface="Trebuchet MS"/>
              </a:rPr>
              <a:t> </a:t>
            </a:r>
            <a:r>
              <a:rPr sz="10000" b="1" spc="844" dirty="0">
                <a:solidFill>
                  <a:srgbClr val="3C7E72"/>
                </a:solidFill>
                <a:latin typeface="Trebuchet MS"/>
                <a:cs typeface="Trebuchet MS"/>
              </a:rPr>
              <a:t>D</a:t>
            </a:r>
            <a:r>
              <a:rPr sz="10000" b="1" spc="-15" dirty="0">
                <a:solidFill>
                  <a:srgbClr val="3C7E72"/>
                </a:solidFill>
                <a:latin typeface="Trebuchet MS"/>
                <a:cs typeface="Trebuchet MS"/>
              </a:rPr>
              <a:t>o</a:t>
            </a:r>
            <a:r>
              <a:rPr sz="10000" b="1" spc="-395" dirty="0">
                <a:solidFill>
                  <a:srgbClr val="3C7E72"/>
                </a:solidFill>
                <a:latin typeface="Trebuchet MS"/>
                <a:cs typeface="Trebuchet MS"/>
              </a:rPr>
              <a:t>c</a:t>
            </a:r>
            <a:r>
              <a:rPr sz="10000" b="1" spc="-415" dirty="0">
                <a:solidFill>
                  <a:srgbClr val="3C7E72"/>
                </a:solidFill>
                <a:latin typeface="Trebuchet MS"/>
                <a:cs typeface="Trebuchet MS"/>
              </a:rPr>
              <a:t>k</a:t>
            </a:r>
            <a:r>
              <a:rPr sz="10000" b="1" spc="-525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10000" b="1" spc="-400" dirty="0">
                <a:solidFill>
                  <a:srgbClr val="3C7E72"/>
                </a:solidFill>
                <a:latin typeface="Trebuchet MS"/>
                <a:cs typeface="Trebuchet MS"/>
              </a:rPr>
              <a:t>r</a:t>
            </a:r>
            <a:r>
              <a:rPr sz="10000" b="1" spc="-280" dirty="0">
                <a:solidFill>
                  <a:srgbClr val="3C7E72"/>
                </a:solidFill>
                <a:latin typeface="Trebuchet MS"/>
                <a:cs typeface="Trebuchet MS"/>
              </a:rPr>
              <a:t>f</a:t>
            </a:r>
            <a:r>
              <a:rPr sz="10000" b="1" spc="-665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10000" b="1" spc="-229" dirty="0">
                <a:solidFill>
                  <a:srgbClr val="3C7E72"/>
                </a:solidFill>
                <a:latin typeface="Trebuchet MS"/>
                <a:cs typeface="Trebuchet MS"/>
              </a:rPr>
              <a:t>l</a:t>
            </a:r>
            <a:r>
              <a:rPr sz="10000" b="1" spc="-525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10000" b="1" spc="730" dirty="0">
                <a:solidFill>
                  <a:srgbClr val="3C7E72"/>
                </a:solidFill>
                <a:latin typeface="Trebuchet MS"/>
                <a:cs typeface="Trebuchet MS"/>
              </a:rPr>
              <a:t>?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61" y="4305214"/>
            <a:ext cx="26504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540" dirty="0">
                <a:solidFill>
                  <a:srgbClr val="992800"/>
                </a:solidFill>
                <a:latin typeface="Trebuchet MS"/>
                <a:cs typeface="Trebuchet MS"/>
              </a:rPr>
              <a:t>A</a:t>
            </a:r>
            <a:r>
              <a:rPr sz="10000" b="1" spc="155" dirty="0">
                <a:solidFill>
                  <a:srgbClr val="992800"/>
                </a:solidFill>
                <a:latin typeface="Trebuchet MS"/>
                <a:cs typeface="Trebuchet MS"/>
              </a:rPr>
              <a:t>R</a:t>
            </a:r>
            <a:r>
              <a:rPr sz="10000" b="1" spc="805" dirty="0">
                <a:solidFill>
                  <a:srgbClr val="992800"/>
                </a:solidFill>
                <a:latin typeface="Trebuchet MS"/>
                <a:cs typeface="Trebuchet MS"/>
              </a:rPr>
              <a:t>G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176" rIns="0" bIns="0" rtlCol="0">
            <a:spAutoFit/>
          </a:bodyPr>
          <a:lstStyle/>
          <a:p>
            <a:pPr marL="5234940" marR="5080">
              <a:lnSpc>
                <a:spcPct val="115500"/>
              </a:lnSpc>
              <a:spcBef>
                <a:spcPts val="95"/>
              </a:spcBef>
            </a:pPr>
            <a:r>
              <a:rPr spc="-125" dirty="0"/>
              <a:t>ARG:</a:t>
            </a:r>
            <a:r>
              <a:rPr spc="110" dirty="0"/>
              <a:t> </a:t>
            </a:r>
            <a:r>
              <a:rPr spc="-85" dirty="0"/>
              <a:t>Defines</a:t>
            </a:r>
            <a:r>
              <a:rPr spc="114" dirty="0"/>
              <a:t> </a:t>
            </a:r>
            <a:r>
              <a:rPr spc="-105" dirty="0"/>
              <a:t>build-time</a:t>
            </a:r>
            <a:r>
              <a:rPr spc="114" dirty="0"/>
              <a:t> </a:t>
            </a:r>
            <a:r>
              <a:rPr spc="-130" dirty="0"/>
              <a:t>arguments.</a:t>
            </a:r>
            <a:r>
              <a:rPr spc="110" dirty="0"/>
              <a:t> </a:t>
            </a:r>
            <a:r>
              <a:rPr spc="-65" dirty="0"/>
              <a:t>They</a:t>
            </a:r>
            <a:r>
              <a:rPr spc="114" dirty="0"/>
              <a:t> </a:t>
            </a:r>
            <a:r>
              <a:rPr spc="-5" dirty="0"/>
              <a:t>can</a:t>
            </a:r>
            <a:r>
              <a:rPr spc="114" dirty="0"/>
              <a:t> </a:t>
            </a:r>
            <a:r>
              <a:rPr spc="20" dirty="0"/>
              <a:t>be</a:t>
            </a:r>
            <a:r>
              <a:rPr spc="110" dirty="0"/>
              <a:t> </a:t>
            </a:r>
            <a:r>
              <a:rPr spc="-15" dirty="0"/>
              <a:t>passed </a:t>
            </a:r>
            <a:r>
              <a:rPr spc="-1060" dirty="0"/>
              <a:t> </a:t>
            </a:r>
            <a:r>
              <a:rPr spc="-160" dirty="0"/>
              <a:t>using</a:t>
            </a:r>
            <a:r>
              <a:rPr spc="-175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155" dirty="0"/>
              <a:t>--build-arg</a:t>
            </a:r>
            <a:r>
              <a:rPr spc="-175" dirty="0"/>
              <a:t> </a:t>
            </a:r>
            <a:r>
              <a:rPr spc="-160" dirty="0"/>
              <a:t>flag</a:t>
            </a:r>
            <a:r>
              <a:rPr spc="-175" dirty="0"/>
              <a:t> </a:t>
            </a:r>
            <a:r>
              <a:rPr spc="-155" dirty="0"/>
              <a:t>during</a:t>
            </a:r>
            <a:r>
              <a:rPr spc="-175" dirty="0"/>
              <a:t> </a:t>
            </a:r>
            <a:r>
              <a:rPr spc="-110" dirty="0"/>
              <a:t>image</a:t>
            </a:r>
            <a:r>
              <a:rPr spc="-175" dirty="0"/>
              <a:t> </a:t>
            </a:r>
            <a:r>
              <a:rPr spc="-165" dirty="0"/>
              <a:t>build.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40920" y="5028843"/>
            <a:ext cx="60420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90" dirty="0">
                <a:latin typeface="Lucida Sans Unicode"/>
                <a:cs typeface="Lucida Sans Unicode"/>
              </a:rPr>
              <a:t>A</a:t>
            </a:r>
            <a:r>
              <a:rPr sz="3400" spc="-135" dirty="0">
                <a:latin typeface="Lucida Sans Unicode"/>
                <a:cs typeface="Lucida Sans Unicode"/>
              </a:rPr>
              <a:t>R</a:t>
            </a:r>
            <a:r>
              <a:rPr sz="3400" spc="12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5" dirty="0">
                <a:latin typeface="Lucida Sans Unicode"/>
                <a:cs typeface="Lucida Sans Unicode"/>
              </a:rPr>
              <a:t>V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135" dirty="0">
                <a:latin typeface="Lucida Sans Unicode"/>
                <a:cs typeface="Lucida Sans Unicode"/>
              </a:rPr>
              <a:t>R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919" dirty="0">
                <a:latin typeface="Lucida Sans Unicode"/>
                <a:cs typeface="Lucida Sans Unicode"/>
              </a:rPr>
              <a:t>=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40" dirty="0">
                <a:latin typeface="Lucida Sans Unicode"/>
                <a:cs typeface="Lucida Sans Unicode"/>
              </a:rPr>
              <a:t>te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5" dirty="0">
                <a:latin typeface="Lucida Sans Unicode"/>
                <a:cs typeface="Lucida Sans Unicode"/>
              </a:rPr>
              <a:t>t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0920" y="6146738"/>
            <a:ext cx="11572875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190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sets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'VERSION'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105" dirty="0">
                <a:latin typeface="Lucida Sans Unicode"/>
                <a:cs typeface="Lucida Sans Unicode"/>
              </a:rPr>
              <a:t>argument</a:t>
            </a:r>
            <a:r>
              <a:rPr sz="3400" spc="190" dirty="0">
                <a:latin typeface="Lucida Sans Unicode"/>
                <a:cs typeface="Lucida Sans Unicode"/>
              </a:rPr>
              <a:t> </a:t>
            </a:r>
            <a:r>
              <a:rPr sz="3400" spc="-90" dirty="0">
                <a:latin typeface="Lucida Sans Unicode"/>
                <a:cs typeface="Lucida Sans Unicode"/>
              </a:rPr>
              <a:t>with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a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70" dirty="0">
                <a:latin typeface="Lucida Sans Unicode"/>
                <a:cs typeface="Lucida Sans Unicode"/>
              </a:rPr>
              <a:t>default</a:t>
            </a:r>
            <a:r>
              <a:rPr sz="3400" spc="19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value</a:t>
            </a:r>
            <a:r>
              <a:rPr sz="3400" spc="190" dirty="0">
                <a:latin typeface="Lucida Sans Unicode"/>
                <a:cs typeface="Lucida Sans Unicode"/>
              </a:rPr>
              <a:t> </a:t>
            </a:r>
            <a:r>
              <a:rPr sz="3400" spc="-100" dirty="0">
                <a:latin typeface="Lucida Sans Unicode"/>
                <a:cs typeface="Lucida Sans Unicode"/>
              </a:rPr>
              <a:t>of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-120" dirty="0">
                <a:latin typeface="Lucida Sans Unicode"/>
                <a:cs typeface="Lucida Sans Unicode"/>
              </a:rPr>
              <a:t>'latest'.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54" y="4436945"/>
            <a:ext cx="6511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b="1" spc="-515" dirty="0">
                <a:solidFill>
                  <a:srgbClr val="992800"/>
                </a:solidFill>
                <a:latin typeface="Tahoma"/>
                <a:cs typeface="Tahoma"/>
              </a:rPr>
              <a:t>ENTRYPOINT</a:t>
            </a:r>
            <a:endParaRPr sz="8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84229" y="2969601"/>
            <a:ext cx="10885170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pc="5" dirty="0">
                <a:latin typeface="Trebuchet MS"/>
                <a:cs typeface="Trebuchet MS"/>
              </a:rPr>
              <a:t>ENTRYPOINT: </a:t>
            </a:r>
            <a:r>
              <a:rPr spc="-10" dirty="0">
                <a:latin typeface="Trebuchet MS"/>
                <a:cs typeface="Trebuchet MS"/>
              </a:rPr>
              <a:t>Similar </a:t>
            </a:r>
            <a:r>
              <a:rPr spc="75" dirty="0">
                <a:latin typeface="Trebuchet MS"/>
                <a:cs typeface="Trebuchet MS"/>
              </a:rPr>
              <a:t>to </a:t>
            </a:r>
            <a:r>
              <a:rPr spc="130" dirty="0">
                <a:latin typeface="Trebuchet MS"/>
                <a:cs typeface="Trebuchet MS"/>
              </a:rPr>
              <a:t>CMD, </a:t>
            </a:r>
            <a:r>
              <a:rPr spc="95" dirty="0">
                <a:latin typeface="Trebuchet MS"/>
                <a:cs typeface="Trebuchet MS"/>
              </a:rPr>
              <a:t>but </a:t>
            </a:r>
            <a:r>
              <a:rPr spc="114" dirty="0">
                <a:latin typeface="Trebuchet MS"/>
                <a:cs typeface="Trebuchet MS"/>
              </a:rPr>
              <a:t>provides </a:t>
            </a:r>
            <a:r>
              <a:rPr spc="70" dirty="0">
                <a:latin typeface="Trebuchet MS"/>
                <a:cs typeface="Trebuchet MS"/>
              </a:rPr>
              <a:t>an </a:t>
            </a:r>
            <a:r>
              <a:rPr spc="50" dirty="0">
                <a:latin typeface="Trebuchet MS"/>
                <a:cs typeface="Trebuchet MS"/>
              </a:rPr>
              <a:t>entry 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65" dirty="0">
                <a:latin typeface="Trebuchet MS"/>
                <a:cs typeface="Trebuchet MS"/>
              </a:rPr>
              <a:t>point </a:t>
            </a:r>
            <a:r>
              <a:rPr spc="-10" dirty="0">
                <a:latin typeface="Trebuchet MS"/>
                <a:cs typeface="Trebuchet MS"/>
              </a:rPr>
              <a:t>for </a:t>
            </a:r>
            <a:r>
              <a:rPr spc="245" dirty="0">
                <a:latin typeface="Trebuchet MS"/>
                <a:cs typeface="Trebuchet MS"/>
              </a:rPr>
              <a:t>d </a:t>
            </a:r>
            <a:r>
              <a:rPr spc="-15" dirty="0">
                <a:latin typeface="Trebuchet MS"/>
                <a:cs typeface="Trebuchet MS"/>
              </a:rPr>
              <a:t>container. </a:t>
            </a:r>
            <a:r>
              <a:rPr spc="30" dirty="0">
                <a:latin typeface="Trebuchet MS"/>
                <a:cs typeface="Trebuchet MS"/>
              </a:rPr>
              <a:t>The </a:t>
            </a:r>
            <a:r>
              <a:rPr spc="390" dirty="0">
                <a:latin typeface="Trebuchet MS"/>
                <a:cs typeface="Trebuchet MS"/>
              </a:rPr>
              <a:t>CMD </a:t>
            </a:r>
            <a:r>
              <a:rPr spc="-160" dirty="0">
                <a:latin typeface="Trebuchet MS"/>
                <a:cs typeface="Trebuchet MS"/>
              </a:rPr>
              <a:t>will </a:t>
            </a:r>
            <a:r>
              <a:rPr spc="160" dirty="0">
                <a:latin typeface="Trebuchet MS"/>
                <a:cs typeface="Trebuchet MS"/>
              </a:rPr>
              <a:t>be </a:t>
            </a:r>
            <a:r>
              <a:rPr spc="100" dirty="0">
                <a:latin typeface="Trebuchet MS"/>
                <a:cs typeface="Trebuchet MS"/>
              </a:rPr>
              <a:t>arguments </a:t>
            </a:r>
            <a:r>
              <a:rPr spc="75" dirty="0">
                <a:latin typeface="Trebuchet MS"/>
                <a:cs typeface="Trebuchet MS"/>
              </a:rPr>
              <a:t>to </a:t>
            </a:r>
            <a:r>
              <a:rPr spc="80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this</a:t>
            </a:r>
            <a:r>
              <a:rPr spc="-1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entry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45" dirty="0">
                <a:latin typeface="Trebuchet MS"/>
                <a:cs typeface="Trebuchet MS"/>
              </a:rPr>
              <a:t>point.</a:t>
            </a:r>
          </a:p>
        </p:txBody>
      </p:sp>
      <p:sp>
        <p:nvSpPr>
          <p:cNvPr id="8" name="object 8"/>
          <p:cNvSpPr/>
          <p:nvPr/>
        </p:nvSpPr>
        <p:spPr>
          <a:xfrm>
            <a:off x="15637777" y="5915799"/>
            <a:ext cx="1031240" cy="37465"/>
          </a:xfrm>
          <a:custGeom>
            <a:avLst/>
            <a:gdLst/>
            <a:ahLst/>
            <a:cxnLst/>
            <a:rect l="l" t="t" r="r" b="b"/>
            <a:pathLst>
              <a:path w="1031240" h="37464">
                <a:moveTo>
                  <a:pt x="1031151" y="0"/>
                </a:moveTo>
                <a:lnTo>
                  <a:pt x="953363" y="0"/>
                </a:lnTo>
                <a:lnTo>
                  <a:pt x="628103" y="0"/>
                </a:lnTo>
                <a:lnTo>
                  <a:pt x="271843" y="0"/>
                </a:lnTo>
                <a:lnTo>
                  <a:pt x="0" y="0"/>
                </a:lnTo>
                <a:lnTo>
                  <a:pt x="0" y="37401"/>
                </a:lnTo>
                <a:lnTo>
                  <a:pt x="271843" y="37401"/>
                </a:lnTo>
                <a:lnTo>
                  <a:pt x="628103" y="37401"/>
                </a:lnTo>
                <a:lnTo>
                  <a:pt x="953363" y="37401"/>
                </a:lnTo>
                <a:lnTo>
                  <a:pt x="1031151" y="37401"/>
                </a:lnTo>
                <a:lnTo>
                  <a:pt x="103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84229" y="5442137"/>
            <a:ext cx="985329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ENTRYPOINT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25" dirty="0">
                <a:latin typeface="Trebuchet MS"/>
                <a:cs typeface="Trebuchet MS"/>
              </a:rPr>
              <a:t>["python3"]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390" dirty="0">
                <a:latin typeface="Trebuchet MS"/>
                <a:cs typeface="Trebuchet MS"/>
              </a:rPr>
              <a:t>CMD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["</a:t>
            </a:r>
            <a:r>
              <a:rPr sz="3400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00" spc="-30" dirty="0">
                <a:latin typeface="Trebuchet MS"/>
                <a:cs typeface="Trebuchet MS"/>
                <a:hlinkClick r:id="rId2"/>
              </a:rPr>
              <a:t>pp.py</a:t>
            </a:r>
            <a:r>
              <a:rPr sz="3400" spc="-30" dirty="0">
                <a:latin typeface="Trebuchet MS"/>
                <a:cs typeface="Trebuchet MS"/>
              </a:rPr>
              <a:t>"]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00439" y="7112609"/>
            <a:ext cx="1031240" cy="37465"/>
          </a:xfrm>
          <a:custGeom>
            <a:avLst/>
            <a:gdLst/>
            <a:ahLst/>
            <a:cxnLst/>
            <a:rect l="l" t="t" r="r" b="b"/>
            <a:pathLst>
              <a:path w="1031240" h="37465">
                <a:moveTo>
                  <a:pt x="1031151" y="0"/>
                </a:moveTo>
                <a:lnTo>
                  <a:pt x="953376" y="0"/>
                </a:lnTo>
                <a:lnTo>
                  <a:pt x="628116" y="0"/>
                </a:lnTo>
                <a:lnTo>
                  <a:pt x="271856" y="0"/>
                </a:lnTo>
                <a:lnTo>
                  <a:pt x="0" y="0"/>
                </a:lnTo>
                <a:lnTo>
                  <a:pt x="0" y="37401"/>
                </a:lnTo>
                <a:lnTo>
                  <a:pt x="271856" y="37401"/>
                </a:lnTo>
                <a:lnTo>
                  <a:pt x="628116" y="37401"/>
                </a:lnTo>
                <a:lnTo>
                  <a:pt x="953376" y="37401"/>
                </a:lnTo>
                <a:lnTo>
                  <a:pt x="1031151" y="37401"/>
                </a:lnTo>
                <a:lnTo>
                  <a:pt x="103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84229" y="6560032"/>
            <a:ext cx="1088517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170" dirty="0">
                <a:latin typeface="Trebuchet MS"/>
                <a:cs typeface="Trebuchet MS"/>
              </a:rPr>
              <a:t>sets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105" dirty="0">
                <a:latin typeface="Trebuchet MS"/>
                <a:cs typeface="Trebuchet MS"/>
              </a:rPr>
              <a:t>'python3'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190" dirty="0">
                <a:latin typeface="Trebuchet MS"/>
                <a:cs typeface="Trebuchet MS"/>
              </a:rPr>
              <a:t>as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entry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point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90" dirty="0">
                <a:latin typeface="Trebuchet MS"/>
                <a:cs typeface="Trebuchet MS"/>
              </a:rPr>
              <a:t>&amp;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'</a:t>
            </a:r>
            <a:r>
              <a:rPr sz="3400" u="heavy" spc="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00" spc="45" dirty="0">
                <a:latin typeface="Trebuchet MS"/>
                <a:cs typeface="Trebuchet MS"/>
                <a:hlinkClick r:id="rId2"/>
              </a:rPr>
              <a:t>pp.py</a:t>
            </a:r>
            <a:r>
              <a:rPr sz="3400" spc="45" dirty="0">
                <a:latin typeface="Trebuchet MS"/>
                <a:cs typeface="Trebuchet MS"/>
              </a:rPr>
              <a:t>'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190" dirty="0">
                <a:latin typeface="Trebuchet MS"/>
                <a:cs typeface="Trebuchet MS"/>
              </a:rPr>
              <a:t>as</a:t>
            </a:r>
            <a:r>
              <a:rPr sz="3400" spc="-6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 </a:t>
            </a:r>
            <a:r>
              <a:rPr sz="3400" spc="-1010" dirty="0">
                <a:latin typeface="Trebuchet MS"/>
                <a:cs typeface="Trebuchet MS"/>
              </a:rPr>
              <a:t> </a:t>
            </a:r>
            <a:r>
              <a:rPr sz="3400" spc="5" dirty="0">
                <a:latin typeface="Trebuchet MS"/>
                <a:cs typeface="Trebuchet MS"/>
              </a:rPr>
              <a:t>default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-5" dirty="0">
                <a:latin typeface="Trebuchet MS"/>
                <a:cs typeface="Trebuchet MS"/>
              </a:rPr>
              <a:t>argument.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196" y="4305215"/>
            <a:ext cx="27990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25" dirty="0">
                <a:solidFill>
                  <a:srgbClr val="992800"/>
                </a:solidFill>
                <a:latin typeface="Tahoma"/>
                <a:cs typeface="Tahoma"/>
              </a:rPr>
              <a:t>A</a:t>
            </a:r>
            <a:r>
              <a:rPr sz="10000" b="1" spc="-100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10000" b="1" spc="-95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8030" y="2361368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212850" algn="l"/>
                <a:tab pos="2768600" algn="l"/>
                <a:tab pos="3416300" algn="l"/>
                <a:tab pos="4869815" algn="l"/>
                <a:tab pos="5781040" algn="l"/>
                <a:tab pos="6850380" algn="l"/>
                <a:tab pos="8370570" algn="l"/>
                <a:tab pos="10338435" algn="l"/>
                <a:tab pos="10830560" algn="l"/>
              </a:tabLst>
            </a:pPr>
            <a:r>
              <a:rPr spc="250" dirty="0">
                <a:latin typeface="Trebuchet MS"/>
                <a:cs typeface="Trebuchet MS"/>
              </a:rPr>
              <a:t>A</a:t>
            </a:r>
            <a:r>
              <a:rPr spc="280" dirty="0">
                <a:latin typeface="Trebuchet MS"/>
                <a:cs typeface="Trebuchet MS"/>
              </a:rPr>
              <a:t>DD</a:t>
            </a:r>
            <a:r>
              <a:rPr spc="-575" dirty="0">
                <a:latin typeface="Trebuchet MS"/>
                <a:cs typeface="Trebuchet MS"/>
              </a:rPr>
              <a:t>: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330" dirty="0">
                <a:latin typeface="Trebuchet MS"/>
                <a:cs typeface="Trebuchet MS"/>
              </a:rPr>
              <a:t>S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220" dirty="0">
                <a:latin typeface="Trebuchet MS"/>
                <a:cs typeface="Trebuchet MS"/>
              </a:rPr>
              <a:t>m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-254" dirty="0">
                <a:latin typeface="Trebuchet MS"/>
                <a:cs typeface="Trebuchet MS"/>
              </a:rPr>
              <a:t>l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85" dirty="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190" dirty="0">
                <a:latin typeface="Trebuchet MS"/>
                <a:cs typeface="Trebuchet MS"/>
              </a:rPr>
              <a:t>o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415" dirty="0">
                <a:latin typeface="Trebuchet MS"/>
                <a:cs typeface="Trebuchet MS"/>
              </a:rPr>
              <a:t>C</a:t>
            </a:r>
            <a:r>
              <a:rPr spc="375" dirty="0">
                <a:latin typeface="Trebuchet MS"/>
                <a:cs typeface="Trebuchet MS"/>
              </a:rPr>
              <a:t>O</a:t>
            </a:r>
            <a:r>
              <a:rPr spc="70" dirty="0">
                <a:latin typeface="Trebuchet MS"/>
                <a:cs typeface="Trebuchet MS"/>
              </a:rPr>
              <a:t>P</a:t>
            </a:r>
            <a:r>
              <a:rPr spc="25" dirty="0">
                <a:latin typeface="Trebuchet MS"/>
                <a:cs typeface="Trebuchet MS"/>
              </a:rPr>
              <a:t>Y</a:t>
            </a:r>
            <a:r>
              <a:rPr spc="-645" dirty="0">
                <a:latin typeface="Trebuchet MS"/>
                <a:cs typeface="Trebuchet MS"/>
              </a:rPr>
              <a:t>,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40" dirty="0">
                <a:latin typeface="Trebuchet MS"/>
                <a:cs typeface="Trebuchet MS"/>
              </a:rPr>
              <a:t>b</a:t>
            </a:r>
            <a:r>
              <a:rPr spc="85" dirty="0">
                <a:latin typeface="Trebuchet MS"/>
                <a:cs typeface="Trebuchet MS"/>
              </a:rPr>
              <a:t>u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35" dirty="0">
                <a:latin typeface="Trebuchet MS"/>
                <a:cs typeface="Trebuchet MS"/>
              </a:rPr>
              <a:t>w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90" dirty="0">
                <a:latin typeface="Trebuchet MS"/>
                <a:cs typeface="Trebuchet MS"/>
              </a:rPr>
              <a:t>h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240" dirty="0">
                <a:latin typeface="Trebuchet MS"/>
                <a:cs typeface="Trebuchet MS"/>
              </a:rPr>
              <a:t>dd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245" dirty="0">
                <a:latin typeface="Trebuchet MS"/>
                <a:cs typeface="Trebuchet MS"/>
              </a:rPr>
              <a:t>d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30" dirty="0">
                <a:latin typeface="Trebuchet MS"/>
                <a:cs typeface="Trebuchet MS"/>
              </a:rPr>
              <a:t>f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85" dirty="0">
                <a:latin typeface="Trebuchet MS"/>
                <a:cs typeface="Trebuchet MS"/>
              </a:rPr>
              <a:t>u</a:t>
            </a:r>
            <a:r>
              <a:rPr spc="-90" dirty="0">
                <a:latin typeface="Trebuchet MS"/>
                <a:cs typeface="Trebuchet MS"/>
              </a:rPr>
              <a:t>r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320" dirty="0">
                <a:latin typeface="Trebuchet MS"/>
                <a:cs typeface="Trebuchet MS"/>
              </a:rPr>
              <a:t>s</a:t>
            </a:r>
            <a:r>
              <a:rPr spc="-585" dirty="0">
                <a:latin typeface="Trebuchet MS"/>
                <a:cs typeface="Trebuchet MS"/>
              </a:rPr>
              <a:t>.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65" dirty="0">
                <a:latin typeface="Trebuchet MS"/>
                <a:cs typeface="Trebuchet MS"/>
              </a:rPr>
              <a:t>I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50" dirty="0">
                <a:latin typeface="Trebuchet MS"/>
                <a:cs typeface="Trebuchet MS"/>
              </a:rPr>
              <a:t>c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60" dirty="0">
                <a:latin typeface="Trebuchet MS"/>
                <a:cs typeface="Trebuchet MS"/>
              </a:rPr>
              <a:t>n  </a:t>
            </a:r>
            <a:r>
              <a:rPr spc="50" dirty="0">
                <a:latin typeface="Trebuchet MS"/>
                <a:cs typeface="Trebuchet MS"/>
              </a:rPr>
              <a:t>handle</a:t>
            </a:r>
            <a:r>
              <a:rPr spc="-13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URLs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and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automatically</a:t>
            </a:r>
            <a:r>
              <a:rPr spc="-130" dirty="0">
                <a:latin typeface="Trebuchet MS"/>
                <a:cs typeface="Trebuchet MS"/>
              </a:rPr>
              <a:t> </a:t>
            </a:r>
            <a:r>
              <a:rPr spc="120" dirty="0">
                <a:latin typeface="Trebuchet MS"/>
                <a:cs typeface="Trebuchet MS"/>
              </a:rPr>
              <a:t>unpack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5" dirty="0">
                <a:latin typeface="Trebuchet MS"/>
                <a:cs typeface="Trebuchet MS"/>
              </a:rPr>
              <a:t>archives.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4235498"/>
            <a:ext cx="60979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270" dirty="0">
                <a:latin typeface="Trebuchet MS"/>
                <a:cs typeface="Trebuchet MS"/>
              </a:rPr>
              <a:t>ADD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-65" dirty="0">
                <a:latin typeface="Trebuchet MS"/>
                <a:cs typeface="Trebuchet MS"/>
              </a:rPr>
              <a:t>app.tar.gz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-75" dirty="0">
                <a:latin typeface="Trebuchet MS"/>
                <a:cs typeface="Trebuchet MS"/>
              </a:rPr>
              <a:t>/app/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5432308"/>
            <a:ext cx="836231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270" dirty="0">
                <a:latin typeface="Trebuchet MS"/>
                <a:cs typeface="Trebuchet MS"/>
              </a:rPr>
              <a:t>ADD</a:t>
            </a:r>
            <a:r>
              <a:rPr sz="3400" spc="-95" dirty="0">
                <a:latin typeface="Trebuchet MS"/>
                <a:cs typeface="Trebuchet MS"/>
              </a:rPr>
              <a:t> </a:t>
            </a:r>
            <a:r>
              <a:rPr sz="3400" spc="-20" dirty="0">
                <a:latin typeface="Trebuchet MS"/>
                <a:cs typeface="Trebuchet MS"/>
              </a:rPr>
              <a:t>git@git.example.com:foo/bar.git</a:t>
            </a:r>
            <a:r>
              <a:rPr sz="3400" spc="-95" dirty="0">
                <a:latin typeface="Trebuchet MS"/>
                <a:cs typeface="Trebuchet MS"/>
              </a:rPr>
              <a:t> </a:t>
            </a:r>
            <a:r>
              <a:rPr sz="3400" spc="-65" dirty="0">
                <a:latin typeface="Trebuchet MS"/>
                <a:cs typeface="Trebuchet MS"/>
              </a:rPr>
              <a:t>/bar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8030" y="6550204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45" dirty="0">
                <a:latin typeface="Trebuchet MS"/>
                <a:cs typeface="Trebuchet MS"/>
              </a:rPr>
              <a:t>This </a:t>
            </a:r>
            <a:r>
              <a:rPr sz="3400" spc="95" dirty="0">
                <a:latin typeface="Trebuchet MS"/>
                <a:cs typeface="Trebuchet MS"/>
              </a:rPr>
              <a:t>fetches </a:t>
            </a:r>
            <a:r>
              <a:rPr sz="3400" spc="-55" dirty="0">
                <a:latin typeface="Trebuchet MS"/>
                <a:cs typeface="Trebuchet MS"/>
              </a:rPr>
              <a:t>'app.tar.gz' </a:t>
            </a:r>
            <a:r>
              <a:rPr sz="3400" spc="50" dirty="0">
                <a:latin typeface="Trebuchet MS"/>
                <a:cs typeface="Trebuchet MS"/>
              </a:rPr>
              <a:t>from </a:t>
            </a:r>
            <a:r>
              <a:rPr sz="3400" spc="45" dirty="0">
                <a:latin typeface="Trebuchet MS"/>
                <a:cs typeface="Trebuchet MS"/>
              </a:rPr>
              <a:t>the </a:t>
            </a:r>
            <a:r>
              <a:rPr sz="3400" spc="120" dirty="0">
                <a:latin typeface="Trebuchet MS"/>
                <a:cs typeface="Trebuchet MS"/>
              </a:rPr>
              <a:t>web </a:t>
            </a:r>
            <a:r>
              <a:rPr sz="3400" spc="125" dirty="0">
                <a:latin typeface="Trebuchet MS"/>
                <a:cs typeface="Trebuchet MS"/>
              </a:rPr>
              <a:t>and </a:t>
            </a:r>
            <a:r>
              <a:rPr sz="3400" spc="145" dirty="0">
                <a:latin typeface="Trebuchet MS"/>
                <a:cs typeface="Trebuchet MS"/>
              </a:rPr>
              <a:t>unpacks </a:t>
            </a:r>
            <a:r>
              <a:rPr sz="3400" spc="-95" dirty="0">
                <a:latin typeface="Trebuchet MS"/>
                <a:cs typeface="Trebuchet MS"/>
              </a:rPr>
              <a:t>it </a:t>
            </a:r>
            <a:r>
              <a:rPr sz="3400" spc="20" dirty="0">
                <a:latin typeface="Trebuchet MS"/>
                <a:cs typeface="Trebuchet MS"/>
              </a:rPr>
              <a:t>into </a:t>
            </a:r>
            <a:r>
              <a:rPr sz="3400" spc="-1010" dirty="0">
                <a:latin typeface="Trebuchet MS"/>
                <a:cs typeface="Trebuchet MS"/>
              </a:rPr>
              <a:t> </a:t>
            </a:r>
            <a:r>
              <a:rPr sz="3400" spc="-125" dirty="0">
                <a:latin typeface="Trebuchet MS"/>
                <a:cs typeface="Trebuchet MS"/>
              </a:rPr>
              <a:t>'/app/'.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55" y="4392466"/>
            <a:ext cx="473075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425" dirty="0">
                <a:solidFill>
                  <a:srgbClr val="992800"/>
                </a:solidFill>
                <a:latin typeface="Tahoma"/>
                <a:cs typeface="Tahoma"/>
              </a:rPr>
              <a:t>V</a:t>
            </a:r>
            <a:r>
              <a:rPr sz="8900" b="1" spc="55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8900" b="1" spc="-525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8900" b="1" spc="50" dirty="0">
                <a:solidFill>
                  <a:srgbClr val="992800"/>
                </a:solidFill>
                <a:latin typeface="Tahoma"/>
                <a:cs typeface="Tahoma"/>
              </a:rPr>
              <a:t>U</a:t>
            </a:r>
            <a:r>
              <a:rPr sz="8900" b="1" spc="355" dirty="0">
                <a:solidFill>
                  <a:srgbClr val="992800"/>
                </a:solidFill>
                <a:latin typeface="Tahoma"/>
                <a:cs typeface="Tahoma"/>
              </a:rPr>
              <a:t>M</a:t>
            </a:r>
            <a:r>
              <a:rPr sz="8900" b="1" spc="-450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8030" y="293690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2079625" algn="l"/>
                <a:tab pos="3890010" algn="l"/>
                <a:tab pos="4354830" algn="l"/>
                <a:tab pos="5892165" algn="l"/>
                <a:tab pos="7169150" algn="l"/>
                <a:tab pos="7957820" algn="l"/>
                <a:tab pos="9799320" algn="l"/>
              </a:tabLst>
            </a:pPr>
            <a:r>
              <a:rPr spc="270" dirty="0">
                <a:latin typeface="Trebuchet MS"/>
                <a:cs typeface="Trebuchet MS"/>
              </a:rPr>
              <a:t>V</a:t>
            </a:r>
            <a:r>
              <a:rPr spc="375" dirty="0">
                <a:latin typeface="Trebuchet MS"/>
                <a:cs typeface="Trebuchet MS"/>
              </a:rPr>
              <a:t>O</a:t>
            </a:r>
            <a:r>
              <a:rPr spc="60" dirty="0">
                <a:latin typeface="Trebuchet MS"/>
                <a:cs typeface="Trebuchet MS"/>
              </a:rPr>
              <a:t>L</a:t>
            </a:r>
            <a:r>
              <a:rPr spc="25" dirty="0">
                <a:latin typeface="Trebuchet MS"/>
                <a:cs typeface="Trebuchet MS"/>
              </a:rPr>
              <a:t>U</a:t>
            </a:r>
            <a:r>
              <a:rPr spc="470" dirty="0">
                <a:latin typeface="Trebuchet MS"/>
                <a:cs typeface="Trebuchet MS"/>
              </a:rPr>
              <a:t>M</a:t>
            </a:r>
            <a:r>
              <a:rPr spc="95" dirty="0">
                <a:latin typeface="Trebuchet MS"/>
                <a:cs typeface="Trebuchet MS"/>
              </a:rPr>
              <a:t>E</a:t>
            </a:r>
            <a:r>
              <a:rPr spc="-575" dirty="0">
                <a:latin typeface="Trebuchet MS"/>
                <a:cs typeface="Trebuchet MS"/>
              </a:rPr>
              <a:t>: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415" dirty="0">
                <a:latin typeface="Trebuchet MS"/>
                <a:cs typeface="Trebuchet MS"/>
              </a:rPr>
              <a:t>C</a:t>
            </a:r>
            <a:r>
              <a:rPr spc="-90" dirty="0">
                <a:latin typeface="Trebuchet MS"/>
                <a:cs typeface="Trebuchet MS"/>
              </a:rPr>
              <a:t>r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325" dirty="0">
                <a:latin typeface="Trebuchet MS"/>
                <a:cs typeface="Trebuchet MS"/>
              </a:rPr>
              <a:t>s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5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20" dirty="0">
                <a:latin typeface="Trebuchet MS"/>
                <a:cs typeface="Trebuchet MS"/>
              </a:rPr>
              <a:t>m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85" dirty="0">
                <a:latin typeface="Trebuchet MS"/>
                <a:cs typeface="Trebuchet MS"/>
              </a:rPr>
              <a:t>un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40" dirty="0">
                <a:latin typeface="Trebuchet MS"/>
                <a:cs typeface="Trebuchet MS"/>
              </a:rPr>
              <a:t>p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-160" dirty="0">
                <a:latin typeface="Trebuchet MS"/>
                <a:cs typeface="Trebuchet MS"/>
              </a:rPr>
              <a:t>i</a:t>
            </a:r>
            <a:r>
              <a:rPr spc="85" dirty="0">
                <a:latin typeface="Trebuchet MS"/>
                <a:cs typeface="Trebuchet MS"/>
              </a:rPr>
              <a:t>n</a:t>
            </a:r>
            <a:r>
              <a:rPr spc="-30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30" dirty="0">
                <a:latin typeface="Trebuchet MS"/>
                <a:cs typeface="Trebuchet MS"/>
              </a:rPr>
              <a:t>f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-85" dirty="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-15" dirty="0">
                <a:latin typeface="Trebuchet MS"/>
                <a:cs typeface="Trebuchet MS"/>
              </a:rPr>
              <a:t>x</a:t>
            </a:r>
            <a:r>
              <a:rPr spc="-35" dirty="0">
                <a:latin typeface="Trebuchet MS"/>
                <a:cs typeface="Trebuchet MS"/>
              </a:rPr>
              <a:t>t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-90" dirty="0">
                <a:latin typeface="Trebuchet MS"/>
                <a:cs typeface="Trebuchet MS"/>
              </a:rPr>
              <a:t>r</a:t>
            </a:r>
            <a:r>
              <a:rPr spc="85" dirty="0">
                <a:latin typeface="Trebuchet MS"/>
                <a:cs typeface="Trebuchet MS"/>
              </a:rPr>
              <a:t>n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250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105" dirty="0">
                <a:latin typeface="Trebuchet MS"/>
                <a:cs typeface="Trebuchet MS"/>
              </a:rPr>
              <a:t>v</a:t>
            </a:r>
            <a:r>
              <a:rPr spc="185" dirty="0">
                <a:latin typeface="Trebuchet MS"/>
                <a:cs typeface="Trebuchet MS"/>
              </a:rPr>
              <a:t>o</a:t>
            </a:r>
            <a:r>
              <a:rPr spc="-254" dirty="0">
                <a:latin typeface="Trebuchet MS"/>
                <a:cs typeface="Trebuchet MS"/>
              </a:rPr>
              <a:t>l</a:t>
            </a:r>
            <a:r>
              <a:rPr spc="85" dirty="0">
                <a:latin typeface="Trebuchet MS"/>
                <a:cs typeface="Trebuchet MS"/>
              </a:rPr>
              <a:t>u</a:t>
            </a:r>
            <a:r>
              <a:rPr spc="220" dirty="0">
                <a:latin typeface="Trebuchet MS"/>
                <a:cs typeface="Trebuchet MS"/>
              </a:rPr>
              <a:t>m</a:t>
            </a:r>
            <a:r>
              <a:rPr spc="80" dirty="0">
                <a:latin typeface="Trebuchet MS"/>
                <a:cs typeface="Trebuchet MS"/>
              </a:rPr>
              <a:t>e</a:t>
            </a:r>
            <a:r>
              <a:rPr spc="320" dirty="0">
                <a:latin typeface="Trebuchet MS"/>
                <a:cs typeface="Trebuchet MS"/>
              </a:rPr>
              <a:t>s</a:t>
            </a:r>
            <a:r>
              <a:rPr spc="-515" dirty="0">
                <a:latin typeface="Trebuchet MS"/>
                <a:cs typeface="Trebuchet MS"/>
              </a:rPr>
              <a:t>.  </a:t>
            </a:r>
            <a:r>
              <a:rPr spc="165" dirty="0">
                <a:latin typeface="Trebuchet MS"/>
                <a:cs typeface="Trebuchet MS"/>
              </a:rPr>
              <a:t>Used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to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90" dirty="0">
                <a:latin typeface="Trebuchet MS"/>
                <a:cs typeface="Trebuchet MS"/>
              </a:rPr>
              <a:t>share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data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80" dirty="0">
                <a:latin typeface="Trebuchet MS"/>
                <a:cs typeface="Trebuchet MS"/>
              </a:rPr>
              <a:t>between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140" dirty="0">
                <a:latin typeface="Trebuchet MS"/>
                <a:cs typeface="Trebuchet MS"/>
              </a:rPr>
              <a:t>host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and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15" dirty="0">
                <a:latin typeface="Trebuchet MS"/>
                <a:cs typeface="Trebuchet MS"/>
              </a:rPr>
              <a:t>container.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4811038"/>
            <a:ext cx="486473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45" dirty="0">
                <a:latin typeface="Trebuchet MS"/>
                <a:cs typeface="Trebuchet MS"/>
              </a:rPr>
              <a:t> </a:t>
            </a:r>
            <a:r>
              <a:rPr sz="3400" spc="215" dirty="0">
                <a:latin typeface="Trebuchet MS"/>
                <a:cs typeface="Trebuchet MS"/>
              </a:rPr>
              <a:t>VOLUME</a:t>
            </a:r>
            <a:r>
              <a:rPr sz="3400" spc="-145" dirty="0">
                <a:latin typeface="Trebuchet MS"/>
                <a:cs typeface="Trebuchet MS"/>
              </a:rPr>
              <a:t> </a:t>
            </a:r>
            <a:r>
              <a:rPr sz="3400" spc="-30" dirty="0">
                <a:latin typeface="Trebuchet MS"/>
                <a:cs typeface="Trebuchet MS"/>
              </a:rPr>
              <a:t>/data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5928934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95" dirty="0">
                <a:latin typeface="Trebuchet MS"/>
                <a:cs typeface="Trebuchet MS"/>
              </a:rPr>
              <a:t>creates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55" dirty="0">
                <a:latin typeface="Trebuchet MS"/>
                <a:cs typeface="Trebuchet MS"/>
              </a:rPr>
              <a:t>a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volume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135" dirty="0">
                <a:latin typeface="Trebuchet MS"/>
                <a:cs typeface="Trebuchet MS"/>
              </a:rPr>
              <a:t>named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-25" dirty="0">
                <a:latin typeface="Trebuchet MS"/>
                <a:cs typeface="Trebuchet MS"/>
              </a:rPr>
              <a:t>'/data'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35" dirty="0">
                <a:latin typeface="Trebuchet MS"/>
                <a:cs typeface="Trebuchet MS"/>
              </a:rPr>
              <a:t>where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data</a:t>
            </a:r>
            <a:r>
              <a:rPr sz="3400" spc="335" dirty="0">
                <a:latin typeface="Trebuchet MS"/>
                <a:cs typeface="Trebuchet MS"/>
              </a:rPr>
              <a:t> </a:t>
            </a:r>
            <a:r>
              <a:rPr sz="3400" spc="130" dirty="0">
                <a:latin typeface="Trebuchet MS"/>
                <a:cs typeface="Trebuchet MS"/>
              </a:rPr>
              <a:t>can</a:t>
            </a:r>
            <a:r>
              <a:rPr sz="3400" spc="330" dirty="0">
                <a:latin typeface="Trebuchet MS"/>
                <a:cs typeface="Trebuchet MS"/>
              </a:rPr>
              <a:t> </a:t>
            </a:r>
            <a:r>
              <a:rPr sz="3400" spc="160" dirty="0">
                <a:latin typeface="Trebuchet MS"/>
                <a:cs typeface="Trebuchet MS"/>
              </a:rPr>
              <a:t>be </a:t>
            </a:r>
            <a:r>
              <a:rPr sz="3400" spc="-1005" dirty="0">
                <a:latin typeface="Trebuchet MS"/>
                <a:cs typeface="Trebuchet MS"/>
              </a:rPr>
              <a:t> </a:t>
            </a:r>
            <a:r>
              <a:rPr sz="3400" spc="110" dirty="0">
                <a:latin typeface="Trebuchet MS"/>
                <a:cs typeface="Trebuchet MS"/>
              </a:rPr>
              <a:t>persisted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100" dirty="0">
                <a:latin typeface="Trebuchet MS"/>
                <a:cs typeface="Trebuchet MS"/>
              </a:rPr>
              <a:t>outside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15" dirty="0">
                <a:latin typeface="Trebuchet MS"/>
                <a:cs typeface="Trebuchet MS"/>
              </a:rPr>
              <a:t>container.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203" y="4392466"/>
            <a:ext cx="287718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50" dirty="0">
                <a:solidFill>
                  <a:srgbClr val="992800"/>
                </a:solidFill>
                <a:latin typeface="Tahoma"/>
                <a:cs typeface="Tahoma"/>
              </a:rPr>
              <a:t>U</a:t>
            </a:r>
            <a:r>
              <a:rPr sz="8900" b="1" spc="-430" dirty="0">
                <a:solidFill>
                  <a:srgbClr val="992800"/>
                </a:solidFill>
                <a:latin typeface="Tahoma"/>
                <a:cs typeface="Tahoma"/>
              </a:rPr>
              <a:t>S</a:t>
            </a:r>
            <a:r>
              <a:rPr sz="8900" b="1" spc="-45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8900" b="1" spc="-885" dirty="0">
                <a:solidFill>
                  <a:srgbClr val="992800"/>
                </a:solidFill>
                <a:latin typeface="Tahoma"/>
                <a:cs typeface="Tahoma"/>
              </a:rPr>
              <a:t>R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8030" y="2936909"/>
            <a:ext cx="11572875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pc="-20" dirty="0">
                <a:latin typeface="Trebuchet MS"/>
                <a:cs typeface="Trebuchet MS"/>
              </a:rPr>
              <a:t>USER: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Specifies</a:t>
            </a:r>
            <a:r>
              <a:rPr spc="10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user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to</a:t>
            </a:r>
            <a:r>
              <a:rPr spc="80" dirty="0">
                <a:latin typeface="Trebuchet MS"/>
                <a:cs typeface="Trebuchet MS"/>
              </a:rPr>
              <a:t> </a:t>
            </a:r>
            <a:r>
              <a:rPr spc="165" dirty="0">
                <a:latin typeface="Trebuchet MS"/>
                <a:cs typeface="Trebuchet MS"/>
              </a:rPr>
              <a:t>use</a:t>
            </a:r>
            <a:r>
              <a:rPr spc="17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when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running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 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spc="-15" dirty="0">
                <a:latin typeface="Trebuchet MS"/>
                <a:cs typeface="Trebuchet MS"/>
              </a:rPr>
              <a:t>container. </a:t>
            </a:r>
            <a:r>
              <a:rPr spc="95" dirty="0">
                <a:latin typeface="Trebuchet MS"/>
                <a:cs typeface="Trebuchet MS"/>
              </a:rPr>
              <a:t>Helps </a:t>
            </a:r>
            <a:r>
              <a:rPr spc="85" dirty="0">
                <a:latin typeface="Trebuchet MS"/>
                <a:cs typeface="Trebuchet MS"/>
              </a:rPr>
              <a:t>improve security </a:t>
            </a:r>
            <a:r>
              <a:rPr spc="229" dirty="0">
                <a:latin typeface="Trebuchet MS"/>
                <a:cs typeface="Trebuchet MS"/>
              </a:rPr>
              <a:t>by </a:t>
            </a:r>
            <a:r>
              <a:rPr spc="65" dirty="0">
                <a:latin typeface="Trebuchet MS"/>
                <a:cs typeface="Trebuchet MS"/>
              </a:rPr>
              <a:t>avoiding </a:t>
            </a:r>
            <a:r>
              <a:rPr spc="35" dirty="0">
                <a:latin typeface="Trebuchet MS"/>
                <a:cs typeface="Trebuchet MS"/>
              </a:rPr>
              <a:t>running </a:t>
            </a:r>
            <a:r>
              <a:rPr spc="190" dirty="0">
                <a:latin typeface="Trebuchet MS"/>
                <a:cs typeface="Trebuchet MS"/>
              </a:rPr>
              <a:t>as </a:t>
            </a:r>
            <a:r>
              <a:rPr spc="-1010" dirty="0">
                <a:latin typeface="Trebuchet MS"/>
                <a:cs typeface="Trebuchet MS"/>
              </a:rPr>
              <a:t> </a:t>
            </a:r>
            <a:r>
              <a:rPr spc="-70" dirty="0">
                <a:latin typeface="Trebuchet MS"/>
                <a:cs typeface="Trebuchet MS"/>
              </a:rPr>
              <a:t>root.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5409444"/>
            <a:ext cx="419036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55" dirty="0">
                <a:latin typeface="Trebuchet MS"/>
                <a:cs typeface="Trebuchet MS"/>
              </a:rPr>
              <a:t> </a:t>
            </a:r>
            <a:r>
              <a:rPr sz="3400" spc="120" dirty="0">
                <a:latin typeface="Trebuchet MS"/>
                <a:cs typeface="Trebuchet MS"/>
              </a:rPr>
              <a:t>USER</a:t>
            </a:r>
            <a:r>
              <a:rPr sz="3400" spc="-155" dirty="0">
                <a:latin typeface="Trebuchet MS"/>
                <a:cs typeface="Trebuchet MS"/>
              </a:rPr>
              <a:t> </a:t>
            </a:r>
            <a:r>
              <a:rPr sz="3400" spc="105" dirty="0">
                <a:latin typeface="Trebuchet MS"/>
                <a:cs typeface="Trebuchet MS"/>
              </a:rPr>
              <a:t>cloud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6606254"/>
            <a:ext cx="881126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-130" dirty="0">
                <a:latin typeface="Trebuchet MS"/>
                <a:cs typeface="Trebuchet MS"/>
              </a:rPr>
              <a:t> </a:t>
            </a:r>
            <a:r>
              <a:rPr sz="3400" spc="170" dirty="0">
                <a:latin typeface="Trebuchet MS"/>
                <a:cs typeface="Trebuchet MS"/>
              </a:rPr>
              <a:t>sets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100" dirty="0">
                <a:latin typeface="Trebuchet MS"/>
                <a:cs typeface="Trebuchet MS"/>
              </a:rPr>
              <a:t>user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to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'cloud'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35" dirty="0">
                <a:latin typeface="Trebuchet MS"/>
                <a:cs typeface="Trebuchet MS"/>
              </a:rPr>
              <a:t>in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-15" dirty="0">
                <a:latin typeface="Trebuchet MS"/>
                <a:cs typeface="Trebuchet MS"/>
              </a:rPr>
              <a:t>container.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342" y="4392463"/>
            <a:ext cx="331914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525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8900" b="1" spc="25" dirty="0">
                <a:solidFill>
                  <a:srgbClr val="992800"/>
                </a:solidFill>
                <a:latin typeface="Tahoma"/>
                <a:cs typeface="Tahoma"/>
              </a:rPr>
              <a:t>A</a:t>
            </a:r>
            <a:r>
              <a:rPr sz="8900" b="1" spc="-480" dirty="0">
                <a:solidFill>
                  <a:srgbClr val="992800"/>
                </a:solidFill>
                <a:latin typeface="Tahoma"/>
                <a:cs typeface="Tahoma"/>
              </a:rPr>
              <a:t>B</a:t>
            </a:r>
            <a:r>
              <a:rPr sz="8900" b="1" spc="-45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8900" b="1" spc="-520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099" rIns="0" bIns="0" rtlCol="0">
            <a:spAutoFit/>
          </a:bodyPr>
          <a:lstStyle/>
          <a:p>
            <a:pPr marL="5181600" marR="5080">
              <a:lnSpc>
                <a:spcPct val="1155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LABEL: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265" dirty="0">
                <a:latin typeface="Trebuchet MS"/>
                <a:cs typeface="Trebuchet MS"/>
              </a:rPr>
              <a:t>Adds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80" dirty="0">
                <a:latin typeface="Trebuchet MS"/>
                <a:cs typeface="Trebuchet MS"/>
              </a:rPr>
              <a:t>metadata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to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image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-35" dirty="0">
                <a:latin typeface="Trebuchet MS"/>
                <a:cs typeface="Trebuchet MS"/>
              </a:rPr>
              <a:t>in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key-value</a:t>
            </a:r>
            <a:r>
              <a:rPr spc="125" dirty="0">
                <a:latin typeface="Trebuchet MS"/>
                <a:cs typeface="Trebuchet MS"/>
              </a:rPr>
              <a:t> </a:t>
            </a:r>
            <a:r>
              <a:rPr spc="-55" dirty="0">
                <a:latin typeface="Trebuchet MS"/>
                <a:cs typeface="Trebuchet MS"/>
              </a:rPr>
              <a:t>format. </a:t>
            </a:r>
            <a:r>
              <a:rPr spc="-101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Useful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for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versioning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and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documenting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the</a:t>
            </a:r>
            <a:r>
              <a:rPr spc="-125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image.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8030" y="5119765"/>
            <a:ext cx="989965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latin typeface="Trebuchet MS"/>
                <a:cs typeface="Trebuchet MS"/>
              </a:rPr>
              <a:t>Example: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120" dirty="0">
                <a:latin typeface="Trebuchet MS"/>
                <a:cs typeface="Trebuchet MS"/>
              </a:rPr>
              <a:t>LABEL</a:t>
            </a:r>
            <a:r>
              <a:rPr sz="3400" spc="-114" dirty="0">
                <a:latin typeface="Trebuchet MS"/>
                <a:cs typeface="Trebuchet MS"/>
              </a:rPr>
              <a:t> </a:t>
            </a:r>
            <a:r>
              <a:rPr sz="3400" spc="-40" dirty="0">
                <a:latin typeface="Trebuchet MS"/>
                <a:cs typeface="Trebuchet MS"/>
              </a:rPr>
              <a:t>version="1.0"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5" dirty="0">
                <a:latin typeface="Trebuchet MS"/>
                <a:cs typeface="Trebuchet MS"/>
              </a:rPr>
              <a:t>maintainer="Krishna"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030" y="6316575"/>
            <a:ext cx="1062418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45" dirty="0">
                <a:latin typeface="Trebuchet MS"/>
                <a:cs typeface="Trebuchet MS"/>
              </a:rPr>
              <a:t>This</a:t>
            </a:r>
            <a:r>
              <a:rPr sz="3400" spc="-125" dirty="0">
                <a:latin typeface="Trebuchet MS"/>
                <a:cs typeface="Trebuchet MS"/>
              </a:rPr>
              <a:t> </a:t>
            </a:r>
            <a:r>
              <a:rPr sz="3400" spc="215" dirty="0">
                <a:latin typeface="Trebuchet MS"/>
                <a:cs typeface="Trebuchet MS"/>
              </a:rPr>
              <a:t>adds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version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125" dirty="0">
                <a:latin typeface="Trebuchet MS"/>
                <a:cs typeface="Trebuchet MS"/>
              </a:rPr>
              <a:t>and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10" dirty="0">
                <a:latin typeface="Trebuchet MS"/>
                <a:cs typeface="Trebuchet MS"/>
              </a:rPr>
              <a:t>maintainer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30" dirty="0">
                <a:latin typeface="Trebuchet MS"/>
                <a:cs typeface="Trebuchet MS"/>
              </a:rPr>
              <a:t>labels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to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the</a:t>
            </a:r>
            <a:r>
              <a:rPr sz="3400" spc="-120" dirty="0">
                <a:latin typeface="Trebuchet MS"/>
                <a:cs typeface="Trebuchet MS"/>
              </a:rPr>
              <a:t> </a:t>
            </a:r>
            <a:r>
              <a:rPr sz="3400" spc="-40" dirty="0">
                <a:latin typeface="Trebuchet MS"/>
                <a:cs typeface="Trebuchet MS"/>
              </a:rPr>
              <a:t>image.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66" y="2936907"/>
            <a:ext cx="16959580" cy="255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74005" marR="30480">
              <a:lnSpc>
                <a:spcPct val="115500"/>
              </a:lnSpc>
              <a:spcBef>
                <a:spcPts val="95"/>
              </a:spcBef>
            </a:pPr>
            <a:r>
              <a:rPr sz="3400" spc="-125" dirty="0">
                <a:latin typeface="Lucida Sans Unicode"/>
                <a:cs typeface="Lucida Sans Unicode"/>
              </a:rPr>
              <a:t>ONBUILD: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-155" dirty="0">
                <a:latin typeface="Lucida Sans Unicode"/>
                <a:cs typeface="Lucida Sans Unicode"/>
              </a:rPr>
              <a:t>Triggers</a:t>
            </a:r>
            <a:r>
              <a:rPr sz="3400" spc="9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instructions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-15" dirty="0">
                <a:latin typeface="Lucida Sans Unicode"/>
                <a:cs typeface="Lucida Sans Unicode"/>
              </a:rPr>
              <a:t>to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20" dirty="0">
                <a:latin typeface="Lucida Sans Unicode"/>
                <a:cs typeface="Lucida Sans Unicode"/>
              </a:rPr>
              <a:t>be</a:t>
            </a:r>
            <a:r>
              <a:rPr sz="3400" spc="95" dirty="0">
                <a:latin typeface="Lucida Sans Unicode"/>
                <a:cs typeface="Lucida Sans Unicode"/>
              </a:rPr>
              <a:t> </a:t>
            </a:r>
            <a:r>
              <a:rPr sz="3400" spc="-25" dirty="0">
                <a:latin typeface="Lucida Sans Unicode"/>
                <a:cs typeface="Lucida Sans Unicode"/>
              </a:rPr>
              <a:t>executed</a:t>
            </a:r>
            <a:r>
              <a:rPr sz="3400" spc="90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when</a:t>
            </a:r>
            <a:r>
              <a:rPr sz="3400" spc="95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this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245" dirty="0">
                <a:latin typeface="Lucida Sans Unicode"/>
                <a:cs typeface="Lucida Sans Unicode"/>
              </a:rPr>
              <a:t>g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d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a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20" dirty="0">
                <a:latin typeface="Lucida Sans Unicode"/>
                <a:cs typeface="Lucida Sans Unicode"/>
              </a:rPr>
              <a:t>f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55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55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 i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245" dirty="0">
                <a:latin typeface="Lucida Sans Unicode"/>
                <a:cs typeface="Lucida Sans Unicode"/>
              </a:rPr>
              <a:t>g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  <a:p>
            <a:pPr marL="38100">
              <a:lnSpc>
                <a:spcPts val="10525"/>
              </a:lnSpc>
            </a:pPr>
            <a:r>
              <a:rPr sz="13350" b="1" spc="82" baseline="-13732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13350" b="1" spc="-442" baseline="-13732" dirty="0">
                <a:solidFill>
                  <a:srgbClr val="992800"/>
                </a:solidFill>
                <a:latin typeface="Tahoma"/>
                <a:cs typeface="Tahoma"/>
              </a:rPr>
              <a:t>N</a:t>
            </a:r>
            <a:r>
              <a:rPr sz="13350" b="1" spc="-719" baseline="-13732" dirty="0">
                <a:solidFill>
                  <a:srgbClr val="992800"/>
                </a:solidFill>
                <a:latin typeface="Tahoma"/>
                <a:cs typeface="Tahoma"/>
              </a:rPr>
              <a:t>B</a:t>
            </a:r>
            <a:r>
              <a:rPr sz="13350" b="1" spc="75" baseline="-13732" dirty="0">
                <a:solidFill>
                  <a:srgbClr val="992800"/>
                </a:solidFill>
                <a:latin typeface="Tahoma"/>
                <a:cs typeface="Tahoma"/>
              </a:rPr>
              <a:t>U</a:t>
            </a:r>
            <a:r>
              <a:rPr sz="13350" b="1" spc="-2782" baseline="-13732" dirty="0">
                <a:solidFill>
                  <a:srgbClr val="992800"/>
                </a:solidFill>
                <a:latin typeface="Tahoma"/>
                <a:cs typeface="Tahoma"/>
              </a:rPr>
              <a:t>I</a:t>
            </a:r>
            <a:r>
              <a:rPr sz="13350" b="1" spc="-787" baseline="-13732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13350" b="1" spc="-127" baseline="-13732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13350" b="1" spc="-37" baseline="-13732" dirty="0">
                <a:solidFill>
                  <a:srgbClr val="992800"/>
                </a:solidFill>
                <a:latin typeface="Tahoma"/>
                <a:cs typeface="Tahoma"/>
              </a:rPr>
              <a:t> 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90" dirty="0">
                <a:latin typeface="Lucida Sans Unicode"/>
                <a:cs typeface="Lucida Sans Unicode"/>
              </a:rPr>
              <a:t>B</a:t>
            </a:r>
            <a:r>
              <a:rPr sz="3400" spc="-125" dirty="0">
                <a:latin typeface="Lucida Sans Unicode"/>
                <a:cs typeface="Lucida Sans Unicode"/>
              </a:rPr>
              <a:t>U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L</a:t>
            </a:r>
            <a:r>
              <a:rPr sz="3400" spc="-175" dirty="0">
                <a:latin typeface="Lucida Sans Unicode"/>
                <a:cs typeface="Lucida Sans Unicode"/>
              </a:rPr>
              <a:t>D </a:t>
            </a:r>
            <a:r>
              <a:rPr sz="3400" spc="95" dirty="0">
                <a:latin typeface="Lucida Sans Unicode"/>
                <a:cs typeface="Lucida Sans Unicode"/>
              </a:rPr>
              <a:t>C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85" dirty="0">
                <a:latin typeface="Lucida Sans Unicode"/>
                <a:cs typeface="Lucida Sans Unicode"/>
              </a:rPr>
              <a:t>P</a:t>
            </a:r>
            <a:r>
              <a:rPr sz="3400" spc="-145" dirty="0">
                <a:latin typeface="Lucida Sans Unicode"/>
                <a:cs typeface="Lucida Sans Unicode"/>
              </a:rPr>
              <a:t>Y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dirty="0">
                <a:latin typeface="Lucida Sans Unicode"/>
                <a:cs typeface="Lucida Sans Unicode"/>
              </a:rPr>
              <a:t>p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2915" marR="5080">
              <a:lnSpc>
                <a:spcPct val="115500"/>
              </a:lnSpc>
              <a:spcBef>
                <a:spcPts val="95"/>
              </a:spcBef>
              <a:tabLst>
                <a:tab pos="5324475" algn="l"/>
                <a:tab pos="6908165" algn="l"/>
                <a:tab pos="7811770" algn="l"/>
                <a:tab pos="9523730" algn="l"/>
                <a:tab pos="11897360" algn="l"/>
                <a:tab pos="13719175" algn="l"/>
                <a:tab pos="14736444" algn="l"/>
              </a:tabLst>
            </a:pPr>
            <a:r>
              <a:rPr spc="-250" dirty="0"/>
              <a:t>T</a:t>
            </a:r>
            <a:r>
              <a:rPr spc="-170" dirty="0"/>
              <a:t>h</a:t>
            </a:r>
            <a:r>
              <a:rPr spc="-175" dirty="0"/>
              <a:t>i</a:t>
            </a:r>
            <a:r>
              <a:rPr spc="-30" dirty="0"/>
              <a:t>s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5" dirty="0"/>
              <a:t>p</a:t>
            </a:r>
            <a:r>
              <a:rPr spc="-175" dirty="0"/>
              <a:t>i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195" dirty="0"/>
              <a:t>c</a:t>
            </a:r>
            <a:r>
              <a:rPr spc="-170" dirty="0"/>
              <a:t>u</a:t>
            </a:r>
            <a:r>
              <a:rPr spc="-160" dirty="0"/>
              <a:t>rr</a:t>
            </a:r>
            <a:r>
              <a:rPr spc="40" dirty="0"/>
              <a:t>e</a:t>
            </a:r>
            <a:r>
              <a:rPr spc="-170" dirty="0"/>
              <a:t>n</a:t>
            </a:r>
            <a:r>
              <a:rPr spc="45" dirty="0"/>
              <a:t>t</a:t>
            </a:r>
            <a:r>
              <a:rPr dirty="0"/>
              <a:t>	</a:t>
            </a:r>
            <a:r>
              <a:rPr spc="-5" dirty="0"/>
              <a:t>d</a:t>
            </a:r>
            <a:r>
              <a:rPr spc="-175" dirty="0"/>
              <a:t>i</a:t>
            </a:r>
            <a:r>
              <a:rPr spc="-160" dirty="0"/>
              <a:t>r</a:t>
            </a:r>
            <a:r>
              <a:rPr spc="40" dirty="0"/>
              <a:t>e</a:t>
            </a:r>
            <a:r>
              <a:rPr spc="195" dirty="0"/>
              <a:t>c</a:t>
            </a:r>
            <a:r>
              <a:rPr spc="40" dirty="0"/>
              <a:t>t</a:t>
            </a:r>
            <a:r>
              <a:rPr spc="-80" dirty="0"/>
              <a:t>o</a:t>
            </a:r>
            <a:r>
              <a:rPr spc="-160" dirty="0"/>
              <a:t>r</a:t>
            </a:r>
            <a:r>
              <a:rPr spc="110" dirty="0"/>
              <a:t>y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te</a:t>
            </a:r>
            <a:r>
              <a:rPr spc="-170" dirty="0"/>
              <a:t>n</a:t>
            </a:r>
            <a:r>
              <a:rPr spc="45" dirty="0"/>
              <a:t>t</a:t>
            </a:r>
            <a:r>
              <a:rPr dirty="0"/>
              <a:t>	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75" dirty="0"/>
              <a:t>o</a:t>
            </a:r>
            <a:r>
              <a:rPr dirty="0"/>
              <a:t>	</a:t>
            </a:r>
            <a:r>
              <a:rPr spc="-245" dirty="0"/>
              <a:t>'</a:t>
            </a:r>
            <a:r>
              <a:rPr spc="-459" dirty="0"/>
              <a:t>/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310" dirty="0"/>
              <a:t>'  </a:t>
            </a:r>
            <a:r>
              <a:rPr spc="-55" dirty="0"/>
              <a:t>w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-165" dirty="0"/>
              <a:t>n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-175" dirty="0"/>
              <a:t>i</a:t>
            </a:r>
            <a:r>
              <a:rPr spc="-30" dirty="0"/>
              <a:t>s</a:t>
            </a:r>
            <a:r>
              <a:rPr spc="-175" dirty="0"/>
              <a:t> i</a:t>
            </a:r>
            <a:r>
              <a:rPr spc="-130" dirty="0"/>
              <a:t>m</a:t>
            </a:r>
            <a:r>
              <a:rPr spc="-40" dirty="0"/>
              <a:t>a</a:t>
            </a:r>
            <a:r>
              <a:rPr spc="-245" dirty="0"/>
              <a:t>g</a:t>
            </a:r>
            <a:r>
              <a:rPr spc="45" dirty="0"/>
              <a:t>e</a:t>
            </a:r>
            <a:r>
              <a:rPr spc="-175" dirty="0"/>
              <a:t> i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70" dirty="0"/>
              <a:t>u</a:t>
            </a:r>
            <a:r>
              <a:rPr spc="-35" dirty="0"/>
              <a:t>s</a:t>
            </a:r>
            <a:r>
              <a:rPr spc="40" dirty="0"/>
              <a:t>e</a:t>
            </a:r>
            <a:r>
              <a:rPr dirty="0"/>
              <a:t>d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35" dirty="0"/>
              <a:t>a</a:t>
            </a:r>
            <a:r>
              <a:rPr spc="-175" dirty="0"/>
              <a:t> </a:t>
            </a:r>
            <a:r>
              <a:rPr spc="-5" dirty="0"/>
              <a:t>b</a:t>
            </a:r>
            <a:r>
              <a:rPr spc="-40" dirty="0"/>
              <a:t>a</a:t>
            </a:r>
            <a:r>
              <a:rPr spc="-35" dirty="0"/>
              <a:t>s</a:t>
            </a:r>
            <a:r>
              <a:rPr spc="40" dirty="0"/>
              <a:t>e</a:t>
            </a:r>
            <a:r>
              <a:rPr spc="-415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776" y="3914743"/>
            <a:ext cx="292036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430" dirty="0">
                <a:solidFill>
                  <a:srgbClr val="992800"/>
                </a:solidFill>
                <a:latin typeface="Tahoma"/>
                <a:cs typeface="Tahoma"/>
              </a:rPr>
              <a:t>S</a:t>
            </a:r>
            <a:r>
              <a:rPr sz="8900" b="1" spc="-350" dirty="0">
                <a:solidFill>
                  <a:srgbClr val="992800"/>
                </a:solidFill>
                <a:latin typeface="Tahoma"/>
                <a:cs typeface="Tahoma"/>
              </a:rPr>
              <a:t>T</a:t>
            </a:r>
            <a:r>
              <a:rPr sz="8900" b="1" spc="55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8900" b="1" spc="-300" dirty="0">
                <a:solidFill>
                  <a:srgbClr val="992800"/>
                </a:solidFill>
                <a:latin typeface="Tahoma"/>
                <a:cs typeface="Tahoma"/>
              </a:rPr>
              <a:t>P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545" y="4924392"/>
            <a:ext cx="404241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505" dirty="0">
                <a:solidFill>
                  <a:srgbClr val="992800"/>
                </a:solidFill>
                <a:latin typeface="Tahoma"/>
                <a:cs typeface="Tahoma"/>
              </a:rPr>
              <a:t>SIGNAL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14475" y="3263215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pc="-60" dirty="0"/>
              <a:t>STOPSIGNAL:</a:t>
            </a:r>
            <a:r>
              <a:rPr spc="-5" dirty="0"/>
              <a:t> </a:t>
            </a:r>
            <a:r>
              <a:rPr spc="45" dirty="0"/>
              <a:t>Sets</a:t>
            </a:r>
            <a:r>
              <a:rPr spc="-5" dirty="0"/>
              <a:t> </a:t>
            </a:r>
            <a:r>
              <a:rPr spc="-30" dirty="0"/>
              <a:t>the</a:t>
            </a:r>
            <a:r>
              <a:rPr dirty="0"/>
              <a:t> system</a:t>
            </a:r>
            <a:r>
              <a:rPr spc="-5" dirty="0"/>
              <a:t> </a:t>
            </a:r>
            <a:r>
              <a:rPr spc="-75" dirty="0"/>
              <a:t>call</a:t>
            </a:r>
            <a:r>
              <a:rPr dirty="0"/>
              <a:t> </a:t>
            </a:r>
            <a:r>
              <a:rPr spc="-150" dirty="0"/>
              <a:t>signal</a:t>
            </a:r>
            <a:r>
              <a:rPr spc="-5" dirty="0"/>
              <a:t> </a:t>
            </a:r>
            <a:r>
              <a:rPr spc="-30" dirty="0"/>
              <a:t>that</a:t>
            </a:r>
            <a:r>
              <a:rPr spc="-5" dirty="0"/>
              <a:t> </a:t>
            </a:r>
            <a:r>
              <a:rPr spc="-175" dirty="0"/>
              <a:t>will</a:t>
            </a:r>
            <a:r>
              <a:rPr dirty="0"/>
              <a:t> </a:t>
            </a:r>
            <a:r>
              <a:rPr spc="20" dirty="0"/>
              <a:t>be</a:t>
            </a:r>
            <a:r>
              <a:rPr spc="-5" dirty="0"/>
              <a:t> </a:t>
            </a:r>
            <a:r>
              <a:rPr spc="-30" dirty="0"/>
              <a:t>sent </a:t>
            </a:r>
            <a:r>
              <a:rPr spc="-1060" dirty="0"/>
              <a:t> </a:t>
            </a:r>
            <a:r>
              <a:rPr spc="-15" dirty="0"/>
              <a:t>to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55" dirty="0"/>
              <a:t>container</a:t>
            </a:r>
            <a:r>
              <a:rPr spc="-175" dirty="0"/>
              <a:t> </a:t>
            </a:r>
            <a:r>
              <a:rPr spc="-15" dirty="0"/>
              <a:t>to</a:t>
            </a:r>
            <a:r>
              <a:rPr spc="-175" dirty="0"/>
              <a:t> </a:t>
            </a:r>
            <a:r>
              <a:rPr spc="-20" dirty="0"/>
              <a:t>stop</a:t>
            </a:r>
            <a:r>
              <a:rPr spc="-180" dirty="0"/>
              <a:t> </a:t>
            </a:r>
            <a:r>
              <a:rPr spc="-65" dirty="0"/>
              <a:t>it</a:t>
            </a:r>
            <a:r>
              <a:rPr spc="-175" dirty="0"/>
              <a:t> </a:t>
            </a:r>
            <a:r>
              <a:rPr spc="-114" dirty="0"/>
              <a:t>gracefully.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4475" y="5137344"/>
            <a:ext cx="593026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85" dirty="0">
                <a:latin typeface="Lucida Sans Unicode"/>
                <a:cs typeface="Lucida Sans Unicode"/>
              </a:rPr>
              <a:t>P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114" dirty="0">
                <a:latin typeface="Lucida Sans Unicode"/>
                <a:cs typeface="Lucida Sans Unicode"/>
              </a:rPr>
              <a:t>G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90" dirty="0">
                <a:latin typeface="Lucida Sans Unicode"/>
                <a:cs typeface="Lucida Sans Unicode"/>
              </a:rPr>
              <a:t>A</a:t>
            </a:r>
            <a:r>
              <a:rPr sz="3400" spc="-25" dirty="0">
                <a:latin typeface="Lucida Sans Unicode"/>
                <a:cs typeface="Lucida Sans Unicode"/>
              </a:rPr>
              <a:t>L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114" dirty="0">
                <a:latin typeface="Lucida Sans Unicode"/>
                <a:cs typeface="Lucida Sans Unicode"/>
              </a:rPr>
              <a:t>G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T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4475" y="6334154"/>
            <a:ext cx="89630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sets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95" dirty="0">
                <a:latin typeface="Lucida Sans Unicode"/>
                <a:cs typeface="Lucida Sans Unicode"/>
              </a:rPr>
              <a:t>SIGINT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50" dirty="0">
                <a:latin typeface="Lucida Sans Unicode"/>
                <a:cs typeface="Lucida Sans Unicode"/>
              </a:rPr>
              <a:t>signal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as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20" dirty="0">
                <a:latin typeface="Lucida Sans Unicode"/>
                <a:cs typeface="Lucida Sans Unicode"/>
              </a:rPr>
              <a:t>stop</a:t>
            </a:r>
            <a:r>
              <a:rPr sz="3400" spc="-170" dirty="0">
                <a:latin typeface="Lucida Sans Unicode"/>
                <a:cs typeface="Lucida Sans Unicode"/>
              </a:rPr>
              <a:t> </a:t>
            </a:r>
            <a:r>
              <a:rPr sz="3400" spc="-190" dirty="0">
                <a:latin typeface="Lucida Sans Unicode"/>
                <a:cs typeface="Lucida Sans Unicode"/>
              </a:rPr>
              <a:t>signal.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56" y="4637023"/>
            <a:ext cx="566991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1" spc="-509" dirty="0">
                <a:solidFill>
                  <a:srgbClr val="992800"/>
                </a:solidFill>
                <a:latin typeface="Verdana"/>
                <a:cs typeface="Verdana"/>
              </a:rPr>
              <a:t>HEALTHCHECK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4268" y="3289661"/>
            <a:ext cx="1133475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3460750" algn="l"/>
                <a:tab pos="5325745" algn="l"/>
                <a:tab pos="5920105" algn="l"/>
                <a:tab pos="8310880" algn="l"/>
                <a:tab pos="9094470" algn="l"/>
                <a:tab pos="10659745" algn="l"/>
              </a:tabLst>
            </a:pPr>
            <a:r>
              <a:rPr spc="-190" dirty="0"/>
              <a:t>H</a:t>
            </a:r>
            <a:r>
              <a:rPr spc="70" dirty="0"/>
              <a:t>E</a:t>
            </a:r>
            <a:r>
              <a:rPr spc="-90" dirty="0"/>
              <a:t>A</a:t>
            </a:r>
            <a:r>
              <a:rPr spc="-30" dirty="0"/>
              <a:t>L</a:t>
            </a:r>
            <a:r>
              <a:rPr spc="-250" dirty="0"/>
              <a:t>T</a:t>
            </a:r>
            <a:r>
              <a:rPr spc="-190" dirty="0"/>
              <a:t>H</a:t>
            </a:r>
            <a:r>
              <a:rPr spc="95" dirty="0"/>
              <a:t>C</a:t>
            </a:r>
            <a:r>
              <a:rPr spc="-190" dirty="0"/>
              <a:t>H</a:t>
            </a:r>
            <a:r>
              <a:rPr spc="85" dirty="0"/>
              <a:t>EC</a:t>
            </a:r>
            <a:r>
              <a:rPr spc="-245" dirty="0"/>
              <a:t>K</a:t>
            </a:r>
            <a:r>
              <a:rPr spc="-400" dirty="0"/>
              <a:t>:</a:t>
            </a:r>
            <a:r>
              <a:rPr dirty="0"/>
              <a:t>	</a:t>
            </a:r>
            <a:r>
              <a:rPr spc="-180" dirty="0"/>
              <a:t>D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-35" dirty="0"/>
              <a:t>a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30" dirty="0"/>
              <a:t>mm</a:t>
            </a:r>
            <a:r>
              <a:rPr spc="-40" dirty="0"/>
              <a:t>a</a:t>
            </a:r>
            <a:r>
              <a:rPr spc="-170" dirty="0"/>
              <a:t>n</a:t>
            </a:r>
            <a:r>
              <a:rPr dirty="0"/>
              <a:t>d	</a:t>
            </a:r>
            <a:r>
              <a:rPr spc="40" dirty="0"/>
              <a:t>t</a:t>
            </a:r>
            <a:r>
              <a:rPr spc="-75" dirty="0"/>
              <a:t>o</a:t>
            </a:r>
            <a:r>
              <a:rPr dirty="0"/>
              <a:t>	</a:t>
            </a:r>
            <a:r>
              <a:rPr spc="195" dirty="0"/>
              <a:t>c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195" dirty="0"/>
              <a:t>c</a:t>
            </a:r>
            <a:r>
              <a:rPr spc="-270" dirty="0"/>
              <a:t>k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30" dirty="0"/>
              <a:t>e  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160" dirty="0"/>
              <a:t>r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-40" dirty="0"/>
              <a:t>a</a:t>
            </a:r>
            <a:r>
              <a:rPr spc="-235" dirty="0"/>
              <a:t>l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-415" dirty="0"/>
              <a:t>.</a:t>
            </a:r>
            <a:r>
              <a:rPr spc="-175" dirty="0"/>
              <a:t> </a:t>
            </a:r>
            <a:r>
              <a:rPr spc="-190" dirty="0"/>
              <a:t>H</a:t>
            </a:r>
            <a:r>
              <a:rPr spc="40" dirty="0"/>
              <a:t>e</a:t>
            </a:r>
            <a:r>
              <a:rPr spc="-235" dirty="0"/>
              <a:t>l</a:t>
            </a:r>
            <a:r>
              <a:rPr spc="-5" dirty="0"/>
              <a:t>p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30" dirty="0"/>
              <a:t>m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75" dirty="0"/>
              <a:t>i</a:t>
            </a:r>
            <a:r>
              <a:rPr spc="40" dirty="0"/>
              <a:t>t</a:t>
            </a:r>
            <a:r>
              <a:rPr spc="-80" dirty="0"/>
              <a:t>o</a:t>
            </a:r>
            <a:r>
              <a:rPr spc="-155" dirty="0"/>
              <a:t>r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35" dirty="0"/>
              <a:t>s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40" dirty="0"/>
              <a:t>t</a:t>
            </a:r>
            <a:r>
              <a:rPr spc="-170" dirty="0"/>
              <a:t>u</a:t>
            </a:r>
            <a:r>
              <a:rPr spc="-35" dirty="0"/>
              <a:t>s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34268" y="5084876"/>
            <a:ext cx="1133475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-135" dirty="0">
                <a:latin typeface="Lucida Sans Unicode"/>
                <a:cs typeface="Lucida Sans Unicode"/>
              </a:rPr>
              <a:t>Example: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HEALTHCHECK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45" dirty="0">
                <a:latin typeface="Lucida Sans Unicode"/>
                <a:cs typeface="Lucida Sans Unicode"/>
              </a:rPr>
              <a:t>CMD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90" dirty="0">
                <a:latin typeface="Lucida Sans Unicode"/>
                <a:cs typeface="Lucida Sans Unicode"/>
              </a:rPr>
              <a:t>curl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170" dirty="0">
                <a:latin typeface="Lucida Sans Unicode"/>
                <a:cs typeface="Lucida Sans Unicode"/>
              </a:rPr>
              <a:t>-f</a:t>
            </a:r>
            <a:r>
              <a:rPr sz="3400" spc="180" dirty="0">
                <a:latin typeface="Lucida Sans Unicode"/>
                <a:cs typeface="Lucida Sans Unicode"/>
              </a:rPr>
              <a:t> </a:t>
            </a:r>
            <a:r>
              <a:rPr sz="3400" spc="-145" dirty="0">
                <a:latin typeface="Lucida Sans Unicode"/>
                <a:cs typeface="Lucida Sans Unicode"/>
                <a:hlinkClick r:id="rId2"/>
              </a:rPr>
              <a:t>http://localhost/</a:t>
            </a:r>
            <a:r>
              <a:rPr sz="3400" spc="180" dirty="0">
                <a:latin typeface="Lucida Sans Unicode"/>
                <a:cs typeface="Lucida Sans Unicode"/>
                <a:hlinkClick r:id="rId2"/>
              </a:rPr>
              <a:t> </a:t>
            </a:r>
            <a:r>
              <a:rPr sz="3400" spc="-484" dirty="0">
                <a:latin typeface="Lucida Sans Unicode"/>
                <a:cs typeface="Lucida Sans Unicode"/>
              </a:rPr>
              <a:t>||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45" dirty="0">
                <a:latin typeface="Lucida Sans Unicode"/>
                <a:cs typeface="Lucida Sans Unicode"/>
              </a:rPr>
              <a:t>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125" dirty="0">
                <a:latin typeface="Lucida Sans Unicode"/>
                <a:cs typeface="Lucida Sans Unicode"/>
              </a:rPr>
              <a:t>1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4268" y="6880092"/>
            <a:ext cx="1133475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0" dirty="0">
                <a:latin typeface="Lucida Sans Unicode"/>
                <a:cs typeface="Lucida Sans Unicode"/>
              </a:rPr>
              <a:t>checks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45" dirty="0">
                <a:latin typeface="Lucida Sans Unicode"/>
                <a:cs typeface="Lucida Sans Unicode"/>
              </a:rPr>
              <a:t>if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60" dirty="0">
                <a:latin typeface="Lucida Sans Unicode"/>
                <a:cs typeface="Lucida Sans Unicode"/>
              </a:rPr>
              <a:t>'</a:t>
            </a:r>
            <a:r>
              <a:rPr sz="3400" spc="-160" dirty="0">
                <a:latin typeface="Lucida Sans Unicode"/>
                <a:cs typeface="Lucida Sans Unicode"/>
                <a:hlinkClick r:id="rId3"/>
              </a:rPr>
              <a:t>http://localhost/'</a:t>
            </a:r>
            <a:r>
              <a:rPr sz="3400" spc="-5" dirty="0">
                <a:latin typeface="Lucida Sans Unicode"/>
                <a:cs typeface="Lucida Sans Unicode"/>
                <a:hlinkClick r:id="rId3"/>
              </a:rPr>
              <a:t> </a:t>
            </a:r>
            <a:r>
              <a:rPr sz="3400" spc="-105" dirty="0">
                <a:latin typeface="Lucida Sans Unicode"/>
                <a:cs typeface="Lucida Sans Unicode"/>
              </a:rPr>
              <a:t>is</a:t>
            </a:r>
            <a:r>
              <a:rPr sz="3400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reachable,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65" dirty="0">
                <a:latin typeface="Lucida Sans Unicode"/>
                <a:cs typeface="Lucida Sans Unicode"/>
              </a:rPr>
              <a:t>failing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45" dirty="0">
                <a:latin typeface="Lucida Sans Unicode"/>
                <a:cs typeface="Lucida Sans Unicode"/>
              </a:rPr>
              <a:t>if</a:t>
            </a:r>
            <a:r>
              <a:rPr sz="3400" spc="-5" dirty="0">
                <a:latin typeface="Lucida Sans Unicode"/>
                <a:cs typeface="Lucida Sans Unicode"/>
              </a:rPr>
              <a:t> </a:t>
            </a:r>
            <a:r>
              <a:rPr sz="3400" spc="-105" dirty="0">
                <a:latin typeface="Lucida Sans Unicode"/>
                <a:cs typeface="Lucida Sans Unicode"/>
              </a:rPr>
              <a:t>it's </a:t>
            </a:r>
            <a:r>
              <a:rPr sz="3400" spc="-1060" dirty="0">
                <a:latin typeface="Lucida Sans Unicode"/>
                <a:cs typeface="Lucida Sans Unicode"/>
              </a:rPr>
              <a:t> </a:t>
            </a:r>
            <a:r>
              <a:rPr sz="3400" spc="-155" dirty="0">
                <a:latin typeface="Lucida Sans Unicode"/>
                <a:cs typeface="Lucida Sans Unicode"/>
              </a:rPr>
              <a:t>not.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883" y="4392466"/>
            <a:ext cx="33274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b="1" spc="-430" dirty="0">
                <a:solidFill>
                  <a:srgbClr val="992800"/>
                </a:solidFill>
                <a:latin typeface="Tahoma"/>
                <a:cs typeface="Tahoma"/>
              </a:rPr>
              <a:t>S</a:t>
            </a:r>
            <a:r>
              <a:rPr sz="8900" b="1" spc="-204" dirty="0">
                <a:solidFill>
                  <a:srgbClr val="992800"/>
                </a:solidFill>
                <a:latin typeface="Tahoma"/>
                <a:cs typeface="Tahoma"/>
              </a:rPr>
              <a:t>H</a:t>
            </a:r>
            <a:r>
              <a:rPr sz="8900" b="1" spc="-45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8900" b="1" spc="-525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r>
              <a:rPr sz="8900" b="1" spc="-520" dirty="0">
                <a:solidFill>
                  <a:srgbClr val="992800"/>
                </a:solidFill>
                <a:latin typeface="Tahoma"/>
                <a:cs typeface="Tahoma"/>
              </a:rPr>
              <a:t>L</a:t>
            </a:r>
            <a:endParaRPr sz="8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3055" marR="5080">
              <a:lnSpc>
                <a:spcPct val="115500"/>
              </a:lnSpc>
              <a:spcBef>
                <a:spcPts val="95"/>
              </a:spcBef>
            </a:pPr>
            <a:r>
              <a:rPr spc="-75" dirty="0"/>
              <a:t>SHELL:</a:t>
            </a:r>
            <a:r>
              <a:rPr spc="-150" dirty="0"/>
              <a:t> </a:t>
            </a:r>
            <a:r>
              <a:rPr spc="-50" dirty="0"/>
              <a:t>Overrides</a:t>
            </a:r>
            <a:r>
              <a:rPr spc="-150" dirty="0"/>
              <a:t> </a:t>
            </a:r>
            <a:r>
              <a:rPr spc="-30" dirty="0"/>
              <a:t>the</a:t>
            </a:r>
            <a:r>
              <a:rPr spc="-145" dirty="0"/>
              <a:t> </a:t>
            </a:r>
            <a:r>
              <a:rPr spc="-70" dirty="0"/>
              <a:t>default</a:t>
            </a:r>
            <a:r>
              <a:rPr spc="-150" dirty="0"/>
              <a:t> </a:t>
            </a:r>
            <a:r>
              <a:rPr spc="-125" dirty="0"/>
              <a:t>shell</a:t>
            </a:r>
            <a:r>
              <a:rPr spc="-145" dirty="0"/>
              <a:t> </a:t>
            </a:r>
            <a:r>
              <a:rPr spc="-40" dirty="0"/>
              <a:t>used</a:t>
            </a:r>
            <a:r>
              <a:rPr spc="-150" dirty="0"/>
              <a:t> </a:t>
            </a:r>
            <a:r>
              <a:rPr spc="55" dirty="0"/>
              <a:t>by</a:t>
            </a:r>
            <a:r>
              <a:rPr spc="-145" dirty="0"/>
              <a:t> </a:t>
            </a:r>
            <a:r>
              <a:rPr spc="-225" dirty="0"/>
              <a:t>RUN,</a:t>
            </a:r>
            <a:r>
              <a:rPr spc="-150" dirty="0"/>
              <a:t> CMD,</a:t>
            </a:r>
            <a:r>
              <a:rPr spc="-145" dirty="0"/>
              <a:t> </a:t>
            </a:r>
            <a:r>
              <a:rPr spc="-70" dirty="0"/>
              <a:t>and </a:t>
            </a:r>
            <a:r>
              <a:rPr spc="-1065" dirty="0"/>
              <a:t> </a:t>
            </a:r>
            <a:r>
              <a:rPr spc="-140" dirty="0"/>
              <a:t>ENTRYPOINT.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99590" y="4811038"/>
            <a:ext cx="662940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-190" dirty="0">
                <a:latin typeface="Lucida Sans Unicode"/>
                <a:cs typeface="Lucida Sans Unicode"/>
              </a:rPr>
              <a:t>H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L</a:t>
            </a:r>
            <a:r>
              <a:rPr sz="3400" spc="-25" dirty="0">
                <a:latin typeface="Lucida Sans Unicode"/>
                <a:cs typeface="Lucida Sans Unicode"/>
              </a:rPr>
              <a:t>L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65" dirty="0">
                <a:latin typeface="Lucida Sans Unicode"/>
                <a:cs typeface="Lucida Sans Unicode"/>
              </a:rPr>
              <a:t>[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470" dirty="0">
                <a:latin typeface="Lucida Sans Unicode"/>
                <a:cs typeface="Lucida Sans Unicode"/>
              </a:rPr>
              <a:t>,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225" dirty="0">
                <a:latin typeface="Lucida Sans Unicode"/>
                <a:cs typeface="Lucida Sans Unicode"/>
              </a:rPr>
              <a:t>-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60" dirty="0">
                <a:latin typeface="Lucida Sans Unicode"/>
                <a:cs typeface="Lucida Sans Unicode"/>
              </a:rPr>
              <a:t>]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9590" y="5928934"/>
            <a:ext cx="11572875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122680" algn="l"/>
                <a:tab pos="2269490" algn="l"/>
                <a:tab pos="4569460" algn="l"/>
                <a:tab pos="5406390" algn="l"/>
                <a:tab pos="6156960" algn="l"/>
                <a:tab pos="7118984" algn="l"/>
                <a:tab pos="8321675" algn="l"/>
                <a:tab pos="9179560" algn="l"/>
              </a:tabLst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et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65" dirty="0">
                <a:latin typeface="Lucida Sans Unicode"/>
                <a:cs typeface="Lucida Sans Unicode"/>
              </a:rPr>
              <a:t>h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25" dirty="0">
                <a:latin typeface="Lucida Sans Unicode"/>
                <a:cs typeface="Lucida Sans Unicode"/>
              </a:rPr>
              <a:t>-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229" dirty="0">
                <a:latin typeface="Lucida Sans Unicode"/>
                <a:cs typeface="Lucida Sans Unicode"/>
              </a:rPr>
              <a:t>l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20" dirty="0">
                <a:latin typeface="Lucida Sans Unicode"/>
                <a:cs typeface="Lucida Sans Unicode"/>
              </a:rPr>
              <a:t>f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55" dirty="0">
                <a:latin typeface="Lucida Sans Unicode"/>
                <a:cs typeface="Lucida Sans Unicode"/>
              </a:rPr>
              <a:t>r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5" dirty="0">
                <a:latin typeface="Lucida Sans Unicode"/>
                <a:cs typeface="Lucida Sans Unicode"/>
              </a:rPr>
              <a:t>q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t  </a:t>
            </a:r>
            <a:r>
              <a:rPr sz="3400" spc="-90" dirty="0">
                <a:latin typeface="Lucida Sans Unicode"/>
                <a:cs typeface="Lucida Sans Unicode"/>
              </a:rPr>
              <a:t>commands.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D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35836" y="0"/>
            <a:ext cx="5952490" cy="4083050"/>
            <a:chOff x="12335836" y="0"/>
            <a:chExt cx="5952490" cy="4083050"/>
          </a:xfrm>
        </p:grpSpPr>
        <p:sp>
          <p:nvSpPr>
            <p:cNvPr id="4" name="object 4"/>
            <p:cNvSpPr/>
            <p:nvPr/>
          </p:nvSpPr>
          <p:spPr>
            <a:xfrm>
              <a:off x="12991706" y="0"/>
              <a:ext cx="5296535" cy="3429000"/>
            </a:xfrm>
            <a:custGeom>
              <a:avLst/>
              <a:gdLst/>
              <a:ahLst/>
              <a:cxnLst/>
              <a:rect l="l" t="t" r="r" b="b"/>
              <a:pathLst>
                <a:path w="5296534" h="3429000">
                  <a:moveTo>
                    <a:pt x="5296293" y="3088269"/>
                  </a:moveTo>
                  <a:lnTo>
                    <a:pt x="5296293" y="3428810"/>
                  </a:lnTo>
                  <a:lnTo>
                    <a:pt x="2131615" y="3428716"/>
                  </a:lnTo>
                  <a:lnTo>
                    <a:pt x="2083251" y="3428172"/>
                  </a:lnTo>
                  <a:lnTo>
                    <a:pt x="2035183" y="3426555"/>
                  </a:lnTo>
                  <a:lnTo>
                    <a:pt x="1987443" y="3423881"/>
                  </a:lnTo>
                  <a:lnTo>
                    <a:pt x="1940639" y="3420226"/>
                  </a:lnTo>
                  <a:lnTo>
                    <a:pt x="1893595" y="3415499"/>
                  </a:lnTo>
                  <a:lnTo>
                    <a:pt x="1846362" y="3409681"/>
                  </a:lnTo>
                  <a:lnTo>
                    <a:pt x="1800101" y="3402944"/>
                  </a:lnTo>
                  <a:lnTo>
                    <a:pt x="1754251" y="3395235"/>
                  </a:lnTo>
                  <a:lnTo>
                    <a:pt x="1708562" y="3386514"/>
                  </a:lnTo>
                  <a:lnTo>
                    <a:pt x="1663147" y="3376806"/>
                  </a:lnTo>
                  <a:lnTo>
                    <a:pt x="1618091" y="3366135"/>
                  </a:lnTo>
                  <a:lnTo>
                    <a:pt x="1573406" y="3354514"/>
                  </a:lnTo>
                  <a:lnTo>
                    <a:pt x="1529103" y="3341953"/>
                  </a:lnTo>
                  <a:lnTo>
                    <a:pt x="1485194" y="3328464"/>
                  </a:lnTo>
                  <a:lnTo>
                    <a:pt x="1441691" y="3314058"/>
                  </a:lnTo>
                  <a:lnTo>
                    <a:pt x="1398604" y="3298747"/>
                  </a:lnTo>
                  <a:lnTo>
                    <a:pt x="1355945" y="3282541"/>
                  </a:lnTo>
                  <a:lnTo>
                    <a:pt x="1313725" y="3265453"/>
                  </a:lnTo>
                  <a:lnTo>
                    <a:pt x="1271955" y="3247494"/>
                  </a:lnTo>
                  <a:lnTo>
                    <a:pt x="1230648" y="3228675"/>
                  </a:lnTo>
                  <a:lnTo>
                    <a:pt x="1189814" y="3209007"/>
                  </a:lnTo>
                  <a:lnTo>
                    <a:pt x="1149465" y="3188502"/>
                  </a:lnTo>
                  <a:lnTo>
                    <a:pt x="1109612" y="3167171"/>
                  </a:lnTo>
                  <a:lnTo>
                    <a:pt x="1070266" y="3145025"/>
                  </a:lnTo>
                  <a:lnTo>
                    <a:pt x="1031439" y="3122076"/>
                  </a:lnTo>
                  <a:lnTo>
                    <a:pt x="993142" y="3098336"/>
                  </a:lnTo>
                  <a:lnTo>
                    <a:pt x="955387" y="3073815"/>
                  </a:lnTo>
                  <a:lnTo>
                    <a:pt x="918185" y="3048525"/>
                  </a:lnTo>
                  <a:lnTo>
                    <a:pt x="881547" y="3022477"/>
                  </a:lnTo>
                  <a:lnTo>
                    <a:pt x="845484" y="2995683"/>
                  </a:lnTo>
                  <a:lnTo>
                    <a:pt x="810009" y="2968154"/>
                  </a:lnTo>
                  <a:lnTo>
                    <a:pt x="775132" y="2939901"/>
                  </a:lnTo>
                  <a:lnTo>
                    <a:pt x="740864" y="2910936"/>
                  </a:lnTo>
                  <a:lnTo>
                    <a:pt x="707218" y="2881270"/>
                  </a:lnTo>
                  <a:lnTo>
                    <a:pt x="674204" y="2850914"/>
                  </a:lnTo>
                  <a:lnTo>
                    <a:pt x="641835" y="2819880"/>
                  </a:lnTo>
                  <a:lnTo>
                    <a:pt x="610120" y="2788180"/>
                  </a:lnTo>
                  <a:lnTo>
                    <a:pt x="579072" y="2755824"/>
                  </a:lnTo>
                  <a:lnTo>
                    <a:pt x="548701" y="2722823"/>
                  </a:lnTo>
                  <a:lnTo>
                    <a:pt x="519020" y="2689190"/>
                  </a:lnTo>
                  <a:lnTo>
                    <a:pt x="490040" y="2654936"/>
                  </a:lnTo>
                  <a:lnTo>
                    <a:pt x="461772" y="2620071"/>
                  </a:lnTo>
                  <a:lnTo>
                    <a:pt x="434227" y="2584608"/>
                  </a:lnTo>
                  <a:lnTo>
                    <a:pt x="407417" y="2548558"/>
                  </a:lnTo>
                  <a:lnTo>
                    <a:pt x="381352" y="2511931"/>
                  </a:lnTo>
                  <a:lnTo>
                    <a:pt x="356046" y="2474740"/>
                  </a:lnTo>
                  <a:lnTo>
                    <a:pt x="331508" y="2436996"/>
                  </a:lnTo>
                  <a:lnTo>
                    <a:pt x="307751" y="2398710"/>
                  </a:lnTo>
                  <a:lnTo>
                    <a:pt x="284785" y="2359893"/>
                  </a:lnTo>
                  <a:lnTo>
                    <a:pt x="262621" y="2320557"/>
                  </a:lnTo>
                  <a:lnTo>
                    <a:pt x="241273" y="2280714"/>
                  </a:lnTo>
                  <a:lnTo>
                    <a:pt x="220750" y="2240373"/>
                  </a:lnTo>
                  <a:lnTo>
                    <a:pt x="201064" y="2199548"/>
                  </a:lnTo>
                  <a:lnTo>
                    <a:pt x="182226" y="2158249"/>
                  </a:lnTo>
                  <a:lnTo>
                    <a:pt x="164248" y="2116488"/>
                  </a:lnTo>
                  <a:lnTo>
                    <a:pt x="147141" y="2074276"/>
                  </a:lnTo>
                  <a:lnTo>
                    <a:pt x="130917" y="2031624"/>
                  </a:lnTo>
                  <a:lnTo>
                    <a:pt x="115587" y="1988543"/>
                  </a:lnTo>
                  <a:lnTo>
                    <a:pt x="101161" y="1945046"/>
                  </a:lnTo>
                  <a:lnTo>
                    <a:pt x="87653" y="1901143"/>
                  </a:lnTo>
                  <a:lnTo>
                    <a:pt x="75072" y="1856847"/>
                  </a:lnTo>
                  <a:lnTo>
                    <a:pt x="63431" y="1812167"/>
                  </a:lnTo>
                  <a:lnTo>
                    <a:pt x="52740" y="1767115"/>
                  </a:lnTo>
                  <a:lnTo>
                    <a:pt x="43011" y="1721704"/>
                  </a:lnTo>
                  <a:lnTo>
                    <a:pt x="34256" y="1675944"/>
                  </a:lnTo>
                  <a:lnTo>
                    <a:pt x="26486" y="1629846"/>
                  </a:lnTo>
                  <a:lnTo>
                    <a:pt x="19711" y="1583423"/>
                  </a:lnTo>
                  <a:lnTo>
                    <a:pt x="13945" y="1536684"/>
                  </a:lnTo>
                  <a:lnTo>
                    <a:pt x="9197" y="1489643"/>
                  </a:lnTo>
                  <a:lnTo>
                    <a:pt x="5479" y="1442309"/>
                  </a:lnTo>
                  <a:lnTo>
                    <a:pt x="2803" y="1394695"/>
                  </a:lnTo>
                  <a:lnTo>
                    <a:pt x="1180" y="1346811"/>
                  </a:lnTo>
                  <a:lnTo>
                    <a:pt x="621" y="1298670"/>
                  </a:lnTo>
                  <a:lnTo>
                    <a:pt x="0" y="0"/>
                  </a:lnTo>
                  <a:lnTo>
                    <a:pt x="340541" y="0"/>
                  </a:lnTo>
                  <a:lnTo>
                    <a:pt x="341163" y="1298506"/>
                  </a:lnTo>
                  <a:lnTo>
                    <a:pt x="341830" y="1346887"/>
                  </a:lnTo>
                  <a:lnTo>
                    <a:pt x="343776" y="1394954"/>
                  </a:lnTo>
                  <a:lnTo>
                    <a:pt x="346983" y="1442692"/>
                  </a:lnTo>
                  <a:lnTo>
                    <a:pt x="351436" y="1490084"/>
                  </a:lnTo>
                  <a:lnTo>
                    <a:pt x="357118" y="1537114"/>
                  </a:lnTo>
                  <a:lnTo>
                    <a:pt x="364012" y="1583766"/>
                  </a:lnTo>
                  <a:lnTo>
                    <a:pt x="372102" y="1630023"/>
                  </a:lnTo>
                  <a:lnTo>
                    <a:pt x="381372" y="1675868"/>
                  </a:lnTo>
                  <a:lnTo>
                    <a:pt x="391805" y="1721286"/>
                  </a:lnTo>
                  <a:lnTo>
                    <a:pt x="403386" y="1766261"/>
                  </a:lnTo>
                  <a:lnTo>
                    <a:pt x="416097" y="1810775"/>
                  </a:lnTo>
                  <a:lnTo>
                    <a:pt x="429923" y="1854812"/>
                  </a:lnTo>
                  <a:lnTo>
                    <a:pt x="444846" y="1898357"/>
                  </a:lnTo>
                  <a:lnTo>
                    <a:pt x="460851" y="1941392"/>
                  </a:lnTo>
                  <a:lnTo>
                    <a:pt x="477922" y="1983902"/>
                  </a:lnTo>
                  <a:lnTo>
                    <a:pt x="496041" y="2025869"/>
                  </a:lnTo>
                  <a:lnTo>
                    <a:pt x="515193" y="2067279"/>
                  </a:lnTo>
                  <a:lnTo>
                    <a:pt x="535361" y="2108113"/>
                  </a:lnTo>
                  <a:lnTo>
                    <a:pt x="556529" y="2148356"/>
                  </a:lnTo>
                  <a:lnTo>
                    <a:pt x="578680" y="2187992"/>
                  </a:lnTo>
                  <a:lnTo>
                    <a:pt x="601798" y="2227004"/>
                  </a:lnTo>
                  <a:lnTo>
                    <a:pt x="625867" y="2265376"/>
                  </a:lnTo>
                  <a:lnTo>
                    <a:pt x="650870" y="2303092"/>
                  </a:lnTo>
                  <a:lnTo>
                    <a:pt x="676791" y="2340134"/>
                  </a:lnTo>
                  <a:lnTo>
                    <a:pt x="703614" y="2376488"/>
                  </a:lnTo>
                  <a:lnTo>
                    <a:pt x="731322" y="2412135"/>
                  </a:lnTo>
                  <a:lnTo>
                    <a:pt x="759899" y="2447061"/>
                  </a:lnTo>
                  <a:lnTo>
                    <a:pt x="789328" y="2481248"/>
                  </a:lnTo>
                  <a:lnTo>
                    <a:pt x="819593" y="2514681"/>
                  </a:lnTo>
                  <a:lnTo>
                    <a:pt x="850678" y="2547343"/>
                  </a:lnTo>
                  <a:lnTo>
                    <a:pt x="882567" y="2579217"/>
                  </a:lnTo>
                  <a:lnTo>
                    <a:pt x="915243" y="2610288"/>
                  </a:lnTo>
                  <a:lnTo>
                    <a:pt x="948689" y="2640538"/>
                  </a:lnTo>
                  <a:lnTo>
                    <a:pt x="982889" y="2669952"/>
                  </a:lnTo>
                  <a:lnTo>
                    <a:pt x="1017828" y="2698513"/>
                  </a:lnTo>
                  <a:lnTo>
                    <a:pt x="1053488" y="2726205"/>
                  </a:lnTo>
                  <a:lnTo>
                    <a:pt x="1089853" y="2753012"/>
                  </a:lnTo>
                  <a:lnTo>
                    <a:pt x="1126907" y="2778916"/>
                  </a:lnTo>
                  <a:lnTo>
                    <a:pt x="1164634" y="2803903"/>
                  </a:lnTo>
                  <a:lnTo>
                    <a:pt x="1203017" y="2827954"/>
                  </a:lnTo>
                  <a:lnTo>
                    <a:pt x="1242039" y="2851055"/>
                  </a:lnTo>
                  <a:lnTo>
                    <a:pt x="1281685" y="2873189"/>
                  </a:lnTo>
                  <a:lnTo>
                    <a:pt x="1321938" y="2894338"/>
                  </a:lnTo>
                  <a:lnTo>
                    <a:pt x="1362781" y="2914488"/>
                  </a:lnTo>
                  <a:lnTo>
                    <a:pt x="1404199" y="2933621"/>
                  </a:lnTo>
                  <a:lnTo>
                    <a:pt x="1446175" y="2951722"/>
                  </a:lnTo>
                  <a:lnTo>
                    <a:pt x="1488692" y="2968773"/>
                  </a:lnTo>
                  <a:lnTo>
                    <a:pt x="1531734" y="2984759"/>
                  </a:lnTo>
                  <a:lnTo>
                    <a:pt x="1575286" y="2999663"/>
                  </a:lnTo>
                  <a:lnTo>
                    <a:pt x="1619329" y="3013469"/>
                  </a:lnTo>
                  <a:lnTo>
                    <a:pt x="1663849" y="3026160"/>
                  </a:lnTo>
                  <a:lnTo>
                    <a:pt x="1708829" y="3037721"/>
                  </a:lnTo>
                  <a:lnTo>
                    <a:pt x="1754326" y="3048149"/>
                  </a:lnTo>
                  <a:lnTo>
                    <a:pt x="1800427" y="3057440"/>
                  </a:lnTo>
                  <a:lnTo>
                    <a:pt x="1846362" y="3065453"/>
                  </a:lnTo>
                  <a:lnTo>
                    <a:pt x="1893017" y="3072326"/>
                  </a:lnTo>
                  <a:lnTo>
                    <a:pt x="1940049" y="3077987"/>
                  </a:lnTo>
                  <a:lnTo>
                    <a:pt x="1987443" y="3082418"/>
                  </a:lnTo>
                  <a:lnTo>
                    <a:pt x="2035589" y="3085620"/>
                  </a:lnTo>
                  <a:lnTo>
                    <a:pt x="2083473" y="3087531"/>
                  </a:lnTo>
                  <a:lnTo>
                    <a:pt x="2131615" y="3088174"/>
                  </a:lnTo>
                  <a:lnTo>
                    <a:pt x="5296293" y="3088269"/>
                  </a:lnTo>
                  <a:close/>
                </a:path>
              </a:pathLst>
            </a:custGeom>
            <a:solidFill>
              <a:srgbClr val="99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1482" y="0"/>
              <a:ext cx="4666615" cy="2774950"/>
            </a:xfrm>
            <a:custGeom>
              <a:avLst/>
              <a:gdLst/>
              <a:ahLst/>
              <a:cxnLst/>
              <a:rect l="l" t="t" r="r" b="b"/>
              <a:pathLst>
                <a:path w="4666615" h="2774950">
                  <a:moveTo>
                    <a:pt x="4666517" y="2434298"/>
                  </a:moveTo>
                  <a:lnTo>
                    <a:pt x="4666517" y="2774840"/>
                  </a:lnTo>
                  <a:lnTo>
                    <a:pt x="1477460" y="2774840"/>
                  </a:lnTo>
                  <a:lnTo>
                    <a:pt x="1429489" y="2774068"/>
                  </a:lnTo>
                  <a:lnTo>
                    <a:pt x="1382003" y="2771785"/>
                  </a:lnTo>
                  <a:lnTo>
                    <a:pt x="1335057" y="2768028"/>
                  </a:lnTo>
                  <a:lnTo>
                    <a:pt x="1288692" y="2762836"/>
                  </a:lnTo>
                  <a:lnTo>
                    <a:pt x="1242710" y="2756210"/>
                  </a:lnTo>
                  <a:lnTo>
                    <a:pt x="1197065" y="2748151"/>
                  </a:lnTo>
                  <a:lnTo>
                    <a:pt x="1151910" y="2738702"/>
                  </a:lnTo>
                  <a:lnTo>
                    <a:pt x="1107266" y="2727886"/>
                  </a:lnTo>
                  <a:lnTo>
                    <a:pt x="1063158" y="2715726"/>
                  </a:lnTo>
                  <a:lnTo>
                    <a:pt x="1019608" y="2702246"/>
                  </a:lnTo>
                  <a:lnTo>
                    <a:pt x="976640" y="2687467"/>
                  </a:lnTo>
                  <a:lnTo>
                    <a:pt x="934276" y="2671413"/>
                  </a:lnTo>
                  <a:lnTo>
                    <a:pt x="892540" y="2654108"/>
                  </a:lnTo>
                  <a:lnTo>
                    <a:pt x="851455" y="2635575"/>
                  </a:lnTo>
                  <a:lnTo>
                    <a:pt x="811044" y="2615836"/>
                  </a:lnTo>
                  <a:lnTo>
                    <a:pt x="771329" y="2594914"/>
                  </a:lnTo>
                  <a:lnTo>
                    <a:pt x="732335" y="2572834"/>
                  </a:lnTo>
                  <a:lnTo>
                    <a:pt x="694084" y="2549618"/>
                  </a:lnTo>
                  <a:lnTo>
                    <a:pt x="656600" y="2525288"/>
                  </a:lnTo>
                  <a:lnTo>
                    <a:pt x="619905" y="2499869"/>
                  </a:lnTo>
                  <a:lnTo>
                    <a:pt x="584022" y="2473383"/>
                  </a:lnTo>
                  <a:lnTo>
                    <a:pt x="548975" y="2445853"/>
                  </a:lnTo>
                  <a:lnTo>
                    <a:pt x="514787" y="2417303"/>
                  </a:lnTo>
                  <a:lnTo>
                    <a:pt x="481481" y="2387755"/>
                  </a:lnTo>
                  <a:lnTo>
                    <a:pt x="449079" y="2357233"/>
                  </a:lnTo>
                  <a:lnTo>
                    <a:pt x="417606" y="2325760"/>
                  </a:lnTo>
                  <a:lnTo>
                    <a:pt x="387084" y="2293359"/>
                  </a:lnTo>
                  <a:lnTo>
                    <a:pt x="357536" y="2260052"/>
                  </a:lnTo>
                  <a:lnTo>
                    <a:pt x="328986" y="2225864"/>
                  </a:lnTo>
                  <a:lnTo>
                    <a:pt x="301457" y="2190817"/>
                  </a:lnTo>
                  <a:lnTo>
                    <a:pt x="274970" y="2154935"/>
                  </a:lnTo>
                  <a:lnTo>
                    <a:pt x="249551" y="2118239"/>
                  </a:lnTo>
                  <a:lnTo>
                    <a:pt x="225222" y="2080755"/>
                  </a:lnTo>
                  <a:lnTo>
                    <a:pt x="202005" y="2042504"/>
                  </a:lnTo>
                  <a:lnTo>
                    <a:pt x="179925" y="2003510"/>
                  </a:lnTo>
                  <a:lnTo>
                    <a:pt x="159003" y="1963795"/>
                  </a:lnTo>
                  <a:lnTo>
                    <a:pt x="139264" y="1923384"/>
                  </a:lnTo>
                  <a:lnTo>
                    <a:pt x="120731" y="1882299"/>
                  </a:lnTo>
                  <a:lnTo>
                    <a:pt x="103426" y="1840563"/>
                  </a:lnTo>
                  <a:lnTo>
                    <a:pt x="87372" y="1798199"/>
                  </a:lnTo>
                  <a:lnTo>
                    <a:pt x="72594" y="1755231"/>
                  </a:lnTo>
                  <a:lnTo>
                    <a:pt x="59113" y="1711681"/>
                  </a:lnTo>
                  <a:lnTo>
                    <a:pt x="46953" y="1667573"/>
                  </a:lnTo>
                  <a:lnTo>
                    <a:pt x="36137" y="1622929"/>
                  </a:lnTo>
                  <a:lnTo>
                    <a:pt x="26688" y="1577774"/>
                  </a:lnTo>
                  <a:lnTo>
                    <a:pt x="18629" y="1532129"/>
                  </a:lnTo>
                  <a:lnTo>
                    <a:pt x="11984" y="1486019"/>
                  </a:lnTo>
                  <a:lnTo>
                    <a:pt x="6776" y="1439465"/>
                  </a:lnTo>
                  <a:lnTo>
                    <a:pt x="3027" y="1392492"/>
                  </a:lnTo>
                  <a:lnTo>
                    <a:pt x="760" y="1345122"/>
                  </a:lnTo>
                  <a:lnTo>
                    <a:pt x="0" y="1297379"/>
                  </a:lnTo>
                  <a:lnTo>
                    <a:pt x="0" y="0"/>
                  </a:lnTo>
                  <a:lnTo>
                    <a:pt x="340541" y="0"/>
                  </a:lnTo>
                  <a:lnTo>
                    <a:pt x="340541" y="1297363"/>
                  </a:lnTo>
                  <a:lnTo>
                    <a:pt x="341540" y="1345349"/>
                  </a:lnTo>
                  <a:lnTo>
                    <a:pt x="344512" y="1392834"/>
                  </a:lnTo>
                  <a:lnTo>
                    <a:pt x="349416" y="1439778"/>
                  </a:lnTo>
                  <a:lnTo>
                    <a:pt x="356212" y="1486143"/>
                  </a:lnTo>
                  <a:lnTo>
                    <a:pt x="364861" y="1531887"/>
                  </a:lnTo>
                  <a:lnTo>
                    <a:pt x="375324" y="1576971"/>
                  </a:lnTo>
                  <a:lnTo>
                    <a:pt x="387560" y="1621356"/>
                  </a:lnTo>
                  <a:lnTo>
                    <a:pt x="401529" y="1665001"/>
                  </a:lnTo>
                  <a:lnTo>
                    <a:pt x="417192" y="1707868"/>
                  </a:lnTo>
                  <a:lnTo>
                    <a:pt x="434509" y="1749915"/>
                  </a:lnTo>
                  <a:lnTo>
                    <a:pt x="453441" y="1791104"/>
                  </a:lnTo>
                  <a:lnTo>
                    <a:pt x="473947" y="1831394"/>
                  </a:lnTo>
                  <a:lnTo>
                    <a:pt x="495987" y="1870746"/>
                  </a:lnTo>
                  <a:lnTo>
                    <a:pt x="519523" y="1909120"/>
                  </a:lnTo>
                  <a:lnTo>
                    <a:pt x="544514" y="1946476"/>
                  </a:lnTo>
                  <a:lnTo>
                    <a:pt x="570920" y="1982775"/>
                  </a:lnTo>
                  <a:lnTo>
                    <a:pt x="598702" y="2017976"/>
                  </a:lnTo>
                  <a:lnTo>
                    <a:pt x="627820" y="2052040"/>
                  </a:lnTo>
                  <a:lnTo>
                    <a:pt x="658234" y="2084928"/>
                  </a:lnTo>
                  <a:lnTo>
                    <a:pt x="689905" y="2116599"/>
                  </a:lnTo>
                  <a:lnTo>
                    <a:pt x="722792" y="2147013"/>
                  </a:lnTo>
                  <a:lnTo>
                    <a:pt x="756856" y="2176132"/>
                  </a:lnTo>
                  <a:lnTo>
                    <a:pt x="792057" y="2203914"/>
                  </a:lnTo>
                  <a:lnTo>
                    <a:pt x="828356" y="2230321"/>
                  </a:lnTo>
                  <a:lnTo>
                    <a:pt x="865712" y="2255312"/>
                  </a:lnTo>
                  <a:lnTo>
                    <a:pt x="904086" y="2278848"/>
                  </a:lnTo>
                  <a:lnTo>
                    <a:pt x="943438" y="2300889"/>
                  </a:lnTo>
                  <a:lnTo>
                    <a:pt x="983728" y="2321396"/>
                  </a:lnTo>
                  <a:lnTo>
                    <a:pt x="1024917" y="2340328"/>
                  </a:lnTo>
                  <a:lnTo>
                    <a:pt x="1066965" y="2357645"/>
                  </a:lnTo>
                  <a:lnTo>
                    <a:pt x="1109831" y="2373309"/>
                  </a:lnTo>
                  <a:lnTo>
                    <a:pt x="1153477" y="2387278"/>
                  </a:lnTo>
                  <a:lnTo>
                    <a:pt x="1197862" y="2399514"/>
                  </a:lnTo>
                  <a:lnTo>
                    <a:pt x="1242947" y="2409977"/>
                  </a:lnTo>
                  <a:lnTo>
                    <a:pt x="1288820" y="2418645"/>
                  </a:lnTo>
                  <a:lnTo>
                    <a:pt x="1335057" y="2425423"/>
                  </a:lnTo>
                  <a:lnTo>
                    <a:pt x="1382003" y="2430327"/>
                  </a:lnTo>
                  <a:lnTo>
                    <a:pt x="1429717" y="2433304"/>
                  </a:lnTo>
                  <a:lnTo>
                    <a:pt x="1477460" y="2434298"/>
                  </a:lnTo>
                  <a:lnTo>
                    <a:pt x="4666517" y="2434298"/>
                  </a:lnTo>
                  <a:close/>
                </a:path>
              </a:pathLst>
            </a:custGeom>
            <a:solidFill>
              <a:srgbClr val="D34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78251" y="0"/>
              <a:ext cx="4010025" cy="2127250"/>
            </a:xfrm>
            <a:custGeom>
              <a:avLst/>
              <a:gdLst/>
              <a:ahLst/>
              <a:cxnLst/>
              <a:rect l="l" t="t" r="r" b="b"/>
              <a:pathLst>
                <a:path w="4010025" h="2127250">
                  <a:moveTo>
                    <a:pt x="4009748" y="1786173"/>
                  </a:moveTo>
                  <a:lnTo>
                    <a:pt x="4009748" y="2126698"/>
                  </a:lnTo>
                  <a:lnTo>
                    <a:pt x="823861" y="2126698"/>
                  </a:lnTo>
                  <a:lnTo>
                    <a:pt x="773222" y="2125178"/>
                  </a:lnTo>
                  <a:lnTo>
                    <a:pt x="723145" y="2120645"/>
                  </a:lnTo>
                  <a:lnTo>
                    <a:pt x="673750" y="2113143"/>
                  </a:lnTo>
                  <a:lnTo>
                    <a:pt x="625141" y="2102716"/>
                  </a:lnTo>
                  <a:lnTo>
                    <a:pt x="577424" y="2089407"/>
                  </a:lnTo>
                  <a:lnTo>
                    <a:pt x="530701" y="2073258"/>
                  </a:lnTo>
                  <a:lnTo>
                    <a:pt x="485078" y="2054314"/>
                  </a:lnTo>
                  <a:lnTo>
                    <a:pt x="440660" y="2032617"/>
                  </a:lnTo>
                  <a:lnTo>
                    <a:pt x="397549" y="2008211"/>
                  </a:lnTo>
                  <a:lnTo>
                    <a:pt x="355851" y="1981139"/>
                  </a:lnTo>
                  <a:lnTo>
                    <a:pt x="315671" y="1951444"/>
                  </a:lnTo>
                  <a:lnTo>
                    <a:pt x="277112" y="1919170"/>
                  </a:lnTo>
                  <a:lnTo>
                    <a:pt x="240279" y="1884360"/>
                  </a:lnTo>
                  <a:lnTo>
                    <a:pt x="205754" y="1847577"/>
                  </a:lnTo>
                  <a:lnTo>
                    <a:pt x="173747" y="1809092"/>
                  </a:lnTo>
                  <a:lnTo>
                    <a:pt x="144301" y="1769008"/>
                  </a:lnTo>
                  <a:lnTo>
                    <a:pt x="117457" y="1727427"/>
                  </a:lnTo>
                  <a:lnTo>
                    <a:pt x="93259" y="1684455"/>
                  </a:lnTo>
                  <a:lnTo>
                    <a:pt x="71748" y="1640193"/>
                  </a:lnTo>
                  <a:lnTo>
                    <a:pt x="52968" y="1594744"/>
                  </a:lnTo>
                  <a:lnTo>
                    <a:pt x="36960" y="1548212"/>
                  </a:lnTo>
                  <a:lnTo>
                    <a:pt x="23767" y="1500701"/>
                  </a:lnTo>
                  <a:lnTo>
                    <a:pt x="13433" y="1452313"/>
                  </a:lnTo>
                  <a:lnTo>
                    <a:pt x="5998" y="1403151"/>
                  </a:lnTo>
                  <a:lnTo>
                    <a:pt x="1506" y="1353318"/>
                  </a:lnTo>
                  <a:lnTo>
                    <a:pt x="0" y="1302919"/>
                  </a:lnTo>
                  <a:lnTo>
                    <a:pt x="4590" y="0"/>
                  </a:lnTo>
                  <a:lnTo>
                    <a:pt x="340541" y="0"/>
                  </a:lnTo>
                  <a:lnTo>
                    <a:pt x="340541" y="1302902"/>
                  </a:lnTo>
                  <a:lnTo>
                    <a:pt x="342867" y="1350783"/>
                  </a:lnTo>
                  <a:lnTo>
                    <a:pt x="349777" y="1397685"/>
                  </a:lnTo>
                  <a:lnTo>
                    <a:pt x="361162" y="1443348"/>
                  </a:lnTo>
                  <a:lnTo>
                    <a:pt x="376916" y="1487513"/>
                  </a:lnTo>
                  <a:lnTo>
                    <a:pt x="396932" y="1529920"/>
                  </a:lnTo>
                  <a:lnTo>
                    <a:pt x="421104" y="1570309"/>
                  </a:lnTo>
                  <a:lnTo>
                    <a:pt x="449326" y="1608422"/>
                  </a:lnTo>
                  <a:lnTo>
                    <a:pt x="481489" y="1643999"/>
                  </a:lnTo>
                  <a:lnTo>
                    <a:pt x="517121" y="1676426"/>
                  </a:lnTo>
                  <a:lnTo>
                    <a:pt x="555325" y="1704886"/>
                  </a:lnTo>
                  <a:lnTo>
                    <a:pt x="595838" y="1729267"/>
                  </a:lnTo>
                  <a:lnTo>
                    <a:pt x="638398" y="1749461"/>
                  </a:lnTo>
                  <a:lnTo>
                    <a:pt x="682743" y="1765358"/>
                  </a:lnTo>
                  <a:lnTo>
                    <a:pt x="728610" y="1776849"/>
                  </a:lnTo>
                  <a:lnTo>
                    <a:pt x="775736" y="1783824"/>
                  </a:lnTo>
                  <a:lnTo>
                    <a:pt x="823861" y="1786173"/>
                  </a:lnTo>
                  <a:lnTo>
                    <a:pt x="4009748" y="1786173"/>
                  </a:lnTo>
                  <a:close/>
                </a:path>
                <a:path w="4010025" h="2127250">
                  <a:moveTo>
                    <a:pt x="345136" y="0"/>
                  </a:moveTo>
                  <a:lnTo>
                    <a:pt x="340541" y="1301137"/>
                  </a:lnTo>
                  <a:lnTo>
                    <a:pt x="340541" y="0"/>
                  </a:lnTo>
                  <a:lnTo>
                    <a:pt x="345136" y="0"/>
                  </a:lnTo>
                  <a:close/>
                </a:path>
              </a:pathLst>
            </a:custGeom>
            <a:solidFill>
              <a:srgbClr val="0F42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35836" y="0"/>
              <a:ext cx="5952490" cy="4083050"/>
            </a:xfrm>
            <a:custGeom>
              <a:avLst/>
              <a:gdLst/>
              <a:ahLst/>
              <a:cxnLst/>
              <a:rect l="l" t="t" r="r" b="b"/>
              <a:pathLst>
                <a:path w="5952490" h="4083050">
                  <a:moveTo>
                    <a:pt x="5952163" y="3755696"/>
                  </a:moveTo>
                  <a:lnTo>
                    <a:pt x="5952163" y="4082495"/>
                  </a:lnTo>
                  <a:lnTo>
                    <a:pt x="2777787" y="4082495"/>
                  </a:lnTo>
                  <a:lnTo>
                    <a:pt x="2729522" y="4082082"/>
                  </a:lnTo>
                  <a:lnTo>
                    <a:pt x="2681446" y="4080847"/>
                  </a:lnTo>
                  <a:lnTo>
                    <a:pt x="2633573" y="4078797"/>
                  </a:lnTo>
                  <a:lnTo>
                    <a:pt x="2585910" y="4075939"/>
                  </a:lnTo>
                  <a:lnTo>
                    <a:pt x="2538464" y="4072280"/>
                  </a:lnTo>
                  <a:lnTo>
                    <a:pt x="2491242" y="4067825"/>
                  </a:lnTo>
                  <a:lnTo>
                    <a:pt x="2444249" y="4062582"/>
                  </a:lnTo>
                  <a:lnTo>
                    <a:pt x="2397494" y="4056558"/>
                  </a:lnTo>
                  <a:lnTo>
                    <a:pt x="2350982" y="4049760"/>
                  </a:lnTo>
                  <a:lnTo>
                    <a:pt x="2304720" y="4042193"/>
                  </a:lnTo>
                  <a:lnTo>
                    <a:pt x="2258716" y="4033865"/>
                  </a:lnTo>
                  <a:lnTo>
                    <a:pt x="2212975" y="4024783"/>
                  </a:lnTo>
                  <a:lnTo>
                    <a:pt x="2167505" y="4014953"/>
                  </a:lnTo>
                  <a:lnTo>
                    <a:pt x="2122312" y="4004382"/>
                  </a:lnTo>
                  <a:lnTo>
                    <a:pt x="2077403" y="3993076"/>
                  </a:lnTo>
                  <a:lnTo>
                    <a:pt x="2032784" y="3981043"/>
                  </a:lnTo>
                  <a:lnTo>
                    <a:pt x="1988463" y="3968289"/>
                  </a:lnTo>
                  <a:lnTo>
                    <a:pt x="1944446" y="3954821"/>
                  </a:lnTo>
                  <a:lnTo>
                    <a:pt x="1900740" y="3940645"/>
                  </a:lnTo>
                  <a:lnTo>
                    <a:pt x="1857352" y="3925769"/>
                  </a:lnTo>
                  <a:lnTo>
                    <a:pt x="1814288" y="3910199"/>
                  </a:lnTo>
                  <a:lnTo>
                    <a:pt x="1771555" y="3893941"/>
                  </a:lnTo>
                  <a:lnTo>
                    <a:pt x="1729159" y="3877003"/>
                  </a:lnTo>
                  <a:lnTo>
                    <a:pt x="1687108" y="3859391"/>
                  </a:lnTo>
                  <a:lnTo>
                    <a:pt x="1645409" y="3841112"/>
                  </a:lnTo>
                  <a:lnTo>
                    <a:pt x="1604067" y="3822172"/>
                  </a:lnTo>
                  <a:lnTo>
                    <a:pt x="1563089" y="3802579"/>
                  </a:lnTo>
                  <a:lnTo>
                    <a:pt x="1522483" y="3782339"/>
                  </a:lnTo>
                  <a:lnTo>
                    <a:pt x="1482256" y="3761458"/>
                  </a:lnTo>
                  <a:lnTo>
                    <a:pt x="1442412" y="3739944"/>
                  </a:lnTo>
                  <a:lnTo>
                    <a:pt x="1402961" y="3717804"/>
                  </a:lnTo>
                  <a:lnTo>
                    <a:pt x="1363908" y="3695043"/>
                  </a:lnTo>
                  <a:lnTo>
                    <a:pt x="1325259" y="3671669"/>
                  </a:lnTo>
                  <a:lnTo>
                    <a:pt x="1287022" y="3647688"/>
                  </a:lnTo>
                  <a:lnTo>
                    <a:pt x="1249204" y="3623108"/>
                  </a:lnTo>
                  <a:lnTo>
                    <a:pt x="1211811" y="3597934"/>
                  </a:lnTo>
                  <a:lnTo>
                    <a:pt x="1174850" y="3572174"/>
                  </a:lnTo>
                  <a:lnTo>
                    <a:pt x="1138327" y="3545834"/>
                  </a:lnTo>
                  <a:lnTo>
                    <a:pt x="1102249" y="3518921"/>
                  </a:lnTo>
                  <a:lnTo>
                    <a:pt x="1066624" y="3491442"/>
                  </a:lnTo>
                  <a:lnTo>
                    <a:pt x="1031457" y="3463403"/>
                  </a:lnTo>
                  <a:lnTo>
                    <a:pt x="996756" y="3434811"/>
                  </a:lnTo>
                  <a:lnTo>
                    <a:pt x="962526" y="3405674"/>
                  </a:lnTo>
                  <a:lnTo>
                    <a:pt x="928776" y="3375997"/>
                  </a:lnTo>
                  <a:lnTo>
                    <a:pt x="895512" y="3345787"/>
                  </a:lnTo>
                  <a:lnTo>
                    <a:pt x="862739" y="3315051"/>
                  </a:lnTo>
                  <a:lnTo>
                    <a:pt x="830466" y="3283796"/>
                  </a:lnTo>
                  <a:lnTo>
                    <a:pt x="798698" y="3252029"/>
                  </a:lnTo>
                  <a:lnTo>
                    <a:pt x="767444" y="3219755"/>
                  </a:lnTo>
                  <a:lnTo>
                    <a:pt x="736708" y="3186983"/>
                  </a:lnTo>
                  <a:lnTo>
                    <a:pt x="706498" y="3153718"/>
                  </a:lnTo>
                  <a:lnTo>
                    <a:pt x="676821" y="3119968"/>
                  </a:lnTo>
                  <a:lnTo>
                    <a:pt x="647683" y="3085739"/>
                  </a:lnTo>
                  <a:lnTo>
                    <a:pt x="619092" y="3051038"/>
                  </a:lnTo>
                  <a:lnTo>
                    <a:pt x="591053" y="3015871"/>
                  </a:lnTo>
                  <a:lnTo>
                    <a:pt x="563574" y="2980245"/>
                  </a:lnTo>
                  <a:lnTo>
                    <a:pt x="536661" y="2944168"/>
                  </a:lnTo>
                  <a:lnTo>
                    <a:pt x="510321" y="2907645"/>
                  </a:lnTo>
                  <a:lnTo>
                    <a:pt x="484561" y="2870684"/>
                  </a:lnTo>
                  <a:lnTo>
                    <a:pt x="459387" y="2833290"/>
                  </a:lnTo>
                  <a:lnTo>
                    <a:pt x="434806" y="2795472"/>
                  </a:lnTo>
                  <a:lnTo>
                    <a:pt x="410826" y="2757235"/>
                  </a:lnTo>
                  <a:lnTo>
                    <a:pt x="387452" y="2718587"/>
                  </a:lnTo>
                  <a:lnTo>
                    <a:pt x="364691" y="2679534"/>
                  </a:lnTo>
                  <a:lnTo>
                    <a:pt x="342550" y="2640082"/>
                  </a:lnTo>
                  <a:lnTo>
                    <a:pt x="321036" y="2600239"/>
                  </a:lnTo>
                  <a:lnTo>
                    <a:pt x="300156" y="2560011"/>
                  </a:lnTo>
                  <a:lnTo>
                    <a:pt x="279916" y="2519405"/>
                  </a:lnTo>
                  <a:lnTo>
                    <a:pt x="260323" y="2478428"/>
                  </a:lnTo>
                  <a:lnTo>
                    <a:pt x="241383" y="2437086"/>
                  </a:lnTo>
                  <a:lnTo>
                    <a:pt x="223104" y="2395386"/>
                  </a:lnTo>
                  <a:lnTo>
                    <a:pt x="205492" y="2353335"/>
                  </a:lnTo>
                  <a:lnTo>
                    <a:pt x="188554" y="2310940"/>
                  </a:lnTo>
                  <a:lnTo>
                    <a:pt x="172296" y="2268207"/>
                  </a:lnTo>
                  <a:lnTo>
                    <a:pt x="156726" y="2225142"/>
                  </a:lnTo>
                  <a:lnTo>
                    <a:pt x="141849" y="2181754"/>
                  </a:lnTo>
                  <a:lnTo>
                    <a:pt x="127674" y="2138048"/>
                  </a:lnTo>
                  <a:lnTo>
                    <a:pt x="114205" y="2094031"/>
                  </a:lnTo>
                  <a:lnTo>
                    <a:pt x="101451" y="2049710"/>
                  </a:lnTo>
                  <a:lnTo>
                    <a:pt x="89418" y="2005092"/>
                  </a:lnTo>
                  <a:lnTo>
                    <a:pt x="78113" y="1960183"/>
                  </a:lnTo>
                  <a:lnTo>
                    <a:pt x="67542" y="1914990"/>
                  </a:lnTo>
                  <a:lnTo>
                    <a:pt x="57712" y="1869520"/>
                  </a:lnTo>
                  <a:lnTo>
                    <a:pt x="48629" y="1823779"/>
                  </a:lnTo>
                  <a:lnTo>
                    <a:pt x="40301" y="1777774"/>
                  </a:lnTo>
                  <a:lnTo>
                    <a:pt x="32735" y="1731513"/>
                  </a:lnTo>
                  <a:lnTo>
                    <a:pt x="25936" y="1685001"/>
                  </a:lnTo>
                  <a:lnTo>
                    <a:pt x="19912" y="1638245"/>
                  </a:lnTo>
                  <a:lnTo>
                    <a:pt x="14670" y="1591253"/>
                  </a:lnTo>
                  <a:lnTo>
                    <a:pt x="10215" y="1544030"/>
                  </a:lnTo>
                  <a:lnTo>
                    <a:pt x="6555" y="1496584"/>
                  </a:lnTo>
                  <a:lnTo>
                    <a:pt x="3697" y="1448921"/>
                  </a:lnTo>
                  <a:lnTo>
                    <a:pt x="1647" y="1401048"/>
                  </a:lnTo>
                  <a:lnTo>
                    <a:pt x="413" y="1352972"/>
                  </a:lnTo>
                  <a:lnTo>
                    <a:pt x="0" y="1304700"/>
                  </a:lnTo>
                  <a:lnTo>
                    <a:pt x="0" y="0"/>
                  </a:lnTo>
                  <a:lnTo>
                    <a:pt x="326799" y="0"/>
                  </a:lnTo>
                  <a:lnTo>
                    <a:pt x="326799" y="1304700"/>
                  </a:lnTo>
                  <a:lnTo>
                    <a:pt x="327265" y="1352858"/>
                  </a:lnTo>
                  <a:lnTo>
                    <a:pt x="328657" y="1400794"/>
                  </a:lnTo>
                  <a:lnTo>
                    <a:pt x="330968" y="1448498"/>
                  </a:lnTo>
                  <a:lnTo>
                    <a:pt x="334187" y="1495962"/>
                  </a:lnTo>
                  <a:lnTo>
                    <a:pt x="338307" y="1543178"/>
                  </a:lnTo>
                  <a:lnTo>
                    <a:pt x="343319" y="1590137"/>
                  </a:lnTo>
                  <a:lnTo>
                    <a:pt x="349215" y="1636830"/>
                  </a:lnTo>
                  <a:lnTo>
                    <a:pt x="355986" y="1683248"/>
                  </a:lnTo>
                  <a:lnTo>
                    <a:pt x="363623" y="1729384"/>
                  </a:lnTo>
                  <a:lnTo>
                    <a:pt x="372117" y="1775228"/>
                  </a:lnTo>
                  <a:lnTo>
                    <a:pt x="381461" y="1820772"/>
                  </a:lnTo>
                  <a:lnTo>
                    <a:pt x="391645" y="1866008"/>
                  </a:lnTo>
                  <a:lnTo>
                    <a:pt x="402662" y="1910926"/>
                  </a:lnTo>
                  <a:lnTo>
                    <a:pt x="414502" y="1955518"/>
                  </a:lnTo>
                  <a:lnTo>
                    <a:pt x="427156" y="1999777"/>
                  </a:lnTo>
                  <a:lnTo>
                    <a:pt x="440617" y="2043692"/>
                  </a:lnTo>
                  <a:lnTo>
                    <a:pt x="454876" y="2087255"/>
                  </a:lnTo>
                  <a:lnTo>
                    <a:pt x="469923" y="2130459"/>
                  </a:lnTo>
                  <a:lnTo>
                    <a:pt x="485752" y="2173294"/>
                  </a:lnTo>
                  <a:lnTo>
                    <a:pt x="502352" y="2215751"/>
                  </a:lnTo>
                  <a:lnTo>
                    <a:pt x="519715" y="2257823"/>
                  </a:lnTo>
                  <a:lnTo>
                    <a:pt x="537834" y="2299500"/>
                  </a:lnTo>
                  <a:lnTo>
                    <a:pt x="556698" y="2340775"/>
                  </a:lnTo>
                  <a:lnTo>
                    <a:pt x="576300" y="2381637"/>
                  </a:lnTo>
                  <a:lnTo>
                    <a:pt x="596632" y="2422080"/>
                  </a:lnTo>
                  <a:lnTo>
                    <a:pt x="617683" y="2462093"/>
                  </a:lnTo>
                  <a:lnTo>
                    <a:pt x="639447" y="2501670"/>
                  </a:lnTo>
                  <a:lnTo>
                    <a:pt x="661914" y="2540800"/>
                  </a:lnTo>
                  <a:lnTo>
                    <a:pt x="685075" y="2579476"/>
                  </a:lnTo>
                  <a:lnTo>
                    <a:pt x="708923" y="2617689"/>
                  </a:lnTo>
                  <a:lnTo>
                    <a:pt x="733448" y="2655431"/>
                  </a:lnTo>
                  <a:lnTo>
                    <a:pt x="758643" y="2692692"/>
                  </a:lnTo>
                  <a:lnTo>
                    <a:pt x="784497" y="2729464"/>
                  </a:lnTo>
                  <a:lnTo>
                    <a:pt x="811004" y="2765739"/>
                  </a:lnTo>
                  <a:lnTo>
                    <a:pt x="838154" y="2801508"/>
                  </a:lnTo>
                  <a:lnTo>
                    <a:pt x="865938" y="2836762"/>
                  </a:lnTo>
                  <a:lnTo>
                    <a:pt x="894349" y="2871493"/>
                  </a:lnTo>
                  <a:lnTo>
                    <a:pt x="923377" y="2905693"/>
                  </a:lnTo>
                  <a:lnTo>
                    <a:pt x="953014" y="2939352"/>
                  </a:lnTo>
                  <a:lnTo>
                    <a:pt x="983251" y="2972462"/>
                  </a:lnTo>
                  <a:lnTo>
                    <a:pt x="1014080" y="3005015"/>
                  </a:lnTo>
                  <a:lnTo>
                    <a:pt x="1045492" y="3037002"/>
                  </a:lnTo>
                  <a:lnTo>
                    <a:pt x="1077479" y="3068415"/>
                  </a:lnTo>
                  <a:lnTo>
                    <a:pt x="1110032" y="3099244"/>
                  </a:lnTo>
                  <a:lnTo>
                    <a:pt x="1143142" y="3129481"/>
                  </a:lnTo>
                  <a:lnTo>
                    <a:pt x="1176802" y="3159118"/>
                  </a:lnTo>
                  <a:lnTo>
                    <a:pt x="1211001" y="3188146"/>
                  </a:lnTo>
                  <a:lnTo>
                    <a:pt x="1245732" y="3216556"/>
                  </a:lnTo>
                  <a:lnTo>
                    <a:pt x="1280987" y="3244341"/>
                  </a:lnTo>
                  <a:lnTo>
                    <a:pt x="1316756" y="3271491"/>
                  </a:lnTo>
                  <a:lnTo>
                    <a:pt x="1353031" y="3297997"/>
                  </a:lnTo>
                  <a:lnTo>
                    <a:pt x="1389803" y="3323852"/>
                  </a:lnTo>
                  <a:lnTo>
                    <a:pt x="1427064" y="3349046"/>
                  </a:lnTo>
                  <a:lnTo>
                    <a:pt x="1464805" y="3373572"/>
                  </a:lnTo>
                  <a:lnTo>
                    <a:pt x="1503018" y="3397419"/>
                  </a:lnTo>
                  <a:lnTo>
                    <a:pt x="1541694" y="3420581"/>
                  </a:lnTo>
                  <a:lnTo>
                    <a:pt x="1580825" y="3443048"/>
                  </a:lnTo>
                  <a:lnTo>
                    <a:pt x="1620401" y="3464811"/>
                  </a:lnTo>
                  <a:lnTo>
                    <a:pt x="1660415" y="3485863"/>
                  </a:lnTo>
                  <a:lnTo>
                    <a:pt x="1700857" y="3506194"/>
                  </a:lnTo>
                  <a:lnTo>
                    <a:pt x="1741720" y="3525796"/>
                  </a:lnTo>
                  <a:lnTo>
                    <a:pt x="1782994" y="3544661"/>
                  </a:lnTo>
                  <a:lnTo>
                    <a:pt x="1824672" y="3562779"/>
                  </a:lnTo>
                  <a:lnTo>
                    <a:pt x="1866743" y="3580143"/>
                  </a:lnTo>
                  <a:lnTo>
                    <a:pt x="1909201" y="3596743"/>
                  </a:lnTo>
                  <a:lnTo>
                    <a:pt x="1952036" y="3612571"/>
                  </a:lnTo>
                  <a:lnTo>
                    <a:pt x="1995239" y="3627619"/>
                  </a:lnTo>
                  <a:lnTo>
                    <a:pt x="2038803" y="3641877"/>
                  </a:lnTo>
                  <a:lnTo>
                    <a:pt x="2082718" y="3655338"/>
                  </a:lnTo>
                  <a:lnTo>
                    <a:pt x="2126976" y="3667993"/>
                  </a:lnTo>
                  <a:lnTo>
                    <a:pt x="2171569" y="3679833"/>
                  </a:lnTo>
                  <a:lnTo>
                    <a:pt x="2216487" y="3690849"/>
                  </a:lnTo>
                  <a:lnTo>
                    <a:pt x="2261722" y="3701034"/>
                  </a:lnTo>
                  <a:lnTo>
                    <a:pt x="2307266" y="3710377"/>
                  </a:lnTo>
                  <a:lnTo>
                    <a:pt x="2353111" y="3718872"/>
                  </a:lnTo>
                  <a:lnTo>
                    <a:pt x="2399246" y="3726509"/>
                  </a:lnTo>
                  <a:lnTo>
                    <a:pt x="2445665" y="3733279"/>
                  </a:lnTo>
                  <a:lnTo>
                    <a:pt x="2492358" y="3739175"/>
                  </a:lnTo>
                  <a:lnTo>
                    <a:pt x="2539316" y="3744187"/>
                  </a:lnTo>
                  <a:lnTo>
                    <a:pt x="2586532" y="3748307"/>
                  </a:lnTo>
                  <a:lnTo>
                    <a:pt x="2633996" y="3751527"/>
                  </a:lnTo>
                  <a:lnTo>
                    <a:pt x="2681701" y="3753837"/>
                  </a:lnTo>
                  <a:lnTo>
                    <a:pt x="2729636" y="3755230"/>
                  </a:lnTo>
                  <a:lnTo>
                    <a:pt x="2777787" y="3755695"/>
                  </a:lnTo>
                  <a:lnTo>
                    <a:pt x="5952163" y="3755696"/>
                  </a:lnTo>
                  <a:close/>
                </a:path>
              </a:pathLst>
            </a:custGeom>
            <a:solidFill>
              <a:srgbClr val="3C7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6590" y="734322"/>
            <a:ext cx="887349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b="1" spc="585" dirty="0">
                <a:solidFill>
                  <a:srgbClr val="3C7E72"/>
                </a:solidFill>
                <a:latin typeface="Trebuchet MS"/>
                <a:cs typeface="Trebuchet MS"/>
              </a:rPr>
              <a:t>D</a:t>
            </a:r>
            <a:r>
              <a:rPr sz="6900" b="1" spc="-10" dirty="0">
                <a:solidFill>
                  <a:srgbClr val="3C7E72"/>
                </a:solidFill>
                <a:latin typeface="Trebuchet MS"/>
                <a:cs typeface="Trebuchet MS"/>
              </a:rPr>
              <a:t>o</a:t>
            </a:r>
            <a:r>
              <a:rPr sz="6900" b="1" spc="-270" dirty="0">
                <a:solidFill>
                  <a:srgbClr val="3C7E72"/>
                </a:solidFill>
                <a:latin typeface="Trebuchet MS"/>
                <a:cs typeface="Trebuchet MS"/>
              </a:rPr>
              <a:t>c</a:t>
            </a:r>
            <a:r>
              <a:rPr sz="6900" b="1" spc="-285" dirty="0">
                <a:solidFill>
                  <a:srgbClr val="3C7E72"/>
                </a:solidFill>
                <a:latin typeface="Trebuchet MS"/>
                <a:cs typeface="Trebuchet MS"/>
              </a:rPr>
              <a:t>k</a:t>
            </a:r>
            <a:r>
              <a:rPr sz="6900" b="1" spc="-360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6900" b="1" spc="-275" dirty="0">
                <a:solidFill>
                  <a:srgbClr val="3C7E72"/>
                </a:solidFill>
                <a:latin typeface="Trebuchet MS"/>
                <a:cs typeface="Trebuchet MS"/>
              </a:rPr>
              <a:t>r</a:t>
            </a:r>
            <a:r>
              <a:rPr sz="6900" b="1" spc="-195" dirty="0">
                <a:solidFill>
                  <a:srgbClr val="3C7E72"/>
                </a:solidFill>
                <a:latin typeface="Trebuchet MS"/>
                <a:cs typeface="Trebuchet MS"/>
              </a:rPr>
              <a:t>f</a:t>
            </a:r>
            <a:r>
              <a:rPr sz="6900" b="1" spc="-459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6900" b="1" spc="-165" dirty="0">
                <a:solidFill>
                  <a:srgbClr val="3C7E72"/>
                </a:solidFill>
                <a:latin typeface="Trebuchet MS"/>
                <a:cs typeface="Trebuchet MS"/>
              </a:rPr>
              <a:t>l</a:t>
            </a:r>
            <a:r>
              <a:rPr sz="6900" b="1" spc="-220" dirty="0">
                <a:solidFill>
                  <a:srgbClr val="3C7E72"/>
                </a:solidFill>
                <a:latin typeface="Trebuchet MS"/>
                <a:cs typeface="Trebuchet MS"/>
              </a:rPr>
              <a:t>e</a:t>
            </a:r>
            <a:r>
              <a:rPr sz="6900" b="1" spc="-680" dirty="0">
                <a:solidFill>
                  <a:srgbClr val="3C7E72"/>
                </a:solidFill>
                <a:latin typeface="Trebuchet MS"/>
                <a:cs typeface="Trebuchet MS"/>
              </a:rPr>
              <a:t> </a:t>
            </a:r>
            <a:r>
              <a:rPr sz="6900" b="1" spc="-459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6900" b="1" spc="-55" dirty="0">
                <a:solidFill>
                  <a:srgbClr val="3C7E72"/>
                </a:solidFill>
                <a:latin typeface="Trebuchet MS"/>
                <a:cs typeface="Trebuchet MS"/>
              </a:rPr>
              <a:t>n</a:t>
            </a:r>
            <a:r>
              <a:rPr sz="6900" b="1" spc="145" dirty="0">
                <a:solidFill>
                  <a:srgbClr val="3C7E72"/>
                </a:solidFill>
                <a:latin typeface="Trebuchet MS"/>
                <a:cs typeface="Trebuchet MS"/>
              </a:rPr>
              <a:t>s</a:t>
            </a:r>
            <a:r>
              <a:rPr sz="6900" b="1" spc="-85" dirty="0">
                <a:solidFill>
                  <a:srgbClr val="3C7E72"/>
                </a:solidFill>
                <a:latin typeface="Trebuchet MS"/>
                <a:cs typeface="Trebuchet MS"/>
              </a:rPr>
              <a:t>t</a:t>
            </a:r>
            <a:r>
              <a:rPr sz="6900" b="1" spc="-275" dirty="0">
                <a:solidFill>
                  <a:srgbClr val="3C7E72"/>
                </a:solidFill>
                <a:latin typeface="Trebuchet MS"/>
                <a:cs typeface="Trebuchet MS"/>
              </a:rPr>
              <a:t>r</a:t>
            </a:r>
            <a:r>
              <a:rPr sz="6900" b="1" spc="-140" dirty="0">
                <a:solidFill>
                  <a:srgbClr val="3C7E72"/>
                </a:solidFill>
                <a:latin typeface="Trebuchet MS"/>
                <a:cs typeface="Trebuchet MS"/>
              </a:rPr>
              <a:t>u</a:t>
            </a:r>
            <a:r>
              <a:rPr sz="6900" b="1" spc="-270" dirty="0">
                <a:solidFill>
                  <a:srgbClr val="3C7E72"/>
                </a:solidFill>
                <a:latin typeface="Trebuchet MS"/>
                <a:cs typeface="Trebuchet MS"/>
              </a:rPr>
              <a:t>c</a:t>
            </a:r>
            <a:r>
              <a:rPr sz="6900" b="1" spc="-85" dirty="0">
                <a:solidFill>
                  <a:srgbClr val="3C7E72"/>
                </a:solidFill>
                <a:latin typeface="Trebuchet MS"/>
                <a:cs typeface="Trebuchet MS"/>
              </a:rPr>
              <a:t>t</a:t>
            </a:r>
            <a:r>
              <a:rPr sz="6900" b="1" spc="-459" dirty="0">
                <a:solidFill>
                  <a:srgbClr val="3C7E72"/>
                </a:solidFill>
                <a:latin typeface="Trebuchet MS"/>
                <a:cs typeface="Trebuchet MS"/>
              </a:rPr>
              <a:t>i</a:t>
            </a:r>
            <a:r>
              <a:rPr sz="6900" b="1" spc="-10" dirty="0">
                <a:solidFill>
                  <a:srgbClr val="3C7E72"/>
                </a:solidFill>
                <a:latin typeface="Trebuchet MS"/>
                <a:cs typeface="Trebuchet MS"/>
              </a:rPr>
              <a:t>o</a:t>
            </a:r>
            <a:r>
              <a:rPr sz="6900" b="1" spc="-55" dirty="0">
                <a:solidFill>
                  <a:srgbClr val="3C7E72"/>
                </a:solidFill>
                <a:latin typeface="Trebuchet MS"/>
                <a:cs typeface="Trebuchet MS"/>
              </a:rPr>
              <a:t>n</a:t>
            </a:r>
            <a:r>
              <a:rPr sz="6900" b="1" spc="285" dirty="0">
                <a:solidFill>
                  <a:srgbClr val="3C7E72"/>
                </a:solidFill>
                <a:latin typeface="Trebuchet MS"/>
                <a:cs typeface="Trebuchet MS"/>
              </a:rPr>
              <a:t>s</a:t>
            </a:r>
            <a:endParaRPr sz="69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17540" y="2659333"/>
          <a:ext cx="9141460" cy="6960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56">
                <a:tc>
                  <a:txBody>
                    <a:bodyPr/>
                    <a:lstStyle/>
                    <a:p>
                      <a:pPr marL="31750">
                        <a:lnSpc>
                          <a:spcPts val="3529"/>
                        </a:lnSpc>
                      </a:pPr>
                      <a:r>
                        <a:rPr sz="3500" b="1" spc="-12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FROM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ts val="3529"/>
                        </a:lnSpc>
                      </a:pPr>
                      <a:r>
                        <a:rPr sz="3500" b="1" spc="-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8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13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RUN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10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VOLUME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10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COPY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500" b="1" spc="-26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3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3500" b="1" spc="4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WORKDIR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27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3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3500" b="1" spc="-19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EXPOSE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3500" b="1" spc="-14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ONBUILD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500" b="1" spc="-5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CMD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11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STOPSIGNAL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8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500" b="1" spc="1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ENV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13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HEALTHCHECK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8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3500" b="1" spc="-4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ARG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3500" b="1" spc="-28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SHELL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842">
                <a:tc>
                  <a:txBody>
                    <a:bodyPr/>
                    <a:lstStyle/>
                    <a:p>
                      <a:pPr marL="31750">
                        <a:lnSpc>
                          <a:spcPts val="4120"/>
                        </a:lnSpc>
                        <a:spcBef>
                          <a:spcPts val="755"/>
                        </a:spcBef>
                      </a:pPr>
                      <a:r>
                        <a:rPr sz="3500" b="1" spc="-100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ENTRYPOINT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solidFill>
                      <a:srgbClr val="F4DDB4"/>
                    </a:solidFill>
                  </a:tcPr>
                </a:tc>
                <a:tc>
                  <a:txBody>
                    <a:bodyPr/>
                    <a:lstStyle/>
                    <a:p>
                      <a:pPr marL="1564005">
                        <a:lnSpc>
                          <a:spcPts val="4070"/>
                        </a:lnSpc>
                        <a:spcBef>
                          <a:spcPts val="805"/>
                        </a:spcBef>
                      </a:pPr>
                      <a:r>
                        <a:rPr sz="3500" b="1" spc="-55" dirty="0">
                          <a:solidFill>
                            <a:srgbClr val="001229"/>
                          </a:solidFill>
                          <a:latin typeface="Arial"/>
                          <a:cs typeface="Arial"/>
                        </a:rPr>
                        <a:t>.dockerignore</a:t>
                      </a:r>
                      <a:endParaRPr sz="35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solidFill>
                      <a:srgbClr val="F4DD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955" y="4175776"/>
            <a:ext cx="3799840" cy="1884045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241935" marR="5080" indent="-229870">
              <a:lnSpc>
                <a:spcPct val="74900"/>
              </a:lnSpc>
              <a:spcBef>
                <a:spcPts val="2230"/>
              </a:spcBef>
            </a:pPr>
            <a:r>
              <a:rPr sz="6950" b="1" spc="-525" dirty="0">
                <a:solidFill>
                  <a:srgbClr val="992800"/>
                </a:solidFill>
                <a:latin typeface="Tahoma"/>
                <a:cs typeface="Tahoma"/>
              </a:rPr>
              <a:t>.</a:t>
            </a:r>
            <a:r>
              <a:rPr sz="6950" b="1" spc="-45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6950" b="1" spc="70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6950" b="1" spc="25" dirty="0">
                <a:solidFill>
                  <a:srgbClr val="992800"/>
                </a:solidFill>
                <a:latin typeface="Tahoma"/>
                <a:cs typeface="Tahoma"/>
              </a:rPr>
              <a:t>C</a:t>
            </a:r>
            <a:r>
              <a:rPr sz="6950" b="1" spc="-445" dirty="0">
                <a:solidFill>
                  <a:srgbClr val="992800"/>
                </a:solidFill>
                <a:latin typeface="Tahoma"/>
                <a:cs typeface="Tahoma"/>
              </a:rPr>
              <a:t>K</a:t>
            </a:r>
            <a:r>
              <a:rPr sz="6950" b="1" spc="-335" dirty="0">
                <a:solidFill>
                  <a:srgbClr val="992800"/>
                </a:solidFill>
                <a:latin typeface="Tahoma"/>
                <a:cs typeface="Tahoma"/>
              </a:rPr>
              <a:t>E</a:t>
            </a:r>
            <a:r>
              <a:rPr sz="6950" b="1" spc="-400" dirty="0">
                <a:solidFill>
                  <a:srgbClr val="992800"/>
                </a:solidFill>
                <a:latin typeface="Tahoma"/>
                <a:cs typeface="Tahoma"/>
              </a:rPr>
              <a:t>R  </a:t>
            </a:r>
            <a:r>
              <a:rPr sz="6950" b="1" spc="-415" dirty="0">
                <a:solidFill>
                  <a:srgbClr val="992800"/>
                </a:solidFill>
                <a:latin typeface="Tahoma"/>
                <a:cs typeface="Tahoma"/>
              </a:rPr>
              <a:t>IGNORE</a:t>
            </a:r>
            <a:endParaRPr sz="69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5806" y="293690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pc="-135" dirty="0"/>
              <a:t>.dockerignore:</a:t>
            </a:r>
            <a:r>
              <a:rPr spc="300" dirty="0"/>
              <a:t> </a:t>
            </a:r>
            <a:r>
              <a:rPr spc="-70" dirty="0"/>
              <a:t>Not</a:t>
            </a:r>
            <a:r>
              <a:rPr spc="305" dirty="0"/>
              <a:t> </a:t>
            </a:r>
            <a:r>
              <a:rPr spc="-35" dirty="0"/>
              <a:t>a</a:t>
            </a:r>
            <a:r>
              <a:rPr spc="305" dirty="0"/>
              <a:t> </a:t>
            </a:r>
            <a:r>
              <a:rPr spc="-90" dirty="0"/>
              <a:t>parameter,</a:t>
            </a:r>
            <a:r>
              <a:rPr spc="305" dirty="0"/>
              <a:t> </a:t>
            </a:r>
            <a:r>
              <a:rPr spc="-45" dirty="0"/>
              <a:t>but</a:t>
            </a:r>
            <a:r>
              <a:rPr spc="305" dirty="0"/>
              <a:t> </a:t>
            </a:r>
            <a:r>
              <a:rPr spc="-35" dirty="0"/>
              <a:t>a</a:t>
            </a:r>
            <a:r>
              <a:rPr spc="300" dirty="0"/>
              <a:t> </a:t>
            </a:r>
            <a:r>
              <a:rPr spc="-55" dirty="0"/>
              <a:t>crucial</a:t>
            </a:r>
            <a:r>
              <a:rPr spc="305" dirty="0"/>
              <a:t> </a:t>
            </a:r>
            <a:r>
              <a:rPr spc="-180" dirty="0"/>
              <a:t>file.</a:t>
            </a:r>
            <a:r>
              <a:rPr spc="305" dirty="0"/>
              <a:t> </a:t>
            </a:r>
            <a:r>
              <a:rPr spc="-35" dirty="0"/>
              <a:t>Works </a:t>
            </a:r>
            <a:r>
              <a:rPr spc="-1060" dirty="0"/>
              <a:t> </a:t>
            </a:r>
            <a:r>
              <a:rPr spc="-235" dirty="0"/>
              <a:t>l</a:t>
            </a:r>
            <a:r>
              <a:rPr spc="-175" dirty="0"/>
              <a:t>i</a:t>
            </a:r>
            <a:r>
              <a:rPr spc="-275" dirty="0"/>
              <a:t>k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15" dirty="0"/>
              <a:t>.</a:t>
            </a:r>
            <a:r>
              <a:rPr spc="-245" dirty="0"/>
              <a:t>g</a:t>
            </a:r>
            <a:r>
              <a:rPr spc="-175" dirty="0"/>
              <a:t>i</a:t>
            </a:r>
            <a:r>
              <a:rPr spc="40" dirty="0"/>
              <a:t>t</a:t>
            </a:r>
            <a:r>
              <a:rPr spc="-175" dirty="0"/>
              <a:t>i</a:t>
            </a:r>
            <a:r>
              <a:rPr spc="-245" dirty="0"/>
              <a:t>g</a:t>
            </a:r>
            <a:r>
              <a:rPr spc="-170" dirty="0"/>
              <a:t>n</a:t>
            </a:r>
            <a:r>
              <a:rPr spc="-80" dirty="0"/>
              <a:t>o</a:t>
            </a:r>
            <a:r>
              <a:rPr spc="-160" dirty="0"/>
              <a:t>r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75" dirty="0"/>
              <a:t>o</a:t>
            </a:r>
            <a:r>
              <a:rPr spc="-175" dirty="0"/>
              <a:t> </a:t>
            </a:r>
            <a:r>
              <a:rPr spc="40" dirty="0"/>
              <a:t>e</a:t>
            </a:r>
            <a:r>
              <a:rPr spc="-395" dirty="0"/>
              <a:t>x</a:t>
            </a:r>
            <a:r>
              <a:rPr spc="195" dirty="0"/>
              <a:t>c</a:t>
            </a:r>
            <a:r>
              <a:rPr spc="-235" dirty="0"/>
              <a:t>l</a:t>
            </a:r>
            <a:r>
              <a:rPr spc="-170" dirty="0"/>
              <a:t>u</a:t>
            </a:r>
            <a:r>
              <a:rPr spc="-5" dirty="0"/>
              <a:t>d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235" dirty="0"/>
              <a:t>l</a:t>
            </a:r>
            <a:r>
              <a:rPr spc="40" dirty="0"/>
              <a:t>e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120" dirty="0"/>
              <a:t>f</a:t>
            </a:r>
            <a:r>
              <a:rPr spc="-160" dirty="0"/>
              <a:t>r</a:t>
            </a:r>
            <a:r>
              <a:rPr spc="-80" dirty="0"/>
              <a:t>o</a:t>
            </a:r>
            <a:r>
              <a:rPr spc="-125" dirty="0"/>
              <a:t>m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i</a:t>
            </a:r>
            <a:r>
              <a:rPr spc="-130" dirty="0"/>
              <a:t>m</a:t>
            </a:r>
            <a:r>
              <a:rPr spc="-40" dirty="0"/>
              <a:t>a</a:t>
            </a:r>
            <a:r>
              <a:rPr spc="-245" dirty="0"/>
              <a:t>g</a:t>
            </a:r>
            <a:r>
              <a:rPr spc="40" dirty="0"/>
              <a:t>e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5806" y="4811038"/>
            <a:ext cx="61106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5" dirty="0">
                <a:latin typeface="Lucida Sans Unicode"/>
                <a:cs typeface="Lucida Sans Unicode"/>
              </a:rPr>
              <a:t>*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480" dirty="0">
                <a:latin typeface="Lucida Sans Unicode"/>
                <a:cs typeface="Lucida Sans Unicode"/>
              </a:rPr>
              <a:t>_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455" dirty="0">
                <a:latin typeface="Lucida Sans Unicode"/>
                <a:cs typeface="Lucida Sans Unicode"/>
              </a:rPr>
              <a:t>/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5806" y="5928934"/>
            <a:ext cx="11572875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029969" algn="l"/>
                <a:tab pos="2703830" algn="l"/>
                <a:tab pos="3502660" algn="l"/>
                <a:tab pos="4516120" algn="l"/>
                <a:tab pos="5477510" algn="l"/>
                <a:tab pos="6346825" algn="l"/>
                <a:tab pos="9712325" algn="l"/>
              </a:tabLst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245" dirty="0">
                <a:latin typeface="Lucida Sans Unicode"/>
                <a:cs typeface="Lucida Sans Unicode"/>
              </a:rPr>
              <a:t>g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20" dirty="0">
                <a:latin typeface="Lucida Sans Unicode"/>
                <a:cs typeface="Lucida Sans Unicode"/>
              </a:rPr>
              <a:t>f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dirty="0">
                <a:latin typeface="Lucida Sans Unicode"/>
                <a:cs typeface="Lucida Sans Unicode"/>
              </a:rPr>
              <a:t>d	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480" dirty="0">
                <a:latin typeface="Lucida Sans Unicode"/>
                <a:cs typeface="Lucida Sans Unicode"/>
              </a:rPr>
              <a:t>_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85" dirty="0">
                <a:latin typeface="Lucida Sans Unicode"/>
                <a:cs typeface="Lucida Sans Unicode"/>
              </a:rPr>
              <a:t>y  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b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01" y="4305217"/>
            <a:ext cx="37274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520" dirty="0">
                <a:solidFill>
                  <a:srgbClr val="992800"/>
                </a:solidFill>
                <a:latin typeface="Trebuchet MS"/>
                <a:cs typeface="Trebuchet MS"/>
              </a:rPr>
              <a:t>F</a:t>
            </a:r>
            <a:r>
              <a:rPr sz="10000" b="1" spc="445" dirty="0">
                <a:solidFill>
                  <a:srgbClr val="992800"/>
                </a:solidFill>
                <a:latin typeface="Trebuchet MS"/>
                <a:cs typeface="Trebuchet MS"/>
              </a:rPr>
              <a:t>R</a:t>
            </a:r>
            <a:r>
              <a:rPr sz="10000" b="1" spc="770" dirty="0">
                <a:solidFill>
                  <a:srgbClr val="992800"/>
                </a:solidFill>
                <a:latin typeface="Trebuchet MS"/>
                <a:cs typeface="Trebuchet MS"/>
              </a:rPr>
              <a:t>O</a:t>
            </a:r>
            <a:r>
              <a:rPr sz="10000" b="1" spc="2005" dirty="0">
                <a:solidFill>
                  <a:srgbClr val="992800"/>
                </a:solidFill>
                <a:latin typeface="Trebuchet MS"/>
                <a:cs typeface="Trebuchet MS"/>
              </a:rPr>
              <a:t>M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1199" y="3292021"/>
            <a:ext cx="1226121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z="3300" spc="55" dirty="0">
                <a:latin typeface="Trebuchet MS"/>
                <a:cs typeface="Trebuchet MS"/>
              </a:rPr>
              <a:t>FROM: </a:t>
            </a:r>
            <a:r>
              <a:rPr sz="3300" spc="35" dirty="0">
                <a:latin typeface="Trebuchet MS"/>
                <a:cs typeface="Trebuchet MS"/>
              </a:rPr>
              <a:t>This </a:t>
            </a:r>
            <a:r>
              <a:rPr sz="3300" spc="160" dirty="0">
                <a:latin typeface="Trebuchet MS"/>
                <a:cs typeface="Trebuchet MS"/>
              </a:rPr>
              <a:t>sets </a:t>
            </a:r>
            <a:r>
              <a:rPr sz="3300" spc="35" dirty="0">
                <a:latin typeface="Trebuchet MS"/>
                <a:cs typeface="Trebuchet MS"/>
              </a:rPr>
              <a:t>the </a:t>
            </a:r>
            <a:r>
              <a:rPr sz="3300" spc="160" dirty="0">
                <a:latin typeface="Trebuchet MS"/>
                <a:cs typeface="Trebuchet MS"/>
              </a:rPr>
              <a:t>base </a:t>
            </a:r>
            <a:r>
              <a:rPr sz="3300" spc="60" dirty="0">
                <a:latin typeface="Trebuchet MS"/>
                <a:cs typeface="Trebuchet MS"/>
              </a:rPr>
              <a:t>image </a:t>
            </a:r>
            <a:r>
              <a:rPr sz="3300" spc="-15" dirty="0">
                <a:latin typeface="Trebuchet MS"/>
                <a:cs typeface="Trebuchet MS"/>
              </a:rPr>
              <a:t>for </a:t>
            </a:r>
            <a:r>
              <a:rPr sz="3300" spc="85" dirty="0">
                <a:latin typeface="Trebuchet MS"/>
                <a:cs typeface="Trebuchet MS"/>
              </a:rPr>
              <a:t>your </a:t>
            </a:r>
            <a:r>
              <a:rPr sz="3300" spc="105" dirty="0">
                <a:latin typeface="Trebuchet MS"/>
                <a:cs typeface="Trebuchet MS"/>
              </a:rPr>
              <a:t>Docker </a:t>
            </a:r>
            <a:r>
              <a:rPr sz="3300" spc="-45" dirty="0">
                <a:latin typeface="Trebuchet MS"/>
                <a:cs typeface="Trebuchet MS"/>
              </a:rPr>
              <a:t>image. </a:t>
            </a:r>
            <a:r>
              <a:rPr sz="3300" spc="20" dirty="0">
                <a:latin typeface="Trebuchet MS"/>
                <a:cs typeface="Trebuchet MS"/>
              </a:rPr>
              <a:t>It's </a:t>
            </a:r>
            <a:r>
              <a:rPr sz="3300" spc="-90" dirty="0">
                <a:latin typeface="Trebuchet MS"/>
                <a:cs typeface="Trebuchet MS"/>
              </a:rPr>
              <a:t>like </a:t>
            </a:r>
            <a:r>
              <a:rPr sz="3300" spc="-985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the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starting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point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15" dirty="0">
                <a:latin typeface="Trebuchet MS"/>
                <a:cs typeface="Trebuchet MS"/>
              </a:rPr>
              <a:t>for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your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container.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1199" y="5114344"/>
            <a:ext cx="6473190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35" dirty="0">
                <a:latin typeface="Trebuchet MS"/>
                <a:cs typeface="Trebuchet MS"/>
              </a:rPr>
              <a:t>For</a:t>
            </a:r>
            <a:r>
              <a:rPr sz="3300" spc="-145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example: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spc="210" dirty="0">
                <a:latin typeface="Trebuchet MS"/>
                <a:cs typeface="Trebuchet MS"/>
              </a:rPr>
              <a:t>FROM</a:t>
            </a:r>
            <a:r>
              <a:rPr sz="3300" spc="-14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ubuntu:20.04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1199" y="6276394"/>
            <a:ext cx="10450830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35" dirty="0">
                <a:latin typeface="Trebuchet MS"/>
                <a:cs typeface="Trebuchet MS"/>
              </a:rPr>
              <a:t>This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185" dirty="0">
                <a:latin typeface="Trebuchet MS"/>
                <a:cs typeface="Trebuchet MS"/>
              </a:rPr>
              <a:t>uses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the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official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Ubuntu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185" dirty="0">
                <a:latin typeface="Trebuchet MS"/>
                <a:cs typeface="Trebuchet MS"/>
              </a:rPr>
              <a:t>20.04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image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175" dirty="0">
                <a:latin typeface="Trebuchet MS"/>
                <a:cs typeface="Trebuchet MS"/>
              </a:rPr>
              <a:t>as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the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10" dirty="0">
                <a:latin typeface="Trebuchet MS"/>
                <a:cs typeface="Trebuchet MS"/>
              </a:rPr>
              <a:t>base.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656" y="4305217"/>
            <a:ext cx="27762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445" dirty="0">
                <a:solidFill>
                  <a:srgbClr val="992800"/>
                </a:solidFill>
                <a:latin typeface="Trebuchet MS"/>
                <a:cs typeface="Trebuchet MS"/>
              </a:rPr>
              <a:t>R</a:t>
            </a:r>
            <a:r>
              <a:rPr sz="10000" b="1" spc="805" dirty="0">
                <a:solidFill>
                  <a:srgbClr val="992800"/>
                </a:solidFill>
                <a:latin typeface="Trebuchet MS"/>
                <a:cs typeface="Trebuchet MS"/>
              </a:rPr>
              <a:t>U</a:t>
            </a:r>
            <a:r>
              <a:rPr sz="10000" b="1" spc="835" dirty="0">
                <a:solidFill>
                  <a:srgbClr val="992800"/>
                </a:solidFill>
                <a:latin typeface="Trebuchet MS"/>
                <a:cs typeface="Trebuchet MS"/>
              </a:rPr>
              <a:t>N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750" y="3417002"/>
            <a:ext cx="12930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  <a:tabLst>
                <a:tab pos="1159510" algn="l"/>
                <a:tab pos="3228975" algn="l"/>
                <a:tab pos="5723890" algn="l"/>
                <a:tab pos="7218680" algn="l"/>
                <a:tab pos="8096884" algn="l"/>
                <a:tab pos="9311005" algn="l"/>
                <a:tab pos="11243310" algn="l"/>
                <a:tab pos="12485370" algn="l"/>
              </a:tabLst>
            </a:pPr>
            <a:r>
              <a:rPr sz="3450" spc="45" dirty="0">
                <a:latin typeface="Trebuchet MS"/>
                <a:cs typeface="Trebuchet MS"/>
              </a:rPr>
              <a:t>R</a:t>
            </a:r>
            <a:r>
              <a:rPr sz="3450" spc="35" dirty="0">
                <a:latin typeface="Trebuchet MS"/>
                <a:cs typeface="Trebuchet MS"/>
              </a:rPr>
              <a:t>U</a:t>
            </a:r>
            <a:r>
              <a:rPr sz="3450" spc="185" dirty="0">
                <a:latin typeface="Trebuchet MS"/>
                <a:cs typeface="Trebuchet MS"/>
              </a:rPr>
              <a:t>N</a:t>
            </a:r>
            <a:r>
              <a:rPr sz="3450" spc="-580" dirty="0">
                <a:latin typeface="Trebuchet MS"/>
                <a:cs typeface="Trebuchet MS"/>
              </a:rPr>
              <a:t>: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105" dirty="0">
                <a:latin typeface="Trebuchet MS"/>
                <a:cs typeface="Trebuchet MS"/>
              </a:rPr>
              <a:t>E</a:t>
            </a:r>
            <a:r>
              <a:rPr sz="3450" spc="-5" dirty="0">
                <a:latin typeface="Trebuchet MS"/>
                <a:cs typeface="Trebuchet MS"/>
              </a:rPr>
              <a:t>x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95" dirty="0">
                <a:latin typeface="Trebuchet MS"/>
                <a:cs typeface="Trebuchet MS"/>
              </a:rPr>
              <a:t>u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35" dirty="0">
                <a:latin typeface="Trebuchet MS"/>
                <a:cs typeface="Trebuchet MS"/>
              </a:rPr>
              <a:t>mm</a:t>
            </a:r>
            <a:r>
              <a:rPr sz="3450" spc="60" dirty="0">
                <a:latin typeface="Trebuchet MS"/>
                <a:cs typeface="Trebuchet MS"/>
              </a:rPr>
              <a:t>a</a:t>
            </a:r>
            <a:r>
              <a:rPr sz="3450" spc="95" dirty="0">
                <a:latin typeface="Trebuchet MS"/>
                <a:cs typeface="Trebuchet MS"/>
              </a:rPr>
              <a:t>n</a:t>
            </a:r>
            <a:r>
              <a:rPr sz="3450" spc="250" dirty="0">
                <a:latin typeface="Trebuchet MS"/>
                <a:cs typeface="Trebuchet MS"/>
              </a:rPr>
              <a:t>d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50" dirty="0">
                <a:latin typeface="Trebuchet MS"/>
                <a:cs typeface="Trebuchet MS"/>
              </a:rPr>
              <a:t>d</a:t>
            </a:r>
            <a:r>
              <a:rPr sz="3450" spc="95" dirty="0">
                <a:latin typeface="Trebuchet MS"/>
                <a:cs typeface="Trebuchet MS"/>
              </a:rPr>
              <a:t>u</a:t>
            </a:r>
            <a:r>
              <a:rPr sz="3450" spc="-90" dirty="0">
                <a:latin typeface="Trebuchet MS"/>
                <a:cs typeface="Trebuchet MS"/>
              </a:rPr>
              <a:t>r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95" dirty="0">
                <a:latin typeface="Trebuchet MS"/>
                <a:cs typeface="Trebuchet MS"/>
              </a:rPr>
              <a:t>n</a:t>
            </a:r>
            <a:r>
              <a:rPr sz="3450" spc="185" dirty="0">
                <a:latin typeface="Trebuchet MS"/>
                <a:cs typeface="Trebuchet MS"/>
              </a:rPr>
              <a:t>g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50" dirty="0">
                <a:latin typeface="Trebuchet MS"/>
                <a:cs typeface="Trebuchet MS"/>
              </a:rPr>
              <a:t>b</a:t>
            </a:r>
            <a:r>
              <a:rPr sz="3450" spc="95" dirty="0">
                <a:latin typeface="Trebuchet MS"/>
                <a:cs typeface="Trebuchet MS"/>
              </a:rPr>
              <a:t>u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-254" dirty="0">
                <a:latin typeface="Trebuchet MS"/>
                <a:cs typeface="Trebuchet MS"/>
              </a:rPr>
              <a:t>l</a:t>
            </a:r>
            <a:r>
              <a:rPr sz="3450" spc="254" dirty="0">
                <a:latin typeface="Trebuchet MS"/>
                <a:cs typeface="Trebuchet MS"/>
              </a:rPr>
              <a:t>d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50" dirty="0">
                <a:latin typeface="Trebuchet MS"/>
                <a:cs typeface="Trebuchet MS"/>
              </a:rPr>
              <a:t>p</a:t>
            </a:r>
            <a:r>
              <a:rPr sz="3450" spc="-90" dirty="0">
                <a:latin typeface="Trebuchet MS"/>
                <a:cs typeface="Trebuchet MS"/>
              </a:rPr>
              <a:t>r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330" dirty="0">
                <a:latin typeface="Trebuchet MS"/>
                <a:cs typeface="Trebuchet MS"/>
              </a:rPr>
              <a:t>ss</a:t>
            </a:r>
            <a:r>
              <a:rPr sz="3450" spc="-590" dirty="0">
                <a:latin typeface="Trebuchet MS"/>
                <a:cs typeface="Trebuchet MS"/>
              </a:rPr>
              <a:t>.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35" dirty="0">
                <a:latin typeface="Trebuchet MS"/>
                <a:cs typeface="Trebuchet MS"/>
              </a:rPr>
              <a:t>U</a:t>
            </a:r>
            <a:r>
              <a:rPr sz="3450" spc="330" dirty="0">
                <a:latin typeface="Trebuchet MS"/>
                <a:cs typeface="Trebuchet MS"/>
              </a:rPr>
              <a:t>s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254" dirty="0">
                <a:latin typeface="Trebuchet MS"/>
                <a:cs typeface="Trebuchet MS"/>
              </a:rPr>
              <a:t>d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140" dirty="0">
                <a:latin typeface="Trebuchet MS"/>
                <a:cs typeface="Trebuchet MS"/>
              </a:rPr>
              <a:t>o  </a:t>
            </a:r>
            <a:r>
              <a:rPr sz="3450" spc="-30" dirty="0">
                <a:latin typeface="Trebuchet MS"/>
                <a:cs typeface="Trebuchet MS"/>
              </a:rPr>
              <a:t>install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5" dirty="0">
                <a:latin typeface="Trebuchet MS"/>
                <a:cs typeface="Trebuchet MS"/>
              </a:rPr>
              <a:t>packages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or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35" dirty="0">
                <a:latin typeface="Trebuchet MS"/>
                <a:cs typeface="Trebuchet MS"/>
              </a:rPr>
              <a:t>run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25" dirty="0">
                <a:latin typeface="Trebuchet MS"/>
                <a:cs typeface="Trebuchet MS"/>
              </a:rPr>
              <a:t>any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5" dirty="0">
                <a:latin typeface="Trebuchet MS"/>
                <a:cs typeface="Trebuchet MS"/>
              </a:rPr>
              <a:t>necessary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0" dirty="0">
                <a:latin typeface="Trebuchet MS"/>
                <a:cs typeface="Trebuchet MS"/>
              </a:rPr>
              <a:t>setup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" dirty="0">
                <a:latin typeface="Trebuchet MS"/>
                <a:cs typeface="Trebuchet MS"/>
              </a:rPr>
              <a:t>tasks.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6750" y="5326193"/>
            <a:ext cx="11222355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50" dirty="0">
                <a:latin typeface="Trebuchet MS"/>
                <a:cs typeface="Trebuchet MS"/>
              </a:rPr>
              <a:t>For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20" dirty="0">
                <a:latin typeface="Trebuchet MS"/>
                <a:cs typeface="Trebuchet MS"/>
              </a:rPr>
              <a:t>instance: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90" dirty="0">
                <a:latin typeface="Trebuchet MS"/>
                <a:cs typeface="Trebuchet MS"/>
              </a:rPr>
              <a:t>RUN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45" dirty="0">
                <a:latin typeface="Trebuchet MS"/>
                <a:cs typeface="Trebuchet MS"/>
              </a:rPr>
              <a:t>apt-get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20" dirty="0">
                <a:latin typeface="Trebuchet MS"/>
                <a:cs typeface="Trebuchet MS"/>
              </a:rPr>
              <a:t>update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00" dirty="0">
                <a:latin typeface="Trebuchet MS"/>
                <a:cs typeface="Trebuchet MS"/>
              </a:rPr>
              <a:t>&amp;&amp;</a:t>
            </a:r>
            <a:r>
              <a:rPr sz="3450" spc="-114" dirty="0">
                <a:latin typeface="Trebuchet MS"/>
                <a:cs typeface="Trebuchet MS"/>
              </a:rPr>
              <a:t> </a:t>
            </a:r>
            <a:r>
              <a:rPr sz="3450" spc="145" dirty="0">
                <a:latin typeface="Trebuchet MS"/>
                <a:cs typeface="Trebuchet MS"/>
              </a:rPr>
              <a:t>apt-get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Trebuchet MS"/>
                <a:cs typeface="Trebuchet MS"/>
              </a:rPr>
              <a:t>install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365" dirty="0">
                <a:latin typeface="Trebuchet MS"/>
                <a:cs typeface="Trebuchet MS"/>
              </a:rPr>
              <a:t>-y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729" y="6545393"/>
            <a:ext cx="883666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150" dirty="0">
                <a:latin typeface="Trebuchet MS"/>
                <a:cs typeface="Trebuchet MS"/>
              </a:rPr>
              <a:t>python3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This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5" dirty="0">
                <a:latin typeface="Trebuchet MS"/>
                <a:cs typeface="Trebuchet MS"/>
              </a:rPr>
              <a:t>installs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10" dirty="0">
                <a:latin typeface="Trebuchet MS"/>
                <a:cs typeface="Trebuchet MS"/>
              </a:rPr>
              <a:t>Python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229" dirty="0">
                <a:latin typeface="Trebuchet MS"/>
                <a:cs typeface="Trebuchet MS"/>
              </a:rPr>
              <a:t>3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Trebuchet MS"/>
                <a:cs typeface="Trebuchet MS"/>
              </a:rPr>
              <a:t>in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the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Trebuchet MS"/>
                <a:cs typeface="Trebuchet MS"/>
              </a:rPr>
              <a:t>image.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86" y="4305214"/>
            <a:ext cx="34696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675" dirty="0">
                <a:solidFill>
                  <a:srgbClr val="992800"/>
                </a:solidFill>
                <a:latin typeface="Trebuchet MS"/>
                <a:cs typeface="Trebuchet MS"/>
              </a:rPr>
              <a:t>C</a:t>
            </a:r>
            <a:r>
              <a:rPr sz="10000" b="1" spc="770" dirty="0">
                <a:solidFill>
                  <a:srgbClr val="992800"/>
                </a:solidFill>
                <a:latin typeface="Trebuchet MS"/>
                <a:cs typeface="Trebuchet MS"/>
              </a:rPr>
              <a:t>O</a:t>
            </a:r>
            <a:r>
              <a:rPr sz="10000" b="1" spc="525" dirty="0">
                <a:solidFill>
                  <a:srgbClr val="992800"/>
                </a:solidFill>
                <a:latin typeface="Trebuchet MS"/>
                <a:cs typeface="Trebuchet MS"/>
              </a:rPr>
              <a:t>P</a:t>
            </a:r>
            <a:r>
              <a:rPr sz="10000" b="1" spc="-25" dirty="0">
                <a:solidFill>
                  <a:srgbClr val="992800"/>
                </a:solidFill>
                <a:latin typeface="Trebuchet MS"/>
                <a:cs typeface="Trebuchet MS"/>
              </a:rPr>
              <a:t>Y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3"/>
                </a:moveTo>
                <a:lnTo>
                  <a:pt x="0" y="4079653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3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6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6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3"/>
                </a:lnTo>
                <a:lnTo>
                  <a:pt x="0" y="4079653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9468" rIns="0" bIns="0" rtlCol="0">
            <a:spAutoFit/>
          </a:bodyPr>
          <a:lstStyle/>
          <a:p>
            <a:pPr marL="4440555" marR="5080">
              <a:lnSpc>
                <a:spcPct val="115900"/>
              </a:lnSpc>
              <a:spcBef>
                <a:spcPts val="95"/>
              </a:spcBef>
            </a:pPr>
            <a:r>
              <a:rPr sz="3450" spc="70" dirty="0">
                <a:latin typeface="Trebuchet MS"/>
                <a:cs typeface="Trebuchet MS"/>
              </a:rPr>
              <a:t>COPY: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190" dirty="0">
                <a:latin typeface="Trebuchet MS"/>
                <a:cs typeface="Trebuchet MS"/>
              </a:rPr>
              <a:t>Copies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-25" dirty="0">
                <a:latin typeface="Trebuchet MS"/>
                <a:cs typeface="Trebuchet MS"/>
              </a:rPr>
              <a:t>files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from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the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150" dirty="0">
                <a:latin typeface="Trebuchet MS"/>
                <a:cs typeface="Trebuchet MS"/>
              </a:rPr>
              <a:t>host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85" dirty="0">
                <a:latin typeface="Trebuchet MS"/>
                <a:cs typeface="Trebuchet MS"/>
              </a:rPr>
              <a:t>to</a:t>
            </a:r>
            <a:r>
              <a:rPr sz="3450" spc="130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the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75" dirty="0">
                <a:latin typeface="Trebuchet MS"/>
                <a:cs typeface="Trebuchet MS"/>
              </a:rPr>
              <a:t>container's</a:t>
            </a:r>
            <a:r>
              <a:rPr sz="3450" spc="125" dirty="0">
                <a:latin typeface="Trebuchet MS"/>
                <a:cs typeface="Trebuchet MS"/>
              </a:rPr>
              <a:t> </a:t>
            </a:r>
            <a:r>
              <a:rPr sz="3450" spc="10" dirty="0">
                <a:latin typeface="Trebuchet MS"/>
                <a:cs typeface="Trebuchet MS"/>
              </a:rPr>
              <a:t>filesystem. </a:t>
            </a:r>
            <a:r>
              <a:rPr sz="3450" spc="-1025" dirty="0">
                <a:latin typeface="Trebuchet MS"/>
                <a:cs typeface="Trebuchet MS"/>
              </a:rPr>
              <a:t> </a:t>
            </a:r>
            <a:r>
              <a:rPr sz="3450" spc="65" dirty="0">
                <a:latin typeface="Trebuchet MS"/>
                <a:cs typeface="Trebuchet MS"/>
              </a:rPr>
              <a:t>Great</a:t>
            </a:r>
            <a:r>
              <a:rPr sz="3450" spc="-125" dirty="0">
                <a:latin typeface="Trebuchet MS"/>
                <a:cs typeface="Trebuchet MS"/>
              </a:rPr>
              <a:t> </a:t>
            </a:r>
            <a:r>
              <a:rPr sz="3450" spc="-5" dirty="0">
                <a:latin typeface="Trebuchet MS"/>
                <a:cs typeface="Trebuchet MS"/>
              </a:rPr>
              <a:t>for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114" dirty="0">
                <a:latin typeface="Trebuchet MS"/>
                <a:cs typeface="Trebuchet MS"/>
              </a:rPr>
              <a:t>adding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50" dirty="0">
                <a:latin typeface="Trebuchet MS"/>
                <a:cs typeface="Trebuchet MS"/>
              </a:rPr>
              <a:t>application</a:t>
            </a:r>
            <a:r>
              <a:rPr sz="3450" spc="-120" dirty="0">
                <a:latin typeface="Trebuchet MS"/>
                <a:cs typeface="Trebuchet MS"/>
              </a:rPr>
              <a:t> </a:t>
            </a:r>
            <a:r>
              <a:rPr sz="3450" spc="40" dirty="0">
                <a:latin typeface="Trebuchet MS"/>
                <a:cs typeface="Trebuchet MS"/>
              </a:rPr>
              <a:t>code.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32343" y="5808484"/>
            <a:ext cx="1050925" cy="38100"/>
          </a:xfrm>
          <a:custGeom>
            <a:avLst/>
            <a:gdLst/>
            <a:ahLst/>
            <a:cxnLst/>
            <a:rect l="l" t="t" r="r" b="b"/>
            <a:pathLst>
              <a:path w="1050925" h="38100">
                <a:moveTo>
                  <a:pt x="1050442" y="0"/>
                </a:moveTo>
                <a:lnTo>
                  <a:pt x="971207" y="0"/>
                </a:lnTo>
                <a:lnTo>
                  <a:pt x="639864" y="0"/>
                </a:lnTo>
                <a:lnTo>
                  <a:pt x="276936" y="0"/>
                </a:lnTo>
                <a:lnTo>
                  <a:pt x="0" y="0"/>
                </a:lnTo>
                <a:lnTo>
                  <a:pt x="0" y="38100"/>
                </a:lnTo>
                <a:lnTo>
                  <a:pt x="276936" y="38100"/>
                </a:lnTo>
                <a:lnTo>
                  <a:pt x="639864" y="38100"/>
                </a:lnTo>
                <a:lnTo>
                  <a:pt x="971207" y="38100"/>
                </a:lnTo>
                <a:lnTo>
                  <a:pt x="1050442" y="38100"/>
                </a:lnTo>
                <a:lnTo>
                  <a:pt x="1050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6750" y="5326196"/>
            <a:ext cx="5902960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spc="-15" dirty="0">
                <a:latin typeface="Trebuchet MS"/>
                <a:cs typeface="Trebuchet MS"/>
              </a:rPr>
              <a:t>Example:</a:t>
            </a:r>
            <a:r>
              <a:rPr sz="3450" spc="-130" dirty="0">
                <a:latin typeface="Trebuchet MS"/>
                <a:cs typeface="Trebuchet MS"/>
              </a:rPr>
              <a:t> </a:t>
            </a:r>
            <a:r>
              <a:rPr sz="3450" spc="235" dirty="0">
                <a:latin typeface="Trebuchet MS"/>
                <a:cs typeface="Trebuchet MS"/>
              </a:rPr>
              <a:t>COPY</a:t>
            </a:r>
            <a:r>
              <a:rPr sz="3450" spc="-130" dirty="0">
                <a:latin typeface="Trebuchet MS"/>
                <a:cs typeface="Trebuchet MS"/>
              </a:rPr>
              <a:t> </a:t>
            </a:r>
            <a:r>
              <a:rPr sz="3450" u="heavy" spc="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50" spc="75" dirty="0">
                <a:latin typeface="Trebuchet MS"/>
                <a:cs typeface="Trebuchet MS"/>
                <a:hlinkClick r:id="rId2"/>
              </a:rPr>
              <a:t>pp.py</a:t>
            </a:r>
            <a:r>
              <a:rPr sz="3450" spc="-130" dirty="0">
                <a:latin typeface="Trebuchet MS"/>
                <a:cs typeface="Trebuchet MS"/>
                <a:hlinkClick r:id="rId2"/>
              </a:rPr>
              <a:t> </a:t>
            </a:r>
            <a:r>
              <a:rPr sz="3450" spc="-70" dirty="0">
                <a:latin typeface="Trebuchet MS"/>
                <a:cs typeface="Trebuchet MS"/>
              </a:rPr>
              <a:t>/app/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58441" y="7027684"/>
            <a:ext cx="1050925" cy="38100"/>
          </a:xfrm>
          <a:custGeom>
            <a:avLst/>
            <a:gdLst/>
            <a:ahLst/>
            <a:cxnLst/>
            <a:rect l="l" t="t" r="r" b="b"/>
            <a:pathLst>
              <a:path w="1050925" h="38100">
                <a:moveTo>
                  <a:pt x="1050442" y="0"/>
                </a:moveTo>
                <a:lnTo>
                  <a:pt x="971207" y="0"/>
                </a:lnTo>
                <a:lnTo>
                  <a:pt x="639864" y="0"/>
                </a:lnTo>
                <a:lnTo>
                  <a:pt x="276936" y="0"/>
                </a:lnTo>
                <a:lnTo>
                  <a:pt x="0" y="0"/>
                </a:lnTo>
                <a:lnTo>
                  <a:pt x="0" y="38100"/>
                </a:lnTo>
                <a:lnTo>
                  <a:pt x="276936" y="38100"/>
                </a:lnTo>
                <a:lnTo>
                  <a:pt x="639864" y="38100"/>
                </a:lnTo>
                <a:lnTo>
                  <a:pt x="971207" y="38100"/>
                </a:lnTo>
                <a:lnTo>
                  <a:pt x="1050442" y="38100"/>
                </a:lnTo>
                <a:lnTo>
                  <a:pt x="1050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46750" y="6465005"/>
            <a:ext cx="12930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  <a:tabLst>
                <a:tab pos="1075690" algn="l"/>
                <a:tab pos="2679700" algn="l"/>
                <a:tab pos="3591560" algn="l"/>
                <a:tab pos="5368925" algn="l"/>
                <a:tab pos="6208395" algn="l"/>
                <a:tab pos="7409180" algn="l"/>
                <a:tab pos="8321040" algn="l"/>
                <a:tab pos="9464040" algn="l"/>
                <a:tab pos="10133965" algn="l"/>
                <a:tab pos="11647805" algn="l"/>
                <a:tab pos="12243435" algn="l"/>
              </a:tabLst>
            </a:pPr>
            <a:r>
              <a:rPr sz="3450" spc="-65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265" dirty="0">
                <a:latin typeface="Trebuchet MS"/>
                <a:cs typeface="Trebuchet MS"/>
              </a:rPr>
              <a:t>c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50" dirty="0">
                <a:latin typeface="Trebuchet MS"/>
                <a:cs typeface="Trebuchet MS"/>
              </a:rPr>
              <a:t>p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85" dirty="0">
                <a:latin typeface="Trebuchet MS"/>
                <a:cs typeface="Trebuchet MS"/>
              </a:rPr>
              <a:t>e</a:t>
            </a:r>
            <a:r>
              <a:rPr sz="3450" spc="335" dirty="0">
                <a:latin typeface="Trebuchet MS"/>
                <a:cs typeface="Trebuchet MS"/>
              </a:rPr>
              <a:t>s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u="heavy" spc="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3450" spc="250" dirty="0">
                <a:latin typeface="Trebuchet MS"/>
                <a:cs typeface="Trebuchet MS"/>
                <a:hlinkClick r:id="rId2"/>
              </a:rPr>
              <a:t>pp</a:t>
            </a:r>
            <a:r>
              <a:rPr sz="3450" spc="-590" dirty="0">
                <a:latin typeface="Trebuchet MS"/>
                <a:cs typeface="Trebuchet MS"/>
                <a:hlinkClick r:id="rId2"/>
              </a:rPr>
              <a:t>.</a:t>
            </a:r>
            <a:r>
              <a:rPr sz="3450" spc="250" dirty="0">
                <a:latin typeface="Trebuchet MS"/>
                <a:cs typeface="Trebuchet MS"/>
                <a:hlinkClick r:id="rId2"/>
              </a:rPr>
              <a:t>p</a:t>
            </a:r>
            <a:r>
              <a:rPr sz="3450" spc="225" dirty="0">
                <a:latin typeface="Trebuchet MS"/>
                <a:cs typeface="Trebuchet MS"/>
                <a:hlinkClick r:id="rId2"/>
              </a:rPr>
              <a:t>y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25" dirty="0">
                <a:latin typeface="Trebuchet MS"/>
                <a:cs typeface="Trebuchet MS"/>
              </a:rPr>
              <a:t>f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-254" dirty="0">
                <a:latin typeface="Trebuchet MS"/>
                <a:cs typeface="Trebuchet MS"/>
              </a:rPr>
              <a:t>l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25" dirty="0">
                <a:latin typeface="Trebuchet MS"/>
                <a:cs typeface="Trebuchet MS"/>
              </a:rPr>
              <a:t>f</a:t>
            </a:r>
            <a:r>
              <a:rPr sz="3450" spc="-90" dirty="0">
                <a:latin typeface="Trebuchet MS"/>
                <a:cs typeface="Trebuchet MS"/>
              </a:rPr>
              <a:t>r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240" dirty="0">
                <a:latin typeface="Trebuchet MS"/>
                <a:cs typeface="Trebuchet MS"/>
              </a:rPr>
              <a:t>m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90" dirty="0">
                <a:latin typeface="Trebuchet MS"/>
                <a:cs typeface="Trebuchet MS"/>
              </a:rPr>
              <a:t>e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195" dirty="0">
                <a:latin typeface="Trebuchet MS"/>
                <a:cs typeface="Trebuchet MS"/>
              </a:rPr>
              <a:t>o</a:t>
            </a:r>
            <a:r>
              <a:rPr sz="3450" spc="330" dirty="0">
                <a:latin typeface="Trebuchet MS"/>
                <a:cs typeface="Trebuchet MS"/>
              </a:rPr>
              <a:t>s</a:t>
            </a:r>
            <a:r>
              <a:rPr sz="3450" spc="-25" dirty="0">
                <a:latin typeface="Trebuchet MS"/>
                <a:cs typeface="Trebuchet MS"/>
              </a:rPr>
              <a:t>t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200" dirty="0">
                <a:latin typeface="Trebuchet MS"/>
                <a:cs typeface="Trebuchet MS"/>
              </a:rPr>
              <a:t>o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spc="-459" dirty="0">
                <a:latin typeface="Trebuchet MS"/>
                <a:cs typeface="Trebuchet MS"/>
              </a:rPr>
              <a:t>/</a:t>
            </a:r>
            <a:r>
              <a:rPr sz="3450" spc="60" dirty="0">
                <a:latin typeface="Trebuchet MS"/>
                <a:cs typeface="Trebuchet MS"/>
              </a:rPr>
              <a:t>a</a:t>
            </a:r>
            <a:r>
              <a:rPr sz="3450" spc="250" dirty="0">
                <a:latin typeface="Trebuchet MS"/>
                <a:cs typeface="Trebuchet MS"/>
              </a:rPr>
              <a:t>pp</a:t>
            </a:r>
            <a:r>
              <a:rPr sz="3450" spc="-459" dirty="0">
                <a:latin typeface="Trebuchet MS"/>
                <a:cs typeface="Trebuchet MS"/>
              </a:rPr>
              <a:t>/</a:t>
            </a:r>
            <a:r>
              <a:rPr sz="3450" spc="-10" dirty="0">
                <a:latin typeface="Trebuchet MS"/>
                <a:cs typeface="Trebuchet MS"/>
              </a:rPr>
              <a:t>'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160" dirty="0">
                <a:latin typeface="Trebuchet MS"/>
                <a:cs typeface="Trebuchet MS"/>
              </a:rPr>
              <a:t>i</a:t>
            </a:r>
            <a:r>
              <a:rPr sz="3450" spc="100" dirty="0">
                <a:latin typeface="Trebuchet MS"/>
                <a:cs typeface="Trebuchet MS"/>
              </a:rPr>
              <a:t>n</a:t>
            </a:r>
            <a:r>
              <a:rPr sz="3450" dirty="0">
                <a:latin typeface="Trebuchet MS"/>
                <a:cs typeface="Trebuchet MS"/>
              </a:rPr>
              <a:t>	</a:t>
            </a:r>
            <a:r>
              <a:rPr sz="3450" spc="-30" dirty="0">
                <a:latin typeface="Trebuchet MS"/>
                <a:cs typeface="Trebuchet MS"/>
              </a:rPr>
              <a:t>t</a:t>
            </a:r>
            <a:r>
              <a:rPr sz="3450" spc="95" dirty="0">
                <a:latin typeface="Trebuchet MS"/>
                <a:cs typeface="Trebuchet MS"/>
              </a:rPr>
              <a:t>h</a:t>
            </a:r>
            <a:r>
              <a:rPr sz="3450" spc="65" dirty="0">
                <a:latin typeface="Trebuchet MS"/>
                <a:cs typeface="Trebuchet MS"/>
              </a:rPr>
              <a:t>e  </a:t>
            </a:r>
            <a:r>
              <a:rPr sz="3450" spc="-10" dirty="0">
                <a:latin typeface="Trebuchet MS"/>
                <a:cs typeface="Trebuchet MS"/>
              </a:rPr>
              <a:t>container.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83" y="4305215"/>
            <a:ext cx="616458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145" dirty="0">
                <a:solidFill>
                  <a:srgbClr val="992800"/>
                </a:solidFill>
                <a:latin typeface="Tahoma"/>
                <a:cs typeface="Tahoma"/>
              </a:rPr>
              <a:t>W</a:t>
            </a:r>
            <a:r>
              <a:rPr sz="10000" b="1" spc="100" dirty="0">
                <a:solidFill>
                  <a:srgbClr val="992800"/>
                </a:solidFill>
                <a:latin typeface="Tahoma"/>
                <a:cs typeface="Tahoma"/>
              </a:rPr>
              <a:t>O</a:t>
            </a:r>
            <a:r>
              <a:rPr sz="10000" b="1" spc="-710" dirty="0">
                <a:solidFill>
                  <a:srgbClr val="992800"/>
                </a:solidFill>
                <a:latin typeface="Tahoma"/>
                <a:cs typeface="Tahoma"/>
              </a:rPr>
              <a:t>R</a:t>
            </a:r>
            <a:r>
              <a:rPr sz="10000" b="1" spc="-240" dirty="0">
                <a:solidFill>
                  <a:srgbClr val="992800"/>
                </a:solidFill>
                <a:latin typeface="Tahoma"/>
                <a:cs typeface="Tahoma"/>
              </a:rPr>
              <a:t>K</a:t>
            </a:r>
            <a:r>
              <a:rPr sz="10000" b="1" spc="-10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r>
              <a:rPr sz="10000" b="1" spc="-1864" dirty="0">
                <a:solidFill>
                  <a:srgbClr val="992800"/>
                </a:solidFill>
                <a:latin typeface="Tahoma"/>
                <a:cs typeface="Tahoma"/>
              </a:rPr>
              <a:t>I</a:t>
            </a:r>
            <a:r>
              <a:rPr sz="10000" b="1" spc="-705" dirty="0">
                <a:solidFill>
                  <a:srgbClr val="992800"/>
                </a:solidFill>
                <a:latin typeface="Tahoma"/>
                <a:cs typeface="Tahoma"/>
              </a:rPr>
              <a:t>R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0785" y="3234051"/>
            <a:ext cx="11123295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500"/>
              </a:lnSpc>
              <a:spcBef>
                <a:spcPts val="95"/>
              </a:spcBef>
            </a:pPr>
            <a:r>
              <a:rPr spc="-110" dirty="0"/>
              <a:t>WORKDIR:</a:t>
            </a:r>
            <a:r>
              <a:rPr spc="-105" dirty="0"/>
              <a:t> </a:t>
            </a:r>
            <a:r>
              <a:rPr spc="45" dirty="0"/>
              <a:t>Sets</a:t>
            </a:r>
            <a:r>
              <a:rPr spc="50" dirty="0"/>
              <a:t> </a:t>
            </a:r>
            <a:r>
              <a:rPr spc="-30" dirty="0"/>
              <a:t>the</a:t>
            </a:r>
            <a:r>
              <a:rPr spc="-25" dirty="0"/>
              <a:t> </a:t>
            </a:r>
            <a:r>
              <a:rPr spc="-165" dirty="0"/>
              <a:t>working</a:t>
            </a:r>
            <a:r>
              <a:rPr spc="-160" dirty="0"/>
              <a:t> </a:t>
            </a:r>
            <a:r>
              <a:rPr spc="-20" dirty="0"/>
              <a:t>directory</a:t>
            </a:r>
            <a:r>
              <a:rPr spc="-15" dirty="0"/>
              <a:t> </a:t>
            </a:r>
            <a:r>
              <a:rPr spc="-114" dirty="0"/>
              <a:t>within</a:t>
            </a:r>
            <a:r>
              <a:rPr spc="-110" dirty="0"/>
              <a:t> </a:t>
            </a:r>
            <a:r>
              <a:rPr spc="-30" dirty="0"/>
              <a:t>the </a:t>
            </a:r>
            <a:r>
              <a:rPr spc="-25" dirty="0"/>
              <a:t> </a:t>
            </a:r>
            <a:r>
              <a:rPr spc="-95" dirty="0"/>
              <a:t>container.</a:t>
            </a:r>
            <a:r>
              <a:rPr spc="-90" dirty="0"/>
              <a:t> </a:t>
            </a:r>
            <a:r>
              <a:rPr spc="-30" dirty="0"/>
              <a:t>Subsequent </a:t>
            </a:r>
            <a:r>
              <a:rPr spc="-50" dirty="0"/>
              <a:t>commands </a:t>
            </a:r>
            <a:r>
              <a:rPr spc="-175" dirty="0"/>
              <a:t>will</a:t>
            </a:r>
            <a:r>
              <a:rPr spc="-170" dirty="0"/>
              <a:t> </a:t>
            </a:r>
            <a:r>
              <a:rPr spc="-165" dirty="0"/>
              <a:t>run</a:t>
            </a:r>
            <a:r>
              <a:rPr spc="-160" dirty="0"/>
              <a:t> </a:t>
            </a:r>
            <a:r>
              <a:rPr spc="-120" dirty="0"/>
              <a:t>from</a:t>
            </a:r>
            <a:r>
              <a:rPr spc="-114" dirty="0"/>
              <a:t> </a:t>
            </a:r>
            <a:r>
              <a:rPr spc="-85" dirty="0"/>
              <a:t>this </a:t>
            </a:r>
            <a:r>
              <a:rPr spc="-80" dirty="0"/>
              <a:t> </a:t>
            </a:r>
            <a:r>
              <a:rPr spc="-105" dirty="0"/>
              <a:t>location.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50785" y="5706586"/>
            <a:ext cx="8045450" cy="1741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380" dirty="0">
                <a:latin typeface="Lucida Sans Unicode"/>
                <a:cs typeface="Lucida Sans Unicode"/>
              </a:rPr>
              <a:t>W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-135" dirty="0">
                <a:latin typeface="Lucida Sans Unicode"/>
                <a:cs typeface="Lucida Sans Unicode"/>
              </a:rPr>
              <a:t>R</a:t>
            </a:r>
            <a:r>
              <a:rPr sz="3400" spc="-245" dirty="0">
                <a:latin typeface="Lucida Sans Unicode"/>
                <a:cs typeface="Lucida Sans Unicode"/>
              </a:rPr>
              <a:t>K</a:t>
            </a:r>
            <a:r>
              <a:rPr sz="3400" spc="-180" dirty="0">
                <a:latin typeface="Lucida Sans Unicode"/>
                <a:cs typeface="Lucida Sans Unicode"/>
              </a:rPr>
              <a:t>D</a:t>
            </a:r>
            <a:r>
              <a:rPr sz="3400" spc="-195" dirty="0">
                <a:latin typeface="Lucida Sans Unicode"/>
                <a:cs typeface="Lucida Sans Unicode"/>
              </a:rPr>
              <a:t>I</a:t>
            </a:r>
            <a:r>
              <a:rPr sz="3400" spc="-130" dirty="0">
                <a:latin typeface="Lucida Sans Unicode"/>
                <a:cs typeface="Lucida Sans Unicode"/>
              </a:rPr>
              <a:t>R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dirty="0">
                <a:latin typeface="Lucida Sans Unicode"/>
                <a:cs typeface="Lucida Sans Unicode"/>
              </a:rPr>
              <a:t>p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et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459" dirty="0">
                <a:latin typeface="Lucida Sans Unicode"/>
                <a:cs typeface="Lucida Sans Unicode"/>
              </a:rPr>
              <a:t>/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5" dirty="0">
                <a:latin typeface="Lucida Sans Unicode"/>
                <a:cs typeface="Lucida Sans Unicode"/>
              </a:rPr>
              <a:t>pp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5" dirty="0">
                <a:latin typeface="Lucida Sans Unicode"/>
                <a:cs typeface="Lucida Sans Unicode"/>
              </a:rPr>
              <a:t>w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275" dirty="0">
                <a:latin typeface="Lucida Sans Unicode"/>
                <a:cs typeface="Lucida Sans Unicode"/>
              </a:rPr>
              <a:t>k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240" dirty="0">
                <a:latin typeface="Lucida Sans Unicode"/>
                <a:cs typeface="Lucida Sans Unicode"/>
              </a:rPr>
              <a:t>g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d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110" dirty="0">
                <a:latin typeface="Lucida Sans Unicode"/>
                <a:cs typeface="Lucida Sans Unicode"/>
              </a:rPr>
              <a:t>y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555" y="4305215"/>
            <a:ext cx="48666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280" dirty="0">
                <a:solidFill>
                  <a:srgbClr val="992800"/>
                </a:solidFill>
                <a:latin typeface="Tahoma"/>
                <a:cs typeface="Tahoma"/>
              </a:rPr>
              <a:t>EXPOSE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1"/>
                </a:moveTo>
                <a:lnTo>
                  <a:pt x="0" y="4079651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1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7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7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1"/>
                </a:lnTo>
                <a:lnTo>
                  <a:pt x="0" y="4079651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181" rIns="0" bIns="0" rtlCol="0">
            <a:spAutoFit/>
          </a:bodyPr>
          <a:lstStyle/>
          <a:p>
            <a:pPr marL="5842635" marR="5080">
              <a:lnSpc>
                <a:spcPct val="115500"/>
              </a:lnSpc>
              <a:spcBef>
                <a:spcPts val="95"/>
              </a:spcBef>
            </a:pPr>
            <a:r>
              <a:rPr spc="-15" dirty="0"/>
              <a:t>EXPOSE:</a:t>
            </a:r>
            <a:r>
              <a:rPr spc="110" dirty="0"/>
              <a:t> </a:t>
            </a:r>
            <a:r>
              <a:rPr spc="-10" dirty="0"/>
              <a:t>Specifies</a:t>
            </a:r>
            <a:r>
              <a:rPr spc="114" dirty="0"/>
              <a:t> </a:t>
            </a:r>
            <a:r>
              <a:rPr spc="-30" dirty="0"/>
              <a:t>the</a:t>
            </a:r>
            <a:r>
              <a:rPr spc="114" dirty="0"/>
              <a:t> </a:t>
            </a:r>
            <a:r>
              <a:rPr spc="-50" dirty="0"/>
              <a:t>port</a:t>
            </a:r>
            <a:r>
              <a:rPr spc="110" dirty="0"/>
              <a:t> </a:t>
            </a:r>
            <a:r>
              <a:rPr spc="-120" dirty="0"/>
              <a:t>on</a:t>
            </a:r>
            <a:r>
              <a:rPr spc="114" dirty="0"/>
              <a:t> </a:t>
            </a:r>
            <a:r>
              <a:rPr spc="-75" dirty="0"/>
              <a:t>which</a:t>
            </a:r>
            <a:r>
              <a:rPr spc="114" dirty="0"/>
              <a:t> </a:t>
            </a:r>
            <a:r>
              <a:rPr spc="-30" dirty="0"/>
              <a:t>the</a:t>
            </a:r>
            <a:r>
              <a:rPr spc="110" dirty="0"/>
              <a:t> </a:t>
            </a:r>
            <a:r>
              <a:rPr spc="-55" dirty="0"/>
              <a:t>container</a:t>
            </a:r>
            <a:r>
              <a:rPr spc="114" dirty="0"/>
              <a:t> </a:t>
            </a:r>
            <a:r>
              <a:rPr spc="-170" dirty="0"/>
              <a:t>will </a:t>
            </a:r>
            <a:r>
              <a:rPr spc="-1060" dirty="0"/>
              <a:t> </a:t>
            </a:r>
            <a:r>
              <a:rPr spc="-135" dirty="0"/>
              <a:t>listen.</a:t>
            </a:r>
            <a:r>
              <a:rPr spc="-175" dirty="0"/>
              <a:t> </a:t>
            </a:r>
            <a:r>
              <a:rPr spc="-75" dirty="0"/>
              <a:t>It</a:t>
            </a:r>
            <a:r>
              <a:rPr spc="-175" dirty="0"/>
              <a:t> </a:t>
            </a:r>
            <a:r>
              <a:rPr spc="-20" dirty="0"/>
              <a:t>does</a:t>
            </a:r>
            <a:r>
              <a:rPr spc="-175" dirty="0"/>
              <a:t> </a:t>
            </a:r>
            <a:r>
              <a:rPr spc="-65" dirty="0"/>
              <a:t>not</a:t>
            </a:r>
            <a:r>
              <a:rPr spc="-175" dirty="0"/>
              <a:t> </a:t>
            </a:r>
            <a:r>
              <a:rPr spc="-114" dirty="0"/>
              <a:t>publish</a:t>
            </a:r>
            <a:r>
              <a:rPr spc="-175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50" dirty="0"/>
              <a:t>port</a:t>
            </a:r>
            <a:r>
              <a:rPr spc="-175" dirty="0"/>
              <a:t> </a:t>
            </a:r>
            <a:r>
              <a:rPr spc="-15" dirty="0"/>
              <a:t>to</a:t>
            </a:r>
            <a:r>
              <a:rPr spc="-175" dirty="0"/>
              <a:t> </a:t>
            </a:r>
            <a:r>
              <a:rPr spc="-30" dirty="0"/>
              <a:t>the</a:t>
            </a:r>
            <a:r>
              <a:rPr spc="-175" dirty="0"/>
              <a:t> </a:t>
            </a:r>
            <a:r>
              <a:rPr spc="-130" dirty="0"/>
              <a:t>host.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49153" y="5028847"/>
            <a:ext cx="475424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85" dirty="0">
                <a:latin typeface="Lucida Sans Unicode"/>
                <a:cs typeface="Lucida Sans Unicode"/>
              </a:rPr>
              <a:t>X</a:t>
            </a:r>
            <a:r>
              <a:rPr sz="3400" spc="85" dirty="0">
                <a:latin typeface="Lucida Sans Unicode"/>
                <a:cs typeface="Lucida Sans Unicode"/>
              </a:rPr>
              <a:t>P</a:t>
            </a:r>
            <a:r>
              <a:rPr sz="3400" spc="25" dirty="0">
                <a:latin typeface="Lucida Sans Unicode"/>
                <a:cs typeface="Lucida Sans Unicode"/>
              </a:rPr>
              <a:t>O</a:t>
            </a:r>
            <a:r>
              <a:rPr sz="3400" spc="130" dirty="0">
                <a:latin typeface="Lucida Sans Unicode"/>
                <a:cs typeface="Lucida Sans Unicode"/>
              </a:rPr>
              <a:t>S</a:t>
            </a:r>
            <a:r>
              <a:rPr sz="3400" spc="7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04" dirty="0">
                <a:latin typeface="Lucida Sans Unicode"/>
                <a:cs typeface="Lucida Sans Unicode"/>
              </a:rPr>
              <a:t>0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10" dirty="0">
                <a:latin typeface="Lucida Sans Unicode"/>
                <a:cs typeface="Lucida Sans Unicode"/>
              </a:rPr>
              <a:t>0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9153" y="6225657"/>
            <a:ext cx="902271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35" dirty="0">
                <a:latin typeface="Lucida Sans Unicode"/>
                <a:cs typeface="Lucida Sans Unicode"/>
              </a:rPr>
              <a:t>s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45" dirty="0">
                <a:latin typeface="Lucida Sans Unicode"/>
                <a:cs typeface="Lucida Sans Unicode"/>
              </a:rPr>
              <a:t>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04" dirty="0">
                <a:latin typeface="Lucida Sans Unicode"/>
                <a:cs typeface="Lucida Sans Unicode"/>
              </a:rPr>
              <a:t>0</a:t>
            </a:r>
            <a:r>
              <a:rPr sz="3400" spc="-80" dirty="0">
                <a:latin typeface="Lucida Sans Unicode"/>
                <a:cs typeface="Lucida Sans Unicode"/>
              </a:rPr>
              <a:t>8</a:t>
            </a:r>
            <a:r>
              <a:rPr sz="3400" spc="210" dirty="0">
                <a:latin typeface="Lucida Sans Unicode"/>
                <a:cs typeface="Lucida Sans Unicode"/>
              </a:rPr>
              <a:t>0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55" dirty="0">
                <a:latin typeface="Lucida Sans Unicode"/>
                <a:cs typeface="Lucida Sans Unicode"/>
              </a:rPr>
              <a:t>w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65" dirty="0">
                <a:latin typeface="Lucida Sans Unicode"/>
                <a:cs typeface="Lucida Sans Unicode"/>
              </a:rPr>
              <a:t>n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415" dirty="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841" y="4305217"/>
            <a:ext cx="30518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120" dirty="0">
                <a:solidFill>
                  <a:srgbClr val="992800"/>
                </a:solidFill>
                <a:latin typeface="Tahoma"/>
                <a:cs typeface="Tahoma"/>
              </a:rPr>
              <a:t>C</a:t>
            </a:r>
            <a:r>
              <a:rPr sz="10000" b="1" spc="520" dirty="0">
                <a:solidFill>
                  <a:srgbClr val="992800"/>
                </a:solidFill>
                <a:latin typeface="Tahoma"/>
                <a:cs typeface="Tahoma"/>
              </a:rPr>
              <a:t>M</a:t>
            </a:r>
            <a:r>
              <a:rPr sz="10000" b="1" spc="-5" dirty="0">
                <a:solidFill>
                  <a:srgbClr val="992800"/>
                </a:solidFill>
                <a:latin typeface="Tahoma"/>
                <a:cs typeface="Tahoma"/>
              </a:rPr>
              <a:t>D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0920" y="315471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336675" algn="l"/>
                <a:tab pos="3100705" algn="l"/>
                <a:tab pos="4020820" algn="l"/>
                <a:tab pos="5687695" algn="l"/>
                <a:tab pos="7977505" algn="l"/>
                <a:tab pos="8660130" algn="l"/>
                <a:tab pos="9571355" algn="l"/>
                <a:tab pos="10897870" algn="l"/>
              </a:tabLst>
            </a:pPr>
            <a:r>
              <a:rPr spc="95" dirty="0"/>
              <a:t>C</a:t>
            </a:r>
            <a:r>
              <a:rPr spc="-50" dirty="0"/>
              <a:t>M</a:t>
            </a:r>
            <a:r>
              <a:rPr spc="-180" dirty="0"/>
              <a:t>D</a:t>
            </a:r>
            <a:r>
              <a:rPr spc="-400" dirty="0"/>
              <a:t>:</a:t>
            </a:r>
            <a:r>
              <a:rPr dirty="0"/>
              <a:t>	</a:t>
            </a:r>
            <a:r>
              <a:rPr spc="-180" dirty="0"/>
              <a:t>D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-5" dirty="0"/>
              <a:t>d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40" dirty="0"/>
              <a:t>a</a:t>
            </a:r>
            <a:r>
              <a:rPr spc="-170" dirty="0"/>
              <a:t>u</a:t>
            </a:r>
            <a:r>
              <a:rPr spc="-235" dirty="0"/>
              <a:t>l</a:t>
            </a:r>
            <a:r>
              <a:rPr spc="45" dirty="0"/>
              <a:t>t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30" dirty="0"/>
              <a:t>mm</a:t>
            </a:r>
            <a:r>
              <a:rPr spc="-40" dirty="0"/>
              <a:t>a</a:t>
            </a:r>
            <a:r>
              <a:rPr spc="-170" dirty="0"/>
              <a:t>n</a:t>
            </a:r>
            <a:r>
              <a:rPr dirty="0"/>
              <a:t>d	</a:t>
            </a:r>
            <a:r>
              <a:rPr spc="40" dirty="0"/>
              <a:t>t</a:t>
            </a:r>
            <a:r>
              <a:rPr spc="-75" dirty="0"/>
              <a:t>o</a:t>
            </a:r>
            <a:r>
              <a:rPr dirty="0"/>
              <a:t>	</a:t>
            </a:r>
            <a:r>
              <a:rPr spc="-160" dirty="0"/>
              <a:t>r</a:t>
            </a:r>
            <a:r>
              <a:rPr spc="-170" dirty="0"/>
              <a:t>u</a:t>
            </a:r>
            <a:r>
              <a:rPr spc="-165" dirty="0"/>
              <a:t>n</a:t>
            </a:r>
            <a:r>
              <a:rPr dirty="0"/>
              <a:t>	</a:t>
            </a:r>
            <a:r>
              <a:rPr spc="-55" dirty="0"/>
              <a:t>w</a:t>
            </a:r>
            <a:r>
              <a:rPr spc="-170" dirty="0"/>
              <a:t>h</a:t>
            </a:r>
            <a:r>
              <a:rPr spc="40" dirty="0"/>
              <a:t>e</a:t>
            </a:r>
            <a:r>
              <a:rPr spc="-165" dirty="0"/>
              <a:t>n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30" dirty="0"/>
              <a:t>e  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155" dirty="0"/>
              <a:t>r</a:t>
            </a:r>
            <a:r>
              <a:rPr spc="-175" dirty="0"/>
              <a:t> </a:t>
            </a:r>
            <a:r>
              <a:rPr spc="-35" dirty="0"/>
              <a:t>s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60" dirty="0"/>
              <a:t>r</a:t>
            </a:r>
            <a:r>
              <a:rPr spc="40" dirty="0"/>
              <a:t>t</a:t>
            </a:r>
            <a:r>
              <a:rPr spc="-35" dirty="0"/>
              <a:t>s</a:t>
            </a:r>
            <a:r>
              <a:rPr spc="-415" dirty="0"/>
              <a:t>.</a:t>
            </a:r>
            <a:r>
              <a:rPr spc="-175" dirty="0"/>
              <a:t> </a:t>
            </a:r>
            <a:r>
              <a:rPr spc="-195" dirty="0"/>
              <a:t>I</a:t>
            </a:r>
            <a:r>
              <a:rPr spc="40" dirty="0"/>
              <a:t>t</a:t>
            </a:r>
            <a:r>
              <a:rPr spc="-245" dirty="0"/>
              <a:t>'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80" dirty="0"/>
              <a:t>o</a:t>
            </a:r>
            <a:r>
              <a:rPr spc="-120" dirty="0"/>
              <a:t>f</a:t>
            </a:r>
            <a:r>
              <a:rPr spc="40" dirty="0"/>
              <a:t>te</a:t>
            </a:r>
            <a:r>
              <a:rPr spc="-165" dirty="0"/>
              <a:t>n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130" dirty="0"/>
              <a:t>m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65" dirty="0"/>
              <a:t>n</a:t>
            </a:r>
            <a:r>
              <a:rPr spc="-175" dirty="0"/>
              <a:t> </a:t>
            </a:r>
            <a:r>
              <a:rPr spc="-5" dirty="0"/>
              <a:t>p</a:t>
            </a:r>
            <a:r>
              <a:rPr spc="-160" dirty="0"/>
              <a:t>r</a:t>
            </a:r>
            <a:r>
              <a:rPr spc="-80" dirty="0"/>
              <a:t>o</a:t>
            </a:r>
            <a:r>
              <a:rPr spc="195" dirty="0"/>
              <a:t>c</a:t>
            </a:r>
            <a:r>
              <a:rPr spc="40" dirty="0"/>
              <a:t>e</a:t>
            </a:r>
            <a:r>
              <a:rPr spc="-35" dirty="0"/>
              <a:t>s</a:t>
            </a:r>
            <a:r>
              <a:rPr spc="-30" dirty="0"/>
              <a:t>s</a:t>
            </a:r>
            <a:r>
              <a:rPr spc="-175" dirty="0"/>
              <a:t> </a:t>
            </a:r>
            <a:r>
              <a:rPr spc="-80" dirty="0"/>
              <a:t>o</a:t>
            </a:r>
            <a:r>
              <a:rPr spc="-114" dirty="0"/>
              <a:t>f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11267668" y="5502515"/>
            <a:ext cx="1031240" cy="37465"/>
          </a:xfrm>
          <a:custGeom>
            <a:avLst/>
            <a:gdLst/>
            <a:ahLst/>
            <a:cxnLst/>
            <a:rect l="l" t="t" r="r" b="b"/>
            <a:pathLst>
              <a:path w="1031240" h="37464">
                <a:moveTo>
                  <a:pt x="1031151" y="0"/>
                </a:moveTo>
                <a:lnTo>
                  <a:pt x="953376" y="0"/>
                </a:lnTo>
                <a:lnTo>
                  <a:pt x="628103" y="0"/>
                </a:lnTo>
                <a:lnTo>
                  <a:pt x="271843" y="0"/>
                </a:lnTo>
                <a:lnTo>
                  <a:pt x="0" y="0"/>
                </a:lnTo>
                <a:lnTo>
                  <a:pt x="0" y="37401"/>
                </a:lnTo>
                <a:lnTo>
                  <a:pt x="271843" y="37401"/>
                </a:lnTo>
                <a:lnTo>
                  <a:pt x="628103" y="37401"/>
                </a:lnTo>
                <a:lnTo>
                  <a:pt x="953376" y="37401"/>
                </a:lnTo>
                <a:lnTo>
                  <a:pt x="1031151" y="37401"/>
                </a:lnTo>
                <a:lnTo>
                  <a:pt x="1031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0920" y="5028848"/>
            <a:ext cx="702690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95" dirty="0">
                <a:latin typeface="Lucida Sans Unicode"/>
                <a:cs typeface="Lucida Sans Unicode"/>
              </a:rPr>
              <a:t>C</a:t>
            </a:r>
            <a:r>
              <a:rPr sz="3400" spc="-50" dirty="0">
                <a:latin typeface="Lucida Sans Unicode"/>
                <a:cs typeface="Lucida Sans Unicode"/>
              </a:rPr>
              <a:t>M</a:t>
            </a:r>
            <a:r>
              <a:rPr sz="3400" spc="-175" dirty="0">
                <a:latin typeface="Lucida Sans Unicode"/>
                <a:cs typeface="Lucida Sans Unicode"/>
              </a:rPr>
              <a:t>D </a:t>
            </a:r>
            <a:r>
              <a:rPr sz="3400" spc="-65" dirty="0">
                <a:latin typeface="Lucida Sans Unicode"/>
                <a:cs typeface="Lucida Sans Unicode"/>
              </a:rPr>
              <a:t>[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110" dirty="0">
                <a:latin typeface="Lucida Sans Unicode"/>
                <a:cs typeface="Lucida Sans Unicode"/>
              </a:rPr>
              <a:t>y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155" dirty="0">
                <a:latin typeface="Lucida Sans Unicode"/>
                <a:cs typeface="Lucida Sans Unicode"/>
              </a:rPr>
              <a:t>3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470" dirty="0">
                <a:latin typeface="Lucida Sans Unicode"/>
                <a:cs typeface="Lucida Sans Unicode"/>
              </a:rPr>
              <a:t>,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05" dirty="0">
                <a:latin typeface="Lucida Sans Unicode"/>
                <a:cs typeface="Lucida Sans Unicode"/>
              </a:rPr>
              <a:t>"</a:t>
            </a:r>
            <a:r>
              <a:rPr sz="3400" u="heavy" spc="-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a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pp</a:t>
            </a:r>
            <a:r>
              <a:rPr sz="3400" spc="-415" dirty="0">
                <a:latin typeface="Lucida Sans Unicode"/>
                <a:cs typeface="Lucida Sans Unicode"/>
                <a:hlinkClick r:id="rId2"/>
              </a:rPr>
              <a:t>.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</a:t>
            </a:r>
            <a:r>
              <a:rPr sz="3400" spc="114" dirty="0">
                <a:latin typeface="Lucida Sans Unicode"/>
                <a:cs typeface="Lucida Sans Unicode"/>
                <a:hlinkClick r:id="rId2"/>
              </a:rPr>
              <a:t>y</a:t>
            </a:r>
            <a:r>
              <a:rPr sz="3400" spc="-310" dirty="0">
                <a:latin typeface="Lucida Sans Unicode"/>
                <a:cs typeface="Lucida Sans Unicode"/>
              </a:rPr>
              <a:t>"</a:t>
            </a:r>
            <a:r>
              <a:rPr sz="3400" spc="-60" dirty="0">
                <a:latin typeface="Lucida Sans Unicode"/>
                <a:cs typeface="Lucida Sans Unicode"/>
              </a:rPr>
              <a:t>]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56507" y="6699325"/>
            <a:ext cx="1962150" cy="37465"/>
          </a:xfrm>
          <a:custGeom>
            <a:avLst/>
            <a:gdLst/>
            <a:ahLst/>
            <a:cxnLst/>
            <a:rect l="l" t="t" r="r" b="b"/>
            <a:pathLst>
              <a:path w="1962150" h="37465">
                <a:moveTo>
                  <a:pt x="1961896" y="0"/>
                </a:moveTo>
                <a:lnTo>
                  <a:pt x="1961896" y="0"/>
                </a:lnTo>
                <a:lnTo>
                  <a:pt x="0" y="0"/>
                </a:lnTo>
                <a:lnTo>
                  <a:pt x="0" y="37401"/>
                </a:lnTo>
                <a:lnTo>
                  <a:pt x="1961896" y="37401"/>
                </a:lnTo>
                <a:lnTo>
                  <a:pt x="1961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40920" y="6146744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115060" algn="l"/>
                <a:tab pos="2276475" algn="l"/>
                <a:tab pos="4323080" algn="l"/>
                <a:tab pos="7337425" algn="l"/>
                <a:tab pos="8698230" algn="l"/>
                <a:tab pos="9652635" algn="l"/>
              </a:tabLst>
            </a:pP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170" dirty="0">
                <a:latin typeface="Lucida Sans Unicode"/>
                <a:cs typeface="Lucida Sans Unicode"/>
              </a:rPr>
              <a:t>un</a:t>
            </a:r>
            <a:r>
              <a:rPr sz="3400" spc="-30" dirty="0">
                <a:latin typeface="Lucida Sans Unicode"/>
                <a:cs typeface="Lucida Sans Unicode"/>
              </a:rPr>
              <a:t>s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110" dirty="0">
                <a:latin typeface="Lucida Sans Unicode"/>
                <a:cs typeface="Lucida Sans Unicode"/>
              </a:rPr>
              <a:t>y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-150" dirty="0">
                <a:latin typeface="Lucida Sans Unicode"/>
                <a:cs typeface="Lucida Sans Unicode"/>
              </a:rPr>
              <a:t>3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u="heavy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h</a:t>
            </a:r>
            <a:r>
              <a:rPr sz="34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tt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</a:t>
            </a:r>
            <a:r>
              <a:rPr sz="3400" spc="-400" dirty="0">
                <a:latin typeface="Lucida Sans Unicode"/>
                <a:cs typeface="Lucida Sans Unicode"/>
                <a:hlinkClick r:id="rId2"/>
              </a:rPr>
              <a:t>:</a:t>
            </a:r>
            <a:r>
              <a:rPr sz="3400" spc="-459" dirty="0">
                <a:latin typeface="Lucida Sans Unicode"/>
                <a:cs typeface="Lucida Sans Unicode"/>
                <a:hlinkClick r:id="rId2"/>
              </a:rPr>
              <a:t>//</a:t>
            </a:r>
            <a:r>
              <a:rPr sz="3400" spc="-40" dirty="0">
                <a:latin typeface="Lucida Sans Unicode"/>
                <a:cs typeface="Lucida Sans Unicode"/>
                <a:hlinkClick r:id="rId2"/>
              </a:rPr>
              <a:t>a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pp</a:t>
            </a:r>
            <a:r>
              <a:rPr sz="3400" spc="-415" dirty="0">
                <a:latin typeface="Lucida Sans Unicode"/>
                <a:cs typeface="Lucida Sans Unicode"/>
                <a:hlinkClick r:id="rId2"/>
              </a:rPr>
              <a:t>.</a:t>
            </a:r>
            <a:r>
              <a:rPr sz="3400" spc="-5" dirty="0">
                <a:latin typeface="Lucida Sans Unicode"/>
                <a:cs typeface="Lucida Sans Unicode"/>
                <a:hlinkClick r:id="rId2"/>
              </a:rPr>
              <a:t>p</a:t>
            </a:r>
            <a:r>
              <a:rPr sz="3400" spc="114" dirty="0">
                <a:latin typeface="Lucida Sans Unicode"/>
                <a:cs typeface="Lucida Sans Unicode"/>
                <a:hlinkClick r:id="rId2"/>
              </a:rPr>
              <a:t>y</a:t>
            </a:r>
            <a:r>
              <a:rPr sz="3400" spc="-245" dirty="0">
                <a:latin typeface="Lucida Sans Unicode"/>
                <a:cs typeface="Lucida Sans Unicode"/>
              </a:rPr>
              <a:t>'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-55" dirty="0">
                <a:latin typeface="Lucida Sans Unicode"/>
                <a:cs typeface="Lucida Sans Unicode"/>
              </a:rPr>
              <a:t>w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65" dirty="0">
                <a:latin typeface="Lucida Sans Unicode"/>
                <a:cs typeface="Lucida Sans Unicode"/>
              </a:rPr>
              <a:t>n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170" dirty="0">
                <a:latin typeface="Lucida Sans Unicode"/>
                <a:cs typeface="Lucida Sans Unicode"/>
              </a:rPr>
              <a:t>h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195" dirty="0">
                <a:latin typeface="Lucida Sans Unicode"/>
                <a:cs typeface="Lucida Sans Unicode"/>
              </a:rPr>
              <a:t>c</a:t>
            </a:r>
            <a:r>
              <a:rPr sz="3400" spc="-80" dirty="0">
                <a:latin typeface="Lucida Sans Unicode"/>
                <a:cs typeface="Lucida Sans Unicode"/>
              </a:rPr>
              <a:t>o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t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75" dirty="0">
                <a:latin typeface="Lucida Sans Unicode"/>
                <a:cs typeface="Lucida Sans Unicode"/>
              </a:rPr>
              <a:t>i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135" dirty="0">
                <a:latin typeface="Lucida Sans Unicode"/>
                <a:cs typeface="Lucida Sans Unicode"/>
              </a:rPr>
              <a:t>r  </a:t>
            </a:r>
            <a:r>
              <a:rPr sz="3400" spc="-85" dirty="0">
                <a:latin typeface="Lucida Sans Unicode"/>
                <a:cs typeface="Lucida Sans Unicode"/>
              </a:rPr>
              <a:t>starts.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782" y="4305217"/>
            <a:ext cx="24777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45" dirty="0">
                <a:solidFill>
                  <a:srgbClr val="992800"/>
                </a:solidFill>
                <a:latin typeface="Trebuchet MS"/>
                <a:cs typeface="Trebuchet MS"/>
              </a:rPr>
              <a:t>E</a:t>
            </a:r>
            <a:r>
              <a:rPr sz="10000" b="1" spc="700" dirty="0">
                <a:solidFill>
                  <a:srgbClr val="992800"/>
                </a:solidFill>
                <a:latin typeface="Trebuchet MS"/>
                <a:cs typeface="Trebuchet MS"/>
              </a:rPr>
              <a:t>N</a:t>
            </a:r>
            <a:r>
              <a:rPr sz="10000" b="1" spc="60" dirty="0">
                <a:solidFill>
                  <a:srgbClr val="992800"/>
                </a:solidFill>
                <a:latin typeface="Trebuchet MS"/>
                <a:cs typeface="Trebuchet MS"/>
              </a:rPr>
              <a:t>V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59" h="4079875">
                <a:moveTo>
                  <a:pt x="428650" y="4079650"/>
                </a:moveTo>
                <a:lnTo>
                  <a:pt x="0" y="4079650"/>
                </a:lnTo>
                <a:lnTo>
                  <a:pt x="0" y="0"/>
                </a:lnTo>
                <a:lnTo>
                  <a:pt x="428650" y="0"/>
                </a:lnTo>
                <a:lnTo>
                  <a:pt x="428650" y="4079650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5055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81" y="6207349"/>
            <a:ext cx="429259" cy="4079875"/>
          </a:xfrm>
          <a:custGeom>
            <a:avLst/>
            <a:gdLst/>
            <a:ahLst/>
            <a:cxnLst/>
            <a:rect l="l" t="t" r="r" b="b"/>
            <a:pathLst>
              <a:path w="429260" h="4079875">
                <a:moveTo>
                  <a:pt x="0" y="0"/>
                </a:moveTo>
                <a:lnTo>
                  <a:pt x="428650" y="0"/>
                </a:lnTo>
                <a:lnTo>
                  <a:pt x="428650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6583" y="6207349"/>
            <a:ext cx="428625" cy="4079875"/>
          </a:xfrm>
          <a:custGeom>
            <a:avLst/>
            <a:gdLst/>
            <a:ahLst/>
            <a:cxnLst/>
            <a:rect l="l" t="t" r="r" b="b"/>
            <a:pathLst>
              <a:path w="428625" h="4079875">
                <a:moveTo>
                  <a:pt x="0" y="0"/>
                </a:moveTo>
                <a:lnTo>
                  <a:pt x="428141" y="0"/>
                </a:lnTo>
                <a:lnTo>
                  <a:pt x="428141" y="4079650"/>
                </a:lnTo>
                <a:lnTo>
                  <a:pt x="0" y="4079650"/>
                </a:lnTo>
                <a:lnTo>
                  <a:pt x="0" y="0"/>
                </a:lnTo>
                <a:close/>
              </a:path>
            </a:pathLst>
          </a:custGeom>
          <a:solidFill>
            <a:srgbClr val="0F4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0920" y="3154719"/>
            <a:ext cx="1157224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193800" algn="l"/>
                <a:tab pos="2338070" algn="l"/>
                <a:tab pos="5133975" algn="l"/>
                <a:tab pos="7183120" algn="l"/>
                <a:tab pos="8642985" algn="l"/>
                <a:tab pos="9568180" algn="l"/>
              </a:tabLst>
            </a:pPr>
            <a:r>
              <a:rPr spc="70" dirty="0"/>
              <a:t>E</a:t>
            </a:r>
            <a:r>
              <a:rPr spc="-170" dirty="0"/>
              <a:t>N</a:t>
            </a:r>
            <a:r>
              <a:rPr spc="45" dirty="0"/>
              <a:t>V</a:t>
            </a:r>
            <a:r>
              <a:rPr spc="-400" dirty="0"/>
              <a:t>:</a:t>
            </a:r>
            <a:r>
              <a:rPr dirty="0"/>
              <a:t>	</a:t>
            </a:r>
            <a:r>
              <a:rPr spc="130" dirty="0"/>
              <a:t>S</a:t>
            </a:r>
            <a:r>
              <a:rPr spc="40" dirty="0"/>
              <a:t>et</a:t>
            </a:r>
            <a:r>
              <a:rPr spc="-30" dirty="0"/>
              <a:t>s</a:t>
            </a:r>
            <a:r>
              <a:rPr dirty="0"/>
              <a:t>	</a:t>
            </a:r>
            <a:r>
              <a:rPr spc="40" dirty="0"/>
              <a:t>e</a:t>
            </a:r>
            <a:r>
              <a:rPr spc="-170" dirty="0"/>
              <a:t>n</a:t>
            </a:r>
            <a:r>
              <a:rPr spc="10" dirty="0"/>
              <a:t>v</a:t>
            </a:r>
            <a:r>
              <a:rPr spc="-175" dirty="0"/>
              <a:t>i</a:t>
            </a:r>
            <a:r>
              <a:rPr spc="-160" dirty="0"/>
              <a:t>r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30" dirty="0"/>
              <a:t>m</a:t>
            </a:r>
            <a:r>
              <a:rPr spc="40" dirty="0"/>
              <a:t>e</a:t>
            </a:r>
            <a:r>
              <a:rPr spc="-170" dirty="0"/>
              <a:t>n</a:t>
            </a:r>
            <a:r>
              <a:rPr spc="45" dirty="0"/>
              <a:t>t</a:t>
            </a:r>
            <a:r>
              <a:rPr dirty="0"/>
              <a:t>	</a:t>
            </a:r>
            <a:r>
              <a:rPr spc="10" dirty="0"/>
              <a:t>v</a:t>
            </a:r>
            <a:r>
              <a:rPr spc="-40" dirty="0"/>
              <a:t>a</a:t>
            </a:r>
            <a:r>
              <a:rPr spc="-160" dirty="0"/>
              <a:t>r</a:t>
            </a:r>
            <a:r>
              <a:rPr spc="-175" dirty="0"/>
              <a:t>i</a:t>
            </a:r>
            <a:r>
              <a:rPr spc="-40" dirty="0"/>
              <a:t>a</a:t>
            </a:r>
            <a:r>
              <a:rPr spc="-5" dirty="0"/>
              <a:t>b</a:t>
            </a:r>
            <a:r>
              <a:rPr spc="-235" dirty="0"/>
              <a:t>l</a:t>
            </a:r>
            <a:r>
              <a:rPr spc="40" dirty="0"/>
              <a:t>e</a:t>
            </a:r>
            <a:r>
              <a:rPr spc="-30" dirty="0"/>
              <a:t>s</a:t>
            </a:r>
            <a:r>
              <a:rPr dirty="0"/>
              <a:t>	</a:t>
            </a:r>
            <a:r>
              <a:rPr spc="-55" dirty="0"/>
              <a:t>w</a:t>
            </a:r>
            <a:r>
              <a:rPr spc="-175" dirty="0"/>
              <a:t>i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-175" dirty="0"/>
              <a:t>i</a:t>
            </a:r>
            <a:r>
              <a:rPr spc="-165" dirty="0"/>
              <a:t>n</a:t>
            </a:r>
            <a:r>
              <a:rPr dirty="0"/>
              <a:t>	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dirty="0"/>
              <a:t>	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40" dirty="0"/>
              <a:t>t</a:t>
            </a:r>
            <a:r>
              <a:rPr spc="-40" dirty="0"/>
              <a:t>a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40" dirty="0"/>
              <a:t>e</a:t>
            </a:r>
            <a:r>
              <a:rPr spc="-160" dirty="0"/>
              <a:t>r</a:t>
            </a:r>
            <a:r>
              <a:rPr spc="-415" dirty="0"/>
              <a:t>.  </a:t>
            </a:r>
            <a:r>
              <a:rPr spc="-125" dirty="0"/>
              <a:t>U</a:t>
            </a:r>
            <a:r>
              <a:rPr spc="-35" dirty="0"/>
              <a:t>s</a:t>
            </a:r>
            <a:r>
              <a:rPr spc="40" dirty="0"/>
              <a:t>e</a:t>
            </a:r>
            <a:r>
              <a:rPr spc="-120" dirty="0"/>
              <a:t>f</a:t>
            </a:r>
            <a:r>
              <a:rPr spc="-170" dirty="0"/>
              <a:t>u</a:t>
            </a:r>
            <a:r>
              <a:rPr spc="-229" dirty="0"/>
              <a:t>l</a:t>
            </a:r>
            <a:r>
              <a:rPr spc="-175" dirty="0"/>
              <a:t> </a:t>
            </a:r>
            <a:r>
              <a:rPr spc="-120" dirty="0"/>
              <a:t>f</a:t>
            </a:r>
            <a:r>
              <a:rPr spc="-80" dirty="0"/>
              <a:t>o</a:t>
            </a:r>
            <a:r>
              <a:rPr spc="-155" dirty="0"/>
              <a:t>r</a:t>
            </a:r>
            <a:r>
              <a:rPr spc="-175" dirty="0"/>
              <a:t> </a:t>
            </a:r>
            <a:r>
              <a:rPr spc="195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20" dirty="0"/>
              <a:t>f</a:t>
            </a:r>
            <a:r>
              <a:rPr spc="-175" dirty="0"/>
              <a:t>i</a:t>
            </a:r>
            <a:r>
              <a:rPr spc="-245" dirty="0"/>
              <a:t>g</a:t>
            </a:r>
            <a:r>
              <a:rPr spc="-170" dirty="0"/>
              <a:t>u</a:t>
            </a:r>
            <a:r>
              <a:rPr spc="-160" dirty="0"/>
              <a:t>r</a:t>
            </a:r>
            <a:r>
              <a:rPr spc="-175" dirty="0"/>
              <a:t>i</a:t>
            </a:r>
            <a:r>
              <a:rPr spc="-170" dirty="0"/>
              <a:t>n</a:t>
            </a:r>
            <a:r>
              <a:rPr spc="-240" dirty="0"/>
              <a:t>g</a:t>
            </a:r>
            <a:r>
              <a:rPr spc="-175" dirty="0"/>
              <a:t> </a:t>
            </a:r>
            <a:r>
              <a:rPr spc="40" dirty="0"/>
              <a:t>t</a:t>
            </a:r>
            <a:r>
              <a:rPr spc="-170" dirty="0"/>
              <a:t>h</a:t>
            </a:r>
            <a:r>
              <a:rPr spc="45" dirty="0"/>
              <a:t>e</a:t>
            </a:r>
            <a:r>
              <a:rPr spc="-175" dirty="0"/>
              <a:t> </a:t>
            </a:r>
            <a:r>
              <a:rPr spc="-40" dirty="0"/>
              <a:t>a</a:t>
            </a:r>
            <a:r>
              <a:rPr spc="-5" dirty="0"/>
              <a:t>pp</a:t>
            </a:r>
            <a:r>
              <a:rPr spc="-235" dirty="0"/>
              <a:t>l</a:t>
            </a:r>
            <a:r>
              <a:rPr spc="-175" dirty="0"/>
              <a:t>i</a:t>
            </a:r>
            <a:r>
              <a:rPr spc="195" dirty="0"/>
              <a:t>c</a:t>
            </a:r>
            <a:r>
              <a:rPr spc="-40" dirty="0"/>
              <a:t>a</a:t>
            </a:r>
            <a:r>
              <a:rPr spc="40" dirty="0"/>
              <a:t>t</a:t>
            </a:r>
            <a:r>
              <a:rPr spc="-175" dirty="0"/>
              <a:t>i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41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40920" y="5028848"/>
            <a:ext cx="54070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395" dirty="0">
                <a:latin typeface="Lucida Sans Unicode"/>
                <a:cs typeface="Lucida Sans Unicode"/>
              </a:rPr>
              <a:t>x</a:t>
            </a:r>
            <a:r>
              <a:rPr sz="3400" spc="-40" dirty="0">
                <a:latin typeface="Lucida Sans Unicode"/>
                <a:cs typeface="Lucida Sans Unicode"/>
              </a:rPr>
              <a:t>a</a:t>
            </a:r>
            <a:r>
              <a:rPr sz="3400" spc="-130" dirty="0">
                <a:latin typeface="Lucida Sans Unicode"/>
                <a:cs typeface="Lucida Sans Unicode"/>
              </a:rPr>
              <a:t>m</a:t>
            </a:r>
            <a:r>
              <a:rPr sz="3400" spc="-5" dirty="0">
                <a:latin typeface="Lucida Sans Unicode"/>
                <a:cs typeface="Lucida Sans Unicode"/>
              </a:rPr>
              <a:t>p</a:t>
            </a:r>
            <a:r>
              <a:rPr sz="3400" spc="-235" dirty="0">
                <a:latin typeface="Lucida Sans Unicode"/>
                <a:cs typeface="Lucida Sans Unicode"/>
              </a:rPr>
              <a:t>l</a:t>
            </a:r>
            <a:r>
              <a:rPr sz="3400" spc="40" dirty="0">
                <a:latin typeface="Lucida Sans Unicode"/>
                <a:cs typeface="Lucida Sans Unicode"/>
              </a:rPr>
              <a:t>e</a:t>
            </a:r>
            <a:r>
              <a:rPr sz="3400" spc="-400" dirty="0">
                <a:latin typeface="Lucida Sans Unicode"/>
                <a:cs typeface="Lucida Sans Unicode"/>
              </a:rPr>
              <a:t>: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-170" dirty="0">
                <a:latin typeface="Lucida Sans Unicode"/>
                <a:cs typeface="Lucida Sans Unicode"/>
              </a:rPr>
              <a:t>N</a:t>
            </a:r>
            <a:r>
              <a:rPr sz="3400" spc="50" dirty="0">
                <a:latin typeface="Lucida Sans Unicode"/>
                <a:cs typeface="Lucida Sans Unicode"/>
              </a:rPr>
              <a:t>V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80" dirty="0">
                <a:latin typeface="Lucida Sans Unicode"/>
                <a:cs typeface="Lucida Sans Unicode"/>
              </a:rPr>
              <a:t>D</a:t>
            </a:r>
            <a:r>
              <a:rPr sz="3400" spc="70" dirty="0">
                <a:latin typeface="Lucida Sans Unicode"/>
                <a:cs typeface="Lucida Sans Unicode"/>
              </a:rPr>
              <a:t>E</a:t>
            </a:r>
            <a:r>
              <a:rPr sz="3400" spc="90" dirty="0">
                <a:latin typeface="Lucida Sans Unicode"/>
                <a:cs typeface="Lucida Sans Unicode"/>
              </a:rPr>
              <a:t>B</a:t>
            </a:r>
            <a:r>
              <a:rPr sz="3400" spc="-125" dirty="0">
                <a:latin typeface="Lucida Sans Unicode"/>
                <a:cs typeface="Lucida Sans Unicode"/>
              </a:rPr>
              <a:t>U</a:t>
            </a:r>
            <a:r>
              <a:rPr sz="3400" spc="114" dirty="0">
                <a:latin typeface="Lucida Sans Unicode"/>
                <a:cs typeface="Lucida Sans Unicode"/>
              </a:rPr>
              <a:t>G</a:t>
            </a:r>
            <a:r>
              <a:rPr sz="3400" spc="-919" dirty="0">
                <a:latin typeface="Lucida Sans Unicode"/>
                <a:cs typeface="Lucida Sans Unicode"/>
              </a:rPr>
              <a:t>=</a:t>
            </a:r>
            <a:r>
              <a:rPr sz="3400" spc="-250" dirty="0">
                <a:latin typeface="Lucida Sans Unicode"/>
                <a:cs typeface="Lucida Sans Unicode"/>
              </a:rPr>
              <a:t>T</a:t>
            </a:r>
            <a:r>
              <a:rPr sz="3400" spc="-160" dirty="0">
                <a:latin typeface="Lucida Sans Unicode"/>
                <a:cs typeface="Lucida Sans Unicode"/>
              </a:rPr>
              <a:t>r</a:t>
            </a:r>
            <a:r>
              <a:rPr sz="3400" spc="-170" dirty="0">
                <a:latin typeface="Lucida Sans Unicode"/>
                <a:cs typeface="Lucida Sans Unicode"/>
              </a:rPr>
              <a:t>u</a:t>
            </a:r>
            <a:r>
              <a:rPr sz="3400" spc="45" dirty="0">
                <a:latin typeface="Lucida Sans Unicode"/>
                <a:cs typeface="Lucida Sans Unicode"/>
              </a:rPr>
              <a:t>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0920" y="6225659"/>
            <a:ext cx="103397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55" dirty="0">
                <a:latin typeface="Lucida Sans Unicode"/>
                <a:cs typeface="Lucida Sans Unicode"/>
              </a:rPr>
              <a:t>This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sets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30" dirty="0">
                <a:latin typeface="Lucida Sans Unicode"/>
                <a:cs typeface="Lucida Sans Unicode"/>
              </a:rPr>
              <a:t>the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'DEBUG'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85" dirty="0">
                <a:latin typeface="Lucida Sans Unicode"/>
                <a:cs typeface="Lucida Sans Unicode"/>
              </a:rPr>
              <a:t>environment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variable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15" dirty="0">
                <a:latin typeface="Lucida Sans Unicode"/>
                <a:cs typeface="Lucida Sans Unicode"/>
              </a:rPr>
              <a:t>to</a:t>
            </a:r>
            <a:r>
              <a:rPr sz="3400" spc="-175" dirty="0">
                <a:latin typeface="Lucida Sans Unicode"/>
                <a:cs typeface="Lucida Sans Unicode"/>
              </a:rPr>
              <a:t> </a:t>
            </a:r>
            <a:r>
              <a:rPr sz="3400" spc="-204" dirty="0">
                <a:latin typeface="Lucida Sans Unicode"/>
                <a:cs typeface="Lucida Sans Unicode"/>
              </a:rPr>
              <a:t>'True'.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967</Words>
  <Application>Microsoft Office PowerPoint</Application>
  <PresentationFormat>Custom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Calibri</vt:lpstr>
      <vt:lpstr>Lucida Sans Unicode</vt:lpstr>
      <vt:lpstr>Tahoma</vt:lpstr>
      <vt:lpstr>Trebuchet MS</vt:lpstr>
      <vt:lpstr>Verdana</vt:lpstr>
      <vt:lpstr>Office Theme</vt:lpstr>
      <vt:lpstr>What is Dockerfile?</vt:lpstr>
      <vt:lpstr>Dockerfile instructions</vt:lpstr>
      <vt:lpstr>FROM: This sets the base image for your Docker image. It's like  the starting point for your container.</vt:lpstr>
      <vt:lpstr>RUN: Executes commands during the build process. Used to  install packages or run any necessary setup tasks.</vt:lpstr>
      <vt:lpstr>COPY: Copies files from the host to the container's filesystem.  Great for adding application code.</vt:lpstr>
      <vt:lpstr>WORKDIR: Sets the working directory within the  container. Subsequent commands will run from this  location.</vt:lpstr>
      <vt:lpstr>EXPOSE: Specifies the port on which the container will  listen. It does not publish the port to the host.</vt:lpstr>
      <vt:lpstr>CMD: Defines the default command to run when the  container starts. It's often the main process of the app.</vt:lpstr>
      <vt:lpstr>ENV: Sets environment variables within the container.  Useful for configuring the application.</vt:lpstr>
      <vt:lpstr>ARG: Defines build-time arguments. They can be passed  using the --build-arg flag during image build.</vt:lpstr>
      <vt:lpstr>ENTRYPOINT: Similar to CMD, but provides an entry  point for d container. The CMD will be arguments to  this entry point.</vt:lpstr>
      <vt:lpstr>ADD: Similar to COPY, but with added features. It can  handle URLs and automatically unpack archives.</vt:lpstr>
      <vt:lpstr>VOLUME: Creates a mount point for external volumes.  Used to share data between the host and container.</vt:lpstr>
      <vt:lpstr>USER: Specifies the user to use when running the  container. Helps improve security by avoiding running as  root.</vt:lpstr>
      <vt:lpstr>LABEL: Adds metadata to the image in key-value format.  Useful for versioning and documenting the image.</vt:lpstr>
      <vt:lpstr>PowerPoint Presentation</vt:lpstr>
      <vt:lpstr>STOPSIGNAL: Sets the system call signal that will be sent  to the container to stop it gracefully.</vt:lpstr>
      <vt:lpstr>HEALTHCHECK: Defines a command to check the  container's health. Helps monitor the app's status.</vt:lpstr>
      <vt:lpstr>SHELL: Overrides the default shell used by RUN, CMD, and  ENTRYPOINT.</vt:lpstr>
      <vt:lpstr>.dockerignore: Not a parameter, but a crucial file. Works  like .gitignore to exclude files from the image.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DOCKERFILE</dc:title>
  <dc:creator>Aj</dc:creator>
  <cp:keywords>DAFqTSq_4lk,BAFb1IOEhjU</cp:keywords>
  <cp:lastModifiedBy>venna madhu</cp:lastModifiedBy>
  <cp:revision>1</cp:revision>
  <dcterms:created xsi:type="dcterms:W3CDTF">2023-12-25T05:21:07Z</dcterms:created>
  <dcterms:modified xsi:type="dcterms:W3CDTF">2023-12-25T05:24:46Z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2023-12-23T00:00:00Z</vt:filetime>
  </property>
  <property fmtid="{D5CDD505-2E9C-101B-9397-08002B2CF9AE}" pid="3" name="Creator">
    <vt:lpwstr>Canva</vt:lpwstr>
  </property>
  <property fmtid="{D5CDD505-2E9C-101B-9397-08002B2CF9AE}" pid="4" name="LastSaved">
    <vt:filetime>2023-12-25T00:00:00Z</vt:filetime>
  </property>
</Properties>
</file>