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AE0CF7-5262-4B07-BAA5-4FCDCE1AF78C}"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CB350E-711E-4649-89D0-2981C880EF45}" type="slidenum">
              <a:rPr lang="en-IN" smtClean="0"/>
              <a:t>‹#›</a:t>
            </a:fld>
            <a:endParaRPr lang="en-IN"/>
          </a:p>
        </p:txBody>
      </p:sp>
    </p:spTree>
    <p:extLst>
      <p:ext uri="{BB962C8B-B14F-4D97-AF65-F5344CB8AC3E}">
        <p14:creationId xmlns:p14="http://schemas.microsoft.com/office/powerpoint/2010/main" val="3250157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AE0CF7-5262-4B07-BAA5-4FCDCE1AF78C}"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CB350E-711E-4649-89D0-2981C880EF45}" type="slidenum">
              <a:rPr lang="en-IN" smtClean="0"/>
              <a:t>‹#›</a:t>
            </a:fld>
            <a:endParaRPr lang="en-IN"/>
          </a:p>
        </p:txBody>
      </p:sp>
    </p:spTree>
    <p:extLst>
      <p:ext uri="{BB962C8B-B14F-4D97-AF65-F5344CB8AC3E}">
        <p14:creationId xmlns:p14="http://schemas.microsoft.com/office/powerpoint/2010/main" val="3903926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AE0CF7-5262-4B07-BAA5-4FCDCE1AF78C}"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CB350E-711E-4649-89D0-2981C880EF4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45346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6AE0CF7-5262-4B07-BAA5-4FCDCE1AF78C}" type="datetimeFigureOut">
              <a:rPr lang="en-IN" smtClean="0"/>
              <a:t>16-06-2024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CB350E-711E-4649-89D0-2981C880EF45}" type="slidenum">
              <a:rPr lang="en-IN" smtClean="0"/>
              <a:t>‹#›</a:t>
            </a:fld>
            <a:endParaRPr lang="en-IN"/>
          </a:p>
        </p:txBody>
      </p:sp>
    </p:spTree>
    <p:extLst>
      <p:ext uri="{BB962C8B-B14F-4D97-AF65-F5344CB8AC3E}">
        <p14:creationId xmlns:p14="http://schemas.microsoft.com/office/powerpoint/2010/main" val="3185774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6AE0CF7-5262-4B07-BAA5-4FCDCE1AF78C}" type="datetimeFigureOut">
              <a:rPr lang="en-IN" smtClean="0"/>
              <a:t>16-06-2024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CB350E-711E-4649-89D0-2981C880EF4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0290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6AE0CF7-5262-4B07-BAA5-4FCDCE1AF78C}" type="datetimeFigureOut">
              <a:rPr lang="en-IN" smtClean="0"/>
              <a:t>16-06-2024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CB350E-711E-4649-89D0-2981C880EF45}" type="slidenum">
              <a:rPr lang="en-IN" smtClean="0"/>
              <a:t>‹#›</a:t>
            </a:fld>
            <a:endParaRPr lang="en-IN"/>
          </a:p>
        </p:txBody>
      </p:sp>
    </p:spTree>
    <p:extLst>
      <p:ext uri="{BB962C8B-B14F-4D97-AF65-F5344CB8AC3E}">
        <p14:creationId xmlns:p14="http://schemas.microsoft.com/office/powerpoint/2010/main" val="763790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AE0CF7-5262-4B07-BAA5-4FCDCE1AF78C}"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CB350E-711E-4649-89D0-2981C880EF45}" type="slidenum">
              <a:rPr lang="en-IN" smtClean="0"/>
              <a:t>‹#›</a:t>
            </a:fld>
            <a:endParaRPr lang="en-IN"/>
          </a:p>
        </p:txBody>
      </p:sp>
    </p:spTree>
    <p:extLst>
      <p:ext uri="{BB962C8B-B14F-4D97-AF65-F5344CB8AC3E}">
        <p14:creationId xmlns:p14="http://schemas.microsoft.com/office/powerpoint/2010/main" val="68012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AE0CF7-5262-4B07-BAA5-4FCDCE1AF78C}"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CB350E-711E-4649-89D0-2981C880EF45}" type="slidenum">
              <a:rPr lang="en-IN" smtClean="0"/>
              <a:t>‹#›</a:t>
            </a:fld>
            <a:endParaRPr lang="en-IN"/>
          </a:p>
        </p:txBody>
      </p:sp>
    </p:spTree>
    <p:extLst>
      <p:ext uri="{BB962C8B-B14F-4D97-AF65-F5344CB8AC3E}">
        <p14:creationId xmlns:p14="http://schemas.microsoft.com/office/powerpoint/2010/main" val="403622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AE0CF7-5262-4B07-BAA5-4FCDCE1AF78C}"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CB350E-711E-4649-89D0-2981C880EF45}" type="slidenum">
              <a:rPr lang="en-IN" smtClean="0"/>
              <a:t>‹#›</a:t>
            </a:fld>
            <a:endParaRPr lang="en-IN"/>
          </a:p>
        </p:txBody>
      </p:sp>
    </p:spTree>
    <p:extLst>
      <p:ext uri="{BB962C8B-B14F-4D97-AF65-F5344CB8AC3E}">
        <p14:creationId xmlns:p14="http://schemas.microsoft.com/office/powerpoint/2010/main" val="534423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AE0CF7-5262-4B07-BAA5-4FCDCE1AF78C}"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CB350E-711E-4649-89D0-2981C880EF45}" type="slidenum">
              <a:rPr lang="en-IN" smtClean="0"/>
              <a:t>‹#›</a:t>
            </a:fld>
            <a:endParaRPr lang="en-IN"/>
          </a:p>
        </p:txBody>
      </p:sp>
    </p:spTree>
    <p:extLst>
      <p:ext uri="{BB962C8B-B14F-4D97-AF65-F5344CB8AC3E}">
        <p14:creationId xmlns:p14="http://schemas.microsoft.com/office/powerpoint/2010/main" val="1081393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AE0CF7-5262-4B07-BAA5-4FCDCE1AF78C}" type="datetimeFigureOut">
              <a:rPr lang="en-IN" smtClean="0"/>
              <a:t>16-06-2024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CB350E-711E-4649-89D0-2981C880EF45}" type="slidenum">
              <a:rPr lang="en-IN" smtClean="0"/>
              <a:t>‹#›</a:t>
            </a:fld>
            <a:endParaRPr lang="en-IN"/>
          </a:p>
        </p:txBody>
      </p:sp>
    </p:spTree>
    <p:extLst>
      <p:ext uri="{BB962C8B-B14F-4D97-AF65-F5344CB8AC3E}">
        <p14:creationId xmlns:p14="http://schemas.microsoft.com/office/powerpoint/2010/main" val="2919694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AE0CF7-5262-4B07-BAA5-4FCDCE1AF78C}" type="datetimeFigureOut">
              <a:rPr lang="en-IN" smtClean="0"/>
              <a:t>16-06-2024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CB350E-711E-4649-89D0-2981C880EF45}" type="slidenum">
              <a:rPr lang="en-IN" smtClean="0"/>
              <a:t>‹#›</a:t>
            </a:fld>
            <a:endParaRPr lang="en-IN"/>
          </a:p>
        </p:txBody>
      </p:sp>
    </p:spTree>
    <p:extLst>
      <p:ext uri="{BB962C8B-B14F-4D97-AF65-F5344CB8AC3E}">
        <p14:creationId xmlns:p14="http://schemas.microsoft.com/office/powerpoint/2010/main" val="4145954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AE0CF7-5262-4B07-BAA5-4FCDCE1AF78C}" type="datetimeFigureOut">
              <a:rPr lang="en-IN" smtClean="0"/>
              <a:t>16-06-2024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CB350E-711E-4649-89D0-2981C880EF45}" type="slidenum">
              <a:rPr lang="en-IN" smtClean="0"/>
              <a:t>‹#›</a:t>
            </a:fld>
            <a:endParaRPr lang="en-IN"/>
          </a:p>
        </p:txBody>
      </p:sp>
    </p:spTree>
    <p:extLst>
      <p:ext uri="{BB962C8B-B14F-4D97-AF65-F5344CB8AC3E}">
        <p14:creationId xmlns:p14="http://schemas.microsoft.com/office/powerpoint/2010/main" val="2386078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AE0CF7-5262-4B07-BAA5-4FCDCE1AF78C}" type="datetimeFigureOut">
              <a:rPr lang="en-IN" smtClean="0"/>
              <a:t>16-06-2024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CB350E-711E-4649-89D0-2981C880EF45}" type="slidenum">
              <a:rPr lang="en-IN" smtClean="0"/>
              <a:t>‹#›</a:t>
            </a:fld>
            <a:endParaRPr lang="en-IN"/>
          </a:p>
        </p:txBody>
      </p:sp>
    </p:spTree>
    <p:extLst>
      <p:ext uri="{BB962C8B-B14F-4D97-AF65-F5344CB8AC3E}">
        <p14:creationId xmlns:p14="http://schemas.microsoft.com/office/powerpoint/2010/main" val="4207776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AE0CF7-5262-4B07-BAA5-4FCDCE1AF78C}" type="datetimeFigureOut">
              <a:rPr lang="en-IN" smtClean="0"/>
              <a:t>16-06-2024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CB350E-711E-4649-89D0-2981C880EF45}" type="slidenum">
              <a:rPr lang="en-IN" smtClean="0"/>
              <a:t>‹#›</a:t>
            </a:fld>
            <a:endParaRPr lang="en-IN"/>
          </a:p>
        </p:txBody>
      </p:sp>
    </p:spTree>
    <p:extLst>
      <p:ext uri="{BB962C8B-B14F-4D97-AF65-F5344CB8AC3E}">
        <p14:creationId xmlns:p14="http://schemas.microsoft.com/office/powerpoint/2010/main" val="3300004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AE0CF7-5262-4B07-BAA5-4FCDCE1AF78C}" type="datetimeFigureOut">
              <a:rPr lang="en-IN" smtClean="0"/>
              <a:t>16-06-2024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CB350E-711E-4649-89D0-2981C880EF45}" type="slidenum">
              <a:rPr lang="en-IN" smtClean="0"/>
              <a:t>‹#›</a:t>
            </a:fld>
            <a:endParaRPr lang="en-IN"/>
          </a:p>
        </p:txBody>
      </p:sp>
    </p:spTree>
    <p:extLst>
      <p:ext uri="{BB962C8B-B14F-4D97-AF65-F5344CB8AC3E}">
        <p14:creationId xmlns:p14="http://schemas.microsoft.com/office/powerpoint/2010/main" val="3954713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6AE0CF7-5262-4B07-BAA5-4FCDCE1AF78C}" type="datetimeFigureOut">
              <a:rPr lang="en-IN" smtClean="0"/>
              <a:t>16-06-2024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CB350E-711E-4649-89D0-2981C880EF45}" type="slidenum">
              <a:rPr lang="en-IN" smtClean="0"/>
              <a:t>‹#›</a:t>
            </a:fld>
            <a:endParaRPr lang="en-IN"/>
          </a:p>
        </p:txBody>
      </p:sp>
    </p:spTree>
    <p:extLst>
      <p:ext uri="{BB962C8B-B14F-4D97-AF65-F5344CB8AC3E}">
        <p14:creationId xmlns:p14="http://schemas.microsoft.com/office/powerpoint/2010/main" val="10507555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92F301C-41E8-C2EA-1DF1-011EADE35656}"/>
              </a:ext>
            </a:extLst>
          </p:cNvPr>
          <p:cNvSpPr txBox="1"/>
          <p:nvPr/>
        </p:nvSpPr>
        <p:spPr>
          <a:xfrm>
            <a:off x="726843" y="237944"/>
            <a:ext cx="11790046" cy="1569660"/>
          </a:xfrm>
          <a:prstGeom prst="rect">
            <a:avLst/>
          </a:prstGeom>
          <a:noFill/>
        </p:spPr>
        <p:txBody>
          <a:bodyPr wrap="square">
            <a:spAutoFit/>
          </a:bodyPr>
          <a:lstStyle/>
          <a:p>
            <a:r>
              <a:rPr lang="en-US" sz="4800" b="1" i="0" u="none" strike="noStrike" dirty="0">
                <a:solidFill>
                  <a:srgbClr val="000000"/>
                </a:solidFill>
                <a:effectLst/>
                <a:latin typeface="Algerian" panose="04020705040A02060702" pitchFamily="82" charset="0"/>
              </a:rPr>
              <a:t>Classification Of Shift Reduce Parsing Algorithm Using Python</a:t>
            </a:r>
            <a:endParaRPr lang="en-IN" sz="4800" dirty="0">
              <a:latin typeface="Algerian" panose="04020705040A02060702" pitchFamily="82" charset="0"/>
            </a:endParaRPr>
          </a:p>
        </p:txBody>
      </p:sp>
      <p:sp>
        <p:nvSpPr>
          <p:cNvPr id="3" name="TextBox 2">
            <a:extLst>
              <a:ext uri="{FF2B5EF4-FFF2-40B4-BE49-F238E27FC236}">
                <a16:creationId xmlns:a16="http://schemas.microsoft.com/office/drawing/2014/main" id="{E8638F8B-7869-9023-F149-538C803F6CB6}"/>
              </a:ext>
            </a:extLst>
          </p:cNvPr>
          <p:cNvSpPr txBox="1"/>
          <p:nvPr/>
        </p:nvSpPr>
        <p:spPr>
          <a:xfrm>
            <a:off x="218208" y="2782669"/>
            <a:ext cx="9341427" cy="1200329"/>
          </a:xfrm>
          <a:prstGeom prst="rect">
            <a:avLst/>
          </a:prstGeom>
          <a:noFill/>
        </p:spPr>
        <p:txBody>
          <a:bodyPr wrap="square">
            <a:spAutoFit/>
          </a:bodyPr>
          <a:lstStyle/>
          <a:p>
            <a:r>
              <a:rPr lang="en-IN" sz="3600" b="1" dirty="0"/>
              <a:t>GUIDE NAME: </a:t>
            </a:r>
            <a:r>
              <a:rPr lang="en-IN" sz="3600" b="0" i="0" dirty="0" err="1">
                <a:effectLst/>
                <a:latin typeface="Times New Roman" panose="02020603050405020304" pitchFamily="18" charset="0"/>
                <a:cs typeface="Times New Roman" panose="02020603050405020304" pitchFamily="18" charset="0"/>
              </a:rPr>
              <a:t>Dr.</a:t>
            </a:r>
            <a:r>
              <a:rPr lang="en-IN" sz="3600" b="0" i="0" dirty="0">
                <a:effectLst/>
                <a:latin typeface="Times New Roman" panose="02020603050405020304" pitchFamily="18" charset="0"/>
                <a:cs typeface="Times New Roman" panose="02020603050405020304" pitchFamily="18" charset="0"/>
              </a:rPr>
              <a:t> </a:t>
            </a:r>
            <a:r>
              <a:rPr lang="en-IN" sz="3600" dirty="0">
                <a:latin typeface="Times New Roman" panose="02020603050405020304" pitchFamily="18" charset="0"/>
                <a:cs typeface="Times New Roman" panose="02020603050405020304" pitchFamily="18" charset="0"/>
              </a:rPr>
              <a:t>S Sankar</a:t>
            </a:r>
            <a:endParaRPr lang="en-IN" sz="3600" b="0" i="0" dirty="0">
              <a:effectLst/>
              <a:latin typeface="Times New Roman" panose="02020603050405020304" pitchFamily="18" charset="0"/>
              <a:cs typeface="Times New Roman" panose="02020603050405020304" pitchFamily="18" charset="0"/>
            </a:endParaRPr>
          </a:p>
          <a:p>
            <a:pPr algn="ctr"/>
            <a:r>
              <a:rPr lang="en-IN" sz="3600" dirty="0">
                <a:latin typeface="Times New Roman" panose="02020603050405020304" pitchFamily="18" charset="0"/>
                <a:cs typeface="Times New Roman" panose="02020603050405020304" pitchFamily="18" charset="0"/>
              </a:rPr>
              <a:t>Professor/CSE</a:t>
            </a:r>
            <a:endParaRPr lang="en-IN" sz="3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635C6C6-71C0-67C7-F47F-63C1D543534E}"/>
              </a:ext>
            </a:extLst>
          </p:cNvPr>
          <p:cNvSpPr txBox="1"/>
          <p:nvPr/>
        </p:nvSpPr>
        <p:spPr>
          <a:xfrm>
            <a:off x="5541210" y="3757734"/>
            <a:ext cx="7676025" cy="1200329"/>
          </a:xfrm>
          <a:prstGeom prst="rect">
            <a:avLst/>
          </a:prstGeom>
          <a:noFill/>
        </p:spPr>
        <p:txBody>
          <a:bodyPr wrap="square">
            <a:spAutoFit/>
          </a:bodyPr>
          <a:lstStyle/>
          <a:p>
            <a:pPr algn="ctr"/>
            <a:r>
              <a:rPr lang="en-IN" sz="3600" dirty="0">
                <a:latin typeface="Times New Roman" panose="02020603050405020304" pitchFamily="18" charset="0"/>
                <a:cs typeface="Times New Roman" panose="02020603050405020304" pitchFamily="18" charset="0"/>
              </a:rPr>
              <a:t>V. SIVANJI</a:t>
            </a:r>
            <a:endParaRPr lang="en-IN" sz="3600" i="0" dirty="0">
              <a:effectLst/>
              <a:latin typeface="Times New Roman" panose="02020603050405020304" pitchFamily="18" charset="0"/>
              <a:cs typeface="Times New Roman" panose="02020603050405020304" pitchFamily="18" charset="0"/>
            </a:endParaRPr>
          </a:p>
          <a:p>
            <a:pPr algn="ctr"/>
            <a:r>
              <a:rPr lang="en-IN" sz="3600" dirty="0">
                <a:latin typeface="Times New Roman" panose="02020603050405020304" pitchFamily="18" charset="0"/>
                <a:cs typeface="Times New Roman" panose="02020603050405020304" pitchFamily="18" charset="0"/>
              </a:rPr>
              <a:t>192211429</a:t>
            </a:r>
            <a:endParaRPr lang="en-IN" sz="36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24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DD0981-18B9-1812-5C29-E814E73B9772}"/>
              </a:ext>
            </a:extLst>
          </p:cNvPr>
          <p:cNvSpPr txBox="1"/>
          <p:nvPr/>
        </p:nvSpPr>
        <p:spPr>
          <a:xfrm>
            <a:off x="1720215" y="178415"/>
            <a:ext cx="6092190" cy="707886"/>
          </a:xfrm>
          <a:prstGeom prst="rect">
            <a:avLst/>
          </a:prstGeom>
          <a:noFill/>
        </p:spPr>
        <p:txBody>
          <a:bodyPr wrap="square">
            <a:spAutoFit/>
          </a:bodyPr>
          <a:lstStyle/>
          <a:p>
            <a:pPr algn="just" rtl="0">
              <a:spcBef>
                <a:spcPts val="0"/>
              </a:spcBef>
              <a:spcAft>
                <a:spcPts val="0"/>
              </a:spcAft>
            </a:pPr>
            <a:r>
              <a:rPr lang="en-IN" sz="4000" b="1" i="0" u="none" strike="noStrike" dirty="0">
                <a:solidFill>
                  <a:srgbClr val="000000"/>
                </a:solidFill>
                <a:effectLst/>
                <a:latin typeface="Algerian" panose="04020705040A02060702" pitchFamily="82" charset="0"/>
              </a:rPr>
              <a:t>Result</a:t>
            </a:r>
            <a:endParaRPr lang="en-IN" sz="4000" dirty="0">
              <a:latin typeface="Algerian" panose="04020705040A02060702" pitchFamily="82" charset="0"/>
            </a:endParaRPr>
          </a:p>
        </p:txBody>
      </p:sp>
      <p:sp>
        <p:nvSpPr>
          <p:cNvPr id="7" name="TextBox 6">
            <a:extLst>
              <a:ext uri="{FF2B5EF4-FFF2-40B4-BE49-F238E27FC236}">
                <a16:creationId xmlns:a16="http://schemas.microsoft.com/office/drawing/2014/main" id="{A1D5DC07-827B-4346-2F57-373176A9F7FD}"/>
              </a:ext>
            </a:extLst>
          </p:cNvPr>
          <p:cNvSpPr txBox="1"/>
          <p:nvPr/>
        </p:nvSpPr>
        <p:spPr>
          <a:xfrm>
            <a:off x="480060" y="1576626"/>
            <a:ext cx="11521440" cy="4275534"/>
          </a:xfrm>
          <a:prstGeom prst="rect">
            <a:avLst/>
          </a:prstGeom>
          <a:noFill/>
        </p:spPr>
        <p:txBody>
          <a:bodyPr wrap="square">
            <a:spAutoFit/>
          </a:bodyPr>
          <a:lstStyle/>
          <a:p>
            <a:pPr algn="just" rtl="0">
              <a:spcBef>
                <a:spcPts val="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After conducting a thorough analysis of existing shift-reduce parsing systems and identifying areas for improvement, we have developed a proposal for an enhanced shift-reduce parsing system. The proposed system incorporates several novel features and optimizations aimed at improving efficiency, error handling, and functionality.</a:t>
            </a:r>
            <a:endParaRPr lang="en-US" sz="24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br>
              <a:rPr lang="en-US" sz="2400" b="0" dirty="0">
                <a:effectLst/>
                <a:latin typeface="Times New Roman" panose="02020603050405020304" pitchFamily="18" charset="0"/>
                <a:cs typeface="Times New Roman" panose="02020603050405020304" pitchFamily="18" charset="0"/>
              </a:rPr>
            </a:br>
            <a:r>
              <a:rPr lang="en-US" sz="2400" b="0" i="0" u="none" strike="noStrike" dirty="0">
                <a:solidFill>
                  <a:srgbClr val="000000"/>
                </a:solidFill>
                <a:effectLst/>
                <a:latin typeface="Times New Roman" panose="02020603050405020304" pitchFamily="18" charset="0"/>
                <a:cs typeface="Times New Roman" panose="02020603050405020304" pitchFamily="18" charset="0"/>
              </a:rPr>
              <a:t>Efficiency Enhancements: Our system includes optimizations such as lazy parsing, incremental parsing, and parallel parsing to reduce parsing time and memory consumption. By leveraging these techniques, we achieve significant improvements in parsing performance, especially for large grammars and input sizes.</a:t>
            </a:r>
            <a:endParaRPr lang="en-US" sz="2400" b="0" dirty="0">
              <a:effectLst/>
              <a:latin typeface="Times New Roman" panose="02020603050405020304" pitchFamily="18" charset="0"/>
              <a:cs typeface="Times New Roman" panose="02020603050405020304" pitchFamily="18" charset="0"/>
            </a:endParaRPr>
          </a:p>
          <a:p>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438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F3FB91-8BEE-14FF-3F87-61F27E7441FF}"/>
              </a:ext>
            </a:extLst>
          </p:cNvPr>
          <p:cNvSpPr txBox="1"/>
          <p:nvPr/>
        </p:nvSpPr>
        <p:spPr>
          <a:xfrm>
            <a:off x="382905" y="0"/>
            <a:ext cx="6092190" cy="707886"/>
          </a:xfrm>
          <a:prstGeom prst="rect">
            <a:avLst/>
          </a:prstGeom>
          <a:noFill/>
        </p:spPr>
        <p:txBody>
          <a:bodyPr wrap="square">
            <a:spAutoFit/>
          </a:bodyPr>
          <a:lstStyle/>
          <a:p>
            <a:r>
              <a:rPr lang="en-IN" sz="4000" b="1" i="0" u="none" strike="noStrike" dirty="0">
                <a:solidFill>
                  <a:srgbClr val="000000"/>
                </a:solidFill>
                <a:effectLst/>
                <a:latin typeface="Algerian" panose="04020705040A02060702" pitchFamily="82" charset="0"/>
              </a:rPr>
              <a:t>Conclusion</a:t>
            </a:r>
            <a:endParaRPr lang="en-IN" sz="4000" dirty="0">
              <a:latin typeface="Algerian" panose="04020705040A02060702" pitchFamily="82" charset="0"/>
            </a:endParaRPr>
          </a:p>
        </p:txBody>
      </p:sp>
      <p:sp>
        <p:nvSpPr>
          <p:cNvPr id="9" name="TextBox 8">
            <a:extLst>
              <a:ext uri="{FF2B5EF4-FFF2-40B4-BE49-F238E27FC236}">
                <a16:creationId xmlns:a16="http://schemas.microsoft.com/office/drawing/2014/main" id="{CB2929E2-B5EA-5CE4-E5B7-9E29456306CF}"/>
              </a:ext>
            </a:extLst>
          </p:cNvPr>
          <p:cNvSpPr txBox="1"/>
          <p:nvPr/>
        </p:nvSpPr>
        <p:spPr>
          <a:xfrm>
            <a:off x="382905" y="1225689"/>
            <a:ext cx="10235565" cy="5632311"/>
          </a:xfrm>
          <a:prstGeom prst="rect">
            <a:avLst/>
          </a:prstGeom>
          <a:noFill/>
        </p:spPr>
        <p:txBody>
          <a:bodyPr wrap="square">
            <a:spAutoFit/>
          </a:bodyPr>
          <a:lstStyle/>
          <a:p>
            <a:pPr algn="just" rtl="0">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Concluding the project "Classification Of Shift Reduce Parsing Algorithm Using Python" we can summarize the key points and outcomes of the implementation:</a:t>
            </a:r>
            <a:endParaRPr lang="en-US" sz="20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br>
              <a:rPr lang="en-US" sz="2000" b="0" dirty="0">
                <a:effectLst/>
                <a:latin typeface="Times New Roman" panose="02020603050405020304" pitchFamily="18" charset="0"/>
                <a:cs typeface="Times New Roman" panose="02020603050405020304" pitchFamily="18" charset="0"/>
              </a:rPr>
            </a:br>
            <a:r>
              <a:rPr lang="en-US" sz="2000" b="1" i="0" u="none" strike="noStrike" dirty="0">
                <a:solidFill>
                  <a:srgbClr val="000000"/>
                </a:solidFill>
                <a:effectLst/>
                <a:latin typeface="Times New Roman" panose="02020603050405020304" pitchFamily="18" charset="0"/>
                <a:cs typeface="Times New Roman" panose="02020603050405020304" pitchFamily="18" charset="0"/>
              </a:rPr>
              <a:t>Objective Achievement: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The primary goal of the project was to implement a basic shift-reduce parser capable of parsing arithmetic expressions. This objective has been successfully achieved through the development of the parser class and the demonstration of parsing on example input strings.</a:t>
            </a:r>
            <a:endParaRPr lang="en-US" sz="20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br>
              <a:rPr lang="en-US" sz="2000" b="0" dirty="0">
                <a:effectLst/>
                <a:latin typeface="Times New Roman" panose="02020603050405020304" pitchFamily="18" charset="0"/>
                <a:cs typeface="Times New Roman" panose="02020603050405020304" pitchFamily="18" charset="0"/>
              </a:rPr>
            </a:br>
            <a:r>
              <a:rPr lang="en-US" sz="2000" b="1" i="0" u="none" strike="noStrike" dirty="0">
                <a:solidFill>
                  <a:srgbClr val="000000"/>
                </a:solidFill>
                <a:effectLst/>
                <a:latin typeface="Times New Roman" panose="02020603050405020304" pitchFamily="18" charset="0"/>
                <a:cs typeface="Times New Roman" panose="02020603050405020304" pitchFamily="18" charset="0"/>
              </a:rPr>
              <a:t>Understanding of Parsing Techniques: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project provided an opportunity to understand and apply shift-reduce parsing techniques, which are fundamental in compiler design and syntax analysis. By implementing the parser, one gains insight into how parsing algorithms work and how they can be used to process complex grammatical structures.</a:t>
            </a:r>
            <a:endParaRPr lang="en-US" sz="20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br>
              <a:rPr lang="en-US" sz="2000" b="0" dirty="0">
                <a:effectLst/>
                <a:latin typeface="Times New Roman" panose="02020603050405020304" pitchFamily="18" charset="0"/>
                <a:cs typeface="Times New Roman" panose="02020603050405020304" pitchFamily="18" charset="0"/>
              </a:rPr>
            </a:br>
            <a:r>
              <a:rPr lang="en-US" sz="2000" b="1" i="0" u="none" strike="noStrike" dirty="0">
                <a:solidFill>
                  <a:srgbClr val="000000"/>
                </a:solidFill>
                <a:effectLst/>
                <a:latin typeface="Times New Roman" panose="02020603050405020304" pitchFamily="18" charset="0"/>
                <a:cs typeface="Times New Roman" panose="02020603050405020304" pitchFamily="18" charset="0"/>
              </a:rPr>
              <a:t>Application of Grammar Rules: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implementation required defining grammar rules for arithmetic expressions and incorporating them into the parser. This process involved careful consideration of syntax rules and their translation into parsing actions such as shift and reduce.</a:t>
            </a:r>
            <a:endParaRPr lang="en-US" sz="2000" b="0" dirty="0">
              <a:effectLst/>
              <a:latin typeface="Times New Roman" panose="02020603050405020304" pitchFamily="18" charset="0"/>
              <a:cs typeface="Times New Roman" panose="02020603050405020304" pitchFamily="18" charset="0"/>
            </a:endParaRPr>
          </a:p>
          <a:p>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557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FDEB0C-EF6C-C5CA-8388-DAB165DE1D4E}"/>
              </a:ext>
            </a:extLst>
          </p:cNvPr>
          <p:cNvSpPr txBox="1"/>
          <p:nvPr/>
        </p:nvSpPr>
        <p:spPr>
          <a:xfrm>
            <a:off x="1674492" y="607814"/>
            <a:ext cx="9184005" cy="707886"/>
          </a:xfrm>
          <a:prstGeom prst="rect">
            <a:avLst/>
          </a:prstGeom>
          <a:noFill/>
        </p:spPr>
        <p:txBody>
          <a:bodyPr wrap="square">
            <a:spAutoFit/>
          </a:bodyPr>
          <a:lstStyle/>
          <a:p>
            <a:r>
              <a:rPr lang="en-IN" sz="4000" b="1" i="0" u="none" strike="noStrike" dirty="0">
                <a:solidFill>
                  <a:srgbClr val="000000"/>
                </a:solidFill>
                <a:effectLst/>
                <a:latin typeface="Algerian" panose="04020705040A02060702" pitchFamily="82" charset="0"/>
              </a:rPr>
              <a:t>ABSTRACT</a:t>
            </a:r>
            <a:endParaRPr lang="en-IN" sz="4000" dirty="0">
              <a:latin typeface="Algerian" panose="04020705040A02060702" pitchFamily="82" charset="0"/>
            </a:endParaRPr>
          </a:p>
        </p:txBody>
      </p:sp>
      <p:sp>
        <p:nvSpPr>
          <p:cNvPr id="7" name="TextBox 6">
            <a:extLst>
              <a:ext uri="{FF2B5EF4-FFF2-40B4-BE49-F238E27FC236}">
                <a16:creationId xmlns:a16="http://schemas.microsoft.com/office/drawing/2014/main" id="{FAF0A9E2-97BA-BB54-4C74-39611EFC2D33}"/>
              </a:ext>
            </a:extLst>
          </p:cNvPr>
          <p:cNvSpPr txBox="1"/>
          <p:nvPr/>
        </p:nvSpPr>
        <p:spPr>
          <a:xfrm>
            <a:off x="702943" y="1700659"/>
            <a:ext cx="11127105" cy="2677656"/>
          </a:xfrm>
          <a:prstGeom prst="rect">
            <a:avLst/>
          </a:prstGeom>
          <a:noFill/>
        </p:spPr>
        <p:txBody>
          <a:bodyPr wrap="square">
            <a:spAutoFit/>
          </a:bodyPr>
          <a:lstStyle/>
          <a:p>
            <a:r>
              <a:rPr lang="en-US" sz="2400" b="0" i="0" u="none" strike="noStrike" dirty="0">
                <a:solidFill>
                  <a:srgbClr val="000000"/>
                </a:solidFill>
                <a:effectLst/>
                <a:latin typeface="Times New Roman" panose="02020603050405020304" pitchFamily="18" charset="0"/>
                <a:cs typeface="Times New Roman" panose="02020603050405020304" pitchFamily="18" charset="0"/>
              </a:rPr>
              <a:t>Parsing is a crucial process in computer science, essential for tasks such as compiler construction, syntax analysis, and natural language processing. Shift-reduce parsing is a popular bottom-up parsing technique known for its efficiency and versatility. In this paper, we present a basic implementation of a shift-reduce parser specifically designed for parsing arithmetic expressions. Written in Python, our parser demonstrates the core principles of shift-reduce parsing by efficiently analyzing arithmetic expressions composed of addition, multiplication, parentheses, and identifiers.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260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6EE6C-C180-E2A0-7371-F07FDC4C7B6D}"/>
              </a:ext>
            </a:extLst>
          </p:cNvPr>
          <p:cNvSpPr txBox="1"/>
          <p:nvPr/>
        </p:nvSpPr>
        <p:spPr>
          <a:xfrm>
            <a:off x="1583055" y="615434"/>
            <a:ext cx="6092190" cy="707886"/>
          </a:xfrm>
          <a:prstGeom prst="rect">
            <a:avLst/>
          </a:prstGeom>
          <a:noFill/>
        </p:spPr>
        <p:txBody>
          <a:bodyPr wrap="square">
            <a:spAutoFit/>
          </a:bodyPr>
          <a:lstStyle/>
          <a:p>
            <a:r>
              <a:rPr lang="en-IN" sz="4000" b="1" i="0" u="none" strike="noStrike" dirty="0">
                <a:solidFill>
                  <a:srgbClr val="000000"/>
                </a:solidFill>
                <a:effectLst/>
                <a:latin typeface="Algerian" panose="04020705040A02060702" pitchFamily="82" charset="0"/>
              </a:rPr>
              <a:t>INTRODUCTION</a:t>
            </a:r>
            <a:endParaRPr lang="en-IN" sz="4000" dirty="0">
              <a:latin typeface="Algerian" panose="04020705040A02060702" pitchFamily="82" charset="0"/>
            </a:endParaRPr>
          </a:p>
        </p:txBody>
      </p:sp>
      <p:sp>
        <p:nvSpPr>
          <p:cNvPr id="7" name="TextBox 6">
            <a:extLst>
              <a:ext uri="{FF2B5EF4-FFF2-40B4-BE49-F238E27FC236}">
                <a16:creationId xmlns:a16="http://schemas.microsoft.com/office/drawing/2014/main" id="{38B41775-D850-65DF-65F8-6FC8773D805F}"/>
              </a:ext>
            </a:extLst>
          </p:cNvPr>
          <p:cNvSpPr txBox="1"/>
          <p:nvPr/>
        </p:nvSpPr>
        <p:spPr>
          <a:xfrm>
            <a:off x="617220" y="1718251"/>
            <a:ext cx="11361420" cy="4524315"/>
          </a:xfrm>
          <a:prstGeom prst="rect">
            <a:avLst/>
          </a:prstGeom>
          <a:noFill/>
        </p:spPr>
        <p:txBody>
          <a:bodyPr wrap="square">
            <a:spAutoFit/>
          </a:bodyPr>
          <a:lstStyle/>
          <a:p>
            <a:pPr algn="just" rtl="0">
              <a:spcBef>
                <a:spcPts val="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Parsing, a fundamental process in computer science and compiler design, involves analyzing the structure of input strings according to a given grammar. Among the various parsing techniques, shift-reduce parsing stands out as a widely used and efficient approach, particularly in the context of bottom-up parsing. In this paper, we present a basic implementation of a shift-reduce parser tailored for parsing arithmetic expressions. The parser, written in Python, demonstrates the core principles of shift-reduce parsing and serves as a practical illustration of how to parse simple arithmetic expressions efficiently. This introduction provides an overview of the significance of parsing in compiler design, introduces the concept of shift-reduce parsing, and outlines the objectives and structure of our implementation.</a:t>
            </a:r>
            <a:endParaRPr lang="en-US" sz="2400" b="0" dirty="0">
              <a:effectLst/>
              <a:latin typeface="Times New Roman" panose="02020603050405020304" pitchFamily="18" charset="0"/>
              <a:cs typeface="Times New Roman" panose="02020603050405020304" pitchFamily="18" charset="0"/>
            </a:endParaRPr>
          </a:p>
          <a:p>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7139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FFE5FB-85E6-DB5D-065B-E57C8FF0906D}"/>
              </a:ext>
            </a:extLst>
          </p:cNvPr>
          <p:cNvSpPr txBox="1"/>
          <p:nvPr/>
        </p:nvSpPr>
        <p:spPr>
          <a:xfrm>
            <a:off x="1691640" y="640080"/>
            <a:ext cx="8069580" cy="707886"/>
          </a:xfrm>
          <a:prstGeom prst="rect">
            <a:avLst/>
          </a:prstGeom>
          <a:noFill/>
        </p:spPr>
        <p:txBody>
          <a:bodyPr wrap="square">
            <a:spAutoFit/>
          </a:bodyPr>
          <a:lstStyle/>
          <a:p>
            <a:r>
              <a:rPr lang="en-IN" sz="4000" b="1" i="0" u="none" strike="noStrike" dirty="0">
                <a:solidFill>
                  <a:srgbClr val="000000"/>
                </a:solidFill>
                <a:effectLst/>
                <a:latin typeface="Algerian" panose="04020705040A02060702" pitchFamily="82" charset="0"/>
              </a:rPr>
              <a:t>System</a:t>
            </a:r>
            <a:r>
              <a:rPr lang="en-IN" sz="4000" b="1" i="0" u="none" strike="noStrike" dirty="0">
                <a:solidFill>
                  <a:srgbClr val="000000"/>
                </a:solidFill>
                <a:effectLst/>
                <a:latin typeface="Aptos Narrow" panose="020B0004020202020204" pitchFamily="34" charset="0"/>
              </a:rPr>
              <a:t> </a:t>
            </a:r>
            <a:r>
              <a:rPr lang="en-IN" sz="4000" b="1" i="0" u="none" strike="noStrike" dirty="0">
                <a:solidFill>
                  <a:srgbClr val="000000"/>
                </a:solidFill>
                <a:effectLst/>
                <a:latin typeface="Algerian" panose="04020705040A02060702" pitchFamily="82" charset="0"/>
              </a:rPr>
              <a:t>requirements</a:t>
            </a:r>
            <a:endParaRPr lang="en-IN" sz="4000" dirty="0">
              <a:latin typeface="Algerian" panose="04020705040A02060702" pitchFamily="82" charset="0"/>
            </a:endParaRPr>
          </a:p>
        </p:txBody>
      </p:sp>
      <p:sp>
        <p:nvSpPr>
          <p:cNvPr id="7" name="TextBox 6">
            <a:extLst>
              <a:ext uri="{FF2B5EF4-FFF2-40B4-BE49-F238E27FC236}">
                <a16:creationId xmlns:a16="http://schemas.microsoft.com/office/drawing/2014/main" id="{EDBFC3ED-056B-2500-F23C-4D149AA901D6}"/>
              </a:ext>
            </a:extLst>
          </p:cNvPr>
          <p:cNvSpPr txBox="1"/>
          <p:nvPr/>
        </p:nvSpPr>
        <p:spPr>
          <a:xfrm>
            <a:off x="714374" y="1560374"/>
            <a:ext cx="11089005" cy="1569660"/>
          </a:xfrm>
          <a:prstGeom prst="rect">
            <a:avLst/>
          </a:prstGeom>
          <a:noFill/>
        </p:spPr>
        <p:txBody>
          <a:bodyPr wrap="square">
            <a:spAutoFit/>
          </a:bodyPr>
          <a:lstStyle/>
          <a:p>
            <a:r>
              <a:rPr lang="en-US" sz="2400" b="0" i="0" u="none" strike="noStrike" dirty="0">
                <a:solidFill>
                  <a:srgbClr val="000000"/>
                </a:solidFill>
                <a:effectLst/>
                <a:latin typeface="Times New Roman" panose="02020603050405020304" pitchFamily="18" charset="0"/>
              </a:rPr>
              <a:t>For running the Python implementation of the basic shift-reduce parser for arithmetic expressions provided in the previous code, the system requirements are quite minimal. Since Python is a cross-platform language, the code should be able to run on various operating systems without significant differences in performance.</a:t>
            </a:r>
            <a:endParaRPr lang="en-IN" sz="2400" dirty="0"/>
          </a:p>
        </p:txBody>
      </p:sp>
      <p:sp>
        <p:nvSpPr>
          <p:cNvPr id="9" name="TextBox 8">
            <a:extLst>
              <a:ext uri="{FF2B5EF4-FFF2-40B4-BE49-F238E27FC236}">
                <a16:creationId xmlns:a16="http://schemas.microsoft.com/office/drawing/2014/main" id="{987BB434-1E07-70E3-CD4F-3EE44DBBA580}"/>
              </a:ext>
            </a:extLst>
          </p:cNvPr>
          <p:cNvSpPr txBox="1"/>
          <p:nvPr/>
        </p:nvSpPr>
        <p:spPr>
          <a:xfrm>
            <a:off x="714374" y="3130035"/>
            <a:ext cx="9549766" cy="461665"/>
          </a:xfrm>
          <a:prstGeom prst="rect">
            <a:avLst/>
          </a:prstGeom>
          <a:noFill/>
        </p:spPr>
        <p:txBody>
          <a:bodyPr wrap="square">
            <a:spAutoFit/>
          </a:bodyPr>
          <a:lstStyle/>
          <a:p>
            <a:r>
              <a:rPr lang="en-US" sz="2400" b="1" i="0" u="none" strike="noStrike" dirty="0">
                <a:solidFill>
                  <a:srgbClr val="000000"/>
                </a:solidFill>
                <a:effectLst/>
                <a:latin typeface="Times New Roman" panose="02020603050405020304" pitchFamily="18" charset="0"/>
              </a:rPr>
              <a:t>Here are the general system requirement:</a:t>
            </a:r>
            <a:endParaRPr lang="en-IN" sz="2400" b="1" dirty="0"/>
          </a:p>
        </p:txBody>
      </p:sp>
      <p:sp>
        <p:nvSpPr>
          <p:cNvPr id="11" name="TextBox 10">
            <a:extLst>
              <a:ext uri="{FF2B5EF4-FFF2-40B4-BE49-F238E27FC236}">
                <a16:creationId xmlns:a16="http://schemas.microsoft.com/office/drawing/2014/main" id="{9BEDA0F2-FD28-80DD-9017-522848A09E51}"/>
              </a:ext>
            </a:extLst>
          </p:cNvPr>
          <p:cNvSpPr txBox="1"/>
          <p:nvPr/>
        </p:nvSpPr>
        <p:spPr>
          <a:xfrm>
            <a:off x="714374" y="3792974"/>
            <a:ext cx="6092190" cy="2246769"/>
          </a:xfrm>
          <a:prstGeom prst="rect">
            <a:avLst/>
          </a:prstGeom>
          <a:noFill/>
        </p:spPr>
        <p:txBody>
          <a:bodyPr wrap="square">
            <a:spAutoFit/>
          </a:bodyPr>
          <a:lstStyle/>
          <a:p>
            <a:pPr marL="457200" indent="-457200">
              <a:buFont typeface="Wingdings" panose="05000000000000000000" pitchFamily="2" charset="2"/>
              <a:buChar char="q"/>
            </a:pPr>
            <a:r>
              <a:rPr lang="en-IN" sz="2800" b="1" i="0" u="none" strike="noStrike" dirty="0">
                <a:solidFill>
                  <a:srgbClr val="000000"/>
                </a:solidFill>
                <a:effectLst/>
                <a:latin typeface="Times New Roman" panose="02020603050405020304" pitchFamily="18" charset="0"/>
              </a:rPr>
              <a:t>Python</a:t>
            </a:r>
          </a:p>
          <a:p>
            <a:pPr marL="457200" indent="-457200">
              <a:buFont typeface="Wingdings" panose="05000000000000000000" pitchFamily="2" charset="2"/>
              <a:buChar char="q"/>
            </a:pPr>
            <a:r>
              <a:rPr lang="en-IN" sz="2800" b="1" i="0" u="none" strike="noStrike" dirty="0">
                <a:solidFill>
                  <a:srgbClr val="000000"/>
                </a:solidFill>
                <a:effectLst/>
                <a:latin typeface="Times New Roman" panose="02020603050405020304" pitchFamily="18" charset="0"/>
              </a:rPr>
              <a:t>Operating System</a:t>
            </a:r>
          </a:p>
          <a:p>
            <a:pPr marL="457200" indent="-457200">
              <a:buFont typeface="Wingdings" panose="05000000000000000000" pitchFamily="2" charset="2"/>
              <a:buChar char="q"/>
            </a:pPr>
            <a:r>
              <a:rPr lang="en-IN" sz="2800" b="1" i="0" u="none" strike="noStrike" dirty="0">
                <a:solidFill>
                  <a:srgbClr val="000000"/>
                </a:solidFill>
                <a:effectLst/>
                <a:latin typeface="Times New Roman" panose="02020603050405020304" pitchFamily="18" charset="0"/>
              </a:rPr>
              <a:t>Hardware</a:t>
            </a:r>
            <a:endParaRPr lang="en-IN" sz="2800" b="1" dirty="0">
              <a:solidFill>
                <a:srgbClr val="000000"/>
              </a:solidFill>
              <a:latin typeface="Times New Roman" panose="02020603050405020304" pitchFamily="18" charset="0"/>
            </a:endParaRPr>
          </a:p>
          <a:p>
            <a:pPr marL="457200" indent="-457200">
              <a:buFont typeface="Wingdings" panose="05000000000000000000" pitchFamily="2" charset="2"/>
              <a:buChar char="q"/>
            </a:pPr>
            <a:r>
              <a:rPr lang="en-IN" sz="2800" b="1" i="0" u="none" strike="noStrike" dirty="0">
                <a:solidFill>
                  <a:srgbClr val="000000"/>
                </a:solidFill>
                <a:effectLst/>
                <a:latin typeface="Times New Roman" panose="02020603050405020304" pitchFamily="18" charset="0"/>
              </a:rPr>
              <a:t>Memory</a:t>
            </a:r>
          </a:p>
          <a:p>
            <a:pPr marL="457200" indent="-457200">
              <a:buFont typeface="Wingdings" panose="05000000000000000000" pitchFamily="2" charset="2"/>
              <a:buChar char="q"/>
            </a:pPr>
            <a:r>
              <a:rPr lang="en-IN" sz="2800" b="1" i="0" u="none" strike="noStrike" dirty="0">
                <a:solidFill>
                  <a:srgbClr val="000000"/>
                </a:solidFill>
                <a:effectLst/>
                <a:latin typeface="Times New Roman" panose="02020603050405020304" pitchFamily="18" charset="0"/>
              </a:rPr>
              <a:t>Disk Space</a:t>
            </a:r>
            <a:endParaRPr lang="en-IN" sz="2800" dirty="0"/>
          </a:p>
        </p:txBody>
      </p:sp>
    </p:spTree>
    <p:extLst>
      <p:ext uri="{BB962C8B-B14F-4D97-AF65-F5344CB8AC3E}">
        <p14:creationId xmlns:p14="http://schemas.microsoft.com/office/powerpoint/2010/main" val="3411549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242E7B-BBA2-E756-D1F7-16327A55AE1E}"/>
              </a:ext>
            </a:extLst>
          </p:cNvPr>
          <p:cNvSpPr txBox="1"/>
          <p:nvPr/>
        </p:nvSpPr>
        <p:spPr>
          <a:xfrm>
            <a:off x="1605914" y="472202"/>
            <a:ext cx="8703945" cy="707886"/>
          </a:xfrm>
          <a:prstGeom prst="rect">
            <a:avLst/>
          </a:prstGeom>
          <a:noFill/>
        </p:spPr>
        <p:txBody>
          <a:bodyPr wrap="square">
            <a:spAutoFit/>
          </a:bodyPr>
          <a:lstStyle/>
          <a:p>
            <a:r>
              <a:rPr lang="en-IN" sz="4000" b="1" i="0" u="none" strike="noStrike" dirty="0">
                <a:solidFill>
                  <a:srgbClr val="000000"/>
                </a:solidFill>
                <a:effectLst/>
                <a:latin typeface="Algerian" panose="04020705040A02060702" pitchFamily="82" charset="0"/>
              </a:rPr>
              <a:t>Existing system</a:t>
            </a:r>
            <a:endParaRPr lang="en-IN" sz="4000" dirty="0">
              <a:latin typeface="Aptos Narrow" panose="020B0004020202020204" pitchFamily="34" charset="0"/>
            </a:endParaRPr>
          </a:p>
        </p:txBody>
      </p:sp>
      <p:sp>
        <p:nvSpPr>
          <p:cNvPr id="7" name="TextBox 6">
            <a:extLst>
              <a:ext uri="{FF2B5EF4-FFF2-40B4-BE49-F238E27FC236}">
                <a16:creationId xmlns:a16="http://schemas.microsoft.com/office/drawing/2014/main" id="{CC257A2A-EF7F-00F5-3704-8D35285F259F}"/>
              </a:ext>
            </a:extLst>
          </p:cNvPr>
          <p:cNvSpPr txBox="1"/>
          <p:nvPr/>
        </p:nvSpPr>
        <p:spPr>
          <a:xfrm>
            <a:off x="723900" y="1180088"/>
            <a:ext cx="10744200" cy="6740307"/>
          </a:xfrm>
          <a:prstGeom prst="rect">
            <a:avLst/>
          </a:prstGeom>
          <a:noFill/>
        </p:spPr>
        <p:txBody>
          <a:bodyPr wrap="square">
            <a:spAutoFit/>
          </a:bodyPr>
          <a:lstStyle/>
          <a:p>
            <a:pPr algn="just" rtl="0">
              <a:spcBef>
                <a:spcPts val="0"/>
              </a:spcBef>
              <a:spcAft>
                <a:spcPts val="0"/>
              </a:spcAft>
            </a:pPr>
            <a:r>
              <a:rPr lang="en-US" b="1" i="0" u="none" strike="noStrike" dirty="0">
                <a:solidFill>
                  <a:srgbClr val="000000"/>
                </a:solidFill>
                <a:effectLst/>
                <a:latin typeface="Times New Roman" panose="02020603050405020304" pitchFamily="18" charset="0"/>
              </a:rPr>
              <a:t>Programming Language and Libraries:</a:t>
            </a:r>
            <a:r>
              <a:rPr lang="en-US" b="0" i="0" u="none" strike="noStrike" dirty="0">
                <a:solidFill>
                  <a:srgbClr val="000000"/>
                </a:solidFill>
                <a:effectLst/>
                <a:latin typeface="Times New Roman" panose="02020603050405020304" pitchFamily="18" charset="0"/>
              </a:rPr>
              <a:t> The system would likely require Python to be installed, with specific dependencies or libraries needed for parsing and other functionalities. These dependencies could include libraries for parsing input strings, handling data structures, or implementing the shift-reduce parsing algorithm.</a:t>
            </a:r>
            <a:endParaRPr lang="en-US" b="0" dirty="0">
              <a:effectLst/>
            </a:endParaRPr>
          </a:p>
          <a:p>
            <a:pPr algn="just" rtl="0">
              <a:spcBef>
                <a:spcPts val="0"/>
              </a:spcBef>
              <a:spcAft>
                <a:spcPts val="0"/>
              </a:spcAft>
            </a:pPr>
            <a:br>
              <a:rPr lang="en-US" b="0" dirty="0">
                <a:effectLst/>
              </a:rPr>
            </a:br>
            <a:r>
              <a:rPr lang="en-US" b="1" i="0" u="none" strike="noStrike" dirty="0">
                <a:solidFill>
                  <a:srgbClr val="000000"/>
                </a:solidFill>
                <a:effectLst/>
                <a:latin typeface="Times New Roman" panose="02020603050405020304" pitchFamily="18" charset="0"/>
              </a:rPr>
              <a:t>Operating System Compatibility:</a:t>
            </a:r>
            <a:r>
              <a:rPr lang="en-US" b="0" i="0" u="none" strike="noStrike" dirty="0">
                <a:solidFill>
                  <a:srgbClr val="000000"/>
                </a:solidFill>
                <a:effectLst/>
                <a:latin typeface="Times New Roman" panose="02020603050405020304" pitchFamily="18" charset="0"/>
              </a:rPr>
              <a:t> The system should be compatible with the operating systems where Python is supported, such as Windows, macOS, and various Linux distributions. Any platform-specific considerations for running the system should be documented.</a:t>
            </a:r>
            <a:endParaRPr lang="en-US" b="0" dirty="0">
              <a:effectLst/>
            </a:endParaRPr>
          </a:p>
          <a:p>
            <a:pPr algn="just" rtl="0">
              <a:spcBef>
                <a:spcPts val="0"/>
              </a:spcBef>
              <a:spcAft>
                <a:spcPts val="0"/>
              </a:spcAft>
            </a:pPr>
            <a:br>
              <a:rPr lang="en-US" b="0" dirty="0">
                <a:effectLst/>
              </a:rPr>
            </a:br>
            <a:r>
              <a:rPr lang="en-US" b="1" i="0" u="none" strike="noStrike" dirty="0">
                <a:solidFill>
                  <a:srgbClr val="000000"/>
                </a:solidFill>
                <a:effectLst/>
                <a:latin typeface="Times New Roman" panose="02020603050405020304" pitchFamily="18" charset="0"/>
              </a:rPr>
              <a:t>Hardware Requirements:</a:t>
            </a:r>
            <a:r>
              <a:rPr lang="en-US" b="0" i="0" u="none" strike="noStrike" dirty="0">
                <a:solidFill>
                  <a:srgbClr val="000000"/>
                </a:solidFill>
                <a:effectLst/>
                <a:latin typeface="Times New Roman" panose="02020603050405020304" pitchFamily="18" charset="0"/>
              </a:rPr>
              <a:t> The hardware requirements would depend on the complexity and scale of the system. For a basic implementation of a shift-reduce parser for arithmetic expressions, minimal hardware resources should suffice. However, for larger or more complex parsing tasks, more memory and processing power might be necessary.</a:t>
            </a:r>
            <a:endParaRPr lang="en-US" b="0" dirty="0">
              <a:effectLst/>
            </a:endParaRPr>
          </a:p>
          <a:p>
            <a:pPr algn="just" rtl="0">
              <a:spcBef>
                <a:spcPts val="0"/>
              </a:spcBef>
              <a:spcAft>
                <a:spcPts val="0"/>
              </a:spcAft>
            </a:pPr>
            <a:br>
              <a:rPr lang="en-US" b="0" dirty="0">
                <a:effectLst/>
              </a:rPr>
            </a:br>
            <a:r>
              <a:rPr lang="en-US" b="1" i="0" u="none" strike="noStrike" dirty="0">
                <a:solidFill>
                  <a:srgbClr val="000000"/>
                </a:solidFill>
                <a:effectLst/>
                <a:latin typeface="Times New Roman" panose="02020603050405020304" pitchFamily="18" charset="0"/>
              </a:rPr>
              <a:t>Storage:</a:t>
            </a:r>
            <a:r>
              <a:rPr lang="en-US" b="0" i="0" u="none" strike="noStrike" dirty="0">
                <a:solidFill>
                  <a:srgbClr val="000000"/>
                </a:solidFill>
                <a:effectLst/>
                <a:latin typeface="Times New Roman" panose="02020603050405020304" pitchFamily="18" charset="0"/>
              </a:rPr>
              <a:t> The system might require some disk space for storing the codebase, configuration files, and any input/output data. The amount of required disk space would depend on the size of the codebase and any additional resources used by the system.</a:t>
            </a:r>
            <a:endParaRPr lang="en-US" b="0" dirty="0">
              <a:effectLst/>
            </a:endParaRPr>
          </a:p>
          <a:p>
            <a:pPr algn="just" rtl="0">
              <a:spcBef>
                <a:spcPts val="0"/>
              </a:spcBef>
              <a:spcAft>
                <a:spcPts val="0"/>
              </a:spcAft>
            </a:pPr>
            <a:br>
              <a:rPr lang="en-US" b="0" dirty="0">
                <a:effectLst/>
              </a:rPr>
            </a:br>
            <a:r>
              <a:rPr lang="en-US" b="1" i="0" u="none" strike="noStrike" dirty="0">
                <a:solidFill>
                  <a:srgbClr val="000000"/>
                </a:solidFill>
                <a:effectLst/>
                <a:latin typeface="Times New Roman" panose="02020603050405020304" pitchFamily="18" charset="0"/>
              </a:rPr>
              <a:t>Development and Deployment Environment: </a:t>
            </a:r>
            <a:r>
              <a:rPr lang="en-US" b="0" i="0" u="none" strike="noStrike" dirty="0">
                <a:solidFill>
                  <a:srgbClr val="000000"/>
                </a:solidFill>
                <a:effectLst/>
                <a:latin typeface="Times New Roman" panose="02020603050405020304" pitchFamily="18" charset="0"/>
              </a:rPr>
              <a:t>The system might have specific requirements for development and deployment environments, such as version control systems, integrated development environments (IDEs), or containerization tools for deployment.</a:t>
            </a:r>
            <a:endParaRPr lang="en-US" b="0" dirty="0">
              <a:effectLst/>
            </a:endParaRPr>
          </a:p>
          <a:p>
            <a:br>
              <a:rPr lang="en-US" b="0" dirty="0">
                <a:effectLst/>
              </a:rPr>
            </a:br>
            <a:br>
              <a:rPr lang="en-US" b="0" dirty="0">
                <a:effectLst/>
              </a:rPr>
            </a:br>
            <a:br>
              <a:rPr lang="en-US" b="0" dirty="0">
                <a:effectLst/>
              </a:rPr>
            </a:br>
            <a:endParaRPr lang="en-IN" dirty="0"/>
          </a:p>
        </p:txBody>
      </p:sp>
    </p:spTree>
    <p:extLst>
      <p:ext uri="{BB962C8B-B14F-4D97-AF65-F5344CB8AC3E}">
        <p14:creationId xmlns:p14="http://schemas.microsoft.com/office/powerpoint/2010/main" val="3476332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1C4E66-AE4C-FBDD-7B20-1135E9255CFF}"/>
              </a:ext>
            </a:extLst>
          </p:cNvPr>
          <p:cNvSpPr txBox="1"/>
          <p:nvPr/>
        </p:nvSpPr>
        <p:spPr>
          <a:xfrm>
            <a:off x="1447973" y="411773"/>
            <a:ext cx="6092190" cy="707886"/>
          </a:xfrm>
          <a:prstGeom prst="rect">
            <a:avLst/>
          </a:prstGeom>
          <a:noFill/>
        </p:spPr>
        <p:txBody>
          <a:bodyPr wrap="square">
            <a:spAutoFit/>
          </a:bodyPr>
          <a:lstStyle/>
          <a:p>
            <a:r>
              <a:rPr lang="en-IN" sz="4000" b="1" i="0" u="none" strike="noStrike" dirty="0">
                <a:solidFill>
                  <a:srgbClr val="000000"/>
                </a:solidFill>
                <a:effectLst/>
                <a:latin typeface="Algerian" panose="04020705040A02060702" pitchFamily="82" charset="0"/>
              </a:rPr>
              <a:t>Proposed</a:t>
            </a:r>
            <a:r>
              <a:rPr lang="en-IN" sz="4000" b="1" i="0" u="none" strike="noStrike" dirty="0">
                <a:solidFill>
                  <a:srgbClr val="000000"/>
                </a:solidFill>
                <a:effectLst/>
                <a:latin typeface="Aptos Narrow" panose="020B0004020202020204" pitchFamily="34" charset="0"/>
              </a:rPr>
              <a:t> </a:t>
            </a:r>
            <a:r>
              <a:rPr lang="en-IN" sz="4000" b="1" i="0" u="none" strike="noStrike" dirty="0">
                <a:solidFill>
                  <a:srgbClr val="000000"/>
                </a:solidFill>
                <a:effectLst/>
                <a:latin typeface="Algerian" panose="04020705040A02060702" pitchFamily="82" charset="0"/>
              </a:rPr>
              <a:t>system</a:t>
            </a:r>
            <a:endParaRPr lang="en-IN" sz="4000" dirty="0">
              <a:latin typeface="Algerian" panose="04020705040A02060702" pitchFamily="82" charset="0"/>
            </a:endParaRPr>
          </a:p>
        </p:txBody>
      </p:sp>
      <p:sp>
        <p:nvSpPr>
          <p:cNvPr id="7" name="TextBox 6">
            <a:extLst>
              <a:ext uri="{FF2B5EF4-FFF2-40B4-BE49-F238E27FC236}">
                <a16:creationId xmlns:a16="http://schemas.microsoft.com/office/drawing/2014/main" id="{5B8D0D45-8700-45D6-ECB3-6963F42517FC}"/>
              </a:ext>
            </a:extLst>
          </p:cNvPr>
          <p:cNvSpPr txBox="1"/>
          <p:nvPr/>
        </p:nvSpPr>
        <p:spPr>
          <a:xfrm>
            <a:off x="287654" y="1348800"/>
            <a:ext cx="11904346" cy="5509200"/>
          </a:xfrm>
          <a:prstGeom prst="rect">
            <a:avLst/>
          </a:prstGeom>
          <a:noFill/>
        </p:spPr>
        <p:txBody>
          <a:bodyPr wrap="square">
            <a:spAutoFit/>
          </a:bodyPr>
          <a:lstStyle/>
          <a:p>
            <a:pPr algn="just" rtl="0">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Enhanced Error Handling:</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Develop a shift-reduce parser that includes robust error handling mechanisms to provide informative error messages when encountering syntax errors in input expressions. This could involve implementing error recovery strategies such as panic mode recovery or more advanced techniques like error correction.</a:t>
            </a:r>
            <a:endParaRPr lang="en-US" sz="16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br>
              <a:rPr lang="en-US" sz="1600" b="0" dirty="0">
                <a:effectLst/>
                <a:latin typeface="Times New Roman" panose="02020603050405020304" pitchFamily="18" charset="0"/>
                <a:cs typeface="Times New Roman" panose="02020603050405020304" pitchFamily="18" charset="0"/>
              </a:rPr>
            </a:br>
            <a:r>
              <a:rPr lang="en-US" sz="1600" b="1" i="0" u="none" strike="noStrike" dirty="0">
                <a:solidFill>
                  <a:srgbClr val="000000"/>
                </a:solidFill>
                <a:effectLst/>
                <a:latin typeface="Times New Roman" panose="02020603050405020304" pitchFamily="18" charset="0"/>
                <a:cs typeface="Times New Roman" panose="02020603050405020304" pitchFamily="18" charset="0"/>
              </a:rPr>
              <a:t>Support for Extended Arithmetic Operations</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Extend the grammar and actions of the parser to support a wider range of arithmetic operations, such as subtraction, division, exponentiation, and unary operators. This would involve expanding the grammar rules and precedence rules accordingly.</a:t>
            </a:r>
            <a:endParaRPr lang="en-US" sz="16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br>
              <a:rPr lang="en-US" sz="1600" b="0" dirty="0">
                <a:effectLst/>
                <a:latin typeface="Times New Roman" panose="02020603050405020304" pitchFamily="18" charset="0"/>
                <a:cs typeface="Times New Roman" panose="02020603050405020304" pitchFamily="18" charset="0"/>
              </a:rPr>
            </a:br>
            <a:r>
              <a:rPr lang="en-US" sz="1600" b="1" i="0" u="none" strike="noStrike" dirty="0">
                <a:solidFill>
                  <a:srgbClr val="000000"/>
                </a:solidFill>
                <a:effectLst/>
                <a:latin typeface="Times New Roman" panose="02020603050405020304" pitchFamily="18" charset="0"/>
                <a:cs typeface="Times New Roman" panose="02020603050405020304" pitchFamily="18" charset="0"/>
              </a:rPr>
              <a:t>Variable Assignment and Evaluation: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Modify the parser to handle variable assignment and evaluation within arithmetic expressions. This would involve extending the grammar to support variable declarations, assignments, and references, as well as implementing a symbol table to store variable values.</a:t>
            </a:r>
            <a:endParaRPr lang="en-US" sz="16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br>
              <a:rPr lang="en-US" sz="1600" b="0" dirty="0">
                <a:effectLst/>
                <a:latin typeface="Times New Roman" panose="02020603050405020304" pitchFamily="18" charset="0"/>
                <a:cs typeface="Times New Roman" panose="02020603050405020304" pitchFamily="18" charset="0"/>
              </a:rPr>
            </a:br>
            <a:r>
              <a:rPr lang="en-US" sz="1600" b="1" i="0" u="none" strike="noStrike" dirty="0">
                <a:solidFill>
                  <a:srgbClr val="000000"/>
                </a:solidFill>
                <a:effectLst/>
                <a:latin typeface="Times New Roman" panose="02020603050405020304" pitchFamily="18" charset="0"/>
                <a:cs typeface="Times New Roman" panose="02020603050405020304" pitchFamily="18" charset="0"/>
              </a:rPr>
              <a:t>Interactive Expression Evaluation: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Develop an interactive system that allows users to input arithmetic expressions dynamically and receive immediate feedback on the parsed expression's structure and evaluation result. This could be implemented as a command-line tool or a graphical user interface.</a:t>
            </a:r>
            <a:endParaRPr lang="en-US" sz="16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br>
              <a:rPr lang="en-US" sz="1600" b="0" dirty="0">
                <a:effectLst/>
                <a:latin typeface="Times New Roman" panose="02020603050405020304" pitchFamily="18" charset="0"/>
                <a:cs typeface="Times New Roman" panose="02020603050405020304" pitchFamily="18" charset="0"/>
              </a:rPr>
            </a:br>
            <a:r>
              <a:rPr lang="en-US" sz="1600" b="1" i="0" u="none" strike="noStrike" dirty="0">
                <a:solidFill>
                  <a:srgbClr val="000000"/>
                </a:solidFill>
                <a:effectLst/>
                <a:latin typeface="Times New Roman" panose="02020603050405020304" pitchFamily="18" charset="0"/>
                <a:cs typeface="Times New Roman" panose="02020603050405020304" pitchFamily="18" charset="0"/>
              </a:rPr>
              <a:t>Code Generation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Extend the parser to generate code in a target language (e.g., Python, C, or Java) from parsed arithmetic expressions. This would involve translating the parsed expression into equivalent code statements that perform the desired arithmetic operations.</a:t>
            </a:r>
            <a:endParaRPr lang="en-US" sz="1600" b="0" dirty="0">
              <a:effectLst/>
              <a:latin typeface="Times New Roman" panose="02020603050405020304" pitchFamily="18" charset="0"/>
              <a:cs typeface="Times New Roman" panose="02020603050405020304" pitchFamily="18" charset="0"/>
            </a:endParaRPr>
          </a:p>
          <a:p>
            <a:br>
              <a:rPr lang="en-US" sz="1600" b="0" dirty="0">
                <a:effectLst/>
                <a:latin typeface="Times New Roman" panose="02020603050405020304" pitchFamily="18" charset="0"/>
                <a:cs typeface="Times New Roman" panose="02020603050405020304" pitchFamily="18" charset="0"/>
              </a:rPr>
            </a:br>
            <a:r>
              <a:rPr lang="en-US" sz="1600" b="1" i="0" u="none" strike="noStrike" dirty="0">
                <a:solidFill>
                  <a:srgbClr val="000000"/>
                </a:solidFill>
                <a:effectLst/>
                <a:latin typeface="Times New Roman" panose="02020603050405020304" pitchFamily="18" charset="0"/>
                <a:cs typeface="Times New Roman" panose="02020603050405020304" pitchFamily="18" charset="0"/>
              </a:rPr>
              <a:t>Integration with Existing Systems:</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Integrate the shift-reduce parser into an existing software tool or framework for parsing and interpreting expressions. This could involve incorporating the parser into a larger compiler or interpreter system or integrating it with a software library for mathematical expression evaluation.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6119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4DFF93-3359-C460-6AB4-29743BE354A2}"/>
              </a:ext>
            </a:extLst>
          </p:cNvPr>
          <p:cNvSpPr txBox="1"/>
          <p:nvPr/>
        </p:nvSpPr>
        <p:spPr>
          <a:xfrm>
            <a:off x="456247" y="1500753"/>
            <a:ext cx="11279505" cy="5078313"/>
          </a:xfrm>
          <a:prstGeom prst="rect">
            <a:avLst/>
          </a:prstGeom>
          <a:noFill/>
        </p:spPr>
        <p:txBody>
          <a:bodyPr wrap="square">
            <a:spAutoFit/>
          </a:bodyPr>
          <a:lstStyle/>
          <a:p>
            <a:pPr algn="just" rtl="0">
              <a:spcBef>
                <a:spcPts val="0"/>
              </a:spcBef>
              <a:spcAft>
                <a:spcPts val="0"/>
              </a:spcAft>
            </a:pPr>
            <a:r>
              <a:rPr lang="en-US" b="1" i="0" u="none" strike="noStrike" dirty="0">
                <a:solidFill>
                  <a:srgbClr val="000000"/>
                </a:solidFill>
                <a:effectLst/>
                <a:latin typeface="Times New Roman" panose="02020603050405020304" pitchFamily="18" charset="0"/>
                <a:cs typeface="Times New Roman" panose="02020603050405020304" pitchFamily="18" charset="0"/>
              </a:rPr>
              <a:t>ShiftReduceParser class:</a:t>
            </a:r>
            <a:r>
              <a:rPr lang="en-US" b="0" i="0" u="none" strike="noStrike" dirty="0">
                <a:solidFill>
                  <a:srgbClr val="000000"/>
                </a:solidFill>
                <a:effectLst/>
                <a:latin typeface="Times New Roman" panose="02020603050405020304" pitchFamily="18" charset="0"/>
                <a:cs typeface="Times New Roman" panose="02020603050405020304" pitchFamily="18" charset="0"/>
              </a:rPr>
              <a:t> This class represents the shift-reduce parser. It has methods for parsing input strings (parse), determining actions (get_action), and obtaining reduce keys (get_reduce_key). The parser uses a stack to keep track of symbols and a set of grammar rules, actions, and precedence rules to guide the parsing process.</a:t>
            </a:r>
            <a:endParaRPr lang="en-US"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br>
              <a:rPr lang="en-US" b="0" dirty="0">
                <a:effectLst/>
                <a:latin typeface="Times New Roman" panose="02020603050405020304" pitchFamily="18" charset="0"/>
                <a:cs typeface="Times New Roman" panose="02020603050405020304" pitchFamily="18" charset="0"/>
              </a:rPr>
            </a:br>
            <a:r>
              <a:rPr lang="en-US" b="1" i="0" u="none" strike="noStrike" dirty="0">
                <a:solidFill>
                  <a:srgbClr val="000000"/>
                </a:solidFill>
                <a:effectLst/>
                <a:latin typeface="Times New Roman" panose="02020603050405020304" pitchFamily="18" charset="0"/>
                <a:cs typeface="Times New Roman" panose="02020603050405020304" pitchFamily="18" charset="0"/>
              </a:rPr>
              <a:t>parse method:</a:t>
            </a:r>
            <a:r>
              <a:rPr lang="en-US" b="0" i="0" u="none" strike="noStrike" dirty="0">
                <a:solidFill>
                  <a:srgbClr val="000000"/>
                </a:solidFill>
                <a:effectLst/>
                <a:latin typeface="Times New Roman" panose="02020603050405020304" pitchFamily="18" charset="0"/>
                <a:cs typeface="Times New Roman" panose="02020603050405020304" pitchFamily="18" charset="0"/>
              </a:rPr>
              <a:t> This method performs the parsing of the input string. It iterates through the input string and updates the stack based on the actions determined by the get_action method.</a:t>
            </a:r>
            <a:endParaRPr lang="en-US"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br>
              <a:rPr lang="en-US" b="0" dirty="0">
                <a:effectLst/>
                <a:latin typeface="Times New Roman" panose="02020603050405020304" pitchFamily="18" charset="0"/>
                <a:cs typeface="Times New Roman" panose="02020603050405020304" pitchFamily="18" charset="0"/>
              </a:rPr>
            </a:br>
            <a:r>
              <a:rPr lang="en-US" b="1" i="0" u="none" strike="noStrike" dirty="0">
                <a:solidFill>
                  <a:srgbClr val="000000"/>
                </a:solidFill>
                <a:effectLst/>
                <a:latin typeface="Times New Roman" panose="02020603050405020304" pitchFamily="18" charset="0"/>
                <a:cs typeface="Times New Roman" panose="02020603050405020304" pitchFamily="18" charset="0"/>
              </a:rPr>
              <a:t>get_action method: </a:t>
            </a:r>
            <a:r>
              <a:rPr lang="en-US" b="0" i="0" u="none" strike="noStrike" dirty="0">
                <a:solidFill>
                  <a:srgbClr val="000000"/>
                </a:solidFill>
                <a:effectLst/>
                <a:latin typeface="Times New Roman" panose="02020603050405020304" pitchFamily="18" charset="0"/>
                <a:cs typeface="Times New Roman" panose="02020603050405020304" pitchFamily="18" charset="0"/>
              </a:rPr>
              <a:t>This method determines the action to be taken (Shift, Reduce, Accept) based on the current stack and the next input token.</a:t>
            </a:r>
            <a:endParaRPr lang="en-US"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br>
              <a:rPr lang="en-US" b="0" dirty="0">
                <a:effectLst/>
                <a:latin typeface="Times New Roman" panose="02020603050405020304" pitchFamily="18" charset="0"/>
                <a:cs typeface="Times New Roman" panose="02020603050405020304" pitchFamily="18" charset="0"/>
              </a:rPr>
            </a:br>
            <a:r>
              <a:rPr lang="en-US" b="1" i="0" u="none" strike="noStrike" dirty="0">
                <a:solidFill>
                  <a:srgbClr val="000000"/>
                </a:solidFill>
                <a:effectLst/>
                <a:latin typeface="Times New Roman" panose="02020603050405020304" pitchFamily="18" charset="0"/>
                <a:cs typeface="Times New Roman" panose="02020603050405020304" pitchFamily="18" charset="0"/>
              </a:rPr>
              <a:t>get_reduce_key method: </a:t>
            </a:r>
            <a:r>
              <a:rPr lang="en-US" b="0" i="0" u="none" strike="noStrike" dirty="0">
                <a:solidFill>
                  <a:srgbClr val="000000"/>
                </a:solidFill>
                <a:effectLst/>
                <a:latin typeface="Times New Roman" panose="02020603050405020304" pitchFamily="18" charset="0"/>
                <a:cs typeface="Times New Roman" panose="02020603050405020304" pitchFamily="18" charset="0"/>
              </a:rPr>
              <a:t>This method obtains the reduce key used to look up the corresponding production rule in the actions dictionary.</a:t>
            </a:r>
            <a:endParaRPr lang="en-US"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br>
              <a:rPr lang="en-US" b="0" dirty="0">
                <a:effectLst/>
                <a:latin typeface="Times New Roman" panose="02020603050405020304" pitchFamily="18" charset="0"/>
                <a:cs typeface="Times New Roman" panose="02020603050405020304" pitchFamily="18" charset="0"/>
              </a:rPr>
            </a:br>
            <a:r>
              <a:rPr lang="en-US" b="1" i="0" u="none" strike="noStrike" dirty="0">
                <a:solidFill>
                  <a:srgbClr val="000000"/>
                </a:solidFill>
                <a:effectLst/>
                <a:latin typeface="Times New Roman" panose="02020603050405020304" pitchFamily="18" charset="0"/>
                <a:cs typeface="Times New Roman" panose="02020603050405020304" pitchFamily="18" charset="0"/>
              </a:rPr>
              <a:t>Main code block: </a:t>
            </a:r>
            <a:r>
              <a:rPr lang="en-US" b="0" i="0" u="none" strike="noStrike" dirty="0">
                <a:solidFill>
                  <a:srgbClr val="000000"/>
                </a:solidFill>
                <a:effectLst/>
                <a:latin typeface="Times New Roman" panose="02020603050405020304" pitchFamily="18" charset="0"/>
                <a:cs typeface="Times New Roman" panose="02020603050405020304" pitchFamily="18" charset="0"/>
              </a:rPr>
              <a:t>This section defines the grammar, actions, and precedence rules for the arithmetic expressions, initializes the parser, and parses the input string</a:t>
            </a:r>
            <a:endParaRPr lang="en-US" b="0" dirty="0">
              <a:effectLst/>
              <a:latin typeface="Times New Roman" panose="02020603050405020304" pitchFamily="18" charset="0"/>
              <a:cs typeface="Times New Roman" panose="02020603050405020304" pitchFamily="18" charset="0"/>
            </a:endParaRPr>
          </a:p>
          <a:p>
            <a:br>
              <a:rPr lang="en-US" b="0" dirty="0">
                <a:effectLst/>
                <a:latin typeface="Times New Roman" panose="02020603050405020304" pitchFamily="18" charset="0"/>
                <a:cs typeface="Times New Roman" panose="02020603050405020304" pitchFamily="18" charset="0"/>
              </a:rPr>
            </a:br>
            <a:br>
              <a:rPr lang="en-US" b="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412E20B-BDAD-A3ED-5542-68CEB7919A6E}"/>
              </a:ext>
            </a:extLst>
          </p:cNvPr>
          <p:cNvSpPr txBox="1"/>
          <p:nvPr/>
        </p:nvSpPr>
        <p:spPr>
          <a:xfrm>
            <a:off x="1543050" y="520184"/>
            <a:ext cx="6096000" cy="707886"/>
          </a:xfrm>
          <a:prstGeom prst="rect">
            <a:avLst/>
          </a:prstGeom>
          <a:noFill/>
        </p:spPr>
        <p:txBody>
          <a:bodyPr wrap="square">
            <a:spAutoFit/>
          </a:bodyPr>
          <a:lstStyle/>
          <a:p>
            <a:r>
              <a:rPr lang="en-IN" sz="4000" b="1" i="0" u="none" strike="noStrike" dirty="0">
                <a:solidFill>
                  <a:srgbClr val="000000"/>
                </a:solidFill>
                <a:effectLst/>
                <a:latin typeface="Algerian" panose="04020705040A02060702" pitchFamily="82" charset="0"/>
              </a:rPr>
              <a:t>Implementation</a:t>
            </a:r>
            <a:endParaRPr lang="en-IN" sz="4000" dirty="0">
              <a:latin typeface="Algerian" panose="04020705040A02060702" pitchFamily="82" charset="0"/>
            </a:endParaRPr>
          </a:p>
        </p:txBody>
      </p:sp>
    </p:spTree>
    <p:extLst>
      <p:ext uri="{BB962C8B-B14F-4D97-AF65-F5344CB8AC3E}">
        <p14:creationId xmlns:p14="http://schemas.microsoft.com/office/powerpoint/2010/main" val="2013101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49E56DB0-1761-38FB-8DDC-E6CDA4B0BB00}"/>
              </a:ext>
            </a:extLst>
          </p:cNvPr>
          <p:cNvSpPr>
            <a:spLocks noGrp="1"/>
          </p:cNvSpPr>
          <p:nvPr>
            <p:ph sz="half" idx="1"/>
          </p:nvPr>
        </p:nvSpPr>
        <p:spPr>
          <a:xfrm>
            <a:off x="435454" y="640556"/>
            <a:ext cx="5324622" cy="6446044"/>
          </a:xfrm>
        </p:spPr>
        <p:txBody>
          <a:bodyPr>
            <a:noAutofit/>
          </a:bodyPr>
          <a:lstStyle/>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class </a:t>
            </a:r>
            <a:r>
              <a:rPr lang="en-IN" sz="1300" b="0" i="0" u="none" strike="noStrike" dirty="0" err="1">
                <a:solidFill>
                  <a:srgbClr val="000000"/>
                </a:solidFill>
                <a:effectLst/>
                <a:latin typeface="Times New Roman" panose="02020603050405020304" pitchFamily="18" charset="0"/>
              </a:rPr>
              <a:t>ShiftReduceParser</a:t>
            </a:r>
            <a:r>
              <a:rPr lang="en-IN" sz="1300" b="0" i="0" u="none" strike="noStrike" dirty="0">
                <a:solidFill>
                  <a:srgbClr val="000000"/>
                </a:solidFill>
                <a:effectLst/>
                <a:latin typeface="Times New Roman" panose="02020603050405020304" pitchFamily="18" charset="0"/>
              </a:rPr>
              <a:t>:</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def _</a:t>
            </a:r>
            <a:r>
              <a:rPr lang="en-IN" sz="1300" b="0" i="0" u="none" strike="noStrike" dirty="0" err="1">
                <a:solidFill>
                  <a:srgbClr val="000000"/>
                </a:solidFill>
                <a:effectLst/>
                <a:latin typeface="Times New Roman" panose="02020603050405020304" pitchFamily="18" charset="0"/>
              </a:rPr>
              <a:t>init</a:t>
            </a:r>
            <a:r>
              <a:rPr lang="en-IN" sz="1300" b="0" i="0" u="none" strike="noStrike" dirty="0">
                <a:solidFill>
                  <a:srgbClr val="000000"/>
                </a:solidFill>
                <a:effectLst/>
                <a:latin typeface="Times New Roman" panose="02020603050405020304" pitchFamily="18" charset="0"/>
              </a:rPr>
              <a:t>_(self, grammar, actions, precedence):</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a:t>
            </a:r>
            <a:r>
              <a:rPr lang="en-IN" sz="1300" b="0" i="0" u="none" strike="noStrike" dirty="0" err="1">
                <a:solidFill>
                  <a:srgbClr val="000000"/>
                </a:solidFill>
                <a:effectLst/>
                <a:latin typeface="Times New Roman" panose="02020603050405020304" pitchFamily="18" charset="0"/>
              </a:rPr>
              <a:t>self.grammar</a:t>
            </a:r>
            <a:r>
              <a:rPr lang="en-IN" sz="1300" b="0" i="0" u="none" strike="noStrike" dirty="0">
                <a:solidFill>
                  <a:srgbClr val="000000"/>
                </a:solidFill>
                <a:effectLst/>
                <a:latin typeface="Times New Roman" panose="02020603050405020304" pitchFamily="18" charset="0"/>
              </a:rPr>
              <a:t> = grammar</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a:t>
            </a:r>
            <a:r>
              <a:rPr lang="en-IN" sz="1300" b="0" i="0" u="none" strike="noStrike" dirty="0" err="1">
                <a:solidFill>
                  <a:srgbClr val="000000"/>
                </a:solidFill>
                <a:effectLst/>
                <a:latin typeface="Times New Roman" panose="02020603050405020304" pitchFamily="18" charset="0"/>
              </a:rPr>
              <a:t>self.actions</a:t>
            </a:r>
            <a:r>
              <a:rPr lang="en-IN" sz="1300" b="0" i="0" u="none" strike="noStrike" dirty="0">
                <a:solidFill>
                  <a:srgbClr val="000000"/>
                </a:solidFill>
                <a:effectLst/>
                <a:latin typeface="Times New Roman" panose="02020603050405020304" pitchFamily="18" charset="0"/>
              </a:rPr>
              <a:t> = actions</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a:t>
            </a:r>
            <a:r>
              <a:rPr lang="en-IN" sz="1300" b="0" i="0" u="none" strike="noStrike" dirty="0" err="1">
                <a:solidFill>
                  <a:srgbClr val="000000"/>
                </a:solidFill>
                <a:effectLst/>
                <a:latin typeface="Times New Roman" panose="02020603050405020304" pitchFamily="18" charset="0"/>
              </a:rPr>
              <a:t>self.precedence</a:t>
            </a:r>
            <a:r>
              <a:rPr lang="en-IN" sz="1300" b="0" i="0" u="none" strike="noStrike" dirty="0">
                <a:solidFill>
                  <a:srgbClr val="000000"/>
                </a:solidFill>
                <a:effectLst/>
                <a:latin typeface="Times New Roman" panose="02020603050405020304" pitchFamily="18" charset="0"/>
              </a:rPr>
              <a:t> = precedence</a:t>
            </a:r>
            <a:endParaRPr lang="en-IN" sz="1300" b="0" dirty="0">
              <a:effectLst/>
            </a:endParaRPr>
          </a:p>
          <a:p>
            <a:pPr marL="0" indent="0" algn="just" rtl="0">
              <a:spcBef>
                <a:spcPts val="0"/>
              </a:spcBef>
              <a:spcAft>
                <a:spcPts val="0"/>
              </a:spcAft>
              <a:buNone/>
            </a:pPr>
            <a:br>
              <a:rPr lang="en-IN" sz="1300" b="0" dirty="0">
                <a:effectLst/>
              </a:rPr>
            </a:br>
            <a:r>
              <a:rPr lang="en-IN" sz="1300" b="0" i="0" u="none" strike="noStrike" dirty="0">
                <a:solidFill>
                  <a:srgbClr val="000000"/>
                </a:solidFill>
                <a:effectLst/>
                <a:latin typeface="Times New Roman" panose="02020603050405020304" pitchFamily="18" charset="0"/>
              </a:rPr>
              <a:t>    def parse(self, </a:t>
            </a:r>
            <a:r>
              <a:rPr lang="en-IN" sz="1300" b="0" i="0" u="none" strike="noStrike" dirty="0" err="1">
                <a:solidFill>
                  <a:srgbClr val="000000"/>
                </a:solidFill>
                <a:effectLst/>
                <a:latin typeface="Times New Roman" panose="02020603050405020304" pitchFamily="18" charset="0"/>
              </a:rPr>
              <a:t>input_string</a:t>
            </a:r>
            <a:r>
              <a:rPr lang="en-IN" sz="1300" b="0" i="0" u="none" strike="noStrike" dirty="0">
                <a:solidFill>
                  <a:srgbClr val="000000"/>
                </a:solidFill>
                <a:effectLst/>
                <a:latin typeface="Times New Roman" panose="02020603050405020304" pitchFamily="18" charset="0"/>
              </a:rPr>
              <a:t>):</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stack = ['$']</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a:t>
            </a:r>
            <a:r>
              <a:rPr lang="en-IN" sz="1300" b="0" i="0" u="none" strike="noStrike" dirty="0" err="1">
                <a:solidFill>
                  <a:srgbClr val="000000"/>
                </a:solidFill>
                <a:effectLst/>
                <a:latin typeface="Times New Roman" panose="02020603050405020304" pitchFamily="18" charset="0"/>
              </a:rPr>
              <a:t>input_string</a:t>
            </a:r>
            <a:r>
              <a:rPr lang="en-IN" sz="1300" b="0" i="0" u="none" strike="noStrike" dirty="0">
                <a:solidFill>
                  <a:srgbClr val="000000"/>
                </a:solidFill>
                <a:effectLst/>
                <a:latin typeface="Times New Roman" panose="02020603050405020304" pitchFamily="18" charset="0"/>
              </a:rPr>
              <a:t> += '$'</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a:t>
            </a:r>
            <a:r>
              <a:rPr lang="en-IN" sz="1300" b="0" i="0" u="none" strike="noStrike" dirty="0" err="1">
                <a:solidFill>
                  <a:srgbClr val="000000"/>
                </a:solidFill>
                <a:effectLst/>
                <a:latin typeface="Times New Roman" panose="02020603050405020304" pitchFamily="18" charset="0"/>
              </a:rPr>
              <a:t>input_index</a:t>
            </a:r>
            <a:r>
              <a:rPr lang="en-IN" sz="1300" b="0" i="0" u="none" strike="noStrike" dirty="0">
                <a:solidFill>
                  <a:srgbClr val="000000"/>
                </a:solidFill>
                <a:effectLst/>
                <a:latin typeface="Times New Roman" panose="02020603050405020304" pitchFamily="18" charset="0"/>
              </a:rPr>
              <a:t> = 0</a:t>
            </a:r>
            <a:endParaRPr lang="en-IN" sz="1300" b="0" dirty="0">
              <a:effectLst/>
            </a:endParaRPr>
          </a:p>
          <a:p>
            <a:pPr marL="0" indent="0" algn="just" rtl="0">
              <a:spcBef>
                <a:spcPts val="0"/>
              </a:spcBef>
              <a:spcAft>
                <a:spcPts val="0"/>
              </a:spcAft>
              <a:buNone/>
            </a:pPr>
            <a:br>
              <a:rPr lang="en-IN" sz="1300" b="0" dirty="0">
                <a:effectLst/>
              </a:rPr>
            </a:br>
            <a:r>
              <a:rPr lang="en-IN" sz="1300" b="0" i="0" u="none" strike="noStrike" dirty="0">
                <a:solidFill>
                  <a:srgbClr val="000000"/>
                </a:solidFill>
                <a:effectLst/>
                <a:latin typeface="Times New Roman" panose="02020603050405020304" pitchFamily="18" charset="0"/>
              </a:rPr>
              <a:t>        print("{:&lt;20} {:&lt;20} {:&lt;20}".format("Stack", "Input", "Action"))</a:t>
            </a:r>
            <a:endParaRPr lang="en-IN" sz="1300" b="0" dirty="0">
              <a:effectLst/>
            </a:endParaRPr>
          </a:p>
          <a:p>
            <a:pPr marL="0" indent="0" algn="just" rtl="0">
              <a:spcBef>
                <a:spcPts val="0"/>
              </a:spcBef>
              <a:spcAft>
                <a:spcPts val="0"/>
              </a:spcAft>
              <a:buNone/>
            </a:pPr>
            <a:br>
              <a:rPr lang="en-IN" sz="1300" b="0" dirty="0">
                <a:effectLst/>
              </a:rPr>
            </a:br>
            <a:r>
              <a:rPr lang="en-IN" sz="1300" b="0" i="0" u="none" strike="noStrike" dirty="0">
                <a:solidFill>
                  <a:srgbClr val="000000"/>
                </a:solidFill>
                <a:effectLst/>
                <a:latin typeface="Times New Roman" panose="02020603050405020304" pitchFamily="18" charset="0"/>
              </a:rPr>
              <a:t>        while </a:t>
            </a:r>
            <a:r>
              <a:rPr lang="en-IN" sz="1300" b="0" i="0" u="none" strike="noStrike" dirty="0" err="1">
                <a:solidFill>
                  <a:srgbClr val="000000"/>
                </a:solidFill>
                <a:effectLst/>
                <a:latin typeface="Times New Roman" panose="02020603050405020304" pitchFamily="18" charset="0"/>
              </a:rPr>
              <a:t>len</a:t>
            </a:r>
            <a:r>
              <a:rPr lang="en-IN" sz="1300" b="0" i="0" u="none" strike="noStrike" dirty="0">
                <a:solidFill>
                  <a:srgbClr val="000000"/>
                </a:solidFill>
                <a:effectLst/>
                <a:latin typeface="Times New Roman" panose="02020603050405020304" pitchFamily="18" charset="0"/>
              </a:rPr>
              <a:t>(stack) &gt; 0:</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action = </a:t>
            </a:r>
            <a:r>
              <a:rPr lang="en-IN" sz="1300" b="0" i="0" u="none" strike="noStrike" dirty="0" err="1">
                <a:solidFill>
                  <a:srgbClr val="000000"/>
                </a:solidFill>
                <a:effectLst/>
                <a:latin typeface="Times New Roman" panose="02020603050405020304" pitchFamily="18" charset="0"/>
              </a:rPr>
              <a:t>self.get_action</a:t>
            </a:r>
            <a:r>
              <a:rPr lang="en-IN" sz="1300" b="0" i="0" u="none" strike="noStrike" dirty="0">
                <a:solidFill>
                  <a:srgbClr val="000000"/>
                </a:solidFill>
                <a:effectLst/>
                <a:latin typeface="Times New Roman" panose="02020603050405020304" pitchFamily="18" charset="0"/>
              </a:rPr>
              <a:t>(stack, </a:t>
            </a:r>
            <a:r>
              <a:rPr lang="en-IN" sz="1300" b="0" i="0" u="none" strike="noStrike" dirty="0" err="1">
                <a:solidFill>
                  <a:srgbClr val="000000"/>
                </a:solidFill>
                <a:effectLst/>
                <a:latin typeface="Times New Roman" panose="02020603050405020304" pitchFamily="18" charset="0"/>
              </a:rPr>
              <a:t>input_string</a:t>
            </a:r>
            <a:r>
              <a:rPr lang="en-IN" sz="1300" b="0" i="0" u="none" strike="noStrike" dirty="0">
                <a:solidFill>
                  <a:srgbClr val="000000"/>
                </a:solidFill>
                <a:effectLst/>
                <a:latin typeface="Times New Roman" panose="02020603050405020304" pitchFamily="18" charset="0"/>
              </a:rPr>
              <a:t>[</a:t>
            </a:r>
            <a:r>
              <a:rPr lang="en-IN" sz="1300" b="0" i="0" u="none" strike="noStrike" dirty="0" err="1">
                <a:solidFill>
                  <a:srgbClr val="000000"/>
                </a:solidFill>
                <a:effectLst/>
                <a:latin typeface="Times New Roman" panose="02020603050405020304" pitchFamily="18" charset="0"/>
              </a:rPr>
              <a:t>input_index</a:t>
            </a:r>
            <a:r>
              <a:rPr lang="en-IN" sz="1300" b="0" i="0" u="none" strike="noStrike" dirty="0">
                <a:solidFill>
                  <a:srgbClr val="000000"/>
                </a:solidFill>
                <a:effectLst/>
                <a:latin typeface="Times New Roman" panose="02020603050405020304" pitchFamily="18" charset="0"/>
              </a:rPr>
              <a:t>])</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a:t>
            </a:r>
            <a:r>
              <a:rPr lang="en-IN" sz="1300" b="0" i="0" u="none" strike="noStrike" dirty="0" err="1">
                <a:solidFill>
                  <a:srgbClr val="000000"/>
                </a:solidFill>
                <a:effectLst/>
                <a:latin typeface="Times New Roman" panose="02020603050405020304" pitchFamily="18" charset="0"/>
              </a:rPr>
              <a:t>stack_str</a:t>
            </a:r>
            <a:r>
              <a:rPr lang="en-IN" sz="1300" b="0" i="0" u="none" strike="noStrike" dirty="0">
                <a:solidFill>
                  <a:srgbClr val="000000"/>
                </a:solidFill>
                <a:effectLst/>
                <a:latin typeface="Times New Roman" panose="02020603050405020304" pitchFamily="18" charset="0"/>
              </a:rPr>
              <a:t> = ' '.join(stack)</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a:t>
            </a:r>
            <a:r>
              <a:rPr lang="en-IN" sz="1300" b="0" i="0" u="none" strike="noStrike" dirty="0" err="1">
                <a:solidFill>
                  <a:srgbClr val="000000"/>
                </a:solidFill>
                <a:effectLst/>
                <a:latin typeface="Times New Roman" panose="02020603050405020304" pitchFamily="18" charset="0"/>
              </a:rPr>
              <a:t>input_str</a:t>
            </a:r>
            <a:r>
              <a:rPr lang="en-IN" sz="1300" b="0" i="0" u="none" strike="noStrike" dirty="0">
                <a:solidFill>
                  <a:srgbClr val="000000"/>
                </a:solidFill>
                <a:effectLst/>
                <a:latin typeface="Times New Roman" panose="02020603050405020304" pitchFamily="18" charset="0"/>
              </a:rPr>
              <a:t> = </a:t>
            </a:r>
            <a:r>
              <a:rPr lang="en-IN" sz="1300" b="0" i="0" u="none" strike="noStrike" dirty="0" err="1">
                <a:solidFill>
                  <a:srgbClr val="000000"/>
                </a:solidFill>
                <a:effectLst/>
                <a:latin typeface="Times New Roman" panose="02020603050405020304" pitchFamily="18" charset="0"/>
              </a:rPr>
              <a:t>input_string</a:t>
            </a:r>
            <a:r>
              <a:rPr lang="en-IN" sz="1300" b="0" i="0" u="none" strike="noStrike" dirty="0">
                <a:solidFill>
                  <a:srgbClr val="000000"/>
                </a:solidFill>
                <a:effectLst/>
                <a:latin typeface="Times New Roman" panose="02020603050405020304" pitchFamily="18" charset="0"/>
              </a:rPr>
              <a:t>[</a:t>
            </a:r>
            <a:r>
              <a:rPr lang="en-IN" sz="1300" b="0" i="0" u="none" strike="noStrike" dirty="0" err="1">
                <a:solidFill>
                  <a:srgbClr val="000000"/>
                </a:solidFill>
                <a:effectLst/>
                <a:latin typeface="Times New Roman" panose="02020603050405020304" pitchFamily="18" charset="0"/>
              </a:rPr>
              <a:t>input_index</a:t>
            </a:r>
            <a:r>
              <a:rPr lang="en-IN" sz="1300" b="0" i="0" u="none" strike="noStrike" dirty="0">
                <a:solidFill>
                  <a:srgbClr val="000000"/>
                </a:solidFill>
                <a:effectLst/>
                <a:latin typeface="Times New Roman" panose="02020603050405020304" pitchFamily="18" charset="0"/>
              </a:rPr>
              <a:t>:]</a:t>
            </a:r>
            <a:endParaRPr lang="en-IN" sz="1300" b="0" dirty="0">
              <a:effectLst/>
            </a:endParaRPr>
          </a:p>
          <a:p>
            <a:pPr marL="0" indent="0" algn="just" rtl="0">
              <a:spcBef>
                <a:spcPts val="0"/>
              </a:spcBef>
              <a:spcAft>
                <a:spcPts val="0"/>
              </a:spcAft>
              <a:buNone/>
            </a:pPr>
            <a:br>
              <a:rPr lang="en-IN" sz="1300" b="0" dirty="0">
                <a:effectLst/>
              </a:rPr>
            </a:br>
            <a:r>
              <a:rPr lang="en-IN" sz="1300" b="0" i="0" u="none" strike="noStrike" dirty="0">
                <a:solidFill>
                  <a:srgbClr val="000000"/>
                </a:solidFill>
                <a:effectLst/>
                <a:latin typeface="Times New Roman" panose="02020603050405020304" pitchFamily="18" charset="0"/>
              </a:rPr>
              <a:t>            if action == 'Shift':</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print("{:&lt;20} {:&lt;20} {:&lt;20}".format(</a:t>
            </a:r>
            <a:r>
              <a:rPr lang="en-IN" sz="1300" b="0" i="0" u="none" strike="noStrike" dirty="0" err="1">
                <a:solidFill>
                  <a:srgbClr val="000000"/>
                </a:solidFill>
                <a:effectLst/>
                <a:latin typeface="Times New Roman" panose="02020603050405020304" pitchFamily="18" charset="0"/>
              </a:rPr>
              <a:t>stack_str</a:t>
            </a:r>
            <a:r>
              <a:rPr lang="en-IN" sz="1300" b="0" i="0" u="none" strike="noStrike" dirty="0">
                <a:solidFill>
                  <a:srgbClr val="000000"/>
                </a:solidFill>
                <a:effectLst/>
                <a:latin typeface="Times New Roman" panose="02020603050405020304" pitchFamily="18" charset="0"/>
              </a:rPr>
              <a:t>, </a:t>
            </a:r>
            <a:r>
              <a:rPr lang="en-IN" sz="1300" b="0" i="0" u="none" strike="noStrike" dirty="0" err="1">
                <a:solidFill>
                  <a:srgbClr val="000000"/>
                </a:solidFill>
                <a:effectLst/>
                <a:latin typeface="Times New Roman" panose="02020603050405020304" pitchFamily="18" charset="0"/>
              </a:rPr>
              <a:t>input_str</a:t>
            </a:r>
            <a:r>
              <a:rPr lang="en-IN" sz="1300" b="0" i="0" u="none" strike="noStrike" dirty="0">
                <a:solidFill>
                  <a:srgbClr val="000000"/>
                </a:solidFill>
                <a:effectLst/>
                <a:latin typeface="Times New Roman" panose="02020603050405020304" pitchFamily="18" charset="0"/>
              </a:rPr>
              <a:t>, "Shift"))</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a:t>
            </a:r>
            <a:r>
              <a:rPr lang="en-IN" sz="1300" b="0" i="0" u="none" strike="noStrike" dirty="0" err="1">
                <a:solidFill>
                  <a:srgbClr val="000000"/>
                </a:solidFill>
                <a:effectLst/>
                <a:latin typeface="Times New Roman" panose="02020603050405020304" pitchFamily="18" charset="0"/>
              </a:rPr>
              <a:t>stack.append</a:t>
            </a:r>
            <a:r>
              <a:rPr lang="en-IN" sz="1300" b="0" i="0" u="none" strike="noStrike" dirty="0">
                <a:solidFill>
                  <a:srgbClr val="000000"/>
                </a:solidFill>
                <a:effectLst/>
                <a:latin typeface="Times New Roman" panose="02020603050405020304" pitchFamily="18" charset="0"/>
              </a:rPr>
              <a:t>(</a:t>
            </a:r>
            <a:r>
              <a:rPr lang="en-IN" sz="1300" b="0" i="0" u="none" strike="noStrike" dirty="0" err="1">
                <a:solidFill>
                  <a:srgbClr val="000000"/>
                </a:solidFill>
                <a:effectLst/>
                <a:latin typeface="Times New Roman" panose="02020603050405020304" pitchFamily="18" charset="0"/>
              </a:rPr>
              <a:t>input_string</a:t>
            </a:r>
            <a:r>
              <a:rPr lang="en-IN" sz="1300" b="0" i="0" u="none" strike="noStrike" dirty="0">
                <a:solidFill>
                  <a:srgbClr val="000000"/>
                </a:solidFill>
                <a:effectLst/>
                <a:latin typeface="Times New Roman" panose="02020603050405020304" pitchFamily="18" charset="0"/>
              </a:rPr>
              <a:t>[</a:t>
            </a:r>
            <a:r>
              <a:rPr lang="en-IN" sz="1300" b="0" i="0" u="none" strike="noStrike" dirty="0" err="1">
                <a:solidFill>
                  <a:srgbClr val="000000"/>
                </a:solidFill>
                <a:effectLst/>
                <a:latin typeface="Times New Roman" panose="02020603050405020304" pitchFamily="18" charset="0"/>
              </a:rPr>
              <a:t>input_index</a:t>
            </a:r>
            <a:r>
              <a:rPr lang="en-IN" sz="1300" b="0" i="0" u="none" strike="noStrike" dirty="0">
                <a:solidFill>
                  <a:srgbClr val="000000"/>
                </a:solidFill>
                <a:effectLst/>
                <a:latin typeface="Times New Roman" panose="02020603050405020304" pitchFamily="18" charset="0"/>
              </a:rPr>
              <a:t>])</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a:t>
            </a:r>
            <a:r>
              <a:rPr lang="en-IN" sz="1300" b="0" i="0" u="none" strike="noStrike" dirty="0" err="1">
                <a:solidFill>
                  <a:srgbClr val="000000"/>
                </a:solidFill>
                <a:effectLst/>
                <a:latin typeface="Times New Roman" panose="02020603050405020304" pitchFamily="18" charset="0"/>
              </a:rPr>
              <a:t>input_index</a:t>
            </a:r>
            <a:r>
              <a:rPr lang="en-IN" sz="1300" b="0" i="0" u="none" strike="noStrike" dirty="0">
                <a:solidFill>
                  <a:srgbClr val="000000"/>
                </a:solidFill>
                <a:effectLst/>
                <a:latin typeface="Times New Roman" panose="02020603050405020304" pitchFamily="18" charset="0"/>
              </a:rPr>
              <a:t> += 1</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a:t>
            </a:r>
            <a:r>
              <a:rPr lang="en-IN" sz="1300" b="0" i="0" u="none" strike="noStrike" dirty="0" err="1">
                <a:solidFill>
                  <a:srgbClr val="000000"/>
                </a:solidFill>
                <a:effectLst/>
                <a:latin typeface="Times New Roman" panose="02020603050405020304" pitchFamily="18" charset="0"/>
              </a:rPr>
              <a:t>elif</a:t>
            </a:r>
            <a:r>
              <a:rPr lang="en-IN" sz="1300" b="0" i="0" u="none" strike="noStrike" dirty="0">
                <a:solidFill>
                  <a:srgbClr val="000000"/>
                </a:solidFill>
                <a:effectLst/>
                <a:latin typeface="Times New Roman" panose="02020603050405020304" pitchFamily="18" charset="0"/>
              </a:rPr>
              <a:t> action == 'Reduce':</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a:t>
            </a:r>
            <a:r>
              <a:rPr lang="en-IN" sz="1300" b="0" i="0" u="none" strike="noStrike" dirty="0" err="1">
                <a:solidFill>
                  <a:srgbClr val="000000"/>
                </a:solidFill>
                <a:effectLst/>
                <a:latin typeface="Times New Roman" panose="02020603050405020304" pitchFamily="18" charset="0"/>
              </a:rPr>
              <a:t>reduce_key</a:t>
            </a:r>
            <a:r>
              <a:rPr lang="en-IN" sz="1300" b="0" i="0" u="none" strike="noStrike" dirty="0">
                <a:solidFill>
                  <a:srgbClr val="000000"/>
                </a:solidFill>
                <a:effectLst/>
                <a:latin typeface="Times New Roman" panose="02020603050405020304" pitchFamily="18" charset="0"/>
              </a:rPr>
              <a:t> = </a:t>
            </a:r>
            <a:r>
              <a:rPr lang="en-IN" sz="1300" b="0" i="0" u="none" strike="noStrike" dirty="0" err="1">
                <a:solidFill>
                  <a:srgbClr val="000000"/>
                </a:solidFill>
                <a:effectLst/>
                <a:latin typeface="Times New Roman" panose="02020603050405020304" pitchFamily="18" charset="0"/>
              </a:rPr>
              <a:t>self.get_reduce_key</a:t>
            </a:r>
            <a:r>
              <a:rPr lang="en-IN" sz="1300" b="0" i="0" u="none" strike="noStrike" dirty="0">
                <a:solidFill>
                  <a:srgbClr val="000000"/>
                </a:solidFill>
                <a:effectLst/>
                <a:latin typeface="Times New Roman" panose="02020603050405020304" pitchFamily="18" charset="0"/>
              </a:rPr>
              <a:t>(stack[-1], </a:t>
            </a:r>
            <a:r>
              <a:rPr lang="en-IN" sz="1300" b="0" i="0" u="none" strike="noStrike" dirty="0" err="1">
                <a:solidFill>
                  <a:srgbClr val="000000"/>
                </a:solidFill>
                <a:effectLst/>
                <a:latin typeface="Times New Roman" panose="02020603050405020304" pitchFamily="18" charset="0"/>
              </a:rPr>
              <a:t>input_string</a:t>
            </a:r>
            <a:r>
              <a:rPr lang="en-IN" sz="1300" b="0" i="0" u="none" strike="noStrike" dirty="0">
                <a:solidFill>
                  <a:srgbClr val="000000"/>
                </a:solidFill>
                <a:effectLst/>
                <a:latin typeface="Times New Roman" panose="02020603050405020304" pitchFamily="18" charset="0"/>
              </a:rPr>
              <a:t>[</a:t>
            </a:r>
            <a:r>
              <a:rPr lang="en-IN" sz="1300" b="0" i="0" u="none" strike="noStrike" dirty="0" err="1">
                <a:solidFill>
                  <a:srgbClr val="000000"/>
                </a:solidFill>
                <a:effectLst/>
                <a:latin typeface="Times New Roman" panose="02020603050405020304" pitchFamily="18" charset="0"/>
              </a:rPr>
              <a:t>input_index</a:t>
            </a:r>
            <a:r>
              <a:rPr lang="en-IN" sz="1300" b="0" i="0" u="none" strike="noStrike" dirty="0">
                <a:solidFill>
                  <a:srgbClr val="000000"/>
                </a:solidFill>
                <a:effectLst/>
                <a:latin typeface="Times New Roman" panose="02020603050405020304" pitchFamily="18" charset="0"/>
              </a:rPr>
              <a:t>])</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if </a:t>
            </a:r>
            <a:r>
              <a:rPr lang="en-IN" sz="1300" b="0" i="0" u="none" strike="noStrike" dirty="0" err="1">
                <a:solidFill>
                  <a:srgbClr val="000000"/>
                </a:solidFill>
                <a:effectLst/>
                <a:latin typeface="Times New Roman" panose="02020603050405020304" pitchFamily="18" charset="0"/>
              </a:rPr>
              <a:t>reduce_key</a:t>
            </a:r>
            <a:r>
              <a:rPr lang="en-IN" sz="1300" b="0" i="0" u="none" strike="noStrike" dirty="0">
                <a:solidFill>
                  <a:srgbClr val="000000"/>
                </a:solidFill>
                <a:effectLst/>
                <a:latin typeface="Times New Roman" panose="02020603050405020304" pitchFamily="18" charset="0"/>
              </a:rPr>
              <a:t> is None:</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print("Error: No reduce action found.")</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return False</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production = </a:t>
            </a:r>
            <a:r>
              <a:rPr lang="en-IN" sz="1300" b="0" i="0" u="none" strike="noStrike" dirty="0" err="1">
                <a:solidFill>
                  <a:srgbClr val="000000"/>
                </a:solidFill>
                <a:effectLst/>
                <a:latin typeface="Times New Roman" panose="02020603050405020304" pitchFamily="18" charset="0"/>
              </a:rPr>
              <a:t>self.actions</a:t>
            </a:r>
            <a:r>
              <a:rPr lang="en-IN" sz="1300" b="0" i="0" u="none" strike="noStrike" dirty="0">
                <a:solidFill>
                  <a:srgbClr val="000000"/>
                </a:solidFill>
                <a:effectLst/>
                <a:latin typeface="Times New Roman" panose="02020603050405020304" pitchFamily="18" charset="0"/>
              </a:rPr>
              <a:t>[</a:t>
            </a:r>
            <a:r>
              <a:rPr lang="en-IN" sz="1300" b="0" i="0" u="none" strike="noStrike" dirty="0" err="1">
                <a:solidFill>
                  <a:srgbClr val="000000"/>
                </a:solidFill>
                <a:effectLst/>
                <a:latin typeface="Times New Roman" panose="02020603050405020304" pitchFamily="18" charset="0"/>
              </a:rPr>
              <a:t>reduce_key</a:t>
            </a:r>
            <a:r>
              <a:rPr lang="en-IN" sz="1300" b="0" i="0" u="none" strike="noStrike" dirty="0">
                <a:solidFill>
                  <a:srgbClr val="000000"/>
                </a:solidFill>
                <a:effectLst/>
                <a:latin typeface="Times New Roman" panose="02020603050405020304" pitchFamily="18" charset="0"/>
              </a:rPr>
              <a:t>]</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left, right = </a:t>
            </a:r>
            <a:r>
              <a:rPr lang="en-IN" sz="1300" b="0" i="0" u="none" strike="noStrike" dirty="0" err="1">
                <a:solidFill>
                  <a:srgbClr val="000000"/>
                </a:solidFill>
                <a:effectLst/>
                <a:latin typeface="Times New Roman" panose="02020603050405020304" pitchFamily="18" charset="0"/>
              </a:rPr>
              <a:t>production.split</a:t>
            </a:r>
            <a:r>
              <a:rPr lang="en-IN" sz="1300" b="0" i="0" u="none" strike="noStrike" dirty="0">
                <a:solidFill>
                  <a:srgbClr val="000000"/>
                </a:solidFill>
                <a:effectLst/>
                <a:latin typeface="Times New Roman" panose="02020603050405020304" pitchFamily="18" charset="0"/>
              </a:rPr>
              <a:t>('-&gt;')</a:t>
            </a:r>
            <a:endParaRPr lang="en-IN" sz="1300" b="0" dirty="0">
              <a:effectLst/>
            </a:endParaRPr>
          </a:p>
          <a:p>
            <a:pPr marL="0" indent="0">
              <a:buNone/>
            </a:pPr>
            <a:br>
              <a:rPr lang="en-IN" sz="1300" dirty="0"/>
            </a:br>
            <a:endParaRPr lang="en-IN" sz="1300" dirty="0"/>
          </a:p>
          <a:p>
            <a:pPr marL="0" indent="0">
              <a:buNone/>
            </a:pPr>
            <a:endParaRPr lang="en-IN" sz="1300" dirty="0"/>
          </a:p>
        </p:txBody>
      </p:sp>
      <p:sp>
        <p:nvSpPr>
          <p:cNvPr id="10" name="Content Placeholder 9">
            <a:extLst>
              <a:ext uri="{FF2B5EF4-FFF2-40B4-BE49-F238E27FC236}">
                <a16:creationId xmlns:a16="http://schemas.microsoft.com/office/drawing/2014/main" id="{A8D9F987-FA19-B6D4-4BDA-F4B2C715B482}"/>
              </a:ext>
            </a:extLst>
          </p:cNvPr>
          <p:cNvSpPr>
            <a:spLocks noGrp="1"/>
          </p:cNvSpPr>
          <p:nvPr>
            <p:ph sz="half" idx="2"/>
          </p:nvPr>
        </p:nvSpPr>
        <p:spPr>
          <a:xfrm>
            <a:off x="5760076" y="24050"/>
            <a:ext cx="7018019" cy="3931444"/>
          </a:xfrm>
        </p:spPr>
        <p:txBody>
          <a:bodyPr>
            <a:noAutofit/>
          </a:bodyPr>
          <a:lstStyle/>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for _ in right:</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a:t>
            </a:r>
            <a:r>
              <a:rPr lang="en-IN" sz="1300" b="0" i="0" u="none" strike="noStrike" dirty="0" err="1">
                <a:solidFill>
                  <a:srgbClr val="000000"/>
                </a:solidFill>
                <a:effectLst/>
                <a:latin typeface="Times New Roman" panose="02020603050405020304" pitchFamily="18" charset="0"/>
              </a:rPr>
              <a:t>stack.pop</a:t>
            </a:r>
            <a:r>
              <a:rPr lang="en-IN" sz="1300" b="0" i="0" u="none" strike="noStrike" dirty="0">
                <a:solidFill>
                  <a:srgbClr val="000000"/>
                </a:solidFill>
                <a:effectLst/>
                <a:latin typeface="Times New Roman" panose="02020603050405020304" pitchFamily="18" charset="0"/>
              </a:rPr>
              <a:t>()</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a:t>
            </a:r>
            <a:r>
              <a:rPr lang="en-IN" sz="1300" b="0" i="0" u="none" strike="noStrike" dirty="0" err="1">
                <a:solidFill>
                  <a:srgbClr val="000000"/>
                </a:solidFill>
                <a:effectLst/>
                <a:latin typeface="Times New Roman" panose="02020603050405020304" pitchFamily="18" charset="0"/>
              </a:rPr>
              <a:t>stack.append</a:t>
            </a:r>
            <a:r>
              <a:rPr lang="en-IN" sz="1300" b="0" i="0" u="none" strike="noStrike" dirty="0">
                <a:solidFill>
                  <a:srgbClr val="000000"/>
                </a:solidFill>
                <a:effectLst/>
                <a:latin typeface="Times New Roman" panose="02020603050405020304" pitchFamily="18" charset="0"/>
              </a:rPr>
              <a:t>(left)</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print("{:&lt;20} {:&lt;20} {:&lt;20}".format(</a:t>
            </a:r>
            <a:r>
              <a:rPr lang="en-IN" sz="1300" b="0" i="0" u="none" strike="noStrike" dirty="0" err="1">
                <a:solidFill>
                  <a:srgbClr val="000000"/>
                </a:solidFill>
                <a:effectLst/>
                <a:latin typeface="Times New Roman" panose="02020603050405020304" pitchFamily="18" charset="0"/>
              </a:rPr>
              <a:t>stack_str</a:t>
            </a:r>
            <a:r>
              <a:rPr lang="en-IN" sz="1300" b="0" i="0" u="none" strike="noStrike" dirty="0">
                <a:solidFill>
                  <a:srgbClr val="000000"/>
                </a:solidFill>
                <a:effectLst/>
                <a:latin typeface="Times New Roman" panose="02020603050405020304" pitchFamily="18" charset="0"/>
              </a:rPr>
              <a:t>, </a:t>
            </a:r>
            <a:r>
              <a:rPr lang="en-IN" sz="1300" b="0" i="0" u="none" strike="noStrike" dirty="0" err="1">
                <a:solidFill>
                  <a:srgbClr val="000000"/>
                </a:solidFill>
                <a:effectLst/>
                <a:latin typeface="Times New Roman" panose="02020603050405020304" pitchFamily="18" charset="0"/>
              </a:rPr>
              <a:t>input_str</a:t>
            </a:r>
            <a:r>
              <a:rPr lang="en-IN" sz="1300" b="0" i="0" u="none" strike="noStrike" dirty="0">
                <a:solidFill>
                  <a:srgbClr val="000000"/>
                </a:solidFill>
                <a:effectLst/>
                <a:latin typeface="Times New Roman" panose="02020603050405020304" pitchFamily="18" charset="0"/>
              </a:rPr>
              <a:t>, production))</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a:t>
            </a:r>
            <a:r>
              <a:rPr lang="en-IN" sz="1300" b="0" i="0" u="none" strike="noStrike" dirty="0" err="1">
                <a:solidFill>
                  <a:srgbClr val="000000"/>
                </a:solidFill>
                <a:effectLst/>
                <a:latin typeface="Times New Roman" panose="02020603050405020304" pitchFamily="18" charset="0"/>
              </a:rPr>
              <a:t>elif</a:t>
            </a:r>
            <a:r>
              <a:rPr lang="en-IN" sz="1300" b="0" i="0" u="none" strike="noStrike" dirty="0">
                <a:solidFill>
                  <a:srgbClr val="000000"/>
                </a:solidFill>
                <a:effectLst/>
                <a:latin typeface="Times New Roman" panose="02020603050405020304" pitchFamily="18" charset="0"/>
              </a:rPr>
              <a:t> action == 'Accept':</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print("{:&lt;20} {:&lt;20} {:&lt;20}".format(</a:t>
            </a:r>
            <a:r>
              <a:rPr lang="en-IN" sz="1300" b="0" i="0" u="none" strike="noStrike" dirty="0" err="1">
                <a:solidFill>
                  <a:srgbClr val="000000"/>
                </a:solidFill>
                <a:effectLst/>
                <a:latin typeface="Times New Roman" panose="02020603050405020304" pitchFamily="18" charset="0"/>
              </a:rPr>
              <a:t>stack_str</a:t>
            </a:r>
            <a:r>
              <a:rPr lang="en-IN" sz="1300" b="0" i="0" u="none" strike="noStrike" dirty="0">
                <a:solidFill>
                  <a:srgbClr val="000000"/>
                </a:solidFill>
                <a:effectLst/>
                <a:latin typeface="Times New Roman" panose="02020603050405020304" pitchFamily="18" charset="0"/>
              </a:rPr>
              <a:t>, </a:t>
            </a:r>
            <a:r>
              <a:rPr lang="en-IN" sz="1300" b="0" i="0" u="none" strike="noStrike" dirty="0" err="1">
                <a:solidFill>
                  <a:srgbClr val="000000"/>
                </a:solidFill>
                <a:effectLst/>
                <a:latin typeface="Times New Roman" panose="02020603050405020304" pitchFamily="18" charset="0"/>
              </a:rPr>
              <a:t>input_str</a:t>
            </a:r>
            <a:r>
              <a:rPr lang="en-IN" sz="1300" b="0" i="0" u="none" strike="noStrike" dirty="0">
                <a:solidFill>
                  <a:srgbClr val="000000"/>
                </a:solidFill>
                <a:effectLst/>
                <a:latin typeface="Times New Roman" panose="02020603050405020304" pitchFamily="18" charset="0"/>
              </a:rPr>
              <a:t>, "Accept"))</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print("Accepted")</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return True</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else:</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print("Error: Invalid action.")</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return False</a:t>
            </a:r>
            <a:endParaRPr lang="en-IN" sz="1300" b="0" dirty="0">
              <a:effectLst/>
            </a:endParaRPr>
          </a:p>
          <a:p>
            <a:pPr marL="0" indent="0" algn="just" rtl="0">
              <a:spcBef>
                <a:spcPts val="0"/>
              </a:spcBef>
              <a:spcAft>
                <a:spcPts val="0"/>
              </a:spcAft>
              <a:buNone/>
            </a:pPr>
            <a:br>
              <a:rPr lang="en-IN" sz="1300" b="0" dirty="0">
                <a:effectLst/>
              </a:rPr>
            </a:br>
            <a:r>
              <a:rPr lang="en-IN" sz="1300" b="0" i="0" u="none" strike="noStrike" dirty="0">
                <a:solidFill>
                  <a:srgbClr val="000000"/>
                </a:solidFill>
                <a:effectLst/>
                <a:latin typeface="Times New Roman" panose="02020603050405020304" pitchFamily="18" charset="0"/>
              </a:rPr>
              <a:t>    def </a:t>
            </a:r>
            <a:r>
              <a:rPr lang="en-IN" sz="1300" b="0" i="0" u="none" strike="noStrike" dirty="0" err="1">
                <a:solidFill>
                  <a:srgbClr val="000000"/>
                </a:solidFill>
                <a:effectLst/>
                <a:latin typeface="Times New Roman" panose="02020603050405020304" pitchFamily="18" charset="0"/>
              </a:rPr>
              <a:t>get_action</a:t>
            </a:r>
            <a:r>
              <a:rPr lang="en-IN" sz="1300" b="0" i="0" u="none" strike="noStrike" dirty="0">
                <a:solidFill>
                  <a:srgbClr val="000000"/>
                </a:solidFill>
                <a:effectLst/>
                <a:latin typeface="Times New Roman" panose="02020603050405020304" pitchFamily="18" charset="0"/>
              </a:rPr>
              <a:t>(self, stack, </a:t>
            </a:r>
            <a:r>
              <a:rPr lang="en-IN" sz="1300" b="0" i="0" u="none" strike="noStrike" dirty="0" err="1">
                <a:solidFill>
                  <a:srgbClr val="000000"/>
                </a:solidFill>
                <a:effectLst/>
                <a:latin typeface="Times New Roman" panose="02020603050405020304" pitchFamily="18" charset="0"/>
              </a:rPr>
              <a:t>next_token</a:t>
            </a:r>
            <a:r>
              <a:rPr lang="en-IN" sz="1300" b="0" i="0" u="none" strike="noStrike" dirty="0">
                <a:solidFill>
                  <a:srgbClr val="000000"/>
                </a:solidFill>
                <a:effectLst/>
                <a:latin typeface="Times New Roman" panose="02020603050405020304" pitchFamily="18" charset="0"/>
              </a:rPr>
              <a:t>):</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if stack[-1] in </a:t>
            </a:r>
            <a:r>
              <a:rPr lang="en-IN" sz="1300" b="0" i="0" u="none" strike="noStrike" dirty="0" err="1">
                <a:solidFill>
                  <a:srgbClr val="000000"/>
                </a:solidFill>
                <a:effectLst/>
                <a:latin typeface="Times New Roman" panose="02020603050405020304" pitchFamily="18" charset="0"/>
              </a:rPr>
              <a:t>self.grammar</a:t>
            </a:r>
            <a:r>
              <a:rPr lang="en-IN" sz="1300" b="0" i="0" u="none" strike="noStrike" dirty="0">
                <a:solidFill>
                  <a:srgbClr val="000000"/>
                </a:solidFill>
                <a:effectLst/>
                <a:latin typeface="Times New Roman" panose="02020603050405020304" pitchFamily="18" charset="0"/>
              </a:rPr>
              <a:t>:</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if </a:t>
            </a:r>
            <a:r>
              <a:rPr lang="en-IN" sz="1300" b="0" i="0" u="none" strike="noStrike" dirty="0" err="1">
                <a:solidFill>
                  <a:srgbClr val="000000"/>
                </a:solidFill>
                <a:effectLst/>
                <a:latin typeface="Times New Roman" panose="02020603050405020304" pitchFamily="18" charset="0"/>
              </a:rPr>
              <a:t>self.precedence</a:t>
            </a:r>
            <a:r>
              <a:rPr lang="en-IN" sz="1300" b="0" i="0" u="none" strike="noStrike" dirty="0">
                <a:solidFill>
                  <a:srgbClr val="000000"/>
                </a:solidFill>
                <a:effectLst/>
                <a:latin typeface="Times New Roman" panose="02020603050405020304" pitchFamily="18" charset="0"/>
              </a:rPr>
              <a:t>[stack[-1]] &lt; </a:t>
            </a:r>
            <a:r>
              <a:rPr lang="en-IN" sz="1300" b="0" i="0" u="none" strike="noStrike" dirty="0" err="1">
                <a:solidFill>
                  <a:srgbClr val="000000"/>
                </a:solidFill>
                <a:effectLst/>
                <a:latin typeface="Times New Roman" panose="02020603050405020304" pitchFamily="18" charset="0"/>
              </a:rPr>
              <a:t>self.precedence</a:t>
            </a:r>
            <a:r>
              <a:rPr lang="en-IN" sz="1300" b="0" i="0" u="none" strike="noStrike" dirty="0">
                <a:solidFill>
                  <a:srgbClr val="000000"/>
                </a:solidFill>
                <a:effectLst/>
                <a:latin typeface="Times New Roman" panose="02020603050405020304" pitchFamily="18" charset="0"/>
              </a:rPr>
              <a:t>[</a:t>
            </a:r>
            <a:r>
              <a:rPr lang="en-IN" sz="1300" b="0" i="0" u="none" strike="noStrike" dirty="0" err="1">
                <a:solidFill>
                  <a:srgbClr val="000000"/>
                </a:solidFill>
                <a:effectLst/>
                <a:latin typeface="Times New Roman" panose="02020603050405020304" pitchFamily="18" charset="0"/>
              </a:rPr>
              <a:t>next_token</a:t>
            </a:r>
            <a:r>
              <a:rPr lang="en-IN" sz="1300" b="0" i="0" u="none" strike="noStrike" dirty="0">
                <a:solidFill>
                  <a:srgbClr val="000000"/>
                </a:solidFill>
                <a:effectLst/>
                <a:latin typeface="Times New Roman" panose="02020603050405020304" pitchFamily="18" charset="0"/>
              </a:rPr>
              <a:t>]:</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return 'Shift'</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else:</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return 'Reduce'</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else:</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if </a:t>
            </a:r>
            <a:r>
              <a:rPr lang="en-IN" sz="1300" b="0" i="0" u="none" strike="noStrike" dirty="0" err="1">
                <a:solidFill>
                  <a:srgbClr val="000000"/>
                </a:solidFill>
                <a:effectLst/>
                <a:latin typeface="Times New Roman" panose="02020603050405020304" pitchFamily="18" charset="0"/>
              </a:rPr>
              <a:t>next_token</a:t>
            </a:r>
            <a:r>
              <a:rPr lang="en-IN" sz="1300" b="0" i="0" u="none" strike="noStrike" dirty="0">
                <a:solidFill>
                  <a:srgbClr val="000000"/>
                </a:solidFill>
                <a:effectLst/>
                <a:latin typeface="Times New Roman" panose="02020603050405020304" pitchFamily="18" charset="0"/>
              </a:rPr>
              <a:t> == '$' and </a:t>
            </a:r>
            <a:r>
              <a:rPr lang="en-IN" sz="1300" b="0" i="0" u="none" strike="noStrike" dirty="0" err="1">
                <a:solidFill>
                  <a:srgbClr val="000000"/>
                </a:solidFill>
                <a:effectLst/>
                <a:latin typeface="Times New Roman" panose="02020603050405020304" pitchFamily="18" charset="0"/>
              </a:rPr>
              <a:t>len</a:t>
            </a:r>
            <a:r>
              <a:rPr lang="en-IN" sz="1300" b="0" i="0" u="none" strike="noStrike" dirty="0">
                <a:solidFill>
                  <a:srgbClr val="000000"/>
                </a:solidFill>
                <a:effectLst/>
                <a:latin typeface="Times New Roman" panose="02020603050405020304" pitchFamily="18" charset="0"/>
              </a:rPr>
              <a:t>(stack) == 2:</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return 'Accept'</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a:t>
            </a:r>
            <a:r>
              <a:rPr lang="en-IN" sz="1300" b="0" i="0" u="none" strike="noStrike" dirty="0" err="1">
                <a:solidFill>
                  <a:srgbClr val="000000"/>
                </a:solidFill>
                <a:effectLst/>
                <a:latin typeface="Times New Roman" panose="02020603050405020304" pitchFamily="18" charset="0"/>
              </a:rPr>
              <a:t>elif</a:t>
            </a:r>
            <a:r>
              <a:rPr lang="en-IN" sz="1300" b="0" i="0" u="none" strike="noStrike" dirty="0">
                <a:solidFill>
                  <a:srgbClr val="000000"/>
                </a:solidFill>
                <a:effectLst/>
                <a:latin typeface="Times New Roman" panose="02020603050405020304" pitchFamily="18" charset="0"/>
              </a:rPr>
              <a:t> </a:t>
            </a:r>
            <a:r>
              <a:rPr lang="en-IN" sz="1300" b="0" i="0" u="none" strike="noStrike" dirty="0" err="1">
                <a:solidFill>
                  <a:srgbClr val="000000"/>
                </a:solidFill>
                <a:effectLst/>
                <a:latin typeface="Times New Roman" panose="02020603050405020304" pitchFamily="18" charset="0"/>
              </a:rPr>
              <a:t>next_token</a:t>
            </a:r>
            <a:r>
              <a:rPr lang="en-IN" sz="1300" b="0" i="0" u="none" strike="noStrike" dirty="0">
                <a:solidFill>
                  <a:srgbClr val="000000"/>
                </a:solidFill>
                <a:effectLst/>
                <a:latin typeface="Times New Roman" panose="02020603050405020304" pitchFamily="18" charset="0"/>
              </a:rPr>
              <a:t> == '$':</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return 'Reduce'  # Reduce at the end of input</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else:</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return 'Shift'</a:t>
            </a:r>
            <a:endParaRPr lang="en-IN" sz="1300" b="0" dirty="0">
              <a:effectLst/>
            </a:endParaRPr>
          </a:p>
          <a:p>
            <a:pPr marL="0" indent="0" algn="just" rtl="0">
              <a:spcBef>
                <a:spcPts val="0"/>
              </a:spcBef>
              <a:spcAft>
                <a:spcPts val="0"/>
              </a:spcAft>
              <a:buNone/>
            </a:pPr>
            <a:br>
              <a:rPr lang="en-IN" sz="1300" b="0" dirty="0">
                <a:effectLst/>
              </a:rPr>
            </a:br>
            <a:r>
              <a:rPr lang="en-IN" sz="1300" b="0" i="0" u="none" strike="noStrike" dirty="0">
                <a:solidFill>
                  <a:srgbClr val="000000"/>
                </a:solidFill>
                <a:effectLst/>
                <a:latin typeface="Times New Roman" panose="02020603050405020304" pitchFamily="18" charset="0"/>
              </a:rPr>
              <a:t>    def </a:t>
            </a:r>
            <a:r>
              <a:rPr lang="en-IN" sz="1300" b="0" i="0" u="none" strike="noStrike" dirty="0" err="1">
                <a:solidFill>
                  <a:srgbClr val="000000"/>
                </a:solidFill>
                <a:effectLst/>
                <a:latin typeface="Times New Roman" panose="02020603050405020304" pitchFamily="18" charset="0"/>
              </a:rPr>
              <a:t>get_reduce_key</a:t>
            </a:r>
            <a:r>
              <a:rPr lang="en-IN" sz="1300" b="0" i="0" u="none" strike="noStrike" dirty="0">
                <a:solidFill>
                  <a:srgbClr val="000000"/>
                </a:solidFill>
                <a:effectLst/>
                <a:latin typeface="Times New Roman" panose="02020603050405020304" pitchFamily="18" charset="0"/>
              </a:rPr>
              <a:t>(self, </a:t>
            </a:r>
            <a:r>
              <a:rPr lang="en-IN" sz="1300" b="0" i="0" u="none" strike="noStrike" dirty="0" err="1">
                <a:solidFill>
                  <a:srgbClr val="000000"/>
                </a:solidFill>
                <a:effectLst/>
                <a:latin typeface="Times New Roman" panose="02020603050405020304" pitchFamily="18" charset="0"/>
              </a:rPr>
              <a:t>top_stack</a:t>
            </a:r>
            <a:r>
              <a:rPr lang="en-IN" sz="1300" b="0" i="0" u="none" strike="noStrike" dirty="0">
                <a:solidFill>
                  <a:srgbClr val="000000"/>
                </a:solidFill>
                <a:effectLst/>
                <a:latin typeface="Times New Roman" panose="02020603050405020304" pitchFamily="18" charset="0"/>
              </a:rPr>
              <a:t>, </a:t>
            </a:r>
            <a:r>
              <a:rPr lang="en-IN" sz="1300" b="0" i="0" u="none" strike="noStrike" dirty="0" err="1">
                <a:solidFill>
                  <a:srgbClr val="000000"/>
                </a:solidFill>
                <a:effectLst/>
                <a:latin typeface="Times New Roman" panose="02020603050405020304" pitchFamily="18" charset="0"/>
              </a:rPr>
              <a:t>next_token</a:t>
            </a:r>
            <a:r>
              <a:rPr lang="en-IN" sz="1300" b="0" i="0" u="none" strike="noStrike" dirty="0">
                <a:solidFill>
                  <a:srgbClr val="000000"/>
                </a:solidFill>
                <a:effectLst/>
                <a:latin typeface="Times New Roman" panose="02020603050405020304" pitchFamily="18" charset="0"/>
              </a:rPr>
              <a:t>):</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if </a:t>
            </a:r>
            <a:r>
              <a:rPr lang="en-IN" sz="1300" b="0" i="0" u="none" strike="noStrike" dirty="0" err="1">
                <a:solidFill>
                  <a:srgbClr val="000000"/>
                </a:solidFill>
                <a:effectLst/>
                <a:latin typeface="Times New Roman" panose="02020603050405020304" pitchFamily="18" charset="0"/>
              </a:rPr>
              <a:t>top_stack</a:t>
            </a:r>
            <a:r>
              <a:rPr lang="en-IN" sz="1300" b="0" i="0" u="none" strike="noStrike" dirty="0">
                <a:solidFill>
                  <a:srgbClr val="000000"/>
                </a:solidFill>
                <a:effectLst/>
                <a:latin typeface="Times New Roman" panose="02020603050405020304" pitchFamily="18" charset="0"/>
              </a:rPr>
              <a:t> in </a:t>
            </a:r>
            <a:r>
              <a:rPr lang="en-IN" sz="1300" b="0" i="0" u="none" strike="noStrike" dirty="0" err="1">
                <a:solidFill>
                  <a:srgbClr val="000000"/>
                </a:solidFill>
                <a:effectLst/>
                <a:latin typeface="Times New Roman" panose="02020603050405020304" pitchFamily="18" charset="0"/>
              </a:rPr>
              <a:t>self.grammar</a:t>
            </a:r>
            <a:r>
              <a:rPr lang="en-IN" sz="1300" b="0" i="0" u="none" strike="noStrike" dirty="0">
                <a:solidFill>
                  <a:srgbClr val="000000"/>
                </a:solidFill>
                <a:effectLst/>
                <a:latin typeface="Times New Roman" panose="02020603050405020304" pitchFamily="18" charset="0"/>
              </a:rPr>
              <a:t>:</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return (</a:t>
            </a:r>
            <a:r>
              <a:rPr lang="en-IN" sz="1300" b="0" i="0" u="none" strike="noStrike" dirty="0" err="1">
                <a:solidFill>
                  <a:srgbClr val="000000"/>
                </a:solidFill>
                <a:effectLst/>
                <a:latin typeface="Times New Roman" panose="02020603050405020304" pitchFamily="18" charset="0"/>
              </a:rPr>
              <a:t>top_stack</a:t>
            </a:r>
            <a:r>
              <a:rPr lang="en-IN" sz="1300" b="0" i="0" u="none" strike="noStrike" dirty="0">
                <a:solidFill>
                  <a:srgbClr val="000000"/>
                </a:solidFill>
                <a:effectLst/>
                <a:latin typeface="Times New Roman" panose="02020603050405020304" pitchFamily="18" charset="0"/>
              </a:rPr>
              <a:t>, </a:t>
            </a:r>
            <a:r>
              <a:rPr lang="en-IN" sz="1300" b="0" i="0" u="none" strike="noStrike" dirty="0" err="1">
                <a:solidFill>
                  <a:srgbClr val="000000"/>
                </a:solidFill>
                <a:effectLst/>
                <a:latin typeface="Times New Roman" panose="02020603050405020304" pitchFamily="18" charset="0"/>
              </a:rPr>
              <a:t>next_token</a:t>
            </a:r>
            <a:r>
              <a:rPr lang="en-IN" sz="1300" b="0" i="0" u="none" strike="noStrike" dirty="0">
                <a:solidFill>
                  <a:srgbClr val="000000"/>
                </a:solidFill>
                <a:effectLst/>
                <a:latin typeface="Times New Roman" panose="02020603050405020304" pitchFamily="18" charset="0"/>
              </a:rPr>
              <a:t>)</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else:</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for </a:t>
            </a:r>
            <a:r>
              <a:rPr lang="en-IN" sz="1300" b="0" i="0" u="none" strike="noStrike" dirty="0" err="1">
                <a:solidFill>
                  <a:srgbClr val="000000"/>
                </a:solidFill>
                <a:effectLst/>
                <a:latin typeface="Times New Roman" panose="02020603050405020304" pitchFamily="18" charset="0"/>
              </a:rPr>
              <a:t>non_terminal</a:t>
            </a:r>
            <a:r>
              <a:rPr lang="en-IN" sz="1300" b="0" i="0" u="none" strike="noStrike" dirty="0">
                <a:solidFill>
                  <a:srgbClr val="000000"/>
                </a:solidFill>
                <a:effectLst/>
                <a:latin typeface="Times New Roman" panose="02020603050405020304" pitchFamily="18" charset="0"/>
              </a:rPr>
              <a:t>, productions in </a:t>
            </a:r>
            <a:r>
              <a:rPr lang="en-IN" sz="1300" b="0" i="0" u="none" strike="noStrike" dirty="0" err="1">
                <a:solidFill>
                  <a:srgbClr val="000000"/>
                </a:solidFill>
                <a:effectLst/>
                <a:latin typeface="Times New Roman" panose="02020603050405020304" pitchFamily="18" charset="0"/>
              </a:rPr>
              <a:t>self.grammar.items</a:t>
            </a:r>
            <a:r>
              <a:rPr lang="en-IN" sz="1300" b="0" i="0" u="none" strike="noStrike" dirty="0">
                <a:solidFill>
                  <a:srgbClr val="000000"/>
                </a:solidFill>
                <a:effectLst/>
                <a:latin typeface="Times New Roman" panose="02020603050405020304" pitchFamily="18" charset="0"/>
              </a:rPr>
              <a:t>():</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if </a:t>
            </a:r>
            <a:r>
              <a:rPr lang="en-IN" sz="1300" b="0" i="0" u="none" strike="noStrike" dirty="0" err="1">
                <a:solidFill>
                  <a:srgbClr val="000000"/>
                </a:solidFill>
                <a:effectLst/>
                <a:latin typeface="Times New Roman" panose="02020603050405020304" pitchFamily="18" charset="0"/>
              </a:rPr>
              <a:t>next_token</a:t>
            </a:r>
            <a:r>
              <a:rPr lang="en-IN" sz="1300" b="0" i="0" u="none" strike="noStrike" dirty="0">
                <a:solidFill>
                  <a:srgbClr val="000000"/>
                </a:solidFill>
                <a:effectLst/>
                <a:latin typeface="Times New Roman" panose="02020603050405020304" pitchFamily="18" charset="0"/>
              </a:rPr>
              <a:t> in productions:</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return (</a:t>
            </a:r>
            <a:r>
              <a:rPr lang="en-IN" sz="1300" b="0" i="0" u="none" strike="noStrike" dirty="0" err="1">
                <a:solidFill>
                  <a:srgbClr val="000000"/>
                </a:solidFill>
                <a:effectLst/>
                <a:latin typeface="Times New Roman" panose="02020603050405020304" pitchFamily="18" charset="0"/>
              </a:rPr>
              <a:t>non_terminal</a:t>
            </a:r>
            <a:r>
              <a:rPr lang="en-IN" sz="1300" b="0" i="0" u="none" strike="noStrike" dirty="0">
                <a:solidFill>
                  <a:srgbClr val="000000"/>
                </a:solidFill>
                <a:effectLst/>
                <a:latin typeface="Times New Roman" panose="02020603050405020304" pitchFamily="18" charset="0"/>
              </a:rPr>
              <a:t>, </a:t>
            </a:r>
            <a:r>
              <a:rPr lang="en-IN" sz="1300" b="0" i="0" u="none" strike="noStrike" dirty="0" err="1">
                <a:solidFill>
                  <a:srgbClr val="000000"/>
                </a:solidFill>
                <a:effectLst/>
                <a:latin typeface="Times New Roman" panose="02020603050405020304" pitchFamily="18" charset="0"/>
              </a:rPr>
              <a:t>next_token</a:t>
            </a:r>
            <a:r>
              <a:rPr lang="en-IN" sz="1300" b="0" i="0" u="none" strike="noStrike" dirty="0">
                <a:solidFill>
                  <a:srgbClr val="000000"/>
                </a:solidFill>
                <a:effectLst/>
                <a:latin typeface="Times New Roman" panose="02020603050405020304" pitchFamily="18" charset="0"/>
              </a:rPr>
              <a:t>)</a:t>
            </a:r>
            <a:endParaRPr lang="en-IN" sz="1300" b="0" dirty="0">
              <a:effectLst/>
            </a:endParaRPr>
          </a:p>
          <a:p>
            <a:pPr marL="0" indent="0" algn="just" rtl="0">
              <a:spcBef>
                <a:spcPts val="0"/>
              </a:spcBef>
              <a:spcAft>
                <a:spcPts val="0"/>
              </a:spcAft>
              <a:buNone/>
            </a:pPr>
            <a:r>
              <a:rPr lang="en-IN" sz="1300" b="0" i="0" u="none" strike="noStrike" dirty="0">
                <a:solidFill>
                  <a:srgbClr val="000000"/>
                </a:solidFill>
                <a:effectLst/>
                <a:latin typeface="Times New Roman" panose="02020603050405020304" pitchFamily="18" charset="0"/>
              </a:rPr>
              <a:t>            return None</a:t>
            </a:r>
            <a:endParaRPr lang="en-IN" sz="1300" b="0" dirty="0">
              <a:effectLst/>
            </a:endParaRPr>
          </a:p>
          <a:p>
            <a:pPr marL="0" indent="0" algn="just" rtl="0">
              <a:spcBef>
                <a:spcPts val="0"/>
              </a:spcBef>
              <a:spcAft>
                <a:spcPts val="0"/>
              </a:spcAft>
              <a:buNone/>
            </a:pPr>
            <a:br>
              <a:rPr lang="en-IN" sz="1300" b="0" dirty="0">
                <a:effectLst/>
              </a:rPr>
            </a:br>
            <a:r>
              <a:rPr lang="en-IN" sz="1300" b="0" i="0" u="none" strike="noStrike" dirty="0">
                <a:solidFill>
                  <a:srgbClr val="000000"/>
                </a:solidFill>
                <a:effectLst/>
                <a:latin typeface="Times New Roman" panose="02020603050405020304" pitchFamily="18" charset="0"/>
              </a:rPr>
              <a:t>}</a:t>
            </a:r>
            <a:br>
              <a:rPr lang="en-IN" sz="1300" b="0" dirty="0">
                <a:effectLst/>
              </a:rPr>
            </a:br>
            <a:endParaRPr lang="en-IN" sz="1300" dirty="0"/>
          </a:p>
        </p:txBody>
      </p:sp>
      <p:sp>
        <p:nvSpPr>
          <p:cNvPr id="11" name="Title 10">
            <a:extLst>
              <a:ext uri="{FF2B5EF4-FFF2-40B4-BE49-F238E27FC236}">
                <a16:creationId xmlns:a16="http://schemas.microsoft.com/office/drawing/2014/main" id="{1534801C-C278-66D7-D8DD-90E1722F21B8}"/>
              </a:ext>
            </a:extLst>
          </p:cNvPr>
          <p:cNvSpPr txBox="1">
            <a:spLocks noGrp="1"/>
          </p:cNvSpPr>
          <p:nvPr>
            <p:ph type="title"/>
          </p:nvPr>
        </p:nvSpPr>
        <p:spPr>
          <a:xfrm>
            <a:off x="435454" y="0"/>
            <a:ext cx="8912225" cy="707886"/>
          </a:xfrm>
          <a:prstGeom prst="rect">
            <a:avLst/>
          </a:prstGeom>
          <a:noFill/>
        </p:spPr>
        <p:txBody>
          <a:bodyPr wrap="square">
            <a:spAutoFit/>
          </a:bodyPr>
          <a:lstStyle/>
          <a:p>
            <a:r>
              <a:rPr lang="en-IN" sz="4000" b="1" i="0" u="none" strike="noStrike" dirty="0">
                <a:solidFill>
                  <a:srgbClr val="000000"/>
                </a:solidFill>
                <a:effectLst/>
                <a:latin typeface="Algerian" panose="04020705040A02060702" pitchFamily="82" charset="0"/>
              </a:rPr>
              <a:t>Coding</a:t>
            </a:r>
            <a:endParaRPr lang="en-IN" sz="4000" dirty="0">
              <a:latin typeface="Algerian" panose="04020705040A02060702" pitchFamily="82" charset="0"/>
            </a:endParaRPr>
          </a:p>
        </p:txBody>
      </p:sp>
    </p:spTree>
    <p:extLst>
      <p:ext uri="{BB962C8B-B14F-4D97-AF65-F5344CB8AC3E}">
        <p14:creationId xmlns:p14="http://schemas.microsoft.com/office/powerpoint/2010/main" val="196051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DD0981-18B9-1812-5C29-E814E73B9772}"/>
              </a:ext>
            </a:extLst>
          </p:cNvPr>
          <p:cNvSpPr txBox="1"/>
          <p:nvPr/>
        </p:nvSpPr>
        <p:spPr>
          <a:xfrm>
            <a:off x="1903095" y="658475"/>
            <a:ext cx="6092190" cy="1938992"/>
          </a:xfrm>
          <a:prstGeom prst="rect">
            <a:avLst/>
          </a:prstGeom>
          <a:noFill/>
        </p:spPr>
        <p:txBody>
          <a:bodyPr wrap="square">
            <a:spAutoFit/>
          </a:bodyPr>
          <a:lstStyle/>
          <a:p>
            <a:pPr algn="just" rtl="0">
              <a:spcBef>
                <a:spcPts val="0"/>
              </a:spcBef>
              <a:spcAft>
                <a:spcPts val="0"/>
              </a:spcAft>
            </a:pPr>
            <a:r>
              <a:rPr lang="en-IN" sz="4000" b="1" i="0" u="none" strike="noStrike" dirty="0">
                <a:solidFill>
                  <a:srgbClr val="000000"/>
                </a:solidFill>
                <a:effectLst/>
                <a:latin typeface="Algerian" panose="04020705040A02060702" pitchFamily="82" charset="0"/>
              </a:rPr>
              <a:t>OUTPUT</a:t>
            </a:r>
            <a:endParaRPr lang="en-IN" sz="4000" b="0" dirty="0">
              <a:effectLst/>
              <a:latin typeface="Algerian" panose="04020705040A02060702" pitchFamily="82" charset="0"/>
            </a:endParaRPr>
          </a:p>
          <a:p>
            <a:br>
              <a:rPr lang="en-IN" sz="4000" dirty="0">
                <a:latin typeface="Algerian" panose="04020705040A02060702" pitchFamily="82" charset="0"/>
              </a:rPr>
            </a:br>
            <a:endParaRPr lang="en-IN" sz="4000" dirty="0">
              <a:latin typeface="Algerian" panose="04020705040A02060702" pitchFamily="82" charset="0"/>
            </a:endParaRPr>
          </a:p>
        </p:txBody>
      </p:sp>
      <p:sp>
        <p:nvSpPr>
          <p:cNvPr id="7" name="TextBox 6">
            <a:extLst>
              <a:ext uri="{FF2B5EF4-FFF2-40B4-BE49-F238E27FC236}">
                <a16:creationId xmlns:a16="http://schemas.microsoft.com/office/drawing/2014/main" id="{A1D5DC07-827B-4346-2F57-373176A9F7FD}"/>
              </a:ext>
            </a:extLst>
          </p:cNvPr>
          <p:cNvSpPr txBox="1"/>
          <p:nvPr/>
        </p:nvSpPr>
        <p:spPr>
          <a:xfrm>
            <a:off x="1903095" y="1627971"/>
            <a:ext cx="6092190" cy="6001643"/>
          </a:xfrm>
          <a:prstGeom prst="rect">
            <a:avLst/>
          </a:prstGeom>
          <a:noFill/>
        </p:spPr>
        <p:txBody>
          <a:bodyPr wrap="square">
            <a:spAutoFit/>
          </a:bodyPr>
          <a:lstStyle/>
          <a:p>
            <a:pPr algn="just" rtl="0">
              <a:spcBef>
                <a:spcPts val="0"/>
              </a:spcBef>
              <a:spcAft>
                <a:spcPts val="0"/>
              </a:spcAft>
            </a:pPr>
            <a:r>
              <a:rPr lang="en-IN" sz="3200" b="0" i="0" u="none" strike="noStrike" dirty="0">
                <a:solidFill>
                  <a:srgbClr val="000000"/>
                </a:solidFill>
                <a:effectLst/>
                <a:latin typeface="Times New Roman" panose="02020603050405020304" pitchFamily="18" charset="0"/>
                <a:cs typeface="Times New Roman" panose="02020603050405020304" pitchFamily="18" charset="0"/>
              </a:rPr>
              <a:t>Stack                Input                Action</a:t>
            </a:r>
            <a:endParaRPr lang="en-IN" sz="32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IN" sz="3200" b="0" i="0" u="none" strike="noStrike" dirty="0">
                <a:solidFill>
                  <a:srgbClr val="000000"/>
                </a:solidFill>
                <a:effectLst/>
                <a:latin typeface="Times New Roman" panose="02020603050405020304" pitchFamily="18" charset="0"/>
                <a:cs typeface="Times New Roman" panose="02020603050405020304" pitchFamily="18" charset="0"/>
              </a:rPr>
              <a:t>$                    id+id*id$            Shift</a:t>
            </a:r>
            <a:endParaRPr lang="en-IN" sz="32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IN" sz="32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3200" b="0" i="0" u="none" strike="noStrike" dirty="0" err="1">
                <a:solidFill>
                  <a:srgbClr val="000000"/>
                </a:solidFill>
                <a:effectLst/>
                <a:latin typeface="Times New Roman" panose="02020603050405020304" pitchFamily="18" charset="0"/>
                <a:cs typeface="Times New Roman" panose="02020603050405020304" pitchFamily="18" charset="0"/>
              </a:rPr>
              <a:t>i</a:t>
            </a:r>
            <a:r>
              <a:rPr lang="en-IN" sz="32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3200" b="0" i="0" u="none" strike="noStrike" dirty="0" err="1">
                <a:solidFill>
                  <a:srgbClr val="000000"/>
                </a:solidFill>
                <a:effectLst/>
                <a:latin typeface="Times New Roman" panose="02020603050405020304" pitchFamily="18" charset="0"/>
                <a:cs typeface="Times New Roman" panose="02020603050405020304" pitchFamily="18" charset="0"/>
              </a:rPr>
              <a:t>d+id</a:t>
            </a:r>
            <a:r>
              <a:rPr lang="en-IN" sz="3200" b="0" i="0" u="none" strike="noStrike" dirty="0">
                <a:solidFill>
                  <a:srgbClr val="000000"/>
                </a:solidFill>
                <a:effectLst/>
                <a:latin typeface="Times New Roman" panose="02020603050405020304" pitchFamily="18" charset="0"/>
                <a:cs typeface="Times New Roman" panose="02020603050405020304" pitchFamily="18" charset="0"/>
              </a:rPr>
              <a:t>*id$             Shift</a:t>
            </a:r>
            <a:endParaRPr lang="en-IN" sz="32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IN" sz="32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3200" b="0" i="0" u="none" strike="noStrike" dirty="0" err="1">
                <a:solidFill>
                  <a:srgbClr val="000000"/>
                </a:solidFill>
                <a:effectLst/>
                <a:latin typeface="Times New Roman" panose="02020603050405020304" pitchFamily="18" charset="0"/>
                <a:cs typeface="Times New Roman" panose="02020603050405020304" pitchFamily="18" charset="0"/>
              </a:rPr>
              <a:t>i</a:t>
            </a:r>
            <a:r>
              <a:rPr lang="en-IN" sz="3200" b="0" i="0" u="none" strike="noStrike" dirty="0">
                <a:solidFill>
                  <a:srgbClr val="000000"/>
                </a:solidFill>
                <a:effectLst/>
                <a:latin typeface="Times New Roman" panose="02020603050405020304" pitchFamily="18" charset="0"/>
                <a:cs typeface="Times New Roman" panose="02020603050405020304" pitchFamily="18" charset="0"/>
              </a:rPr>
              <a:t> d                +id*id$              Shift</a:t>
            </a:r>
            <a:endParaRPr lang="en-IN" sz="32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IN" sz="32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3200" b="0" i="0" u="none" strike="noStrike" dirty="0" err="1">
                <a:solidFill>
                  <a:srgbClr val="000000"/>
                </a:solidFill>
                <a:effectLst/>
                <a:latin typeface="Times New Roman" panose="02020603050405020304" pitchFamily="18" charset="0"/>
                <a:cs typeface="Times New Roman" panose="02020603050405020304" pitchFamily="18" charset="0"/>
              </a:rPr>
              <a:t>i</a:t>
            </a:r>
            <a:r>
              <a:rPr lang="en-IN" sz="3200" b="0" i="0" u="none" strike="noStrike" dirty="0">
                <a:solidFill>
                  <a:srgbClr val="000000"/>
                </a:solidFill>
                <a:effectLst/>
                <a:latin typeface="Times New Roman" panose="02020603050405020304" pitchFamily="18" charset="0"/>
                <a:cs typeface="Times New Roman" panose="02020603050405020304" pitchFamily="18" charset="0"/>
              </a:rPr>
              <a:t> d +              id*id$               Shift</a:t>
            </a:r>
            <a:endParaRPr lang="en-IN" sz="32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IN" sz="32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3200" b="0" i="0" u="none" strike="noStrike" dirty="0" err="1">
                <a:solidFill>
                  <a:srgbClr val="000000"/>
                </a:solidFill>
                <a:effectLst/>
                <a:latin typeface="Times New Roman" panose="02020603050405020304" pitchFamily="18" charset="0"/>
                <a:cs typeface="Times New Roman" panose="02020603050405020304" pitchFamily="18" charset="0"/>
              </a:rPr>
              <a:t>i</a:t>
            </a:r>
            <a:r>
              <a:rPr lang="en-IN" sz="3200" b="0" i="0" u="none" strike="noStrike" dirty="0">
                <a:solidFill>
                  <a:srgbClr val="000000"/>
                </a:solidFill>
                <a:effectLst/>
                <a:latin typeface="Times New Roman" panose="02020603050405020304" pitchFamily="18" charset="0"/>
                <a:cs typeface="Times New Roman" panose="02020603050405020304" pitchFamily="18" charset="0"/>
              </a:rPr>
              <a:t> d + </a:t>
            </a:r>
            <a:r>
              <a:rPr lang="en-IN" sz="3200" b="0" i="0" u="none" strike="noStrike" dirty="0" err="1">
                <a:solidFill>
                  <a:srgbClr val="000000"/>
                </a:solidFill>
                <a:effectLst/>
                <a:latin typeface="Times New Roman" panose="02020603050405020304" pitchFamily="18" charset="0"/>
                <a:cs typeface="Times New Roman" panose="02020603050405020304" pitchFamily="18" charset="0"/>
              </a:rPr>
              <a:t>i</a:t>
            </a:r>
            <a:r>
              <a:rPr lang="en-IN" sz="3200" b="0" i="0" u="none" strike="noStrike" dirty="0">
                <a:solidFill>
                  <a:srgbClr val="000000"/>
                </a:solidFill>
                <a:effectLst/>
                <a:latin typeface="Times New Roman" panose="02020603050405020304" pitchFamily="18" charset="0"/>
                <a:cs typeface="Times New Roman" panose="02020603050405020304" pitchFamily="18" charset="0"/>
              </a:rPr>
              <a:t>            d*id$                Shift</a:t>
            </a:r>
            <a:endParaRPr lang="en-IN" sz="32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IN" sz="32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3200" b="0" i="0" u="none" strike="noStrike" dirty="0" err="1">
                <a:solidFill>
                  <a:srgbClr val="000000"/>
                </a:solidFill>
                <a:effectLst/>
                <a:latin typeface="Times New Roman" panose="02020603050405020304" pitchFamily="18" charset="0"/>
                <a:cs typeface="Times New Roman" panose="02020603050405020304" pitchFamily="18" charset="0"/>
              </a:rPr>
              <a:t>i</a:t>
            </a:r>
            <a:r>
              <a:rPr lang="en-IN" sz="3200" b="0" i="0" u="none" strike="noStrike" dirty="0">
                <a:solidFill>
                  <a:srgbClr val="000000"/>
                </a:solidFill>
                <a:effectLst/>
                <a:latin typeface="Times New Roman" panose="02020603050405020304" pitchFamily="18" charset="0"/>
                <a:cs typeface="Times New Roman" panose="02020603050405020304" pitchFamily="18" charset="0"/>
              </a:rPr>
              <a:t> d + </a:t>
            </a:r>
            <a:r>
              <a:rPr lang="en-IN" sz="3200" b="0" i="0" u="none" strike="noStrike" dirty="0" err="1">
                <a:solidFill>
                  <a:srgbClr val="000000"/>
                </a:solidFill>
                <a:effectLst/>
                <a:latin typeface="Times New Roman" panose="02020603050405020304" pitchFamily="18" charset="0"/>
                <a:cs typeface="Times New Roman" panose="02020603050405020304" pitchFamily="18" charset="0"/>
              </a:rPr>
              <a:t>i</a:t>
            </a:r>
            <a:r>
              <a:rPr lang="en-IN" sz="3200" b="0" i="0" u="none" strike="noStrike" dirty="0">
                <a:solidFill>
                  <a:srgbClr val="000000"/>
                </a:solidFill>
                <a:effectLst/>
                <a:latin typeface="Times New Roman" panose="02020603050405020304" pitchFamily="18" charset="0"/>
                <a:cs typeface="Times New Roman" panose="02020603050405020304" pitchFamily="18" charset="0"/>
              </a:rPr>
              <a:t> d          *id$                 Shift</a:t>
            </a:r>
            <a:endParaRPr lang="en-IN" sz="32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IN" sz="32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3200" b="0" i="0" u="none" strike="noStrike" dirty="0" err="1">
                <a:solidFill>
                  <a:srgbClr val="000000"/>
                </a:solidFill>
                <a:effectLst/>
                <a:latin typeface="Times New Roman" panose="02020603050405020304" pitchFamily="18" charset="0"/>
                <a:cs typeface="Times New Roman" panose="02020603050405020304" pitchFamily="18" charset="0"/>
              </a:rPr>
              <a:t>i</a:t>
            </a:r>
            <a:r>
              <a:rPr lang="en-IN" sz="3200" b="0" i="0" u="none" strike="noStrike" dirty="0">
                <a:solidFill>
                  <a:srgbClr val="000000"/>
                </a:solidFill>
                <a:effectLst/>
                <a:latin typeface="Times New Roman" panose="02020603050405020304" pitchFamily="18" charset="0"/>
                <a:cs typeface="Times New Roman" panose="02020603050405020304" pitchFamily="18" charset="0"/>
              </a:rPr>
              <a:t> d + </a:t>
            </a:r>
            <a:r>
              <a:rPr lang="en-IN" sz="3200" b="0" i="0" u="none" strike="noStrike" dirty="0" err="1">
                <a:solidFill>
                  <a:srgbClr val="000000"/>
                </a:solidFill>
                <a:effectLst/>
                <a:latin typeface="Times New Roman" panose="02020603050405020304" pitchFamily="18" charset="0"/>
                <a:cs typeface="Times New Roman" panose="02020603050405020304" pitchFamily="18" charset="0"/>
              </a:rPr>
              <a:t>i</a:t>
            </a:r>
            <a:r>
              <a:rPr lang="en-IN" sz="3200" b="0" i="0" u="none" strike="noStrike" dirty="0">
                <a:solidFill>
                  <a:srgbClr val="000000"/>
                </a:solidFill>
                <a:effectLst/>
                <a:latin typeface="Times New Roman" panose="02020603050405020304" pitchFamily="18" charset="0"/>
                <a:cs typeface="Times New Roman" panose="02020603050405020304" pitchFamily="18" charset="0"/>
              </a:rPr>
              <a:t> d *        id$                  Shift</a:t>
            </a:r>
            <a:endParaRPr lang="en-IN" sz="32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IN" sz="32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3200" b="0" i="0" u="none" strike="noStrike" dirty="0" err="1">
                <a:solidFill>
                  <a:srgbClr val="000000"/>
                </a:solidFill>
                <a:effectLst/>
                <a:latin typeface="Times New Roman" panose="02020603050405020304" pitchFamily="18" charset="0"/>
                <a:cs typeface="Times New Roman" panose="02020603050405020304" pitchFamily="18" charset="0"/>
              </a:rPr>
              <a:t>i</a:t>
            </a:r>
            <a:r>
              <a:rPr lang="en-IN" sz="3200" b="0" i="0" u="none" strike="noStrike" dirty="0">
                <a:solidFill>
                  <a:srgbClr val="000000"/>
                </a:solidFill>
                <a:effectLst/>
                <a:latin typeface="Times New Roman" panose="02020603050405020304" pitchFamily="18" charset="0"/>
                <a:cs typeface="Times New Roman" panose="02020603050405020304" pitchFamily="18" charset="0"/>
              </a:rPr>
              <a:t> d + </a:t>
            </a:r>
            <a:r>
              <a:rPr lang="en-IN" sz="3200" b="0" i="0" u="none" strike="noStrike" dirty="0" err="1">
                <a:solidFill>
                  <a:srgbClr val="000000"/>
                </a:solidFill>
                <a:effectLst/>
                <a:latin typeface="Times New Roman" panose="02020603050405020304" pitchFamily="18" charset="0"/>
                <a:cs typeface="Times New Roman" panose="02020603050405020304" pitchFamily="18" charset="0"/>
              </a:rPr>
              <a:t>i</a:t>
            </a:r>
            <a:r>
              <a:rPr lang="en-IN" sz="3200" b="0" i="0" u="none" strike="noStrike" dirty="0">
                <a:solidFill>
                  <a:srgbClr val="000000"/>
                </a:solidFill>
                <a:effectLst/>
                <a:latin typeface="Times New Roman" panose="02020603050405020304" pitchFamily="18" charset="0"/>
                <a:cs typeface="Times New Roman" panose="02020603050405020304" pitchFamily="18" charset="0"/>
              </a:rPr>
              <a:t> d * </a:t>
            </a:r>
            <a:r>
              <a:rPr lang="en-IN" sz="3200" b="0" i="0" u="none" strike="noStrike" dirty="0" err="1">
                <a:solidFill>
                  <a:srgbClr val="000000"/>
                </a:solidFill>
                <a:effectLst/>
                <a:latin typeface="Times New Roman" panose="02020603050405020304" pitchFamily="18" charset="0"/>
                <a:cs typeface="Times New Roman" panose="02020603050405020304" pitchFamily="18" charset="0"/>
              </a:rPr>
              <a:t>i</a:t>
            </a:r>
            <a:r>
              <a:rPr lang="en-IN" sz="3200" b="0" i="0" u="none" strike="noStrike" dirty="0">
                <a:solidFill>
                  <a:srgbClr val="000000"/>
                </a:solidFill>
                <a:effectLst/>
                <a:latin typeface="Times New Roman" panose="02020603050405020304" pitchFamily="18" charset="0"/>
                <a:cs typeface="Times New Roman" panose="02020603050405020304" pitchFamily="18" charset="0"/>
              </a:rPr>
              <a:t>      d$                   Shift</a:t>
            </a:r>
            <a:endParaRPr lang="en-IN" sz="3200" b="0" dirty="0">
              <a:effectLst/>
              <a:latin typeface="Times New Roman" panose="02020603050405020304" pitchFamily="18" charset="0"/>
              <a:cs typeface="Times New Roman" panose="02020603050405020304" pitchFamily="18" charset="0"/>
            </a:endParaRPr>
          </a:p>
          <a:p>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132230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SLOT-A (4220)</Template>
  <TotalTime>2</TotalTime>
  <Words>1909</Words>
  <Application>Microsoft Office PowerPoint</Application>
  <PresentationFormat>Widescreen</PresentationFormat>
  <Paragraphs>121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Eswar DUTTA</dc:creator>
  <cp:lastModifiedBy>sivanji velpula</cp:lastModifiedBy>
  <cp:revision>3</cp:revision>
  <dcterms:created xsi:type="dcterms:W3CDTF">2024-04-02T03:15:37Z</dcterms:created>
  <dcterms:modified xsi:type="dcterms:W3CDTF">2024-06-16T09:15:04Z</dcterms:modified>
</cp:coreProperties>
</file>