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jia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anjia/web-performance/blob/master/devtools/demo/views/tree.html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hyperlink" Target="https://www.w3.org/TR/html5/syntax.html#tokenization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hyperlink" Target="https://dom.spec.whatwg.org/#node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hyperlink" Target="http://software.hixie.ch/utilities/js/live-dom-viewer/" TargetMode="External"/><Relationship Id="rId4" Type="http://schemas.openxmlformats.org/officeDocument/2006/relationships/hyperlink" Target="https://github.com/anjia/web-performance/blob/master/devtools/demo/views/tree-body.html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.org/TR/html5/syntax.html#syntax-tag-omission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anjia/web-performance/tree/master/devtools/demo" TargetMode="Externa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anjia/web-performance/tree/master/devtools/demo" TargetMode="Externa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anjia/web-performance/tree/master/devtools/demo" TargetMode="Externa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2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anjia/web-performance/tree/master/devtools/demo" TargetMode="Externa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Relationship Id="rId3" Type="http://schemas.openxmlformats.org/officeDocument/2006/relationships/image" Target="../media/image32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anjia/web-performance/tree/master/devtools/demo" TargetMode="Externa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0.png"/><Relationship Id="rId6" Type="http://schemas.openxmlformats.org/officeDocument/2006/relationships/image" Target="../media/image54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9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3" Type="http://schemas.openxmlformats.org/officeDocument/2006/relationships/image" Target="../media/image43.png"/><Relationship Id="rId4" Type="http://schemas.openxmlformats.org/officeDocument/2006/relationships/image" Target="../media/image58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anjia/web-performance/blob/master/devtools/performance-panel-usage.md" TargetMode="Externa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60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anjia" TargetMode="External"/><Relationship Id="rId3" Type="http://schemas.openxmlformats.org/officeDocument/2006/relationships/hyperlink" Target="http://anjia.github.io/" TargetMode="Externa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Chrome DevTools</a:t>
            </a:r>
          </a:p>
          <a:p>
            <a:pPr/>
            <a:r>
              <a:t>性能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8242300" y="6134100"/>
            <a:ext cx="3483372" cy="196279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30000"/>
              </a:lnSpc>
            </a:pPr>
            <a:r>
              <a:t>安佳</a:t>
            </a:r>
          </a:p>
          <a:p>
            <a:pPr algn="r"/>
            <a:r>
              <a:t>FE@搜索前端</a:t>
            </a:r>
          </a:p>
          <a:p>
            <a:pPr algn="r">
              <a:defRPr>
                <a:solidFill>
                  <a:srgbClr val="A6AAA9"/>
                </a:solidFill>
              </a:defRPr>
            </a:pPr>
            <a:r>
              <a:t>2017.11.16</a:t>
            </a:r>
          </a:p>
        </p:txBody>
      </p:sp>
      <p:sp>
        <p:nvSpPr>
          <p:cNvPr id="121" name="Shape 121"/>
          <p:cNvSpPr/>
          <p:nvPr/>
        </p:nvSpPr>
        <p:spPr>
          <a:xfrm>
            <a:off x="8631953" y="8226720"/>
            <a:ext cx="3140761" cy="59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200" u="sng">
                <a:solidFill>
                  <a:srgbClr val="A6AAA9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github.com/anjia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1-parsehtm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623" y="285362"/>
            <a:ext cx="3758133" cy="2617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2+3 CSSOM＋renderTre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030" y="3553188"/>
            <a:ext cx="3887319" cy="2647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4.layou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297" y="6986077"/>
            <a:ext cx="3566785" cy="2647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5-pain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25867" y="1396538"/>
            <a:ext cx="3887320" cy="2768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5-composit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64792" y="5434542"/>
            <a:ext cx="4144957" cy="2768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3"/>
          <p:cNvGrpSpPr/>
          <p:nvPr/>
        </p:nvGrpSpPr>
        <p:grpSpPr>
          <a:xfrm>
            <a:off x="4892980" y="2164140"/>
            <a:ext cx="13004801" cy="8371686"/>
            <a:chOff x="0" y="0"/>
            <a:chExt cx="13004800" cy="8371684"/>
          </a:xfrm>
        </p:grpSpPr>
        <p:pic>
          <p:nvPicPr>
            <p:cNvPr id="168" name="full-proces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004800" cy="72030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Shape 169"/>
            <p:cNvSpPr/>
            <p:nvPr/>
          </p:nvSpPr>
          <p:spPr>
            <a:xfrm>
              <a:off x="2930893" y="2756953"/>
              <a:ext cx="9814514" cy="56147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930893" y="34703"/>
              <a:ext cx="9928115" cy="94925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930893" y="1033292"/>
              <a:ext cx="9928115" cy="8397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874093" y="1922393"/>
              <a:ext cx="10041714" cy="8397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</a:t>
            </a:r>
          </a:p>
        </p:txBody>
      </p:sp>
      <p:sp>
        <p:nvSpPr>
          <p:cNvPr id="176" name="Shape 176"/>
          <p:cNvSpPr/>
          <p:nvPr>
            <p:ph type="body" sz="half" idx="1"/>
          </p:nvPr>
        </p:nvSpPr>
        <p:spPr>
          <a:xfrm>
            <a:off x="952500" y="2667396"/>
            <a:ext cx="11099800" cy="441880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2. 画出示例页面的DOM树</a:t>
            </a:r>
          </a:p>
        </p:txBody>
      </p:sp>
      <p:sp>
        <p:nvSpPr>
          <p:cNvPr id="177" name="Shape 177"/>
          <p:cNvSpPr/>
          <p:nvPr/>
        </p:nvSpPr>
        <p:spPr>
          <a:xfrm>
            <a:off x="9290050" y="721783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示例页面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736" y="0"/>
            <a:ext cx="6413327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tree-dom-upd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6750" y="838200"/>
            <a:ext cx="9131300" cy="807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full-proc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5292"/>
            <a:ext cx="13004800" cy="720301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930893" y="4032245"/>
            <a:ext cx="9814514" cy="56147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2930893" y="1309996"/>
            <a:ext cx="9928115" cy="9492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>
            <a:off x="2930893" y="2308585"/>
            <a:ext cx="9928115" cy="8397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2874093" y="3197686"/>
            <a:ext cx="10041714" cy="8397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99" fill="hold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199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199" fill="hold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5" grpId="1"/>
      <p:bldP build="whole" bldLvl="1" animBg="1" rev="0" advAuto="0" spid="187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860346" y="3938157"/>
            <a:ext cx="1384708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3585F"/>
                </a:solidFill>
              </a:defRPr>
            </a:lvl1pPr>
          </a:lstStyle>
          <a:p>
            <a:pPr/>
            <a:r>
              <a:t>attributes</a:t>
            </a:r>
          </a:p>
        </p:txBody>
      </p:sp>
      <p:sp>
        <p:nvSpPr>
          <p:cNvPr id="190" name="Shape 190"/>
          <p:cNvSpPr/>
          <p:nvPr/>
        </p:nvSpPr>
        <p:spPr>
          <a:xfrm>
            <a:off x="1712400" y="2527812"/>
            <a:ext cx="1519733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DOCTYPE</a:t>
            </a:r>
          </a:p>
        </p:txBody>
      </p:sp>
      <p:sp>
        <p:nvSpPr>
          <p:cNvPr id="191" name="Shape 191"/>
          <p:cNvSpPr/>
          <p:nvPr/>
        </p:nvSpPr>
        <p:spPr>
          <a:xfrm>
            <a:off x="1853370" y="3485836"/>
            <a:ext cx="1237793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start tag</a:t>
            </a:r>
          </a:p>
        </p:txBody>
      </p:sp>
      <p:grpSp>
        <p:nvGrpSpPr>
          <p:cNvPr id="196" name="Group 196"/>
          <p:cNvGrpSpPr/>
          <p:nvPr/>
        </p:nvGrpSpPr>
        <p:grpSpPr>
          <a:xfrm>
            <a:off x="1733397" y="4802402"/>
            <a:ext cx="1486206" cy="3610671"/>
            <a:chOff x="0" y="0"/>
            <a:chExt cx="1486204" cy="3610670"/>
          </a:xfrm>
        </p:grpSpPr>
        <p:sp>
          <p:nvSpPr>
            <p:cNvPr id="192" name="Shape 192"/>
            <p:cNvSpPr/>
            <p:nvPr/>
          </p:nvSpPr>
          <p:spPr>
            <a:xfrm>
              <a:off x="160782" y="-1"/>
              <a:ext cx="1164641" cy="4699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end tag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50749" y="1046923"/>
              <a:ext cx="1384707" cy="4699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comment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33680" y="2093846"/>
              <a:ext cx="1418845" cy="4699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character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-1" y="3140770"/>
              <a:ext cx="1486206" cy="4699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end-of-file</a:t>
              </a:r>
            </a:p>
          </p:txBody>
        </p:sp>
      </p:grpSp>
      <p:sp>
        <p:nvSpPr>
          <p:cNvPr id="197" name="Shape 197"/>
          <p:cNvSpPr/>
          <p:nvPr/>
        </p:nvSpPr>
        <p:spPr>
          <a:xfrm>
            <a:off x="889000" y="2208195"/>
            <a:ext cx="3166534" cy="658413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" name="Shape 198"/>
          <p:cNvSpPr/>
          <p:nvPr/>
        </p:nvSpPr>
        <p:spPr>
          <a:xfrm>
            <a:off x="882294" y="1662922"/>
            <a:ext cx="3179945" cy="546101"/>
          </a:xfrm>
          <a:prstGeom prst="rect">
            <a:avLst/>
          </a:prstGeom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6种类型的Tokens</a:t>
            </a:r>
          </a:p>
        </p:txBody>
      </p:sp>
      <p:grpSp>
        <p:nvGrpSpPr>
          <p:cNvPr id="214" name="Group 214"/>
          <p:cNvGrpSpPr/>
          <p:nvPr/>
        </p:nvGrpSpPr>
        <p:grpSpPr>
          <a:xfrm>
            <a:off x="6566868" y="256425"/>
            <a:ext cx="5624932" cy="8766013"/>
            <a:chOff x="0" y="0"/>
            <a:chExt cx="5624931" cy="8766012"/>
          </a:xfrm>
        </p:grpSpPr>
        <p:grpSp>
          <p:nvGrpSpPr>
            <p:cNvPr id="201" name="Group 201"/>
            <p:cNvGrpSpPr/>
            <p:nvPr/>
          </p:nvGrpSpPr>
          <p:grpSpPr>
            <a:xfrm>
              <a:off x="8364" y="-1"/>
              <a:ext cx="4698488" cy="1587526"/>
              <a:chOff x="1598" y="82550"/>
              <a:chExt cx="4698486" cy="1587524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1598" y="463574"/>
                <a:ext cx="4698488" cy="12065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r>
                  <a:t>area, base, br, col, embed,</a:t>
                </a:r>
              </a:p>
              <a:p>
                <a:pPr>
                  <a:defRPr sz="2400">
                    <a:solidFill>
                      <a:srgbClr val="FFFFFF"/>
                    </a:solidFill>
                  </a:defRPr>
                </a:pPr>
                <a:r>
                  <a:t>hr, img, input, keygen, link, </a:t>
                </a:r>
              </a:p>
              <a:p>
                <a:pPr>
                  <a:defRPr sz="2400">
                    <a:solidFill>
                      <a:srgbClr val="FFFFFF"/>
                    </a:solidFill>
                  </a:defRPr>
                </a:pPr>
                <a:r>
                  <a:t>meta, param, source, track, wbr</a:t>
                </a: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9956" y="82550"/>
                <a:ext cx="199186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r">
                  <a:defRPr sz="2000"/>
                </a:lvl1pPr>
              </a:lstStyle>
              <a:p>
                <a:pPr/>
                <a:r>
                  <a:t>1. Void elements</a:t>
                </a:r>
              </a:p>
            </p:txBody>
          </p:sp>
        </p:grpSp>
        <p:grpSp>
          <p:nvGrpSpPr>
            <p:cNvPr id="204" name="Group 204"/>
            <p:cNvGrpSpPr/>
            <p:nvPr/>
          </p:nvGrpSpPr>
          <p:grpSpPr>
            <a:xfrm>
              <a:off x="0" y="2427187"/>
              <a:ext cx="2471928" cy="871265"/>
              <a:chOff x="-5537" y="69850"/>
              <a:chExt cx="2471927" cy="871264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-5538" y="69850"/>
                <a:ext cx="247192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/>
                </a:lvl1pPr>
              </a:lstStyle>
              <a:p>
                <a:pPr/>
                <a:r>
                  <a:t>2. Raw text elements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982" y="471214"/>
                <a:ext cx="1672438" cy="4699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script, style</a:t>
                </a:r>
              </a:p>
            </p:txBody>
          </p:sp>
        </p:grpSp>
        <p:grpSp>
          <p:nvGrpSpPr>
            <p:cNvPr id="207" name="Group 207"/>
            <p:cNvGrpSpPr/>
            <p:nvPr/>
          </p:nvGrpSpPr>
          <p:grpSpPr>
            <a:xfrm>
              <a:off x="3912" y="4143860"/>
              <a:ext cx="3671571" cy="857482"/>
              <a:chOff x="-11895" y="82550"/>
              <a:chExt cx="3671570" cy="857480"/>
            </a:xfrm>
          </p:grpSpPr>
          <p:sp>
            <p:nvSpPr>
              <p:cNvPr id="205" name="Shape 205"/>
              <p:cNvSpPr/>
              <p:nvPr/>
            </p:nvSpPr>
            <p:spPr>
              <a:xfrm>
                <a:off x="-11896" y="82550"/>
                <a:ext cx="367157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/>
                </a:lvl1pPr>
              </a:lstStyle>
              <a:p>
                <a:pPr/>
                <a:r>
                  <a:t>3. Escapable raw text elements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0" y="470130"/>
                <a:ext cx="1853794" cy="4699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textarea, title</a:t>
                </a:r>
              </a:p>
            </p:txBody>
          </p:sp>
        </p:grpSp>
        <p:grpSp>
          <p:nvGrpSpPr>
            <p:cNvPr id="210" name="Group 210"/>
            <p:cNvGrpSpPr/>
            <p:nvPr/>
          </p:nvGrpSpPr>
          <p:grpSpPr>
            <a:xfrm>
              <a:off x="16481" y="7911010"/>
              <a:ext cx="4558404" cy="855003"/>
              <a:chOff x="4749" y="82550"/>
              <a:chExt cx="4558402" cy="855002"/>
            </a:xfrm>
          </p:grpSpPr>
          <p:sp>
            <p:nvSpPr>
              <p:cNvPr id="208" name="Shape 208"/>
              <p:cNvSpPr/>
              <p:nvPr/>
            </p:nvSpPr>
            <p:spPr>
              <a:xfrm>
                <a:off x="4749" y="82550"/>
                <a:ext cx="232079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/>
                </a:lvl1pPr>
              </a:lstStyle>
              <a:p>
                <a:pPr/>
                <a:r>
                  <a:t>5. Normal elements</a:t>
                </a: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10964" y="467652"/>
                <a:ext cx="4552189" cy="4699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all other allowed HTML elements</a:t>
                </a:r>
              </a:p>
            </p:txBody>
          </p:sp>
        </p:grpSp>
        <p:grpSp>
          <p:nvGrpSpPr>
            <p:cNvPr id="213" name="Group 213"/>
            <p:cNvGrpSpPr/>
            <p:nvPr/>
          </p:nvGrpSpPr>
          <p:grpSpPr>
            <a:xfrm>
              <a:off x="27584" y="5872149"/>
              <a:ext cx="5597348" cy="1218854"/>
              <a:chOff x="11551" y="82550"/>
              <a:chExt cx="5597347" cy="1218853"/>
            </a:xfrm>
          </p:grpSpPr>
          <p:sp>
            <p:nvSpPr>
              <p:cNvPr id="211" name="Shape 211"/>
              <p:cNvSpPr/>
              <p:nvPr/>
            </p:nvSpPr>
            <p:spPr>
              <a:xfrm>
                <a:off x="20802" y="82550"/>
                <a:ext cx="2354327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/>
                </a:lvl1pPr>
              </a:lstStyle>
              <a:p>
                <a:pPr/>
                <a:r>
                  <a:t>4. Foreign elements</a:t>
                </a: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11551" y="463203"/>
                <a:ext cx="5597348" cy="8382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r>
                  <a:t>elements from the MathML namespace </a:t>
                </a:r>
              </a:p>
              <a:p>
                <a:pPr>
                  <a:defRPr sz="2400">
                    <a:solidFill>
                      <a:srgbClr val="FFFFFF"/>
                    </a:solidFill>
                  </a:defRPr>
                </a:pPr>
                <a:r>
                  <a:t>and the SVG namespace.</a:t>
                </a:r>
              </a:p>
            </p:txBody>
          </p:sp>
        </p:grpSp>
      </p:grpSp>
      <p:sp>
        <p:nvSpPr>
          <p:cNvPr id="215" name="Shape 215"/>
          <p:cNvSpPr/>
          <p:nvPr/>
        </p:nvSpPr>
        <p:spPr>
          <a:xfrm>
            <a:off x="900509" y="3238962"/>
            <a:ext cx="3166534" cy="2295250"/>
          </a:xfrm>
          <a:prstGeom prst="rect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" name="Shape 216"/>
          <p:cNvSpPr/>
          <p:nvPr/>
        </p:nvSpPr>
        <p:spPr>
          <a:xfrm flipH="1">
            <a:off x="4280453" y="3799978"/>
            <a:ext cx="2073739" cy="953758"/>
          </a:xfrm>
          <a:prstGeom prst="rightArrow">
            <a:avLst>
              <a:gd name="adj1" fmla="val 32000"/>
              <a:gd name="adj2" fmla="val 65629"/>
            </a:avLst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1"/>
              </a:gs>
            </a:gsLst>
          </a:gradFill>
          <a:ln w="12700">
            <a:miter lim="400000"/>
          </a:ln>
          <a:effectLst>
            <a:outerShdw sx="100000" sy="100000" kx="0" ky="0" algn="b" rotWithShape="0" blurRad="38100" dist="25400" dir="606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7" name="Shape 217"/>
          <p:cNvSpPr/>
          <p:nvPr/>
        </p:nvSpPr>
        <p:spPr>
          <a:xfrm>
            <a:off x="6572588" y="1849007"/>
            <a:ext cx="1629157" cy="4572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/>
            <a:r>
              <a:t>只有 start tag</a:t>
            </a:r>
          </a:p>
        </p:txBody>
      </p:sp>
      <p:grpSp>
        <p:nvGrpSpPr>
          <p:cNvPr id="222" name="Group 222"/>
          <p:cNvGrpSpPr/>
          <p:nvPr/>
        </p:nvGrpSpPr>
        <p:grpSpPr>
          <a:xfrm>
            <a:off x="6572405" y="3563987"/>
            <a:ext cx="2333753" cy="5921955"/>
            <a:chOff x="0" y="0"/>
            <a:chExt cx="2333751" cy="5921954"/>
          </a:xfrm>
        </p:grpSpPr>
        <p:sp>
          <p:nvSpPr>
            <p:cNvPr id="218" name="Shape 218"/>
            <p:cNvSpPr/>
            <p:nvPr/>
          </p:nvSpPr>
          <p:spPr>
            <a:xfrm>
              <a:off x="-1" y="-1"/>
              <a:ext cx="2321053" cy="457201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start tag 和 end tag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-1" y="1697087"/>
              <a:ext cx="2321053" cy="457201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start tag 和 end tag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-1" y="3788354"/>
              <a:ext cx="2321053" cy="457201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start tag 和 end tag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12699" y="5464754"/>
              <a:ext cx="2321053" cy="457201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start tag 和 end tag</a:t>
              </a:r>
            </a:p>
          </p:txBody>
        </p:sp>
      </p:grpSp>
      <p:sp>
        <p:nvSpPr>
          <p:cNvPr id="223" name="Shape 223"/>
          <p:cNvSpPr/>
          <p:nvPr/>
        </p:nvSpPr>
        <p:spPr>
          <a:xfrm>
            <a:off x="8926322" y="7352341"/>
            <a:ext cx="2645157" cy="4572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/>
            <a:r>
              <a:t>只有自闭合的 start tag</a:t>
            </a:r>
          </a:p>
        </p:txBody>
      </p:sp>
      <p:sp>
        <p:nvSpPr>
          <p:cNvPr id="224" name="Shape 224"/>
          <p:cNvSpPr/>
          <p:nvPr/>
        </p:nvSpPr>
        <p:spPr>
          <a:xfrm>
            <a:off x="8941035" y="9041441"/>
            <a:ext cx="2634679" cy="4318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1"/>
                </a:solidFill>
              </a:defRPr>
            </a:lvl1pPr>
          </a:lstStyle>
          <a:p>
            <a:pPr/>
            <a:r>
              <a:t>特定情形下可以省略tag</a:t>
            </a:r>
          </a:p>
        </p:txBody>
      </p:sp>
      <p:sp>
        <p:nvSpPr>
          <p:cNvPr id="225" name="Shape 225"/>
          <p:cNvSpPr/>
          <p:nvPr/>
        </p:nvSpPr>
        <p:spPr>
          <a:xfrm>
            <a:off x="4624969" y="4961466"/>
            <a:ext cx="1384707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53585F"/>
                </a:solidFill>
              </a:defRPr>
            </a:pPr>
            <a:r>
              <a:t>start tag</a:t>
            </a:r>
          </a:p>
          <a:p>
            <a:pPr>
              <a:defRPr sz="2400">
                <a:solidFill>
                  <a:srgbClr val="53585F"/>
                </a:solidFill>
              </a:defRPr>
            </a:pPr>
            <a:r>
              <a:t>end tag</a:t>
            </a:r>
          </a:p>
          <a:p>
            <a:pPr>
              <a:defRPr sz="2400">
                <a:solidFill>
                  <a:srgbClr val="53585F"/>
                </a:solidFill>
              </a:defRPr>
            </a:pPr>
            <a:r>
              <a:t>text</a:t>
            </a:r>
          </a:p>
          <a:p>
            <a:pPr>
              <a:defRPr sz="2400">
                <a:solidFill>
                  <a:srgbClr val="53585F"/>
                </a:solidFill>
              </a:defRPr>
            </a:pPr>
            <a:r>
              <a:t>comment</a:t>
            </a:r>
          </a:p>
        </p:txBody>
      </p:sp>
      <p:sp>
        <p:nvSpPr>
          <p:cNvPr id="226" name="Shape 226"/>
          <p:cNvSpPr/>
          <p:nvPr/>
        </p:nvSpPr>
        <p:spPr>
          <a:xfrm>
            <a:off x="869611" y="9079541"/>
            <a:ext cx="146964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tokenization</a:t>
            </a:r>
          </a:p>
        </p:txBody>
      </p:sp>
      <p:sp>
        <p:nvSpPr>
          <p:cNvPr id="227" name="Shape 227"/>
          <p:cNvSpPr/>
          <p:nvPr/>
        </p:nvSpPr>
        <p:spPr>
          <a:xfrm>
            <a:off x="27228" y="-83791"/>
            <a:ext cx="1063144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Tokens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499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99"/>
                            </p:stCondLst>
                            <p:childTnLst>
                              <p:par>
                                <p:cTn id="18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0" dur="499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499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99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499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499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  <p:bldP build="whole" bldLvl="1" animBg="1" rev="0" advAuto="0" spid="214" grpId="3"/>
      <p:bldP build="whole" bldLvl="1" animBg="1" rev="0" advAuto="0" spid="223" grpId="7"/>
      <p:bldP build="whole" bldLvl="1" animBg="1" rev="0" advAuto="0" spid="216" grpId="4"/>
      <p:bldP build="whole" bldLvl="1" animBg="1" rev="0" advAuto="0" spid="215" grpId="2"/>
      <p:bldP build="whole" bldLvl="1" animBg="1" rev="0" advAuto="0" spid="225" grpId="9"/>
      <p:bldP build="whole" bldLvl="1" animBg="1" rev="0" advAuto="0" spid="222" grpId="6"/>
      <p:bldP build="whole" bldLvl="1" animBg="1" rev="0" advAuto="0" spid="217" grpId="5"/>
      <p:bldP build="whole" bldLvl="1" animBg="1" rev="0" advAuto="0" spid="224" grpId="8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full-proc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5292"/>
            <a:ext cx="13004800" cy="720301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2930893" y="5076966"/>
            <a:ext cx="9814514" cy="45700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1" name="Shape 231"/>
          <p:cNvSpPr/>
          <p:nvPr/>
        </p:nvSpPr>
        <p:spPr>
          <a:xfrm>
            <a:off x="2817293" y="4181460"/>
            <a:ext cx="10041714" cy="8397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99" fill="hold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屏幕nodetyp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2833" y="2465916"/>
            <a:ext cx="8001001" cy="44831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5142500" y="749300"/>
            <a:ext cx="326166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12－3=9种节点</a:t>
            </a:r>
          </a:p>
        </p:txBody>
      </p:sp>
      <p:sp>
        <p:nvSpPr>
          <p:cNvPr id="235" name="Shape 235"/>
          <p:cNvSpPr/>
          <p:nvPr/>
        </p:nvSpPr>
        <p:spPr>
          <a:xfrm>
            <a:off x="1923922" y="8295216"/>
            <a:ext cx="12321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Node</a:t>
            </a:r>
          </a:p>
        </p:txBody>
      </p:sp>
      <p:sp>
        <p:nvSpPr>
          <p:cNvPr id="236" name="Shape 236"/>
          <p:cNvSpPr/>
          <p:nvPr/>
        </p:nvSpPr>
        <p:spPr>
          <a:xfrm>
            <a:off x="5590699" y="3043766"/>
            <a:ext cx="2365269" cy="1"/>
          </a:xfrm>
          <a:prstGeom prst="line">
            <a:avLst/>
          </a:prstGeom>
          <a:ln w="25400">
            <a:solidFill>
              <a:srgbClr val="008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7" name="Shape 237"/>
          <p:cNvSpPr/>
          <p:nvPr/>
        </p:nvSpPr>
        <p:spPr>
          <a:xfrm>
            <a:off x="5590699" y="3340100"/>
            <a:ext cx="2365269" cy="0"/>
          </a:xfrm>
          <a:prstGeom prst="line">
            <a:avLst/>
          </a:prstGeom>
          <a:ln w="25400">
            <a:solidFill>
              <a:srgbClr val="008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8" name="Shape 238"/>
          <p:cNvSpPr/>
          <p:nvPr/>
        </p:nvSpPr>
        <p:spPr>
          <a:xfrm>
            <a:off x="5590699" y="3636433"/>
            <a:ext cx="2365269" cy="1"/>
          </a:xfrm>
          <a:prstGeom prst="line">
            <a:avLst/>
          </a:prstGeom>
          <a:ln w="25400">
            <a:solidFill>
              <a:srgbClr val="008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9" name="Shape 239"/>
          <p:cNvSpPr/>
          <p:nvPr/>
        </p:nvSpPr>
        <p:spPr>
          <a:xfrm>
            <a:off x="5590699" y="5084233"/>
            <a:ext cx="2365269" cy="1"/>
          </a:xfrm>
          <a:prstGeom prst="line">
            <a:avLst/>
          </a:prstGeom>
          <a:ln w="25400">
            <a:solidFill>
              <a:srgbClr val="008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0" name="Shape 240"/>
          <p:cNvSpPr/>
          <p:nvPr/>
        </p:nvSpPr>
        <p:spPr>
          <a:xfrm>
            <a:off x="5590699" y="5389033"/>
            <a:ext cx="2365269" cy="1"/>
          </a:xfrm>
          <a:prstGeom prst="line">
            <a:avLst/>
          </a:prstGeom>
          <a:ln w="25400">
            <a:solidFill>
              <a:srgbClr val="008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2"/>
      <p:bldP build="whole" bldLvl="1" animBg="1" rev="0" advAuto="0" spid="240" grpId="5"/>
      <p:bldP build="whole" bldLvl="1" animBg="1" rev="0" advAuto="0" spid="239" grpId="4"/>
      <p:bldP build="whole" bldLvl="1" animBg="1" rev="0" advAuto="0" spid="236" grpId="1"/>
      <p:bldP build="whole" bldLvl="1" animBg="1" rev="0" advAuto="0" spid="238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full-proc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284" y="218637"/>
            <a:ext cx="9458823" cy="523899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3172522" y="2988604"/>
            <a:ext cx="9814513" cy="45700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44" name="tree-dom-up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6376" y="3066864"/>
            <a:ext cx="7439979" cy="6581122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9780565" y="3216876"/>
            <a:ext cx="1798617" cy="1114040"/>
          </a:xfrm>
          <a:prstGeom prst="wedgeEllipseCallout">
            <a:avLst>
              <a:gd name="adj1" fmla="val -47165"/>
              <a:gd name="adj2" fmla="val 61161"/>
            </a:avLst>
          </a:prstGeom>
          <a:solidFill>
            <a:srgbClr val="FF9300">
              <a:alpha val="8493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省略了</a:t>
            </a:r>
          </a:p>
          <a:p>
            <a:pPr defTabSz="457200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1.空格 换行</a:t>
            </a:r>
          </a:p>
          <a:p>
            <a:pPr defTabSz="457200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 Attr Node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1"/>
      <p:bldP build="whole" bldLvl="1" animBg="1" rev="0" advAuto="0" spid="24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chro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3100" y="3323166"/>
            <a:ext cx="4038600" cy="154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完整dom树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50" y="228600"/>
            <a:ext cx="11950700" cy="92964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/>
        </p:nvSpPr>
        <p:spPr>
          <a:xfrm>
            <a:off x="9708514" y="8796866"/>
            <a:ext cx="207137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Live DOM Viewer</a:t>
            </a:r>
          </a:p>
        </p:txBody>
      </p:sp>
      <p:grpSp>
        <p:nvGrpSpPr>
          <p:cNvPr id="251" name="Group 251"/>
          <p:cNvGrpSpPr/>
          <p:nvPr/>
        </p:nvGrpSpPr>
        <p:grpSpPr>
          <a:xfrm>
            <a:off x="7533888" y="78514"/>
            <a:ext cx="4849986" cy="2265593"/>
            <a:chOff x="0" y="0"/>
            <a:chExt cx="4849984" cy="2265592"/>
          </a:xfrm>
        </p:grpSpPr>
        <p:sp>
          <p:nvSpPr>
            <p:cNvPr id="249" name="Shape 249"/>
            <p:cNvSpPr/>
            <p:nvPr/>
          </p:nvSpPr>
          <p:spPr>
            <a:xfrm>
              <a:off x="0" y="0"/>
              <a:ext cx="4849985" cy="2265593"/>
            </a:xfrm>
            <a:prstGeom prst="wedgeEllipseCallout">
              <a:avLst>
                <a:gd name="adj1" fmla="val -16243"/>
                <a:gd name="adj2" fmla="val 44205"/>
              </a:avLst>
            </a:prstGeom>
            <a:solidFill>
              <a:srgbClr val="FF9300">
                <a:alpha val="6451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40631" y="474945"/>
              <a:ext cx="4001522" cy="111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400"/>
              </a:pPr>
              <a:r>
                <a:t>空格和回车：有效的 Text Node</a:t>
              </a:r>
            </a:p>
            <a:p>
              <a:pPr>
                <a:defRPr sz="1400"/>
              </a:pPr>
              <a:r>
                <a:t>在顶级，有两种特殊情况：</a:t>
              </a:r>
            </a:p>
            <a:p>
              <a:pPr marL="246944" indent="-246944">
                <a:buSzPct val="100000"/>
                <a:buAutoNum type="arabicPeriod" startAt="1"/>
                <a:defRPr sz="1400"/>
              </a:pPr>
              <a:r>
                <a:t>&lt;head&gt;之前的，会被忽略</a:t>
              </a:r>
            </a:p>
            <a:p>
              <a:pPr marL="246944" indent="-246944">
                <a:buSzPct val="100000"/>
                <a:buAutoNum type="arabicPeriod" startAt="1"/>
                <a:defRPr sz="1400"/>
              </a:pPr>
              <a:r>
                <a:t>&lt;/body&gt;之后的，会被自动移动到&lt;body&gt;里面</a:t>
              </a:r>
            </a:p>
          </p:txBody>
        </p:sp>
      </p:grpSp>
      <p:sp>
        <p:nvSpPr>
          <p:cNvPr id="252" name="Shape 252"/>
          <p:cNvSpPr/>
          <p:nvPr/>
        </p:nvSpPr>
        <p:spPr>
          <a:xfrm>
            <a:off x="9585602" y="1739899"/>
            <a:ext cx="74655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看demo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关于DOM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根元素是 document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规则：只要在.html文档里的，必须在DOM树里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eg. DOCTYPE, 注释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浏览器自动更正：自动补全、自动闭合、标签嵌套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可以</a:t>
            </a:r>
            <a:r>
              <a:rPr u="sng">
                <a:hlinkClick r:id="rId2" invalidUrl="" action="" tgtFrame="" tooltip="" history="1" highlightClick="0" endSnd="0"/>
              </a:rPr>
              <a:t>合法省略的标签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规定：内容都在&lt;body&gt;里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二哈－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3350" y="2019300"/>
            <a:ext cx="7986278" cy="5238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</a:t>
            </a:r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xfrm>
            <a:off x="952500" y="3111896"/>
            <a:ext cx="11099800" cy="127580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2. 续：画出CSSOM树</a:t>
            </a:r>
          </a:p>
        </p:txBody>
      </p:sp>
      <p:pic>
        <p:nvPicPr>
          <p:cNvPr id="261" name="cssom-constru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5641900"/>
            <a:ext cx="12852400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736" y="0"/>
            <a:ext cx="6413327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3865033" y="1456266"/>
            <a:ext cx="3971595" cy="4622272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tree-csso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6300" y="2406650"/>
            <a:ext cx="8712200" cy="494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</a:t>
            </a:r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xfrm>
            <a:off x="1087497" y="2660083"/>
            <a:ext cx="11099801" cy="127580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2. 续：画出 RenderTree</a:t>
            </a:r>
          </a:p>
        </p:txBody>
      </p:sp>
      <p:sp>
        <p:nvSpPr>
          <p:cNvPr id="270" name="Shape 270"/>
          <p:cNvSpPr/>
          <p:nvPr/>
        </p:nvSpPr>
        <p:spPr>
          <a:xfrm>
            <a:off x="1507491" y="3992470"/>
            <a:ext cx="7925827" cy="352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03097">
              <a:spcBef>
                <a:spcPts val="2800"/>
              </a:spcBef>
              <a:defRPr sz="2484"/>
            </a:pPr>
            <a:r>
              <a:t>步骤：</a:t>
            </a:r>
          </a:p>
          <a:p>
            <a:pPr lvl="1" marL="876300" indent="-438150" algn="l" defTabSz="403097">
              <a:spcBef>
                <a:spcPts val="2800"/>
              </a:spcBef>
              <a:buSzPct val="100000"/>
              <a:buAutoNum type="arabicPeriod" startAt="1"/>
              <a:defRPr sz="2484"/>
            </a:pPr>
            <a:r>
              <a:t>从DOM树的根节点开始，遍历每一个“可见节点”</a:t>
            </a:r>
          </a:p>
          <a:p>
            <a:pPr lvl="1" marL="876300" indent="-438150" algn="l" defTabSz="403097">
              <a:spcBef>
                <a:spcPts val="2800"/>
              </a:spcBef>
              <a:buSzPct val="100000"/>
              <a:buAutoNum type="arabicPeriod" startAt="1"/>
              <a:defRPr sz="2484"/>
            </a:pPr>
            <a:r>
              <a:t>对于每个可见的节点，在CSSOM树中找到对应的规则，并应用它们</a:t>
            </a:r>
          </a:p>
          <a:p>
            <a:pPr lvl="1" marL="876300" indent="-438150" algn="l" defTabSz="403097">
              <a:spcBef>
                <a:spcPts val="2800"/>
              </a:spcBef>
              <a:buSzPct val="100000"/>
              <a:buAutoNum type="arabicPeriod" startAt="1"/>
              <a:defRPr sz="2484"/>
            </a:pPr>
            <a:r>
              <a:t>对于所有可见的节点，计算好内容和样式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tree-renderTree-upd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8899" y="5027083"/>
            <a:ext cx="6582735" cy="4639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tree-dom-up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483" y="245533"/>
            <a:ext cx="5757065" cy="509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tree-csso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0615" y="411104"/>
            <a:ext cx="6336129" cy="3592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节点是否“可见”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952500" y="2868116"/>
            <a:ext cx="11099800" cy="5769968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39"/>
            </a:pPr>
            <a:r>
              <a:t>“不可见”节点：本身不可见＋被CSS隐藏的</a:t>
            </a:r>
          </a:p>
          <a:p>
            <a:pPr lvl="1" marL="800100" indent="-400050" defTabSz="525779">
              <a:spcBef>
                <a:spcPts val="3700"/>
              </a:spcBef>
              <a:defRPr sz="3239"/>
            </a:pPr>
            <a:r>
              <a:t>&lt;head&gt; &lt;meta&gt; &lt;link&gt; &lt;comment&gt;</a:t>
            </a:r>
          </a:p>
          <a:p>
            <a:pPr lvl="1" marL="800100" indent="-400050" defTabSz="525779">
              <a:spcBef>
                <a:spcPts val="3700"/>
              </a:spcBef>
              <a:defRPr sz="3239"/>
            </a:pPr>
            <a:r>
              <a:t>&lt;script&gt; &lt;style&gt;</a:t>
            </a:r>
          </a:p>
          <a:p>
            <a:pPr lvl="1" marL="800100" indent="-400050" defTabSz="525779">
              <a:spcBef>
                <a:spcPts val="3700"/>
              </a:spcBef>
              <a:defRPr sz="3239"/>
            </a:pPr>
            <a:r>
              <a:t>display:none 的元素</a:t>
            </a:r>
          </a:p>
          <a:p>
            <a:pPr marL="400050" indent="-400050" defTabSz="525779">
              <a:spcBef>
                <a:spcPts val="3700"/>
              </a:spcBef>
              <a:defRPr sz="3239"/>
            </a:pPr>
            <a:r>
              <a:t>“可见”节点</a:t>
            </a:r>
          </a:p>
          <a:p>
            <a:pPr lvl="1" marL="800100" indent="-400050" defTabSz="525779">
              <a:spcBef>
                <a:spcPts val="3700"/>
              </a:spcBef>
              <a:defRPr sz="3239"/>
            </a:pPr>
            <a:r>
              <a:t>visibility:hidden 的元素</a:t>
            </a:r>
          </a:p>
        </p:txBody>
      </p:sp>
      <p:sp>
        <p:nvSpPr>
          <p:cNvPr id="278" name="Shape 278"/>
          <p:cNvSpPr/>
          <p:nvPr/>
        </p:nvSpPr>
        <p:spPr>
          <a:xfrm>
            <a:off x="460451" y="2591825"/>
            <a:ext cx="893377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9" name="Shape 279"/>
          <p:cNvSpPr/>
          <p:nvPr/>
        </p:nvSpPr>
        <p:spPr>
          <a:xfrm>
            <a:off x="760446" y="6708764"/>
            <a:ext cx="332497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2"/>
      <p:bldP build="whole" bldLvl="1" animBg="1" rev="0" advAuto="0" spid="27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 idx="4294967295"/>
          </p:nvPr>
        </p:nvSpPr>
        <p:spPr>
          <a:xfrm>
            <a:off x="1098396" y="3663210"/>
            <a:ext cx="10808009" cy="1189055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HTML、CSS、JS 之间的关系...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erforma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88" y="0"/>
            <a:ext cx="10401224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1282700" y="-39986"/>
            <a:ext cx="3219649" cy="3701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5575300" y="-39986"/>
            <a:ext cx="5292279" cy="3701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30" name="Group 130"/>
          <p:cNvGrpSpPr/>
          <p:nvPr/>
        </p:nvGrpSpPr>
        <p:grpSpPr>
          <a:xfrm>
            <a:off x="457200" y="1286569"/>
            <a:ext cx="11456502" cy="8498533"/>
            <a:chOff x="0" y="0"/>
            <a:chExt cx="11456501" cy="8498532"/>
          </a:xfrm>
        </p:grpSpPr>
        <p:sp>
          <p:nvSpPr>
            <p:cNvPr id="128" name="Shape 128"/>
            <p:cNvSpPr/>
            <p:nvPr/>
          </p:nvSpPr>
          <p:spPr>
            <a:xfrm>
              <a:off x="0" y="0"/>
              <a:ext cx="11456502" cy="849853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9" name="tip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0001" y="1199929"/>
              <a:ext cx="8736499" cy="5175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1" name="Shape 131"/>
          <p:cNvSpPr/>
          <p:nvPr/>
        </p:nvSpPr>
        <p:spPr>
          <a:xfrm>
            <a:off x="3067050" y="6076267"/>
            <a:ext cx="1382583" cy="1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>
            <a:off x="3067050" y="6051550"/>
            <a:ext cx="1382583" cy="0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>
            <a:off x="3054349" y="6329585"/>
            <a:ext cx="2325403" cy="1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>
            <a:off x="9082980" y="6063567"/>
            <a:ext cx="854721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458802" y="342900"/>
            <a:ext cx="11456502" cy="9422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499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" dur="499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98"/>
                            </p:stCondLst>
                            <p:childTnLst>
                              <p:par>
                                <p:cTn id="13" presetClass="exit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4" dur="1500" fill="hold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499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99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499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98"/>
                            </p:stCondLst>
                            <p:childTnLst>
                              <p:par>
                                <p:cTn id="26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98"/>
                            </p:stCondLst>
                            <p:childTnLst>
                              <p:par>
                                <p:cTn id="30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7"/>
      <p:bldP build="whole" bldLvl="1" animBg="1" rev="0" advAuto="0" spid="135" grpId="3"/>
      <p:bldP build="whole" bldLvl="1" animBg="1" rev="0" advAuto="0" spid="132" grpId="4"/>
      <p:bldP build="whole" bldLvl="1" animBg="1" rev="0" advAuto="0" spid="127" grpId="2"/>
      <p:bldP build="whole" bldLvl="1" animBg="1" rev="0" advAuto="0" spid="134" grpId="5"/>
      <p:bldP build="whole" bldLvl="1" animBg="1" rev="0" advAuto="0" spid="126" grpId="1"/>
      <p:bldP build="whole" bldLvl="1" animBg="1" rev="0" advAuto="0" spid="131" grpId="6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arsing-mode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9694" y="0"/>
            <a:ext cx="618521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7451472" y="6666459"/>
            <a:ext cx="4010974" cy="12356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5" name="Shape 285"/>
          <p:cNvSpPr/>
          <p:nvPr/>
        </p:nvSpPr>
        <p:spPr>
          <a:xfrm>
            <a:off x="7451472" y="3358219"/>
            <a:ext cx="2845621" cy="12356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6" name="Shape 286"/>
          <p:cNvSpPr/>
          <p:nvPr/>
        </p:nvSpPr>
        <p:spPr>
          <a:xfrm>
            <a:off x="9170937" y="4312140"/>
            <a:ext cx="2147957" cy="24608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7" name="Shape 287"/>
          <p:cNvSpPr/>
          <p:nvPr/>
        </p:nvSpPr>
        <p:spPr>
          <a:xfrm>
            <a:off x="8876509" y="7715989"/>
            <a:ext cx="2571348" cy="14141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8" name="Shape 288"/>
          <p:cNvSpPr/>
          <p:nvPr/>
        </p:nvSpPr>
        <p:spPr>
          <a:xfrm>
            <a:off x="7451472" y="8242196"/>
            <a:ext cx="2845621" cy="12356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8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5347" y="4593855"/>
            <a:ext cx="4268900" cy="3440865"/>
          </a:xfrm>
          <a:prstGeom prst="rect">
            <a:avLst/>
          </a:prstGeom>
        </p:spPr>
      </p:pic>
      <p:sp>
        <p:nvSpPr>
          <p:cNvPr id="291" name="Shape 291"/>
          <p:cNvSpPr/>
          <p:nvPr/>
        </p:nvSpPr>
        <p:spPr>
          <a:xfrm>
            <a:off x="2684857" y="4191856"/>
            <a:ext cx="1791006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Parse HTML</a:t>
            </a:r>
          </a:p>
        </p:txBody>
      </p:sp>
      <p:sp>
        <p:nvSpPr>
          <p:cNvPr id="292" name="Shape 292"/>
          <p:cNvSpPr/>
          <p:nvPr/>
        </p:nvSpPr>
        <p:spPr>
          <a:xfrm>
            <a:off x="267526" y="2491329"/>
            <a:ext cx="4889635" cy="660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200"/>
            </a:pPr>
            <a:r>
              <a:t>&lt;!DOCTYPE html&gt;&lt;html lang="en"&gt;&lt;head&gt;&lt;meta charset=“UTF-8"&gt;</a:t>
            </a:r>
          </a:p>
          <a:p>
            <a:pPr algn="l">
              <a:defRPr sz="1200"/>
            </a:pPr>
            <a:r>
              <a:t>&lt;title&gt;DevTools&lt;/title&gt;&lt;style&gt;…&lt;/style&gt;&lt;/head&gt;&lt;body&gt;&lt;p&gt;Hello</a:t>
            </a:r>
          </a:p>
          <a:p>
            <a:pPr algn="l">
              <a:defRPr sz="1200"/>
            </a:pPr>
            <a:r>
              <a:t>&lt;span&gt;,FE&lt;/span&gt;.Welcome.&lt;/p&gt;...&lt;/body&gt;&lt;/html&gt;</a:t>
            </a:r>
          </a:p>
        </p:txBody>
      </p:sp>
      <p:sp>
        <p:nvSpPr>
          <p:cNvPr id="293" name="Shape 293"/>
          <p:cNvSpPr/>
          <p:nvPr/>
        </p:nvSpPr>
        <p:spPr>
          <a:xfrm>
            <a:off x="4565789" y="3179399"/>
            <a:ext cx="1027836" cy="7382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05" name="Group 305"/>
          <p:cNvGrpSpPr/>
          <p:nvPr/>
        </p:nvGrpSpPr>
        <p:grpSpPr>
          <a:xfrm>
            <a:off x="1063826" y="7544494"/>
            <a:ext cx="2437728" cy="1757158"/>
            <a:chOff x="0" y="0"/>
            <a:chExt cx="2437726" cy="1757157"/>
          </a:xfrm>
        </p:grpSpPr>
        <p:sp>
          <p:nvSpPr>
            <p:cNvPr id="294" name="Shape 294"/>
            <p:cNvSpPr/>
            <p:nvPr/>
          </p:nvSpPr>
          <p:spPr>
            <a:xfrm>
              <a:off x="1017001" y="0"/>
              <a:ext cx="596879" cy="43512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html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506174" y="661016"/>
              <a:ext cx="596879" cy="43512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head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1430545" y="661016"/>
              <a:ext cx="596879" cy="43512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body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1028761" y="1322032"/>
              <a:ext cx="596879" cy="43512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span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840848" y="1322032"/>
              <a:ext cx="596879" cy="43512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0" y="1322032"/>
              <a:ext cx="596878" cy="43512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300" name="Shape 300"/>
            <p:cNvSpPr/>
            <p:nvPr/>
          </p:nvSpPr>
          <p:spPr>
            <a:xfrm flipH="1">
              <a:off x="1430124" y="1079700"/>
              <a:ext cx="146060" cy="329394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1" name="Shape 301"/>
            <p:cNvSpPr/>
            <p:nvPr/>
          </p:nvSpPr>
          <p:spPr>
            <a:xfrm flipH="1">
              <a:off x="941854" y="385215"/>
              <a:ext cx="146060" cy="329393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2" name="Shape 302"/>
            <p:cNvSpPr/>
            <p:nvPr/>
          </p:nvSpPr>
          <p:spPr>
            <a:xfrm flipH="1">
              <a:off x="513620" y="1079700"/>
              <a:ext cx="146060" cy="329394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914006" y="1074933"/>
              <a:ext cx="276623" cy="276623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444360" y="389854"/>
              <a:ext cx="276623" cy="276623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306" name="Shape 306"/>
          <p:cNvSpPr/>
          <p:nvPr/>
        </p:nvSpPr>
        <p:spPr>
          <a:xfrm>
            <a:off x="3668228" y="8893461"/>
            <a:ext cx="1925397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9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>
                                        <p:cTn id="7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6" dur="3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499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0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3" dur="1000" fill="hold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38" dur="500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xit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42" dur="500" fill="hold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xit" nodeType="click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47" dur="500" fill="hold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Class="exit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51" dur="500" fill="hold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2"/>
      <p:bldP build="whole" bldLvl="1" animBg="1" rev="0" advAuto="0" spid="305" grpId="4"/>
      <p:bldP build="whole" bldLvl="1" animBg="1" rev="0" advAuto="0" spid="306" grpId="3"/>
      <p:bldP build="whole" bldLvl="1" animBg="1" rev="0" advAuto="0" spid="284" grpId="7"/>
      <p:bldP build="whole" bldLvl="1" animBg="1" rev="0" advAuto="0" spid="293" grpId="1"/>
      <p:bldP build="whole" bldLvl="1" animBg="1" rev="0" advAuto="0" spid="285" grpId="9"/>
      <p:bldP build="whole" bldLvl="1" animBg="1" rev="0" advAuto="0" spid="287" grpId="10"/>
      <p:bldP build="whole" bldLvl="1" animBg="1" rev="0" advAuto="0" spid="286" grpId="8"/>
      <p:bldP build="whole" bldLvl="1" animBg="1" rev="0" advAuto="0" spid="288" grpId="11"/>
      <p:bldP build="whole" bldLvl="1" animBg="1" rev="0" advAuto="0" spid="289" grpId="5"/>
      <p:bldP build="whole" bldLvl="1" animBg="1" rev="0" advAuto="0" spid="291" grpId="6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10772236" y="-1855548"/>
            <a:ext cx="612003" cy="18237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311" name="Group 311"/>
          <p:cNvGrpSpPr/>
          <p:nvPr/>
        </p:nvGrpSpPr>
        <p:grpSpPr>
          <a:xfrm>
            <a:off x="1157853" y="-4457950"/>
            <a:ext cx="7118549" cy="9807770"/>
            <a:chOff x="0" y="0"/>
            <a:chExt cx="7118548" cy="9807769"/>
          </a:xfrm>
        </p:grpSpPr>
        <p:pic>
          <p:nvPicPr>
            <p:cNvPr id="309" name="parsing-model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3338" y="54169"/>
              <a:ext cx="6185211" cy="9753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0" name="Shape 310"/>
            <p:cNvSpPr/>
            <p:nvPr/>
          </p:nvSpPr>
          <p:spPr>
            <a:xfrm>
              <a:off x="0" y="0"/>
              <a:ext cx="4587996" cy="30286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312" name="Shape 312"/>
          <p:cNvSpPr/>
          <p:nvPr/>
        </p:nvSpPr>
        <p:spPr>
          <a:xfrm flipV="1">
            <a:off x="2552736" y="1063271"/>
            <a:ext cx="1" cy="701325"/>
          </a:xfrm>
          <a:prstGeom prst="line">
            <a:avLst/>
          </a:prstGeom>
          <a:ln w="635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3" name="Shape 313"/>
          <p:cNvSpPr/>
          <p:nvPr/>
        </p:nvSpPr>
        <p:spPr>
          <a:xfrm>
            <a:off x="4394410" y="2062937"/>
            <a:ext cx="5404964" cy="37438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4" name="Shape 314"/>
          <p:cNvSpPr/>
          <p:nvPr/>
        </p:nvSpPr>
        <p:spPr>
          <a:xfrm flipV="1">
            <a:off x="2552736" y="987071"/>
            <a:ext cx="1" cy="701325"/>
          </a:xfrm>
          <a:prstGeom prst="line">
            <a:avLst/>
          </a:prstGeom>
          <a:ln w="635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5" name="Shape 315"/>
          <p:cNvSpPr/>
          <p:nvPr/>
        </p:nvSpPr>
        <p:spPr>
          <a:xfrm flipV="1">
            <a:off x="2552736" y="936271"/>
            <a:ext cx="1" cy="701325"/>
          </a:xfrm>
          <a:prstGeom prst="line">
            <a:avLst/>
          </a:prstGeom>
          <a:ln w="635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6" name="Shape 316"/>
          <p:cNvSpPr/>
          <p:nvPr/>
        </p:nvSpPr>
        <p:spPr>
          <a:xfrm>
            <a:off x="4698012" y="2491297"/>
            <a:ext cx="110264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&lt;script&gt;</a:t>
            </a:r>
          </a:p>
        </p:txBody>
      </p:sp>
      <p:grpSp>
        <p:nvGrpSpPr>
          <p:cNvPr id="320" name="Group 320"/>
          <p:cNvGrpSpPr/>
          <p:nvPr/>
        </p:nvGrpSpPr>
        <p:grpSpPr>
          <a:xfrm>
            <a:off x="3976068" y="3020710"/>
            <a:ext cx="2477654" cy="787006"/>
            <a:chOff x="-12699" y="193246"/>
            <a:chExt cx="2477653" cy="787005"/>
          </a:xfrm>
        </p:grpSpPr>
        <p:sp>
          <p:nvSpPr>
            <p:cNvPr id="317" name="Shape 317"/>
            <p:cNvSpPr/>
            <p:nvPr/>
          </p:nvSpPr>
          <p:spPr>
            <a:xfrm>
              <a:off x="164206" y="193246"/>
              <a:ext cx="55246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28600" indent="-228600">
                <a:buSzPct val="100000"/>
                <a:buChar char="★"/>
                <a:defRPr b="1" sz="2700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-12700" y="472251"/>
              <a:ext cx="247765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parser pause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2599" y="203199"/>
              <a:ext cx="153525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A6AAA9"/>
                  </a:solidFill>
                </a:defRPr>
              </a:lvl1pPr>
            </a:lstStyle>
            <a:p>
              <a:pPr>
                <a:defRPr>
                  <a:solidFill>
                    <a:srgbClr val="FF2600"/>
                  </a:solidFill>
                </a:defRPr>
              </a:pPr>
              <a:r>
                <a:rPr>
                  <a:solidFill>
                    <a:srgbClr val="A6AAA9"/>
                  </a:solidFill>
                </a:rPr>
                <a:t>boolean</a:t>
              </a:r>
            </a:p>
          </p:txBody>
        </p:sp>
      </p:grpSp>
      <p:grpSp>
        <p:nvGrpSpPr>
          <p:cNvPr id="323" name="Group 323"/>
          <p:cNvGrpSpPr/>
          <p:nvPr/>
        </p:nvGrpSpPr>
        <p:grpSpPr>
          <a:xfrm>
            <a:off x="1860615" y="-1565411"/>
            <a:ext cx="8294679" cy="3933697"/>
            <a:chOff x="0" y="0"/>
            <a:chExt cx="8294677" cy="3933695"/>
          </a:xfrm>
        </p:grpSpPr>
        <p:sp>
          <p:nvSpPr>
            <p:cNvPr id="321" name="Shape 321"/>
            <p:cNvSpPr/>
            <p:nvPr/>
          </p:nvSpPr>
          <p:spPr>
            <a:xfrm>
              <a:off x="0" y="0"/>
              <a:ext cx="8294678" cy="22901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3683000" y="1643535"/>
              <a:ext cx="2926150" cy="22901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324" name="Shape 324"/>
          <p:cNvSpPr/>
          <p:nvPr/>
        </p:nvSpPr>
        <p:spPr>
          <a:xfrm>
            <a:off x="2688988" y="6862423"/>
            <a:ext cx="3196439" cy="5207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JS 是 Parsing-block 的</a:t>
            </a:r>
          </a:p>
        </p:txBody>
      </p:sp>
      <p:sp>
        <p:nvSpPr>
          <p:cNvPr id="325" name="Shape 325"/>
          <p:cNvSpPr/>
          <p:nvPr/>
        </p:nvSpPr>
        <p:spPr>
          <a:xfrm>
            <a:off x="7313671" y="6862423"/>
            <a:ext cx="3856635" cy="5207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JS 可能阻塞 DOM 树的构建</a:t>
            </a:r>
          </a:p>
        </p:txBody>
      </p:sp>
      <p:sp>
        <p:nvSpPr>
          <p:cNvPr id="326" name="Shape 326"/>
          <p:cNvSpPr/>
          <p:nvPr/>
        </p:nvSpPr>
        <p:spPr>
          <a:xfrm>
            <a:off x="6048227" y="7122773"/>
            <a:ext cx="1102644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7" name="Shape 327"/>
          <p:cNvSpPr/>
          <p:nvPr/>
        </p:nvSpPr>
        <p:spPr>
          <a:xfrm>
            <a:off x="7139296" y="1459404"/>
            <a:ext cx="24176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document.write()</a:t>
            </a:r>
          </a:p>
        </p:txBody>
      </p:sp>
      <p:sp>
        <p:nvSpPr>
          <p:cNvPr id="328" name="Shape 328"/>
          <p:cNvSpPr/>
          <p:nvPr/>
        </p:nvSpPr>
        <p:spPr>
          <a:xfrm flipV="1">
            <a:off x="7109591" y="1077308"/>
            <a:ext cx="1" cy="1284892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9" name="Shape 329"/>
          <p:cNvSpPr/>
          <p:nvPr/>
        </p:nvSpPr>
        <p:spPr>
          <a:xfrm flipH="1" flipV="1">
            <a:off x="4433874" y="1071033"/>
            <a:ext cx="2685336" cy="1"/>
          </a:xfrm>
          <a:prstGeom prst="line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841 0.148675" origin="layout" pathEditMode="relative">
                                      <p:cBhvr>
                                        <p:cTn id="6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41 0.148675 L -0.000766 0.300056" origin="layout" pathEditMode="relative">
                                      <p:cBhvr>
                                        <p:cTn id="9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841 0.148675" origin="layout" pathEditMode="relative">
                                      <p:cBhvr>
                                        <p:cTn id="1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41 0.148675 L -0.000766 0.300056" origin="layout" pathEditMode="relative">
                                      <p:cBhvr>
                                        <p:cTn id="1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841 0.148675" origin="layout" pathEditMode="relative">
                                      <p:cBhvr>
                                        <p:cTn id="1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after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41 0.148675 L -0.000766 0.300056" origin="layout" pathEditMode="relative">
                                      <p:cBhvr>
                                        <p:cTn id="21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5" dur="300" fill="hold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499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99"/>
                            </p:stCondLst>
                            <p:childTnLst>
                              <p:par>
                                <p:cTn id="35" presetClass="entr" nodeType="after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99"/>
                            </p:stCondLst>
                            <p:childTnLst>
                              <p:par>
                                <p:cTn id="39" presetClass="entr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499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9"/>
                            </p:stCondLst>
                            <p:childTnLst>
                              <p:par>
                                <p:cTn id="53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5" dur="3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99"/>
                            </p:stCondLst>
                            <p:childTnLst>
                              <p:par>
                                <p:cTn id="57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499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15"/>
      <p:bldP build="whole" bldLvl="1" animBg="1" rev="0" advAuto="0" spid="320" grpId="12"/>
      <p:bldP build="whole" bldLvl="1" animBg="1" rev="0" advAuto="0" spid="329" grpId="11"/>
      <p:bldP build="whole" bldLvl="1" animBg="1" rev="0" advAuto="0" spid="313" grpId="7"/>
      <p:bldP build="whole" bldLvl="1" animBg="1" rev="0" advAuto="0" spid="327" grpId="9"/>
      <p:bldP build="whole" bldLvl="1" animBg="1" rev="0" advAuto="0" spid="324" grpId="13"/>
      <p:bldP build="whole" bldLvl="1" animBg="1" rev="0" advAuto="0" spid="326" grpId="14"/>
      <p:bldP build="whole" bldLvl="1" animBg="1" rev="0" advAuto="0" spid="328" grpId="10"/>
      <p:bldP build="whole" bldLvl="1" animBg="1" rev="0" advAuto="0" spid="316" grpId="8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10772236" y="-966548"/>
            <a:ext cx="612003" cy="18237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334" name="Group 334"/>
          <p:cNvGrpSpPr/>
          <p:nvPr/>
        </p:nvGrpSpPr>
        <p:grpSpPr>
          <a:xfrm>
            <a:off x="1157853" y="-4457950"/>
            <a:ext cx="7118549" cy="9807770"/>
            <a:chOff x="0" y="0"/>
            <a:chExt cx="7118548" cy="9807769"/>
          </a:xfrm>
        </p:grpSpPr>
        <p:pic>
          <p:nvPicPr>
            <p:cNvPr id="332" name="parsing-model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3338" y="54169"/>
              <a:ext cx="6185211" cy="9753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3" name="Shape 333"/>
            <p:cNvSpPr/>
            <p:nvPr/>
          </p:nvSpPr>
          <p:spPr>
            <a:xfrm>
              <a:off x="0" y="0"/>
              <a:ext cx="4587996" cy="30286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3976068" y="3020710"/>
            <a:ext cx="2477654" cy="787006"/>
            <a:chOff x="-12699" y="193246"/>
            <a:chExt cx="2477653" cy="787005"/>
          </a:xfrm>
        </p:grpSpPr>
        <p:sp>
          <p:nvSpPr>
            <p:cNvPr id="335" name="Shape 335"/>
            <p:cNvSpPr/>
            <p:nvPr/>
          </p:nvSpPr>
          <p:spPr>
            <a:xfrm>
              <a:off x="164206" y="193246"/>
              <a:ext cx="55246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28600" indent="-228600">
                <a:buSzPct val="100000"/>
                <a:buChar char="★"/>
                <a:defRPr b="1" sz="2700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-12700" y="472251"/>
              <a:ext cx="247765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parser pause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2599" y="203199"/>
              <a:ext cx="153525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A6AAA9"/>
                  </a:solidFill>
                </a:defRPr>
              </a:lvl1pPr>
            </a:lstStyle>
            <a:p>
              <a:pPr>
                <a:defRPr>
                  <a:solidFill>
                    <a:srgbClr val="FF2600"/>
                  </a:solidFill>
                </a:defRPr>
              </a:pPr>
              <a:r>
                <a:rPr>
                  <a:solidFill>
                    <a:srgbClr val="A6AAA9"/>
                  </a:solidFill>
                </a:rPr>
                <a:t>boolean</a:t>
              </a:r>
            </a:p>
          </p:txBody>
        </p:sp>
      </p:grpSp>
      <p:sp>
        <p:nvSpPr>
          <p:cNvPr id="339" name="Shape 339"/>
          <p:cNvSpPr/>
          <p:nvPr/>
        </p:nvSpPr>
        <p:spPr>
          <a:xfrm>
            <a:off x="4387443" y="2516797"/>
            <a:ext cx="1303811" cy="1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0" name="Shape 340"/>
          <p:cNvSpPr/>
          <p:nvPr/>
        </p:nvSpPr>
        <p:spPr>
          <a:xfrm>
            <a:off x="10421039" y="1444946"/>
            <a:ext cx="1" cy="2648907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1" name="Shape 341"/>
          <p:cNvSpPr/>
          <p:nvPr/>
        </p:nvSpPr>
        <p:spPr>
          <a:xfrm>
            <a:off x="7458173" y="4611888"/>
            <a:ext cx="2095546" cy="1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44" name="Group 344"/>
          <p:cNvGrpSpPr/>
          <p:nvPr/>
        </p:nvGrpSpPr>
        <p:grpSpPr>
          <a:xfrm>
            <a:off x="9381245" y="3685109"/>
            <a:ext cx="2863933" cy="1691137"/>
            <a:chOff x="0" y="0"/>
            <a:chExt cx="2863931" cy="1691136"/>
          </a:xfrm>
        </p:grpSpPr>
        <p:pic>
          <p:nvPicPr>
            <p:cNvPr id="342" name="csso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1957"/>
              <a:ext cx="2054186" cy="1329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3" name="Shape 343"/>
            <p:cNvSpPr/>
            <p:nvPr/>
          </p:nvSpPr>
          <p:spPr>
            <a:xfrm>
              <a:off x="1987436" y="0"/>
              <a:ext cx="876496" cy="1665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345" name="Shape 345"/>
          <p:cNvSpPr/>
          <p:nvPr/>
        </p:nvSpPr>
        <p:spPr>
          <a:xfrm flipV="1">
            <a:off x="7459133" y="3310466"/>
            <a:ext cx="1" cy="1250623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6" name="Shape 346"/>
          <p:cNvSpPr/>
          <p:nvPr/>
        </p:nvSpPr>
        <p:spPr>
          <a:xfrm>
            <a:off x="4583338" y="1837519"/>
            <a:ext cx="84852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chemeClr val="accent6">
                    <a:satOff val="24555"/>
                    <a:lumOff val="2223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&lt;link&gt;</a:t>
            </a:r>
          </a:p>
        </p:txBody>
      </p:sp>
      <p:grpSp>
        <p:nvGrpSpPr>
          <p:cNvPr id="349" name="Group 349"/>
          <p:cNvGrpSpPr/>
          <p:nvPr/>
        </p:nvGrpSpPr>
        <p:grpSpPr>
          <a:xfrm>
            <a:off x="1860615" y="-1565411"/>
            <a:ext cx="8294679" cy="3933697"/>
            <a:chOff x="0" y="0"/>
            <a:chExt cx="8294677" cy="3933695"/>
          </a:xfrm>
        </p:grpSpPr>
        <p:sp>
          <p:nvSpPr>
            <p:cNvPr id="347" name="Shape 347"/>
            <p:cNvSpPr/>
            <p:nvPr/>
          </p:nvSpPr>
          <p:spPr>
            <a:xfrm>
              <a:off x="0" y="0"/>
              <a:ext cx="8294678" cy="22901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3683000" y="1643535"/>
              <a:ext cx="2926150" cy="22901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350" name="Shape 350"/>
          <p:cNvSpPr/>
          <p:nvPr/>
        </p:nvSpPr>
        <p:spPr>
          <a:xfrm>
            <a:off x="5688091" y="1035394"/>
            <a:ext cx="3821485" cy="1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1" name="Shape 351"/>
          <p:cNvSpPr/>
          <p:nvPr/>
        </p:nvSpPr>
        <p:spPr>
          <a:xfrm flipV="1">
            <a:off x="5689600" y="1022581"/>
            <a:ext cx="1" cy="1510838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2" name="Shape 352"/>
          <p:cNvSpPr/>
          <p:nvPr/>
        </p:nvSpPr>
        <p:spPr>
          <a:xfrm>
            <a:off x="9498767" y="616294"/>
            <a:ext cx="1844543" cy="8382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Parse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Style</a:t>
            </a:r>
          </a:p>
        </p:txBody>
      </p:sp>
      <p:sp>
        <p:nvSpPr>
          <p:cNvPr id="353" name="Shape 353"/>
          <p:cNvSpPr/>
          <p:nvPr/>
        </p:nvSpPr>
        <p:spPr>
          <a:xfrm>
            <a:off x="4698012" y="2489200"/>
            <a:ext cx="110264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&lt;script&gt;</a:t>
            </a:r>
          </a:p>
        </p:txBody>
      </p:sp>
      <p:sp>
        <p:nvSpPr>
          <p:cNvPr id="354" name="Shape 354"/>
          <p:cNvSpPr/>
          <p:nvPr/>
        </p:nvSpPr>
        <p:spPr>
          <a:xfrm>
            <a:off x="4563445" y="2112685"/>
            <a:ext cx="9899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chemeClr val="accent6">
                    <a:satOff val="24555"/>
                    <a:lumOff val="2223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&lt;style&gt;</a:t>
            </a:r>
          </a:p>
        </p:txBody>
      </p:sp>
      <p:grpSp>
        <p:nvGrpSpPr>
          <p:cNvPr id="358" name="Group 358"/>
          <p:cNvGrpSpPr/>
          <p:nvPr/>
        </p:nvGrpSpPr>
        <p:grpSpPr>
          <a:xfrm>
            <a:off x="7363395" y="1742752"/>
            <a:ext cx="5595104" cy="871100"/>
            <a:chOff x="0" y="0"/>
            <a:chExt cx="5595103" cy="871098"/>
          </a:xfrm>
        </p:grpSpPr>
        <p:sp>
          <p:nvSpPr>
            <p:cNvPr id="355" name="Shape 355"/>
            <p:cNvSpPr/>
            <p:nvPr/>
          </p:nvSpPr>
          <p:spPr>
            <a:xfrm>
              <a:off x="473627" y="363098"/>
              <a:ext cx="55247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28600" indent="-228600">
                <a:buSzPct val="100000"/>
                <a:buChar char="★"/>
                <a:defRPr b="1" sz="2700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0" y="-1"/>
              <a:ext cx="559510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ready to be parser-executed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623055" y="382148"/>
              <a:ext cx="144414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A6AAA9"/>
                  </a:solidFill>
                </a:defRPr>
              </a:lvl1pPr>
            </a:lstStyle>
            <a:p>
              <a:pPr>
                <a:defRPr>
                  <a:solidFill>
                    <a:srgbClr val="FF2600"/>
                  </a:solidFill>
                </a:defRPr>
              </a:pPr>
              <a:r>
                <a:rPr>
                  <a:solidFill>
                    <a:srgbClr val="A6AAA9"/>
                  </a:solidFill>
                </a:rPr>
                <a:t>boolean</a:t>
              </a:r>
            </a:p>
          </p:txBody>
        </p:sp>
      </p:grpSp>
      <p:grpSp>
        <p:nvGrpSpPr>
          <p:cNvPr id="363" name="Group 363"/>
          <p:cNvGrpSpPr/>
          <p:nvPr/>
        </p:nvGrpSpPr>
        <p:grpSpPr>
          <a:xfrm>
            <a:off x="6166868" y="5495005"/>
            <a:ext cx="2863932" cy="1760862"/>
            <a:chOff x="0" y="0"/>
            <a:chExt cx="2863931" cy="1760861"/>
          </a:xfrm>
        </p:grpSpPr>
        <p:pic>
          <p:nvPicPr>
            <p:cNvPr id="359" name="csso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31682"/>
              <a:ext cx="2054186" cy="1329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0" name="Shape 360"/>
            <p:cNvSpPr/>
            <p:nvPr/>
          </p:nvSpPr>
          <p:spPr>
            <a:xfrm>
              <a:off x="1987436" y="69725"/>
              <a:ext cx="876496" cy="1665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0" y="0"/>
              <a:ext cx="2054186" cy="4699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177284" y="743946"/>
              <a:ext cx="1699617" cy="4699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RenderTree</a:t>
              </a:r>
            </a:p>
          </p:txBody>
        </p:sp>
      </p:grpSp>
      <p:sp>
        <p:nvSpPr>
          <p:cNvPr id="364" name="Shape 364"/>
          <p:cNvSpPr/>
          <p:nvPr/>
        </p:nvSpPr>
        <p:spPr>
          <a:xfrm>
            <a:off x="3462866" y="5201999"/>
            <a:ext cx="1" cy="1250623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5" name="Shape 365"/>
          <p:cNvSpPr/>
          <p:nvPr/>
        </p:nvSpPr>
        <p:spPr>
          <a:xfrm>
            <a:off x="3462342" y="6438936"/>
            <a:ext cx="2811113" cy="1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6" name="Shape 366"/>
          <p:cNvSpPr/>
          <p:nvPr/>
        </p:nvSpPr>
        <p:spPr>
          <a:xfrm>
            <a:off x="10498666" y="5202000"/>
            <a:ext cx="1" cy="125062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7" name="Shape 367"/>
          <p:cNvSpPr/>
          <p:nvPr/>
        </p:nvSpPr>
        <p:spPr>
          <a:xfrm flipH="1">
            <a:off x="8159584" y="6438900"/>
            <a:ext cx="2338558" cy="0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8" name="Shape 368"/>
          <p:cNvSpPr/>
          <p:nvPr/>
        </p:nvSpPr>
        <p:spPr>
          <a:xfrm>
            <a:off x="721817" y="7108027"/>
            <a:ext cx="2925166" cy="5207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JS 可能操作 CSSOM</a:t>
            </a:r>
          </a:p>
        </p:txBody>
      </p:sp>
      <p:sp>
        <p:nvSpPr>
          <p:cNvPr id="369" name="Shape 369"/>
          <p:cNvSpPr/>
          <p:nvPr/>
        </p:nvSpPr>
        <p:spPr>
          <a:xfrm>
            <a:off x="5145328" y="7826461"/>
            <a:ext cx="3196744" cy="5207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   CSS 可能阻止 JS      </a:t>
            </a:r>
          </a:p>
        </p:txBody>
      </p:sp>
      <p:sp>
        <p:nvSpPr>
          <p:cNvPr id="370" name="Shape 370"/>
          <p:cNvSpPr/>
          <p:nvPr/>
        </p:nvSpPr>
        <p:spPr>
          <a:xfrm>
            <a:off x="5145481" y="8354811"/>
            <a:ext cx="3196438" cy="5207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JS 是 Parsing-block 的</a:t>
            </a:r>
          </a:p>
        </p:txBody>
      </p:sp>
      <p:sp>
        <p:nvSpPr>
          <p:cNvPr id="371" name="Shape 371"/>
          <p:cNvSpPr/>
          <p:nvPr/>
        </p:nvSpPr>
        <p:spPr>
          <a:xfrm>
            <a:off x="700278" y="7639112"/>
            <a:ext cx="2942845" cy="9398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CSS 是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Rendering-block 的 </a:t>
            </a:r>
          </a:p>
        </p:txBody>
      </p:sp>
      <p:sp>
        <p:nvSpPr>
          <p:cNvPr id="372" name="Shape 372"/>
          <p:cNvSpPr/>
          <p:nvPr/>
        </p:nvSpPr>
        <p:spPr>
          <a:xfrm>
            <a:off x="10188811" y="7892531"/>
            <a:ext cx="2129334" cy="9398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CSS 可能阻塞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DOM 树的构建</a:t>
            </a:r>
          </a:p>
        </p:txBody>
      </p:sp>
      <p:sp>
        <p:nvSpPr>
          <p:cNvPr id="373" name="Shape 373"/>
          <p:cNvSpPr/>
          <p:nvPr/>
        </p:nvSpPr>
        <p:spPr>
          <a:xfrm>
            <a:off x="8338627" y="8362431"/>
            <a:ext cx="1844543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4" name="Shape 374"/>
          <p:cNvSpPr/>
          <p:nvPr/>
        </p:nvSpPr>
        <p:spPr>
          <a:xfrm>
            <a:off x="3690478" y="8109012"/>
            <a:ext cx="1407495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3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Class="entr" nodeType="after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3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3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499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0" dur="499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99"/>
                            </p:stCondLst>
                            <p:childTnLst>
                              <p:par>
                                <p:cTn id="32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499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9" dur="499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99"/>
                            </p:stCondLst>
                            <p:childTnLst>
                              <p:par>
                                <p:cTn id="41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3" dur="499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98"/>
                            </p:stCondLst>
                            <p:childTnLst>
                              <p:par>
                                <p:cTn id="45" presetClass="entr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7" dur="499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97"/>
                            </p:stCondLst>
                            <p:childTnLst>
                              <p:par>
                                <p:cTn id="49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1" dur="499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96"/>
                            </p:stCondLst>
                            <p:childTnLst>
                              <p:par>
                                <p:cTn id="53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499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4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1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5" dur="499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9"/>
                            </p:stCondLst>
                            <p:childTnLst>
                              <p:par>
                                <p:cTn id="67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499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98"/>
                            </p:stCondLst>
                            <p:childTnLst>
                              <p:par>
                                <p:cTn id="71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4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98"/>
                            </p:stCondLst>
                            <p:childTnLst>
                              <p:par>
                                <p:cTn id="75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4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98"/>
                            </p:stCondLst>
                            <p:childTnLst>
                              <p:par>
                                <p:cTn id="79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1" dur="4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6" dur="499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1" dur="4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"/>
                            </p:stCondLst>
                            <p:childTnLst>
                              <p:par>
                                <p:cTn id="93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5" dur="4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8" grpId="17"/>
      <p:bldP build="whole" bldLvl="1" animBg="1" rev="0" advAuto="0" spid="352" grpId="6"/>
      <p:bldP build="whole" bldLvl="1" animBg="1" rev="0" advAuto="0" spid="371" grpId="14"/>
      <p:bldP build="whole" bldLvl="1" animBg="1" rev="0" advAuto="0" spid="351" grpId="4"/>
      <p:bldP build="whole" bldLvl="1" animBg="1" rev="0" advAuto="0" spid="340" grpId="7"/>
      <p:bldP build="whole" bldLvl="1" animBg="1" rev="0" advAuto="0" spid="345" grpId="15"/>
      <p:bldP build="whole" bldLvl="1" animBg="1" rev="0" advAuto="0" spid="341" grpId="16"/>
      <p:bldP build="whole" bldLvl="1" animBg="1" rev="0" advAuto="0" spid="366" grpId="10"/>
      <p:bldP build="whole" bldLvl="1" animBg="1" rev="0" advAuto="0" spid="363" grpId="13"/>
      <p:bldP build="whole" bldLvl="1" animBg="1" rev="0" advAuto="0" spid="354" grpId="2"/>
      <p:bldP build="whole" bldLvl="1" animBg="1" rev="0" advAuto="0" spid="367" grpId="11"/>
      <p:bldP build="whole" bldLvl="1" animBg="1" rev="0" advAuto="0" spid="374" grpId="18"/>
      <p:bldP build="whole" bldLvl="1" animBg="1" rev="0" advAuto="0" spid="339" grpId="3"/>
      <p:bldP build="whole" bldLvl="1" animBg="1" rev="0" advAuto="0" spid="350" grpId="5"/>
      <p:bldP build="whole" bldLvl="1" animBg="1" rev="0" advAuto="0" spid="365" grpId="12"/>
      <p:bldP build="whole" bldLvl="1" animBg="1" rev="0" advAuto="0" spid="372" grpId="22"/>
      <p:bldP build="whole" bldLvl="1" animBg="1" rev="0" advAuto="0" spid="358" grpId="20"/>
      <p:bldP build="whole" bldLvl="1" animBg="1" rev="0" advAuto="0" spid="373" grpId="21"/>
      <p:bldP build="whole" bldLvl="1" animBg="1" rev="0" advAuto="0" spid="369" grpId="19"/>
      <p:bldP build="whole" bldLvl="1" animBg="1" rev="0" advAuto="0" spid="344" grpId="8"/>
      <p:bldP build="whole" bldLvl="1" animBg="1" rev="0" advAuto="0" spid="346" grpId="1"/>
      <p:bldP build="whole" bldLvl="1" animBg="1" rev="0" advAuto="0" spid="364" grpId="9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1674184" y="1532657"/>
            <a:ext cx="3196439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JS 是 Parsing-block 的</a:t>
            </a:r>
          </a:p>
        </p:txBody>
      </p:sp>
      <p:sp>
        <p:nvSpPr>
          <p:cNvPr id="377" name="Shape 377"/>
          <p:cNvSpPr/>
          <p:nvPr/>
        </p:nvSpPr>
        <p:spPr>
          <a:xfrm>
            <a:off x="9607682" y="1323107"/>
            <a:ext cx="2129333" cy="9398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JS 可能阻塞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DOM 树的构建</a:t>
            </a:r>
          </a:p>
        </p:txBody>
      </p:sp>
      <p:sp>
        <p:nvSpPr>
          <p:cNvPr id="378" name="Shape 378"/>
          <p:cNvSpPr/>
          <p:nvPr/>
        </p:nvSpPr>
        <p:spPr>
          <a:xfrm>
            <a:off x="4938677" y="1793007"/>
            <a:ext cx="4553968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9" name="Shape 379"/>
          <p:cNvSpPr/>
          <p:nvPr/>
        </p:nvSpPr>
        <p:spPr>
          <a:xfrm>
            <a:off x="1739825" y="4098127"/>
            <a:ext cx="2925167" cy="5207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JS 可能操作 CSSOM</a:t>
            </a:r>
          </a:p>
        </p:txBody>
      </p:sp>
      <p:sp>
        <p:nvSpPr>
          <p:cNvPr id="380" name="Shape 380"/>
          <p:cNvSpPr/>
          <p:nvPr/>
        </p:nvSpPr>
        <p:spPr>
          <a:xfrm>
            <a:off x="5534841" y="3394161"/>
            <a:ext cx="3196743" cy="5207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   CSS 可能阻止 JS      </a:t>
            </a:r>
          </a:p>
        </p:txBody>
      </p:sp>
      <p:sp>
        <p:nvSpPr>
          <p:cNvPr id="381" name="Shape 381"/>
          <p:cNvSpPr/>
          <p:nvPr/>
        </p:nvSpPr>
        <p:spPr>
          <a:xfrm>
            <a:off x="5534993" y="3922511"/>
            <a:ext cx="3196439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JS 是 Parsing-block 的</a:t>
            </a:r>
          </a:p>
        </p:txBody>
      </p:sp>
      <p:sp>
        <p:nvSpPr>
          <p:cNvPr id="382" name="Shape 382"/>
          <p:cNvSpPr/>
          <p:nvPr/>
        </p:nvSpPr>
        <p:spPr>
          <a:xfrm>
            <a:off x="1731233" y="3172945"/>
            <a:ext cx="2942845" cy="9398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CSS 是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Rendering-block 的 </a:t>
            </a:r>
          </a:p>
        </p:txBody>
      </p:sp>
      <p:sp>
        <p:nvSpPr>
          <p:cNvPr id="383" name="Shape 383"/>
          <p:cNvSpPr/>
          <p:nvPr/>
        </p:nvSpPr>
        <p:spPr>
          <a:xfrm>
            <a:off x="9550633" y="3206812"/>
            <a:ext cx="2129334" cy="9398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CSS 可能阻塞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DOM 树的构建</a:t>
            </a:r>
          </a:p>
        </p:txBody>
      </p:sp>
      <p:sp>
        <p:nvSpPr>
          <p:cNvPr id="384" name="Shape 384"/>
          <p:cNvSpPr/>
          <p:nvPr/>
        </p:nvSpPr>
        <p:spPr>
          <a:xfrm>
            <a:off x="8782801" y="3676712"/>
            <a:ext cx="762191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5" name="Shape 385"/>
          <p:cNvSpPr/>
          <p:nvPr/>
        </p:nvSpPr>
        <p:spPr>
          <a:xfrm>
            <a:off x="4725294" y="3676712"/>
            <a:ext cx="762192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6" name="Shape 386"/>
          <p:cNvSpPr/>
          <p:nvPr/>
        </p:nvSpPr>
        <p:spPr>
          <a:xfrm>
            <a:off x="2152370" y="6133296"/>
            <a:ext cx="9113256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通过 DevTools／Performance 面板查看</a:t>
            </a:r>
          </a:p>
          <a:p>
            <a:pPr/>
            <a:r>
              <a:t>    DOM构建活动 和 资源是如何“阻塞”的，</a:t>
            </a:r>
          </a:p>
          <a:p>
            <a:pPr/>
            <a:r>
              <a:t>优化＋优化后的数据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title" idx="4294967295"/>
          </p:nvPr>
        </p:nvSpPr>
        <p:spPr>
          <a:xfrm>
            <a:off x="952500" y="605366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演示</a:t>
            </a:r>
          </a:p>
        </p:txBody>
      </p:sp>
      <p:sp>
        <p:nvSpPr>
          <p:cNvPr id="389" name="Shape 389"/>
          <p:cNvSpPr/>
          <p:nvPr/>
        </p:nvSpPr>
        <p:spPr>
          <a:xfrm>
            <a:off x="1833245" y="3273044"/>
            <a:ext cx="55929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例子1：纯文本 Hello World</a:t>
            </a:r>
          </a:p>
        </p:txBody>
      </p:sp>
      <p:grpSp>
        <p:nvGrpSpPr>
          <p:cNvPr id="392" name="Group 392"/>
          <p:cNvGrpSpPr/>
          <p:nvPr/>
        </p:nvGrpSpPr>
        <p:grpSpPr>
          <a:xfrm>
            <a:off x="8254597" y="6923540"/>
            <a:ext cx="3311272" cy="1318761"/>
            <a:chOff x="0" y="0"/>
            <a:chExt cx="3311271" cy="1318759"/>
          </a:xfrm>
        </p:grpSpPr>
        <p:sp>
          <p:nvSpPr>
            <p:cNvPr id="390" name="Shape 390"/>
            <p:cNvSpPr/>
            <p:nvPr/>
          </p:nvSpPr>
          <p:spPr>
            <a:xfrm>
              <a:off x="1324538" y="0"/>
              <a:ext cx="1943101" cy="746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2" invalidUrl="" action="" tgtFrame="" tooltip="" history="1" highlightClick="0" endSnd="0"/>
                </a:rPr>
                <a:t>代码示例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0" y="759959"/>
              <a:ext cx="3311272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hello-plaintext.html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1-录制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444278"/>
            <a:ext cx="13004801" cy="83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1录制－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53246"/>
            <a:ext cx="13004800" cy="847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1录制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475766"/>
            <a:ext cx="13004801" cy="867440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/>
          <p:nvPr/>
        </p:nvSpPr>
        <p:spPr>
          <a:xfrm>
            <a:off x="4616449" y="825093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录制时长的重要性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1一组请求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6439" y="1985517"/>
            <a:ext cx="8013701" cy="242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1rend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7089" y="5057088"/>
            <a:ext cx="7772401" cy="201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1paint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3589" y="7722260"/>
            <a:ext cx="78994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hape 402"/>
          <p:cNvSpPr/>
          <p:nvPr/>
        </p:nvSpPr>
        <p:spPr>
          <a:xfrm>
            <a:off x="5231739" y="711098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事件分组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1前置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62198"/>
            <a:ext cx="13004801" cy="2411870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/>
          <p:nvPr/>
        </p:nvSpPr>
        <p:spPr>
          <a:xfrm>
            <a:off x="3799366" y="479822"/>
            <a:ext cx="572780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开始的一段是浏览器的准备</a:t>
            </a:r>
          </a:p>
          <a:p>
            <a:pPr/>
            <a:r>
              <a:t>可忽略</a:t>
            </a:r>
          </a:p>
        </p:txBody>
      </p:sp>
      <p:pic>
        <p:nvPicPr>
          <p:cNvPr id="406" name="CRP-htm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4466" y="5960533"/>
            <a:ext cx="8737601" cy="218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 idx="4294967295"/>
          </p:nvPr>
        </p:nvSpPr>
        <p:spPr>
          <a:xfrm>
            <a:off x="952500" y="605366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演示</a:t>
            </a:r>
          </a:p>
        </p:txBody>
      </p:sp>
      <p:sp>
        <p:nvSpPr>
          <p:cNvPr id="409" name="Shape 409"/>
          <p:cNvSpPr/>
          <p:nvPr/>
        </p:nvSpPr>
        <p:spPr>
          <a:xfrm>
            <a:off x="2262767" y="3224360"/>
            <a:ext cx="5208423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例子2：</a:t>
            </a:r>
          </a:p>
          <a:p>
            <a:pPr algn="l"/>
          </a:p>
          <a:p>
            <a:pPr algn="l"/>
            <a:r>
              <a:t>2.1 内联&lt;style&gt; &lt;script&gt;</a:t>
            </a:r>
          </a:p>
        </p:txBody>
      </p:sp>
      <p:grpSp>
        <p:nvGrpSpPr>
          <p:cNvPr id="412" name="Group 412"/>
          <p:cNvGrpSpPr/>
          <p:nvPr/>
        </p:nvGrpSpPr>
        <p:grpSpPr>
          <a:xfrm>
            <a:off x="8758470" y="6923540"/>
            <a:ext cx="2763767" cy="1318761"/>
            <a:chOff x="503872" y="0"/>
            <a:chExt cx="2763766" cy="1318759"/>
          </a:xfrm>
        </p:grpSpPr>
        <p:sp>
          <p:nvSpPr>
            <p:cNvPr id="410" name="Shape 410"/>
            <p:cNvSpPr/>
            <p:nvPr/>
          </p:nvSpPr>
          <p:spPr>
            <a:xfrm>
              <a:off x="1324538" y="0"/>
              <a:ext cx="1943101" cy="746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2" invalidUrl="" action="" tgtFrame="" tooltip="" history="1" highlightClick="0" endSnd="0"/>
                </a:rPr>
                <a:t>代码示例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872" y="759959"/>
              <a:ext cx="276072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hello-inline.html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hello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12737"/>
            <a:ext cx="13004801" cy="750436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/>
          <p:nvPr/>
        </p:nvSpPr>
        <p:spPr>
          <a:xfrm>
            <a:off x="2491561" y="4432706"/>
            <a:ext cx="854186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1. 一段&lt;script&gt;对应一段 Evaluate Script</a:t>
            </a:r>
          </a:p>
          <a:p>
            <a:pPr algn="l"/>
            <a:r>
              <a:t>2. 阻塞的表现：&lt;script&gt;阻塞ParseHTML</a:t>
            </a:r>
          </a:p>
          <a:p>
            <a:pPr algn="l"/>
            <a:r>
              <a:t>3. 构建CSSOM：内联的&lt;style&gt;不显示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erforma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88" y="0"/>
            <a:ext cx="10401224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1282700" y="-39986"/>
            <a:ext cx="3219649" cy="3701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>
            <a:off x="5575300" y="-39986"/>
            <a:ext cx="5292279" cy="3701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1188719" y="315039"/>
            <a:ext cx="10627361" cy="945417"/>
          </a:xfrm>
          <a:prstGeom prst="rect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1188719" y="1262459"/>
            <a:ext cx="10627361" cy="1238469"/>
          </a:xfrm>
          <a:prstGeom prst="rect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1188719" y="2521743"/>
            <a:ext cx="10627361" cy="4860906"/>
          </a:xfrm>
          <a:prstGeom prst="rect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1188719" y="7401639"/>
            <a:ext cx="10627361" cy="2279155"/>
          </a:xfrm>
          <a:prstGeom prst="rect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4"/>
      <p:bldP build="whole" bldLvl="1" animBg="1" rev="0" advAuto="0" spid="141" grpId="2"/>
      <p:bldP build="whole" bldLvl="1" animBg="1" rev="0" advAuto="0" spid="140" grpId="1"/>
      <p:bldP build="whole" bldLvl="1" animBg="1" rev="0" advAuto="0" spid="142" grpId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419"/>
          <p:cNvGrpSpPr/>
          <p:nvPr/>
        </p:nvGrpSpPr>
        <p:grpSpPr>
          <a:xfrm>
            <a:off x="5892" y="689863"/>
            <a:ext cx="12258752" cy="3518613"/>
            <a:chOff x="0" y="0"/>
            <a:chExt cx="12258750" cy="3518611"/>
          </a:xfrm>
        </p:grpSpPr>
        <p:pic>
          <p:nvPicPr>
            <p:cNvPr id="417" name="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328400" cy="330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8" name="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268150" y="927811"/>
              <a:ext cx="990601" cy="2590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20" name="CRP-htm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4466" y="5960533"/>
            <a:ext cx="8737601" cy="218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 idx="4294967295"/>
          </p:nvPr>
        </p:nvSpPr>
        <p:spPr>
          <a:xfrm>
            <a:off x="952500" y="605366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演示</a:t>
            </a:r>
          </a:p>
        </p:txBody>
      </p:sp>
      <p:sp>
        <p:nvSpPr>
          <p:cNvPr id="423" name="Shape 423"/>
          <p:cNvSpPr/>
          <p:nvPr/>
        </p:nvSpPr>
        <p:spPr>
          <a:xfrm>
            <a:off x="2110164" y="3275160"/>
            <a:ext cx="8408823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例子2：</a:t>
            </a:r>
          </a:p>
          <a:p>
            <a:pPr algn="l"/>
          </a:p>
          <a:p>
            <a:pPr algn="l"/>
            <a:r>
              <a:t>2.2 内联&lt;style&gt; &lt;script&gt;，当文件变大时</a:t>
            </a:r>
          </a:p>
        </p:txBody>
      </p:sp>
      <p:grpSp>
        <p:nvGrpSpPr>
          <p:cNvPr id="426" name="Group 426"/>
          <p:cNvGrpSpPr/>
          <p:nvPr/>
        </p:nvGrpSpPr>
        <p:grpSpPr>
          <a:xfrm>
            <a:off x="6526508" y="6923540"/>
            <a:ext cx="5040250" cy="1750561"/>
            <a:chOff x="-1728089" y="0"/>
            <a:chExt cx="5040248" cy="1750559"/>
          </a:xfrm>
        </p:grpSpPr>
        <p:sp>
          <p:nvSpPr>
            <p:cNvPr id="424" name="Shape 424"/>
            <p:cNvSpPr/>
            <p:nvPr/>
          </p:nvSpPr>
          <p:spPr>
            <a:xfrm>
              <a:off x="1324538" y="0"/>
              <a:ext cx="1943101" cy="746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2" invalidUrl="" action="" tgtFrame="" tooltip="" history="1" highlightClick="0" endSnd="0"/>
                </a:rPr>
                <a:t>代码示例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-1728090" y="734559"/>
              <a:ext cx="5040250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>
                <a:defRPr sz="3000">
                  <a:solidFill>
                    <a:srgbClr val="A6AAA9"/>
                  </a:solidFill>
                </a:defRPr>
              </a:pPr>
              <a:r>
                <a:t>hello-inline-large.html</a:t>
              </a:r>
            </a:p>
            <a:p>
              <a:pPr algn="r">
                <a:defRPr sz="3000">
                  <a:solidFill>
                    <a:srgbClr val="A6AAA9"/>
                  </a:solidFill>
                </a:defRPr>
              </a:pPr>
              <a:r>
                <a:t>hello-inline-large-source.html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1-c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1281" y="2978810"/>
            <a:ext cx="49657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1-css－summa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9338" y="4892344"/>
            <a:ext cx="4635501" cy="4546601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Shape 430"/>
          <p:cNvSpPr/>
          <p:nvPr/>
        </p:nvSpPr>
        <p:spPr>
          <a:xfrm>
            <a:off x="2005609" y="881125"/>
            <a:ext cx="946175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内联过多的CSS，会导致ParseHTML时间过长</a:t>
            </a:r>
          </a:p>
          <a:p>
            <a:pPr/>
            <a:r>
              <a:t>～构建CSSOM～</a:t>
            </a:r>
          </a:p>
        </p:txBody>
      </p:sp>
      <p:sp>
        <p:nvSpPr>
          <p:cNvPr id="431" name="Shape 431"/>
          <p:cNvSpPr/>
          <p:nvPr/>
        </p:nvSpPr>
        <p:spPr>
          <a:xfrm>
            <a:off x="4319828" y="3565550"/>
            <a:ext cx="2429359" cy="32546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构建CSSOM</a:t>
            </a:r>
          </a:p>
        </p:txBody>
      </p:sp>
      <p:sp>
        <p:nvSpPr>
          <p:cNvPr id="432" name="Shape 432"/>
          <p:cNvSpPr/>
          <p:nvPr/>
        </p:nvSpPr>
        <p:spPr>
          <a:xfrm>
            <a:off x="11417314" y="71864"/>
            <a:ext cx="1270001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白屏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2698724" y="588001"/>
            <a:ext cx="7607352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内联过多的JS，会导致白屏时间过长</a:t>
            </a:r>
          </a:p>
          <a:p>
            <a:pPr/>
            <a:r>
              <a:t>～阻塞ParseHTML～</a:t>
            </a:r>
          </a:p>
        </p:txBody>
      </p:sp>
      <p:sp>
        <p:nvSpPr>
          <p:cNvPr id="435" name="Shape 435"/>
          <p:cNvSpPr/>
          <p:nvPr/>
        </p:nvSpPr>
        <p:spPr>
          <a:xfrm>
            <a:off x="11417314" y="71864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白屏</a:t>
            </a:r>
          </a:p>
        </p:txBody>
      </p:sp>
      <p:pic>
        <p:nvPicPr>
          <p:cNvPr id="436" name=" js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26636" y="5896762"/>
            <a:ext cx="4267201" cy="154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js－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5099" y="3580150"/>
            <a:ext cx="11328401" cy="134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2495524" y="3310466"/>
            <a:ext cx="7251599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buSzPct val="100000"/>
              <a:buAutoNum type="arabicPeriod" startAt="1"/>
            </a:pPr>
            <a:r>
              <a:t>内联的CSS：删减无用的选择器</a:t>
            </a:r>
          </a:p>
          <a:p>
            <a:pPr marL="635000" indent="-635000" algn="l">
              <a:buSzPct val="100000"/>
              <a:buAutoNum type="arabicPeriod" startAt="1"/>
            </a:pPr>
            <a:r>
              <a:t>内联的JS：删减的脚本量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title" idx="4294967295"/>
          </p:nvPr>
        </p:nvSpPr>
        <p:spPr>
          <a:xfrm>
            <a:off x="952500" y="605366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演示</a:t>
            </a:r>
          </a:p>
        </p:txBody>
      </p:sp>
      <p:sp>
        <p:nvSpPr>
          <p:cNvPr id="442" name="Shape 442"/>
          <p:cNvSpPr/>
          <p:nvPr/>
        </p:nvSpPr>
        <p:spPr>
          <a:xfrm>
            <a:off x="2642031" y="3273044"/>
            <a:ext cx="397535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例子3：外链 Script</a:t>
            </a:r>
          </a:p>
        </p:txBody>
      </p:sp>
      <p:grpSp>
        <p:nvGrpSpPr>
          <p:cNvPr id="445" name="Group 445"/>
          <p:cNvGrpSpPr/>
          <p:nvPr/>
        </p:nvGrpSpPr>
        <p:grpSpPr>
          <a:xfrm>
            <a:off x="9394803" y="6923540"/>
            <a:ext cx="2146555" cy="1267961"/>
            <a:chOff x="1140205" y="0"/>
            <a:chExt cx="2146554" cy="1267959"/>
          </a:xfrm>
        </p:grpSpPr>
        <p:sp>
          <p:nvSpPr>
            <p:cNvPr id="443" name="Shape 443"/>
            <p:cNvSpPr/>
            <p:nvPr/>
          </p:nvSpPr>
          <p:spPr>
            <a:xfrm>
              <a:off x="1324538" y="0"/>
              <a:ext cx="1943101" cy="746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2" invalidUrl="" action="" tgtFrame="" tooltip="" history="1" highlightClick="0" endSnd="0"/>
                </a:rPr>
                <a:t>代码示例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1140205" y="709159"/>
              <a:ext cx="214655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3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hello-js.html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js-lo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3536" y="1816315"/>
            <a:ext cx="5245101" cy="189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js-log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000930"/>
            <a:ext cx="13004801" cy="50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js-log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4615572"/>
            <a:ext cx="13004800" cy="801856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/>
        </p:nvSpPr>
        <p:spPr>
          <a:xfrm>
            <a:off x="4760408" y="800100"/>
            <a:ext cx="29082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外链JS：阻塞</a:t>
            </a:r>
          </a:p>
        </p:txBody>
      </p:sp>
      <p:pic>
        <p:nvPicPr>
          <p:cNvPr id="451" name="CRP-js-blo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18266" y="6072716"/>
            <a:ext cx="9652001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Shape 452"/>
          <p:cNvSpPr/>
          <p:nvPr/>
        </p:nvSpPr>
        <p:spPr>
          <a:xfrm flipH="1">
            <a:off x="10364192" y="4299169"/>
            <a:ext cx="462294" cy="246624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3" name="Shape 453"/>
          <p:cNvSpPr/>
          <p:nvPr/>
        </p:nvSpPr>
        <p:spPr>
          <a:xfrm>
            <a:off x="10813785" y="4292757"/>
            <a:ext cx="514794" cy="284395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1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CRP-js-b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573616"/>
            <a:ext cx="965200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Shape 456"/>
          <p:cNvSpPr/>
          <p:nvPr/>
        </p:nvSpPr>
        <p:spPr>
          <a:xfrm>
            <a:off x="7016775" y="5947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X</a:t>
            </a:r>
          </a:p>
        </p:txBody>
      </p:sp>
      <p:pic>
        <p:nvPicPr>
          <p:cNvPr id="457" name="CRP-htm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4200" y="4140200"/>
            <a:ext cx="8737600" cy="218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Shape 458"/>
          <p:cNvSpPr/>
          <p:nvPr/>
        </p:nvSpPr>
        <p:spPr>
          <a:xfrm>
            <a:off x="5619775" y="1263649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9" name="Shape 459"/>
          <p:cNvSpPr/>
          <p:nvPr/>
        </p:nvSpPr>
        <p:spPr>
          <a:xfrm>
            <a:off x="3067024" y="6904566"/>
            <a:ext cx="6870752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buSzPct val="100000"/>
              <a:buAutoNum type="arabicPeriod" startAt="1"/>
            </a:pPr>
            <a:r>
              <a:t>不发请求，用内联JS，放底部</a:t>
            </a:r>
          </a:p>
          <a:p>
            <a:pPr marL="635000" indent="-635000" algn="l">
              <a:buSzPct val="100000"/>
              <a:buAutoNum type="arabicPeriod" startAt="1"/>
            </a:pPr>
            <a:r>
              <a:t>外链JS，放底部</a:t>
            </a:r>
          </a:p>
          <a:p>
            <a:pPr marL="635000" indent="-635000" algn="l">
              <a:buSzPct val="100000"/>
              <a:buAutoNum type="arabicPeriod" startAt="1"/>
            </a:pPr>
            <a:r>
              <a:t>外链JS，加defer/async属性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7" grpId="1"/>
      <p:bldP build="whole" bldLvl="1" animBg="1" rev="0" advAuto="0" spid="459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452876" y="724103"/>
            <a:ext cx="656722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外链  defer 和 async：消除阻塞</a:t>
            </a:r>
          </a:p>
        </p:txBody>
      </p:sp>
      <p:pic>
        <p:nvPicPr>
          <p:cNvPr id="462" name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890" y="4109678"/>
            <a:ext cx="59182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184537"/>
            <a:ext cx="13004801" cy="736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1803" y="4241800"/>
            <a:ext cx="5867401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body" idx="1"/>
          </p:nvPr>
        </p:nvSpPr>
        <p:spPr>
          <a:xfrm>
            <a:off x="824143" y="1856052"/>
            <a:ext cx="11356514" cy="7508876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060"/>
            </a:pPr>
            <a:r>
              <a:t>相同点</a:t>
            </a:r>
          </a:p>
          <a:p>
            <a:pPr lvl="1" marL="1079500" indent="-539750" defTabSz="496570">
              <a:spcBef>
                <a:spcPts val="500"/>
              </a:spcBef>
              <a:buSzPct val="100000"/>
              <a:buAutoNum type="arabicPeriod" startAt="1"/>
              <a:defRPr sz="3060"/>
            </a:pPr>
            <a:r>
              <a:t>加载脚本时，不阻塞页面渲染</a:t>
            </a:r>
          </a:p>
          <a:p>
            <a:pPr lvl="1" marL="1079500" indent="-539750" defTabSz="496570">
              <a:spcBef>
                <a:spcPts val="500"/>
              </a:spcBef>
              <a:buSzPct val="100000"/>
              <a:buAutoNum type="arabicPeriod" startAt="1"/>
              <a:defRPr sz="3060"/>
            </a:pPr>
            <a:r>
              <a:t>对于inline的script无效</a:t>
            </a:r>
          </a:p>
          <a:p>
            <a:pPr lvl="1" marL="1079500" indent="-539750" defTabSz="496570">
              <a:spcBef>
                <a:spcPts val="500"/>
              </a:spcBef>
              <a:buSzPct val="100000"/>
              <a:buAutoNum type="arabicPeriod" startAt="1"/>
              <a:defRPr sz="3060"/>
            </a:pPr>
            <a:r>
              <a:t>脚本中不能调用 document.write() 方法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不同点</a:t>
            </a:r>
          </a:p>
          <a:p>
            <a:pPr lvl="1" marL="755650" indent="-377825" defTabSz="496570">
              <a:spcBef>
                <a:spcPts val="1200"/>
              </a:spcBef>
              <a:defRPr sz="3060"/>
            </a:pPr>
            <a:r>
              <a:t>1. 执行时机</a:t>
            </a:r>
          </a:p>
          <a:p>
            <a:pPr lvl="2" marL="1133475" indent="-377825" defTabSz="496570">
              <a:spcBef>
                <a:spcPts val="500"/>
              </a:spcBef>
              <a:defRPr sz="3060"/>
            </a:pPr>
            <a:r>
              <a:t>defer：文档解析完毕之后，DOMContentLoaded之前</a:t>
            </a:r>
          </a:p>
          <a:p>
            <a:pPr lvl="2" marL="1133475" indent="-377825" defTabSz="496570">
              <a:spcBef>
                <a:spcPts val="500"/>
              </a:spcBef>
              <a:defRPr sz="3060"/>
            </a:pPr>
            <a:r>
              <a:t>async：下载后立即执行，window.load 之前</a:t>
            </a:r>
          </a:p>
          <a:p>
            <a:pPr lvl="1" marL="755650" indent="-377825" defTabSz="496570">
              <a:spcBef>
                <a:spcPts val="1700"/>
              </a:spcBef>
              <a:defRPr sz="3060"/>
            </a:pPr>
            <a:r>
              <a:t>2. 彼此间的执行顺序</a:t>
            </a:r>
          </a:p>
          <a:p>
            <a:pPr lvl="2" marL="1133475" indent="-377825" defTabSz="496570">
              <a:spcBef>
                <a:spcPts val="500"/>
              </a:spcBef>
              <a:defRPr sz="3060"/>
            </a:pPr>
            <a:r>
              <a:t>defer：按序，先定义先执行</a:t>
            </a:r>
          </a:p>
          <a:p>
            <a:pPr lvl="2" marL="1133475" indent="-377825" defTabSz="496570">
              <a:spcBef>
                <a:spcPts val="500"/>
              </a:spcBef>
              <a:defRPr sz="3060"/>
            </a:pPr>
            <a:r>
              <a:t>async：无序，先回来先执行</a:t>
            </a:r>
          </a:p>
        </p:txBody>
      </p:sp>
      <p:sp>
        <p:nvSpPr>
          <p:cNvPr id="467" name="Shape 467"/>
          <p:cNvSpPr/>
          <p:nvPr/>
        </p:nvSpPr>
        <p:spPr>
          <a:xfrm>
            <a:off x="5403291" y="664633"/>
            <a:ext cx="311261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defer 和 async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952500" y="2890539"/>
            <a:ext cx="11099800" cy="5351761"/>
          </a:xfrm>
          <a:prstGeom prst="rect">
            <a:avLst/>
          </a:prstGeom>
        </p:spPr>
        <p:txBody>
          <a:bodyPr/>
          <a:lstStyle/>
          <a:p>
            <a:pPr/>
            <a:r>
              <a:t>Performance 面板的使用</a:t>
            </a:r>
          </a:p>
          <a:p>
            <a:pPr/>
            <a:r>
              <a:t>分析数据：浏览器的工作原理 &amp; DevTools</a:t>
            </a:r>
          </a:p>
          <a:p>
            <a:pPr/>
            <a:r>
              <a:t>常见的性能问题及解决思路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title" idx="4294967295"/>
          </p:nvPr>
        </p:nvSpPr>
        <p:spPr>
          <a:xfrm>
            <a:off x="952500" y="605366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演示</a:t>
            </a:r>
          </a:p>
        </p:txBody>
      </p:sp>
      <p:sp>
        <p:nvSpPr>
          <p:cNvPr id="470" name="Shape 470"/>
          <p:cNvSpPr/>
          <p:nvPr/>
        </p:nvSpPr>
        <p:spPr>
          <a:xfrm>
            <a:off x="2858058" y="3273044"/>
            <a:ext cx="3543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例子4：外链CSS</a:t>
            </a:r>
          </a:p>
        </p:txBody>
      </p:sp>
      <p:grpSp>
        <p:nvGrpSpPr>
          <p:cNvPr id="473" name="Group 473"/>
          <p:cNvGrpSpPr/>
          <p:nvPr/>
        </p:nvGrpSpPr>
        <p:grpSpPr>
          <a:xfrm>
            <a:off x="9077049" y="6923540"/>
            <a:ext cx="2464309" cy="1267961"/>
            <a:chOff x="822451" y="0"/>
            <a:chExt cx="2464307" cy="1267959"/>
          </a:xfrm>
        </p:grpSpPr>
        <p:sp>
          <p:nvSpPr>
            <p:cNvPr id="471" name="Shape 471"/>
            <p:cNvSpPr/>
            <p:nvPr/>
          </p:nvSpPr>
          <p:spPr>
            <a:xfrm>
              <a:off x="1324538" y="0"/>
              <a:ext cx="1943101" cy="746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2" invalidUrl="" action="" tgtFrame="" tooltip="" history="1" highlightClick="0" endSnd="0"/>
                </a:rPr>
                <a:t>代码示例</a:t>
              </a:r>
            </a:p>
          </p:txBody>
        </p:sp>
        <p:sp>
          <p:nvSpPr>
            <p:cNvPr id="472" name="Shape 472"/>
            <p:cNvSpPr/>
            <p:nvPr/>
          </p:nvSpPr>
          <p:spPr>
            <a:xfrm>
              <a:off x="822451" y="709159"/>
              <a:ext cx="246430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3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hello-css.html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06602"/>
            <a:ext cx="13004800" cy="501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108331"/>
            <a:ext cx="13004800" cy="673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4100" y="793750"/>
            <a:ext cx="6604000" cy="199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BF882AF1-F087-43e0-8565-8EAD1B71E63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8200" y="5848350"/>
            <a:ext cx="8788400" cy="308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158750"/>
            <a:ext cx="7670800" cy="359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170214"/>
            <a:ext cx="13004800" cy="600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4763587"/>
            <a:ext cx="13004800" cy="5312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5" name="Group 485"/>
          <p:cNvGrpSpPr/>
          <p:nvPr/>
        </p:nvGrpSpPr>
        <p:grpSpPr>
          <a:xfrm>
            <a:off x="1406525" y="6178550"/>
            <a:ext cx="10877550" cy="3124200"/>
            <a:chOff x="0" y="0"/>
            <a:chExt cx="10877550" cy="3124200"/>
          </a:xfrm>
        </p:grpSpPr>
        <p:pic>
          <p:nvPicPr>
            <p:cNvPr id="483" name="BF882AF1-F087-43e0-8565-8EAD1B71E63C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8100"/>
              <a:ext cx="8788400" cy="3086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4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600450" y="0"/>
              <a:ext cx="7277100" cy="673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292100"/>
            <a:ext cx="66802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947027"/>
            <a:ext cx="13004800" cy="633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604895"/>
            <a:ext cx="13004800" cy="38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AA4422A2-F2BB-4f79-94B0-54B69C88E4B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3500" y="5016500"/>
            <a:ext cx="10871200" cy="41529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3" name="Group 493"/>
          <p:cNvGrpSpPr/>
          <p:nvPr/>
        </p:nvGrpSpPr>
        <p:grpSpPr>
          <a:xfrm>
            <a:off x="3739773" y="7543799"/>
            <a:ext cx="1469721" cy="1418168"/>
            <a:chOff x="0" y="0"/>
            <a:chExt cx="1469720" cy="1418166"/>
          </a:xfrm>
        </p:grpSpPr>
        <p:sp>
          <p:nvSpPr>
            <p:cNvPr id="491" name="Shape 491"/>
            <p:cNvSpPr/>
            <p:nvPr/>
          </p:nvSpPr>
          <p:spPr>
            <a:xfrm>
              <a:off x="0" y="1011766"/>
              <a:ext cx="1469721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solidFill>
                    <a:srgbClr val="FF2600"/>
                  </a:solidFill>
                </a:defRPr>
              </a:lvl1pPr>
            </a:lstStyle>
            <a:p>
              <a:pPr/>
              <a:r>
                <a:t>浏览器,预扫描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537561" y="-1"/>
              <a:ext cx="89413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solidFill>
                    <a:srgbClr val="FF2600"/>
                  </a:solidFill>
                </a:defRPr>
              </a:lvl1pPr>
            </a:lstStyle>
            <a:p>
              <a:pPr/>
              <a:r>
                <a:t>blocked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3" grpId="2"/>
      <p:bldP build="whole" bldLvl="1" animBg="1" rev="0" advAuto="0" spid="490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3311982" y="546100"/>
            <a:ext cx="714283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如何消除 link 的 render-blocking？</a:t>
            </a:r>
          </a:p>
        </p:txBody>
      </p:sp>
      <p:sp>
        <p:nvSpPr>
          <p:cNvPr id="496" name="Shape 496"/>
          <p:cNvSpPr/>
          <p:nvPr/>
        </p:nvSpPr>
        <p:spPr>
          <a:xfrm>
            <a:off x="3701999" y="1752599"/>
            <a:ext cx="57785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buSzPct val="100000"/>
              <a:buAutoNum type="arabicPeriod" startAt="1"/>
            </a:pPr>
            <a:r>
              <a:t>内联，且尽早执行</a:t>
            </a:r>
          </a:p>
          <a:p>
            <a:pPr marL="635000" indent="-635000" algn="l">
              <a:buSzPct val="100000"/>
              <a:buAutoNum type="arabicPeriod" startAt="1"/>
            </a:pPr>
            <a:r>
              <a:t>利用媒体类型和媒体查询</a:t>
            </a:r>
          </a:p>
        </p:txBody>
      </p:sp>
      <p:grpSp>
        <p:nvGrpSpPr>
          <p:cNvPr id="499" name="Group 499"/>
          <p:cNvGrpSpPr/>
          <p:nvPr/>
        </p:nvGrpSpPr>
        <p:grpSpPr>
          <a:xfrm>
            <a:off x="88900" y="4245170"/>
            <a:ext cx="13004800" cy="3857430"/>
            <a:chOff x="0" y="0"/>
            <a:chExt cx="13004800" cy="3857429"/>
          </a:xfrm>
        </p:grpSpPr>
        <p:pic>
          <p:nvPicPr>
            <p:cNvPr id="497" name="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004800" cy="18728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8" name="Shape 498"/>
            <p:cNvSpPr/>
            <p:nvPr/>
          </p:nvSpPr>
          <p:spPr>
            <a:xfrm>
              <a:off x="2889097" y="2485829"/>
              <a:ext cx="8268006" cy="137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第3个：动态媒体查询，加载页面时计算</a:t>
              </a:r>
            </a:p>
            <a:p>
              <a:pPr algn="l"/>
              <a:r>
                <a:t>第4个：只在打印网页时应用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9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title"/>
          </p:nvPr>
        </p:nvSpPr>
        <p:spPr>
          <a:xfrm>
            <a:off x="952500" y="-127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小结</a:t>
            </a:r>
          </a:p>
        </p:txBody>
      </p:sp>
      <p:sp>
        <p:nvSpPr>
          <p:cNvPr id="502" name="Shape 502"/>
          <p:cNvSpPr/>
          <p:nvPr>
            <p:ph type="body" idx="1"/>
          </p:nvPr>
        </p:nvSpPr>
        <p:spPr>
          <a:xfrm>
            <a:off x="952500" y="2474383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Parse HTML</a:t>
            </a:r>
          </a:p>
          <a:p>
            <a:pPr lvl="1">
              <a:spcBef>
                <a:spcPts val="1500"/>
              </a:spcBef>
            </a:pPr>
            <a:r>
              <a:t>构建 DOM、CSSOM、RenderTree</a:t>
            </a:r>
          </a:p>
          <a:p>
            <a:pPr lvl="1">
              <a:spcBef>
                <a:spcPts val="1500"/>
              </a:spcBef>
            </a:pPr>
            <a:r>
              <a:t>两个阻塞及解决方案</a:t>
            </a:r>
          </a:p>
          <a:p>
            <a:pPr lvl="3">
              <a:spcBef>
                <a:spcPts val="0"/>
              </a:spcBef>
            </a:pPr>
            <a:r>
              <a:t>Parsing-blocking 的 JS</a:t>
            </a:r>
          </a:p>
          <a:p>
            <a:pPr lvl="3">
              <a:spcBef>
                <a:spcPts val="0"/>
              </a:spcBef>
            </a:pPr>
            <a:r>
              <a:t>Render-blocking 的 CSS</a:t>
            </a:r>
          </a:p>
          <a:p>
            <a:pPr/>
            <a:r>
              <a:t>DevTools/Performance 的应用</a:t>
            </a:r>
          </a:p>
          <a:p>
            <a:pPr lvl="1">
              <a:spcBef>
                <a:spcPts val="500"/>
              </a:spcBef>
            </a:pPr>
            <a:r>
              <a:t>Main、Network、Summary及兄弟页签</a:t>
            </a:r>
          </a:p>
          <a:p>
            <a:pPr lvl="1">
              <a:spcBef>
                <a:spcPts val="500"/>
              </a:spcBef>
            </a:pPr>
            <a:r>
              <a:t>Frame、截图、Overview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首屏绘制时间</a:t>
            </a:r>
          </a:p>
        </p:txBody>
      </p:sp>
      <p:sp>
        <p:nvSpPr>
          <p:cNvPr id="505" name="Shape 505"/>
          <p:cNvSpPr/>
          <p:nvPr>
            <p:ph type="body" sz="half" idx="1"/>
          </p:nvPr>
        </p:nvSpPr>
        <p:spPr>
          <a:xfrm>
            <a:off x="952500" y="3386997"/>
            <a:ext cx="11099800" cy="2682297"/>
          </a:xfrm>
          <a:prstGeom prst="rect">
            <a:avLst/>
          </a:prstGeom>
        </p:spPr>
        <p:txBody>
          <a:bodyPr/>
          <a:lstStyle/>
          <a:p>
            <a:pPr/>
            <a:r>
              <a:t>关键渲染路径 CRP</a:t>
            </a:r>
          </a:p>
          <a:p>
            <a:pPr lvl="1"/>
            <a:r>
              <a:t>Critical Rendering Path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-25400" y="-12700"/>
            <a:ext cx="13055600" cy="2421467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8" name="Shape 508"/>
          <p:cNvSpPr/>
          <p:nvPr/>
        </p:nvSpPr>
        <p:spPr>
          <a:xfrm>
            <a:off x="-25400" y="2370666"/>
            <a:ext cx="13055601" cy="33528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09" name="CRP-htm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100" y="105833"/>
            <a:ext cx="8737600" cy="218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CRP-js-blo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8900" y="2448983"/>
            <a:ext cx="965200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Shape 511"/>
          <p:cNvSpPr/>
          <p:nvPr/>
        </p:nvSpPr>
        <p:spPr>
          <a:xfrm>
            <a:off x="9163049" y="126999"/>
            <a:ext cx="367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关键资源个数／大小／网络来回</a:t>
            </a:r>
          </a:p>
        </p:txBody>
      </p:sp>
      <p:sp>
        <p:nvSpPr>
          <p:cNvPr id="512" name="Shape 512"/>
          <p:cNvSpPr/>
          <p:nvPr/>
        </p:nvSpPr>
        <p:spPr>
          <a:xfrm>
            <a:off x="10475155" y="1185333"/>
            <a:ext cx="10460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1／a／1</a:t>
            </a:r>
          </a:p>
        </p:txBody>
      </p:sp>
      <p:sp>
        <p:nvSpPr>
          <p:cNvPr id="513" name="Shape 513"/>
          <p:cNvSpPr/>
          <p:nvPr/>
        </p:nvSpPr>
        <p:spPr>
          <a:xfrm>
            <a:off x="10463113" y="3763433"/>
            <a:ext cx="1349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2／a+b／2</a:t>
            </a:r>
          </a:p>
        </p:txBody>
      </p:sp>
      <p:sp>
        <p:nvSpPr>
          <p:cNvPr id="514" name="Shape 514"/>
          <p:cNvSpPr/>
          <p:nvPr/>
        </p:nvSpPr>
        <p:spPr>
          <a:xfrm>
            <a:off x="-25400" y="5600699"/>
            <a:ext cx="13055601" cy="4305302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15" name="AA4422A2-F2BB-4f79-94B0-54B69C88E4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6200" y="5651500"/>
            <a:ext cx="10871200" cy="4152900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Shape 516"/>
          <p:cNvSpPr/>
          <p:nvPr/>
        </p:nvSpPr>
        <p:spPr>
          <a:xfrm>
            <a:off x="11004115" y="7524749"/>
            <a:ext cx="16391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3／a+b+c／2</a:t>
            </a:r>
          </a:p>
        </p:txBody>
      </p:sp>
      <p:sp>
        <p:nvSpPr>
          <p:cNvPr id="517" name="Shape 517"/>
          <p:cNvSpPr/>
          <p:nvPr/>
        </p:nvSpPr>
        <p:spPr>
          <a:xfrm>
            <a:off x="2351240" y="9199033"/>
            <a:ext cx="14697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浏览器,预扫描</a:t>
            </a:r>
          </a:p>
        </p:txBody>
      </p:sp>
      <p:sp>
        <p:nvSpPr>
          <p:cNvPr id="518" name="Shape 518"/>
          <p:cNvSpPr/>
          <p:nvPr/>
        </p:nvSpPr>
        <p:spPr>
          <a:xfrm>
            <a:off x="2888801" y="8187266"/>
            <a:ext cx="89413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blocked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</a:t>
            </a:r>
          </a:p>
        </p:txBody>
      </p:sp>
      <p:sp>
        <p:nvSpPr>
          <p:cNvPr id="521" name="Shape 521"/>
          <p:cNvSpPr/>
          <p:nvPr>
            <p:ph type="body" sz="half" idx="1"/>
          </p:nvPr>
        </p:nvSpPr>
        <p:spPr>
          <a:xfrm>
            <a:off x="2839739" y="2705273"/>
            <a:ext cx="7325322" cy="47505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找一个网站，稍微简单点的</a:t>
            </a:r>
          </a:p>
          <a:p>
            <a:pPr marL="0" indent="0">
              <a:spcBef>
                <a:spcPts val="2600"/>
              </a:spcBef>
              <a:buSzTx/>
              <a:buNone/>
            </a:pPr>
            <a:r>
              <a:t>1. 画出关键渲染路径图</a:t>
            </a:r>
          </a:p>
          <a:p>
            <a:pPr marL="0" indent="0">
              <a:spcBef>
                <a:spcPts val="700"/>
              </a:spcBef>
              <a:buSzTx/>
              <a:buNone/>
            </a:pPr>
            <a:r>
              <a:t>2. 算出关键渲染路径的三个指标</a:t>
            </a:r>
          </a:p>
          <a:p>
            <a:pPr marL="0" indent="0">
              <a:spcBef>
                <a:spcPts val="700"/>
              </a:spcBef>
              <a:buSzTx/>
              <a:buNone/>
            </a:pPr>
            <a:r>
              <a:t>3. 是否可优化？优化后的指标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type="title"/>
          </p:nvPr>
        </p:nvSpPr>
        <p:spPr>
          <a:xfrm>
            <a:off x="952500" y="3458633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最后…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演示</a:t>
            </a:r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2904455" y="2654300"/>
            <a:ext cx="7195890" cy="2159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DevTools/Performance 面板的使用</a:t>
            </a:r>
          </a:p>
        </p:txBody>
      </p:sp>
      <p:sp>
        <p:nvSpPr>
          <p:cNvPr id="150" name="Shape 150"/>
          <p:cNvSpPr/>
          <p:nvPr/>
        </p:nvSpPr>
        <p:spPr>
          <a:xfrm>
            <a:off x="9658350" y="67818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使用手册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539"/>
          <p:cNvGrpSpPr/>
          <p:nvPr/>
        </p:nvGrpSpPr>
        <p:grpSpPr>
          <a:xfrm>
            <a:off x="7143053" y="880533"/>
            <a:ext cx="3445318" cy="8298089"/>
            <a:chOff x="0" y="0"/>
            <a:chExt cx="3445317" cy="8298088"/>
          </a:xfrm>
        </p:grpSpPr>
        <p:sp>
          <p:nvSpPr>
            <p:cNvPr id="525" name="Shape 525"/>
            <p:cNvSpPr/>
            <p:nvPr/>
          </p:nvSpPr>
          <p:spPr>
            <a:xfrm>
              <a:off x="319884" y="12700"/>
              <a:ext cx="1059192" cy="3048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parse HTML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1444638" y="0"/>
              <a:ext cx="545350" cy="3048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HTTP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322805" y="325966"/>
              <a:ext cx="545350" cy="3048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HTTP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653005" y="664633"/>
              <a:ext cx="545350" cy="3048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HTTP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2817176" y="3932766"/>
              <a:ext cx="628142" cy="3048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render</a:t>
              </a:r>
            </a:p>
          </p:txBody>
        </p:sp>
        <p:sp>
          <p:nvSpPr>
            <p:cNvPr id="530" name="Shape 530"/>
            <p:cNvSpPr/>
            <p:nvPr/>
          </p:nvSpPr>
          <p:spPr>
            <a:xfrm>
              <a:off x="872763" y="328083"/>
              <a:ext cx="723901" cy="3175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内容压缩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2634459" y="2548466"/>
              <a:ext cx="316242" cy="3048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JS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2187065" y="3624488"/>
              <a:ext cx="389763" cy="3048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css</a:t>
              </a:r>
            </a:p>
          </p:txBody>
        </p:sp>
        <p:sp>
          <p:nvSpPr>
            <p:cNvPr id="533" name="Shape 533"/>
            <p:cNvSpPr/>
            <p:nvPr/>
          </p:nvSpPr>
          <p:spPr>
            <a:xfrm>
              <a:off x="1741909" y="4229100"/>
              <a:ext cx="628142" cy="3048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render</a:t>
              </a:r>
            </a:p>
          </p:txBody>
        </p:sp>
        <p:sp>
          <p:nvSpPr>
            <p:cNvPr id="534" name="Shape 534"/>
            <p:cNvSpPr/>
            <p:nvPr/>
          </p:nvSpPr>
          <p:spPr>
            <a:xfrm>
              <a:off x="578398" y="4513488"/>
              <a:ext cx="389764" cy="3048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css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653005" y="5008033"/>
              <a:ext cx="545350" cy="3048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HTTP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0" y="5795433"/>
              <a:ext cx="352760" cy="3048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RD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1668629" y="7109883"/>
              <a:ext cx="723901" cy="3175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内容压缩</a:t>
              </a:r>
            </a:p>
          </p:txBody>
        </p:sp>
        <p:sp>
          <p:nvSpPr>
            <p:cNvPr id="538" name="Shape 538"/>
            <p:cNvSpPr/>
            <p:nvPr/>
          </p:nvSpPr>
          <p:spPr>
            <a:xfrm>
              <a:off x="791700" y="7993288"/>
              <a:ext cx="572760" cy="3048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HTML</a:t>
              </a:r>
            </a:p>
          </p:txBody>
        </p:sp>
      </p:grpSp>
      <p:grpSp>
        <p:nvGrpSpPr>
          <p:cNvPr id="543" name="Group 543"/>
          <p:cNvGrpSpPr/>
          <p:nvPr/>
        </p:nvGrpSpPr>
        <p:grpSpPr>
          <a:xfrm>
            <a:off x="9391641" y="289983"/>
            <a:ext cx="2789685" cy="469901"/>
            <a:chOff x="0" y="0"/>
            <a:chExt cx="2789683" cy="469900"/>
          </a:xfrm>
        </p:grpSpPr>
        <p:sp>
          <p:nvSpPr>
            <p:cNvPr id="540" name="Shape 540"/>
            <p:cNvSpPr/>
            <p:nvPr/>
          </p:nvSpPr>
          <p:spPr>
            <a:xfrm>
              <a:off x="-1" y="-1"/>
              <a:ext cx="503785" cy="4699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FE</a:t>
              </a:r>
            </a:p>
          </p:txBody>
        </p:sp>
        <p:sp>
          <p:nvSpPr>
            <p:cNvPr id="541" name="Shape 541"/>
            <p:cNvSpPr/>
            <p:nvPr/>
          </p:nvSpPr>
          <p:spPr>
            <a:xfrm>
              <a:off x="524718" y="-1"/>
              <a:ext cx="1333947" cy="4699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Browser</a:t>
              </a:r>
            </a:p>
          </p:txBody>
        </p:sp>
        <p:sp>
          <p:nvSpPr>
            <p:cNvPr id="542" name="Shape 542"/>
            <p:cNvSpPr/>
            <p:nvPr/>
          </p:nvSpPr>
          <p:spPr>
            <a:xfrm>
              <a:off x="1879600" y="-1"/>
              <a:ext cx="910084" cy="4699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HTTP</a:t>
              </a:r>
            </a:p>
          </p:txBody>
        </p:sp>
      </p:grpSp>
      <p:sp>
        <p:nvSpPr>
          <p:cNvPr id="544" name="Shape 544"/>
          <p:cNvSpPr/>
          <p:nvPr/>
        </p:nvSpPr>
        <p:spPr>
          <a:xfrm>
            <a:off x="1443566" y="9021233"/>
            <a:ext cx="4572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…</a:t>
            </a:r>
          </a:p>
        </p:txBody>
      </p:sp>
      <p:graphicFrame>
        <p:nvGraphicFramePr>
          <p:cNvPr id="545" name="Table 545"/>
          <p:cNvGraphicFramePr/>
          <p:nvPr/>
        </p:nvGraphicFramePr>
        <p:xfrm>
          <a:off x="936887" y="380390"/>
          <a:ext cx="10464801" cy="93366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484915"/>
                <a:gridCol w="1744697"/>
                <a:gridCol w="1844403"/>
                <a:gridCol w="5390783"/>
              </a:tblGrid>
              <a:tr h="44002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1500">
                          <a:sym typeface="Helvetica"/>
                        </a:rPr>
                        <a:t>症状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1500">
                          <a:sym typeface="Helvetica"/>
                        </a:rPr>
                        <a:t>可导致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1500">
                          <a:sym typeface="Helvetica"/>
                        </a:rPr>
                        <a:t>思路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1500">
                          <a:sym typeface="Helvetica"/>
                        </a:rPr>
                        <a:t>解决方法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117945"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绿条太晚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首屏白屏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CRP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/>
                        <a:t>1.关键资源个数
2.关键资源大小
3.关键资源网络来回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18790"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FPS太红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不流畅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～看提示～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/>
                        <a:t>1.JS的问题
2.Paint的问题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668530"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JS问题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～都可能～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看Main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/>
                        <a:t>1.若不停导致重绘：则先读后写
2.若要动画，则 requestAnimationFrame
3.若大量纯计算，则 web worker
4.若长时间执行的大任务，则拆成微任务
5.内存问题…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376905"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Paint问题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不流畅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～工具～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/>
                        <a:t>1.使用成本低的CSS: csstriggers.com
2.减少重绘的影响面: More tools &gt; Rendering
3.提升layer: More tools &gt; Layers
4. FE：CSS新属性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470532"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资源请求
太慢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～都可能～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～工具～
看网络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500"/>
                      </a:pPr>
                      <a:r>
                        <a:t>1.灰线太长（左侧）</a:t>
                      </a:r>
                    </a:p>
                    <a:p>
                      <a:pPr marL="185208" indent="-185208" algn="l" defTabSz="914400">
                        <a:buSzPct val="45000"/>
                        <a:buBlip>
                          <a:blip r:embed="rId6"/>
                        </a:buBlip>
                        <a:defRPr sz="1500"/>
                      </a:pPr>
                      <a:r>
                        <a:t>HTTP1.0/1.1，域分片</a:t>
                      </a:r>
                    </a:p>
                    <a:p>
                      <a:pPr marL="185208" indent="-185208" algn="l" defTabSz="914400">
                        <a:buSzPct val="45000"/>
                        <a:buBlip>
                          <a:blip r:embed="rId6"/>
                        </a:buBlip>
                        <a:defRPr sz="1500"/>
                      </a:pPr>
                      <a:r>
                        <a:t>HTTP2</a:t>
                      </a:r>
                    </a:p>
                    <a:p>
                      <a:pPr algn="l" defTabSz="914400">
                        <a:defRPr sz="1500"/>
                      </a:pPr>
                      <a:r>
                        <a:t>2.绿条太长</a:t>
                      </a:r>
                    </a:p>
                    <a:p>
                      <a:pPr marL="185208" indent="-185208" algn="l" defTabSz="914400">
                        <a:buSzPct val="45000"/>
                        <a:buBlip>
                          <a:blip r:embed="rId6"/>
                        </a:buBlip>
                        <a:defRPr sz="1500"/>
                      </a:pPr>
                      <a:r>
                        <a:t>网慢：CND／服务提供商</a:t>
                      </a:r>
                    </a:p>
                    <a:p>
                      <a:pPr marL="185208" indent="-185208" algn="l" defTabSz="914400">
                        <a:buSzPct val="45000"/>
                        <a:buBlip>
                          <a:blip r:embed="rId6"/>
                        </a:buBlip>
                        <a:defRPr sz="1500"/>
                      </a:pPr>
                      <a:r>
                        <a:t>服务器慢：缓存／配置／算法</a:t>
                      </a:r>
                    </a:p>
                    <a:p>
                      <a:pPr algn="l" defTabSz="914400">
                        <a:defRPr sz="1500"/>
                      </a:pPr>
                      <a:r>
                        <a:t>3.蓝条长</a:t>
                      </a:r>
                    </a:p>
                    <a:p>
                      <a:pPr marL="185208" indent="-185208" algn="l" defTabSz="914400">
                        <a:buSzPct val="45000"/>
                        <a:buBlip>
                          <a:blip r:embed="rId6"/>
                        </a:buBlip>
                        <a:defRPr sz="1500"/>
                      </a:pPr>
                      <a:r>
                        <a:t>网慢：CND／服务提供商</a:t>
                      </a:r>
                    </a:p>
                    <a:p>
                      <a:pPr marL="185208" indent="-185208" algn="l" defTabSz="914400">
                        <a:buSzPct val="45000"/>
                        <a:buBlip>
                          <a:blip r:embed="rId6"/>
                        </a:buBlip>
                        <a:defRPr sz="1500"/>
                      </a:pPr>
                      <a:r>
                        <a:t>压缩内容：不同内容不同策略</a:t>
                      </a:r>
                    </a:p>
                    <a:p>
                      <a:pPr algn="l" defTabSz="914400">
                        <a:defRPr sz="1500"/>
                      </a:pPr>
                      <a:r>
                        <a:t>5.其它</a:t>
                      </a:r>
                    </a:p>
                    <a:p>
                      <a:pPr marL="185208" indent="-185208" algn="l" defTabSz="914400">
                        <a:buSzPct val="45000"/>
                        <a:buBlip>
                          <a:blip r:embed="rId6"/>
                        </a:buBlip>
                        <a:defRPr sz="1500"/>
                      </a:pPr>
                      <a:r>
                        <a:t>Main线程的使用情况</a:t>
                      </a:r>
                    </a:p>
                    <a:p>
                      <a:pPr marL="185208" indent="-185208" algn="l" defTabSz="914400">
                        <a:buSzPct val="45000"/>
                        <a:buBlip>
                          <a:blip r:embed="rId6"/>
                        </a:buBlip>
                        <a:defRPr sz="1500"/>
                      </a:pPr>
                      <a:r>
                        <a:t>FE：HTML新属性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499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9" grpId="1"/>
      <p:bldP build="whole" bldLvl="1" animBg="1" rev="0" advAuto="0" spid="543" grpId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type="title" idx="4294967295"/>
          </p:nvPr>
        </p:nvSpPr>
        <p:spPr>
          <a:xfrm>
            <a:off x="1757329" y="2239433"/>
            <a:ext cx="9490142" cy="1159008"/>
          </a:xfrm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/>
            <a:r>
              <a:t>先测量，再优化</a:t>
            </a:r>
          </a:p>
        </p:txBody>
      </p:sp>
      <p:sp>
        <p:nvSpPr>
          <p:cNvPr id="548" name="Shape 548"/>
          <p:cNvSpPr/>
          <p:nvPr/>
        </p:nvSpPr>
        <p:spPr>
          <a:xfrm>
            <a:off x="4219981" y="4381500"/>
            <a:ext cx="4285438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>
              <a:buSzPct val="75000"/>
              <a:buChar char="•"/>
            </a:pPr>
            <a:r>
              <a:t>Chrome DevTools</a:t>
            </a:r>
          </a:p>
          <a:p>
            <a:pPr marL="444500" indent="-444500">
              <a:buSzPct val="75000"/>
              <a:buChar char="•"/>
            </a:pPr>
            <a:r>
              <a:t>Performance API</a:t>
            </a:r>
          </a:p>
          <a:p>
            <a:pPr marL="444500" indent="-444500">
              <a:buSzPct val="75000"/>
              <a:buChar char="•"/>
            </a:pPr>
            <a:r>
              <a:t>PageSpeed</a:t>
            </a:r>
          </a:p>
          <a:p>
            <a:pPr marL="444500" indent="-444500">
              <a:buSzPct val="75000"/>
              <a:buChar char="•"/>
            </a:pPr>
            <a:r>
              <a:t>Lighthouse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type="title" idx="4294967295"/>
          </p:nvPr>
        </p:nvSpPr>
        <p:spPr>
          <a:xfrm>
            <a:off x="952500" y="1386164"/>
            <a:ext cx="11099800" cy="2143847"/>
          </a:xfrm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551" name="Shape 551"/>
          <p:cNvSpPr/>
          <p:nvPr>
            <p:ph type="body" sz="half" idx="4294967295"/>
          </p:nvPr>
        </p:nvSpPr>
        <p:spPr>
          <a:xfrm>
            <a:off x="1866597" y="4698420"/>
            <a:ext cx="9271606" cy="343389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lnSpc>
                <a:spcPct val="130000"/>
              </a:lnSpc>
              <a:spcBef>
                <a:spcPts val="0"/>
              </a:spcBef>
              <a:buSzTx/>
              <a:buNone/>
              <a:defRPr sz="3200"/>
            </a:pPr>
            <a:r>
              <a:t>安佳</a:t>
            </a: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SzTx/>
              <a:buNone/>
              <a:defRPr sz="3200">
                <a:solidFill>
                  <a:srgbClr val="A6AAA9"/>
                </a:solidFill>
              </a:defRPr>
            </a:pPr>
          </a:p>
          <a:p>
            <a:pPr marL="0" indent="0" algn="ctr">
              <a:lnSpc>
                <a:spcPct val="130000"/>
              </a:lnSpc>
              <a:spcBef>
                <a:spcPts val="1000"/>
              </a:spcBef>
              <a:buSzTx/>
              <a:buNone/>
              <a:defRPr sz="3200"/>
            </a:pPr>
          </a:p>
        </p:txBody>
      </p:sp>
      <p:grpSp>
        <p:nvGrpSpPr>
          <p:cNvPr id="554" name="Group 554"/>
          <p:cNvGrpSpPr/>
          <p:nvPr/>
        </p:nvGrpSpPr>
        <p:grpSpPr>
          <a:xfrm>
            <a:off x="4875530" y="5234430"/>
            <a:ext cx="3253741" cy="2072063"/>
            <a:chOff x="621182" y="-11176"/>
            <a:chExt cx="3253740" cy="2072062"/>
          </a:xfrm>
        </p:grpSpPr>
        <p:sp>
          <p:nvSpPr>
            <p:cNvPr id="552" name="Shape 552"/>
            <p:cNvSpPr/>
            <p:nvPr/>
          </p:nvSpPr>
          <p:spPr>
            <a:xfrm>
              <a:off x="621182" y="-11177"/>
              <a:ext cx="3253741" cy="11856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3200">
                  <a:solidFill>
                    <a:srgbClr val="A6AAA9"/>
                  </a:solidFill>
                </a:defRPr>
              </a:pPr>
              <a:r>
                <a:rPr u="sng">
                  <a:hlinkClick r:id="rId2" invalidUrl="" action="" tgtFrame="" tooltip="" history="1" highlightClick="0" endSnd="0"/>
                </a:rPr>
                <a:t>github.com/anjia</a:t>
              </a:r>
            </a:p>
            <a:p>
              <a:pPr>
                <a:lnSpc>
                  <a:spcPct val="120000"/>
                </a:lnSpc>
                <a:defRPr sz="3200">
                  <a:solidFill>
                    <a:srgbClr val="A6AAA9"/>
                  </a:solidFill>
                </a:defRPr>
              </a:pPr>
              <a:r>
                <a:rPr u="sng">
                  <a:hlinkClick r:id="rId3" invalidUrl="" action="" tgtFrame="" tooltip="" history="1" highlightClick="0" endSnd="0"/>
                </a:rPr>
                <a:t>anjia.github.io/</a:t>
              </a:r>
            </a:p>
          </p:txBody>
        </p:sp>
        <p:sp>
          <p:nvSpPr>
            <p:cNvPr id="553" name="Shape 553"/>
            <p:cNvSpPr/>
            <p:nvPr/>
          </p:nvSpPr>
          <p:spPr>
            <a:xfrm>
              <a:off x="1041908" y="1387786"/>
              <a:ext cx="2539289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130000"/>
                </a:lnSpc>
                <a:spcBef>
                  <a:spcPts val="1000"/>
                </a:spcBef>
                <a:defRPr sz="3200"/>
              </a:lvl1pPr>
            </a:lstStyle>
            <a:p>
              <a:pPr/>
              <a:r>
                <a:t>FE@搜索前端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type="title"/>
          </p:nvPr>
        </p:nvSpPr>
        <p:spPr>
          <a:xfrm>
            <a:off x="1193800" y="31496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～谢谢～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注意事项</a:t>
            </a:r>
          </a:p>
        </p:txBody>
      </p:sp>
      <p:sp>
        <p:nvSpPr>
          <p:cNvPr id="153" name="Shape 153"/>
          <p:cNvSpPr/>
          <p:nvPr/>
        </p:nvSpPr>
        <p:spPr>
          <a:xfrm>
            <a:off x="1095598" y="2679004"/>
            <a:ext cx="11099802" cy="576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marL="889000" indent="-444500" algn="l">
              <a:spcBef>
                <a:spcPts val="1200"/>
              </a:spcBef>
              <a:buSzPct val="75000"/>
              <a:buChar char="✓"/>
              <a:defRPr sz="3100"/>
            </a:pPr>
            <a:r>
              <a:t>去除其它干扰</a:t>
            </a:r>
          </a:p>
          <a:p>
            <a:pPr lvl="2" marL="1333500" indent="-444500" algn="l">
              <a:spcBef>
                <a:spcPts val="1200"/>
              </a:spcBef>
              <a:buSzPct val="75000"/>
              <a:buChar char="•"/>
              <a:defRPr sz="3100"/>
            </a:pPr>
            <a:r>
              <a:t>去除所有扩展：禁用所有扩展／隐身模式</a:t>
            </a:r>
          </a:p>
          <a:p>
            <a:pPr lvl="2" marL="1333500" indent="-444500" algn="l">
              <a:spcBef>
                <a:spcPts val="1200"/>
              </a:spcBef>
              <a:buSzPct val="75000"/>
              <a:buChar char="•"/>
              <a:defRPr sz="3100"/>
            </a:pPr>
            <a:r>
              <a:t>避免无关&amp;不必要的操作</a:t>
            </a:r>
          </a:p>
          <a:p>
            <a:pPr lvl="1" marL="889000" indent="-444500" algn="l">
              <a:spcBef>
                <a:spcPts val="1200"/>
              </a:spcBef>
              <a:buSzPct val="75000"/>
              <a:buChar char="✓"/>
              <a:defRPr sz="3100"/>
            </a:pPr>
            <a:r>
              <a:t>模拟首次访问</a:t>
            </a:r>
          </a:p>
          <a:p>
            <a:pPr lvl="2" marL="1333500" indent="-444500" algn="l">
              <a:spcBef>
                <a:spcPts val="1200"/>
              </a:spcBef>
              <a:buSzPct val="75000"/>
              <a:buChar char="•"/>
              <a:defRPr sz="3100"/>
            </a:pPr>
            <a:r>
              <a:t>Network 禁用缓存</a:t>
            </a:r>
          </a:p>
          <a:p>
            <a:pPr lvl="2" marL="1333500" indent="-444500" algn="l">
              <a:spcBef>
                <a:spcPts val="1200"/>
              </a:spcBef>
              <a:buSzPct val="75000"/>
              <a:buChar char="•"/>
              <a:defRPr sz="3100"/>
            </a:pPr>
            <a:r>
              <a:t>Clear Storage</a:t>
            </a:r>
          </a:p>
          <a:p>
            <a:pPr lvl="1" marL="889000" indent="-444500" algn="l">
              <a:spcBef>
                <a:spcPts val="1200"/>
              </a:spcBef>
              <a:buSzPct val="75000"/>
              <a:buChar char="✓"/>
              <a:defRPr sz="3100"/>
            </a:pPr>
            <a:r>
              <a:t>记录时长：尽量简短，2~4s</a:t>
            </a:r>
          </a:p>
          <a:p>
            <a:pPr lvl="1" marL="889000" indent="-444500" algn="l">
              <a:spcBef>
                <a:spcPts val="1200"/>
              </a:spcBef>
              <a:buSzPct val="75000"/>
              <a:buChar char="✓"/>
              <a:defRPr sz="3100"/>
            </a:pPr>
            <a:r>
              <a:t>节流：CPU、网络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</a:t>
            </a:r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2619176" y="3166707"/>
            <a:ext cx="7766448" cy="243805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找一个熟悉的网站，尽量复杂点，实战使用手册中提到的各个部分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分析数据</a:t>
            </a:r>
          </a:p>
        </p:txBody>
      </p:sp>
      <p:sp>
        <p:nvSpPr>
          <p:cNvPr id="159" name="Shape 159"/>
          <p:cNvSpPr/>
          <p:nvPr>
            <p:ph type="body" sz="half" idx="1"/>
          </p:nvPr>
        </p:nvSpPr>
        <p:spPr>
          <a:xfrm>
            <a:off x="952500" y="2369674"/>
            <a:ext cx="11099800" cy="2439393"/>
          </a:xfrm>
          <a:prstGeom prst="rect">
            <a:avLst/>
          </a:prstGeom>
        </p:spPr>
        <p:txBody>
          <a:bodyPr/>
          <a:lstStyle/>
          <a:p>
            <a:pPr/>
            <a:r>
              <a:t>浏览器：如何将 HTML、CSS、JS 解析成页面上的像素点的</a:t>
            </a:r>
          </a:p>
        </p:txBody>
      </p:sp>
      <p:pic>
        <p:nvPicPr>
          <p:cNvPr id="160" name="屏幕－绘制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2866" y="4601633"/>
            <a:ext cx="6350001" cy="403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