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701" r:id="rId5"/>
    <p:sldMasterId id="2147483677" r:id="rId6"/>
    <p:sldMasterId id="2147483680" r:id="rId7"/>
  </p:sldMasterIdLst>
  <p:notesMasterIdLst>
    <p:notesMasterId r:id="rId13"/>
  </p:notesMasterIdLst>
  <p:sldIdLst>
    <p:sldId id="256" r:id="rId8"/>
    <p:sldId id="258" r:id="rId9"/>
    <p:sldId id="288" r:id="rId10"/>
    <p:sldId id="289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lton, Audrey" initials="D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72F"/>
    <a:srgbClr val="99FF33"/>
    <a:srgbClr val="404040"/>
    <a:srgbClr val="FFFFFF"/>
    <a:srgbClr val="006EB5"/>
    <a:srgbClr val="175778"/>
    <a:srgbClr val="D5DCE2"/>
    <a:srgbClr val="E0DEE2"/>
    <a:srgbClr val="D1D0D2"/>
    <a:srgbClr val="448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5407"/>
  </p:normalViewPr>
  <p:slideViewPr>
    <p:cSldViewPr snapToGrid="0" snapToObjects="1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D110F-F644-E947-9C97-6F2FA875E7DE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10BF0-8B59-0A45-AEA4-8BB5899B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9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aseline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defRPr>
            </a:lvl1pPr>
            <a:lvl2pPr>
              <a:defRPr baseline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defRPr>
            </a:lvl2pPr>
            <a:lvl3pPr>
              <a:defRPr baseline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defRPr>
            </a:lvl3pPr>
            <a:lvl4pPr>
              <a:defRPr baseline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defRPr>
            </a:lvl4pPr>
            <a:lvl5pPr>
              <a:defRPr baseline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7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" y="1270000"/>
            <a:ext cx="5806440" cy="5158232"/>
          </a:xfrm>
        </p:spPr>
        <p:txBody>
          <a:bodyPr/>
          <a:lstStyle>
            <a:lvl1pPr>
              <a:defRPr baseline="0">
                <a:solidFill>
                  <a:srgbClr val="404040"/>
                </a:solidFill>
              </a:defRPr>
            </a:lvl1pPr>
            <a:lvl2pPr>
              <a:defRPr baseline="0">
                <a:solidFill>
                  <a:srgbClr val="404040"/>
                </a:solidFill>
              </a:defRPr>
            </a:lvl2pPr>
            <a:lvl3pPr>
              <a:defRPr baseline="0">
                <a:solidFill>
                  <a:srgbClr val="404040"/>
                </a:solidFill>
              </a:defRPr>
            </a:lvl3pPr>
            <a:lvl4pPr>
              <a:defRPr baseline="0">
                <a:solidFill>
                  <a:srgbClr val="404040"/>
                </a:solidFill>
              </a:defRPr>
            </a:lvl4pPr>
            <a:lvl5pPr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1204" y="1270000"/>
            <a:ext cx="5806440" cy="5158232"/>
          </a:xfrm>
        </p:spPr>
        <p:txBody>
          <a:bodyPr/>
          <a:lstStyle>
            <a:lvl1pPr>
              <a:defRPr baseline="0">
                <a:solidFill>
                  <a:srgbClr val="404040"/>
                </a:solidFill>
              </a:defRPr>
            </a:lvl1pPr>
            <a:lvl2pPr>
              <a:defRPr baseline="0">
                <a:solidFill>
                  <a:srgbClr val="404040"/>
                </a:solidFill>
              </a:defRPr>
            </a:lvl2pPr>
            <a:lvl3pPr>
              <a:defRPr baseline="0">
                <a:solidFill>
                  <a:srgbClr val="404040"/>
                </a:solidFill>
              </a:defRPr>
            </a:lvl3pPr>
            <a:lvl4pPr>
              <a:defRPr baseline="0">
                <a:solidFill>
                  <a:srgbClr val="404040"/>
                </a:solidFill>
              </a:defRPr>
            </a:lvl4pPr>
            <a:lvl5pPr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6888" y="54864"/>
            <a:ext cx="11704320" cy="914400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3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aseline="0">
                <a:solidFill>
                  <a:schemeClr val="bg1"/>
                </a:solidFill>
                <a:latin typeface="Tahom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aseline="0">
                <a:solidFill>
                  <a:schemeClr val="bg1"/>
                </a:solidFill>
                <a:latin typeface="Tahom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Presented by/for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893" y="512995"/>
            <a:ext cx="3140701" cy="85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6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400" cap="all" baseline="0">
                <a:solidFill>
                  <a:schemeClr val="bg1"/>
                </a:solidFill>
                <a:latin typeface="Tahom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Tahom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Presented by/for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893" y="512995"/>
            <a:ext cx="3140701" cy="85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2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aseline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defRPr>
            </a:lvl1pPr>
            <a:lvl2pPr>
              <a:defRPr baseline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defRPr>
            </a:lvl2pPr>
            <a:lvl3pPr>
              <a:defRPr baseline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defRPr>
            </a:lvl3pPr>
            <a:lvl4pPr>
              <a:defRPr baseline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defRPr>
            </a:lvl4pPr>
            <a:lvl5pPr>
              <a:defRPr baseline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3900" y="6594475"/>
            <a:ext cx="1037167" cy="1605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402" y="6594475"/>
            <a:ext cx="821266" cy="12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" y="1270000"/>
            <a:ext cx="5806440" cy="5158232"/>
          </a:xfrm>
        </p:spPr>
        <p:txBody>
          <a:bodyPr/>
          <a:lstStyle>
            <a:lvl1pPr>
              <a:defRPr baseline="0">
                <a:solidFill>
                  <a:srgbClr val="404040"/>
                </a:solidFill>
              </a:defRPr>
            </a:lvl1pPr>
            <a:lvl2pPr>
              <a:defRPr baseline="0">
                <a:solidFill>
                  <a:srgbClr val="404040"/>
                </a:solidFill>
              </a:defRPr>
            </a:lvl2pPr>
            <a:lvl3pPr>
              <a:defRPr baseline="0">
                <a:solidFill>
                  <a:srgbClr val="404040"/>
                </a:solidFill>
              </a:defRPr>
            </a:lvl3pPr>
            <a:lvl4pPr>
              <a:defRPr baseline="0">
                <a:solidFill>
                  <a:srgbClr val="404040"/>
                </a:solidFill>
              </a:defRPr>
            </a:lvl4pPr>
            <a:lvl5pPr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1204" y="1270000"/>
            <a:ext cx="5806440" cy="5158232"/>
          </a:xfrm>
        </p:spPr>
        <p:txBody>
          <a:bodyPr/>
          <a:lstStyle>
            <a:lvl1pPr>
              <a:defRPr baseline="0">
                <a:solidFill>
                  <a:srgbClr val="404040"/>
                </a:solidFill>
              </a:defRPr>
            </a:lvl1pPr>
            <a:lvl2pPr>
              <a:defRPr baseline="0">
                <a:solidFill>
                  <a:srgbClr val="404040"/>
                </a:solidFill>
              </a:defRPr>
            </a:lvl2pPr>
            <a:lvl3pPr>
              <a:defRPr baseline="0">
                <a:solidFill>
                  <a:srgbClr val="404040"/>
                </a:solidFill>
              </a:defRPr>
            </a:lvl3pPr>
            <a:lvl4pPr>
              <a:defRPr baseline="0">
                <a:solidFill>
                  <a:srgbClr val="404040"/>
                </a:solidFill>
              </a:defRPr>
            </a:lvl4pPr>
            <a:lvl5pPr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6888" y="54864"/>
            <a:ext cx="11704320" cy="914400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0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5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5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800" cap="all" baseline="0">
                <a:solidFill>
                  <a:schemeClr val="bg1"/>
                </a:solidFill>
                <a:latin typeface="Tahom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61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800" cap="all" baseline="0">
                <a:solidFill>
                  <a:schemeClr val="bg1"/>
                </a:solidFill>
                <a:latin typeface="Tahom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Tahom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0745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383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1270000"/>
            <a:ext cx="11704320" cy="515823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  <a:lvl2pPr>
              <a:defRPr baseline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2pPr>
            <a:lvl3pPr>
              <a:defRPr baseline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3pPr>
            <a:lvl4pPr>
              <a:defRPr baseline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4pPr>
            <a:lvl5pPr>
              <a:defRPr baseline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42047" y="228600"/>
            <a:ext cx="11712388" cy="84716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675" y="6474882"/>
            <a:ext cx="1644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106017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" y="1270000"/>
            <a:ext cx="11704320" cy="515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888" y="54864"/>
            <a:ext cx="1170432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 descr="Datasheet banner NEW BLUE.jp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502400"/>
            <a:ext cx="12192000" cy="368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157" y="237067"/>
            <a:ext cx="2194560" cy="5963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675" y="6562725"/>
            <a:ext cx="1644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5" r:id="rId2"/>
    <p:sldLayoutId id="2147483662" r:id="rId3"/>
    <p:sldLayoutId id="2147483663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700" b="0" i="0" kern="1200" baseline="0">
          <a:solidFill>
            <a:schemeClr val="bg1"/>
          </a:solidFill>
          <a:latin typeface="Tahoma" charset="0"/>
          <a:ea typeface="Tahoma" charset="0"/>
          <a:cs typeface="Tahom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300" b="0" i="0" kern="1200" baseline="0">
          <a:solidFill>
            <a:srgbClr val="404040"/>
          </a:solidFill>
          <a:latin typeface="Tahoma" charset="0"/>
          <a:ea typeface="Tahoma" charset="0"/>
          <a:cs typeface="Tahom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100" b="0" i="0" kern="1200" baseline="0">
          <a:solidFill>
            <a:srgbClr val="404040"/>
          </a:solidFill>
          <a:latin typeface="Tahoma" charset="0"/>
          <a:ea typeface="Tahoma" charset="0"/>
          <a:cs typeface="Tahom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b="0" i="0" kern="1200" baseline="0">
          <a:solidFill>
            <a:srgbClr val="404040"/>
          </a:solidFill>
          <a:latin typeface="Tahoma" charset="0"/>
          <a:ea typeface="Tahoma" charset="0"/>
          <a:cs typeface="Tahom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00" b="0" i="0" kern="1200" baseline="0">
          <a:solidFill>
            <a:srgbClr val="404040"/>
          </a:solidFill>
          <a:latin typeface="Tahoma" charset="0"/>
          <a:ea typeface="Tahoma" charset="0"/>
          <a:cs typeface="Tahom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500" b="0" i="0" kern="1200" baseline="0">
          <a:solidFill>
            <a:srgbClr val="404040"/>
          </a:solidFill>
          <a:latin typeface="Tahoma" charset="0"/>
          <a:ea typeface="Tahoma" charset="0"/>
          <a:cs typeface="Tahom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106017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888" y="54864"/>
            <a:ext cx="1170432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 descr="Datasheet banner NEW BLUE.jp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502400"/>
            <a:ext cx="12192000" cy="368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157" y="237067"/>
            <a:ext cx="2194560" cy="5963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675" y="6562725"/>
            <a:ext cx="1644650" cy="24765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82389" y="1250577"/>
            <a:ext cx="24070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Text Box</a:t>
            </a:r>
            <a:r>
              <a:rPr lang="en-US" baseline="0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 Placeholder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Text Box</a:t>
            </a:r>
            <a:r>
              <a:rPr lang="en-US" baseline="0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 Placeholder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Text Box</a:t>
            </a:r>
            <a:r>
              <a:rPr lang="en-US" baseline="0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 Placeholder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Text Box</a:t>
            </a:r>
            <a:r>
              <a:rPr lang="en-US" baseline="0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 Placeholder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Text Box</a:t>
            </a:r>
            <a:r>
              <a:rPr lang="en-US" baseline="0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 Placeholder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Text Box</a:t>
            </a:r>
            <a:r>
              <a:rPr lang="en-US" baseline="0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 Placeholder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Text Box</a:t>
            </a:r>
            <a:r>
              <a:rPr lang="en-US" baseline="0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 Placeholder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Text Box</a:t>
            </a:r>
            <a:r>
              <a:rPr lang="en-US" baseline="0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 Placeholder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Text Box</a:t>
            </a:r>
            <a:r>
              <a:rPr lang="en-US" baseline="0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 Placeholder</a:t>
            </a:r>
          </a:p>
          <a:p>
            <a:r>
              <a:rPr lang="en-US" baseline="0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</a:p>
          <a:p>
            <a:endParaRPr lang="en-US" dirty="0">
              <a:solidFill>
                <a:srgbClr val="404040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4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700" b="0" i="0" kern="1200" baseline="0">
          <a:solidFill>
            <a:schemeClr val="bg1"/>
          </a:solidFill>
          <a:latin typeface="Tahoma" charset="0"/>
          <a:ea typeface="Tahoma" charset="0"/>
          <a:cs typeface="Tahom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300" b="0" i="0" kern="1200" baseline="0">
          <a:solidFill>
            <a:srgbClr val="404040"/>
          </a:solidFill>
          <a:latin typeface="Tahoma" charset="0"/>
          <a:ea typeface="Tahoma" charset="0"/>
          <a:cs typeface="Tahom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100" b="0" i="0" kern="1200" baseline="0">
          <a:solidFill>
            <a:srgbClr val="404040"/>
          </a:solidFill>
          <a:latin typeface="Tahoma" charset="0"/>
          <a:ea typeface="Tahoma" charset="0"/>
          <a:cs typeface="Tahom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b="0" i="0" kern="1200" baseline="0">
          <a:solidFill>
            <a:srgbClr val="404040"/>
          </a:solidFill>
          <a:latin typeface="Tahoma" charset="0"/>
          <a:ea typeface="Tahoma" charset="0"/>
          <a:cs typeface="Tahom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00" b="0" i="0" kern="1200" baseline="0">
          <a:solidFill>
            <a:srgbClr val="404040"/>
          </a:solidFill>
          <a:latin typeface="Tahoma" charset="0"/>
          <a:ea typeface="Tahoma" charset="0"/>
          <a:cs typeface="Tahom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500" b="0" i="0" kern="1200" baseline="0">
          <a:solidFill>
            <a:srgbClr val="404040"/>
          </a:solidFill>
          <a:latin typeface="Tahoma" charset="0"/>
          <a:ea typeface="Tahoma" charset="0"/>
          <a:cs typeface="Tahom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8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700" r:id="rId3"/>
    <p:sldLayoutId id="2147483707" r:id="rId4"/>
    <p:sldLayoutId id="214748372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chemeClr val="tx1"/>
          </a:solidFill>
          <a:latin typeface="Tahoma Norm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 baseline="0">
          <a:solidFill>
            <a:schemeClr val="tx1"/>
          </a:solidFill>
          <a:latin typeface="Tahoma Norm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 baseline="0">
          <a:solidFill>
            <a:schemeClr val="tx1"/>
          </a:solidFill>
          <a:latin typeface="Tahoma Norm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 baseline="0">
          <a:solidFill>
            <a:schemeClr val="tx1"/>
          </a:solidFill>
          <a:latin typeface="Tahoma Norm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 baseline="0">
          <a:solidFill>
            <a:schemeClr val="tx1"/>
          </a:solidFill>
          <a:latin typeface="Tahoma Norm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 baseline="0">
          <a:solidFill>
            <a:schemeClr val="tx1"/>
          </a:solidFill>
          <a:latin typeface="Tahoma Norm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8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chemeClr val="tx1"/>
          </a:solidFill>
          <a:latin typeface="Tahoma Norm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 baseline="0">
          <a:solidFill>
            <a:schemeClr val="tx1"/>
          </a:solidFill>
          <a:latin typeface="Tahoma Norm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 baseline="0">
          <a:solidFill>
            <a:schemeClr val="tx1"/>
          </a:solidFill>
          <a:latin typeface="Tahoma Norm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 baseline="0">
          <a:solidFill>
            <a:schemeClr val="tx1"/>
          </a:solidFill>
          <a:latin typeface="Tahoma Norm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 baseline="0">
          <a:solidFill>
            <a:schemeClr val="tx1"/>
          </a:solidFill>
          <a:latin typeface="Tahoma Norm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 baseline="0">
          <a:solidFill>
            <a:schemeClr val="tx1"/>
          </a:solidFill>
          <a:latin typeface="Tahoma Norm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ISE G4 – System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ISE G4 will be managed by a new web based management interface ISE </a:t>
            </a:r>
            <a:r>
              <a:rPr lang="en-US" dirty="0" err="1"/>
              <a:t>XConsole</a:t>
            </a:r>
            <a:endParaRPr lang="en-US" dirty="0"/>
          </a:p>
          <a:p>
            <a:r>
              <a:rPr lang="en-US" dirty="0"/>
              <a:t>ISE </a:t>
            </a:r>
            <a:r>
              <a:rPr lang="en-US" dirty="0" err="1"/>
              <a:t>XConsole</a:t>
            </a:r>
            <a:r>
              <a:rPr lang="en-US" dirty="0"/>
              <a:t> runs as a VM on each ISE G4 </a:t>
            </a:r>
          </a:p>
          <a:p>
            <a:r>
              <a:rPr lang="en-US" dirty="0" err="1"/>
              <a:t>XConsole</a:t>
            </a:r>
            <a:r>
              <a:rPr lang="en-US" dirty="0"/>
              <a:t> can run in Primary or Managed role</a:t>
            </a:r>
          </a:p>
          <a:p>
            <a:pPr lvl="1"/>
            <a:r>
              <a:rPr lang="en-US" dirty="0"/>
              <a:t>In primary role ISE can be managed individually via the ISE IP address</a:t>
            </a:r>
          </a:p>
          <a:p>
            <a:pPr lvl="2"/>
            <a:r>
              <a:rPr lang="en-US" dirty="0"/>
              <a:t>Each session will display information for the individual ISE and any managed ISE</a:t>
            </a:r>
          </a:p>
          <a:p>
            <a:pPr lvl="1"/>
            <a:r>
              <a:rPr lang="en-US" dirty="0"/>
              <a:t>In managed role Users can manage multiple ISE from the Primary ISE IP address</a:t>
            </a:r>
          </a:p>
          <a:p>
            <a:pPr lvl="2"/>
            <a:r>
              <a:rPr lang="en-US" dirty="0"/>
              <a:t>A single session will show information for all ISE in the management group</a:t>
            </a:r>
          </a:p>
          <a:p>
            <a:pPr lvl="2"/>
            <a:r>
              <a:rPr lang="en-US" dirty="0"/>
              <a:t>User can drill down to get information for individual ISE</a:t>
            </a:r>
          </a:p>
          <a:p>
            <a:r>
              <a:rPr lang="en-US" dirty="0" err="1"/>
              <a:t>XConsole</a:t>
            </a:r>
            <a:r>
              <a:rPr lang="en-US" dirty="0"/>
              <a:t> will support management of ISE Generation 3 systems (G3)</a:t>
            </a:r>
          </a:p>
          <a:p>
            <a:pPr lvl="1"/>
            <a:r>
              <a:rPr lang="en-US" dirty="0"/>
              <a:t>G3 ISE can only be managed from a Primary ISE G4 instance of </a:t>
            </a:r>
            <a:r>
              <a:rPr lang="en-US" dirty="0" err="1"/>
              <a:t>Xconsole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1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ISE G4 – System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39" y="1270001"/>
            <a:ext cx="11168347" cy="78787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831" y="4561053"/>
            <a:ext cx="1167130" cy="654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497" y="3645286"/>
            <a:ext cx="1172586" cy="726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147" y="2959376"/>
            <a:ext cx="322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Primary role ISE Management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08" y="4259727"/>
            <a:ext cx="776022" cy="776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365" y="4473022"/>
            <a:ext cx="1172586" cy="726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497" y="5264810"/>
            <a:ext cx="1172586" cy="7263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88716" y="3623865"/>
            <a:ext cx="1007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Primary role</a:t>
            </a:r>
            <a:endParaRPr lang="en-US" dirty="0">
              <a:solidFill>
                <a:srgbClr val="40404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78741" y="4440725"/>
            <a:ext cx="1007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Primary role</a:t>
            </a:r>
            <a:endParaRPr lang="en-US" dirty="0">
              <a:solidFill>
                <a:srgbClr val="40404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3119" y="5199374"/>
            <a:ext cx="1007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Primary role</a:t>
            </a:r>
            <a:endParaRPr lang="en-US" dirty="0">
              <a:solidFill>
                <a:srgbClr val="40404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92759" y="4851401"/>
            <a:ext cx="861130" cy="55517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1194730" y="4647929"/>
            <a:ext cx="759159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1"/>
          </p:cNvCxnSpPr>
          <p:nvPr/>
        </p:nvCxnSpPr>
        <p:spPr>
          <a:xfrm flipV="1">
            <a:off x="1177867" y="4008462"/>
            <a:ext cx="689630" cy="432264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008" y="4228887"/>
            <a:ext cx="776022" cy="77640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655" y="3714373"/>
            <a:ext cx="1172586" cy="7263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044" y="5282412"/>
            <a:ext cx="1167130" cy="65489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666297" y="3697781"/>
            <a:ext cx="1007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Primary role</a:t>
            </a:r>
            <a:endParaRPr lang="en-US" dirty="0">
              <a:solidFill>
                <a:srgbClr val="40404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39510" y="5199374"/>
            <a:ext cx="1105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Managed role</a:t>
            </a:r>
            <a:endParaRPr lang="en-US" dirty="0">
              <a:solidFill>
                <a:srgbClr val="40404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008771" y="4478589"/>
            <a:ext cx="1105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Managed role</a:t>
            </a:r>
            <a:endParaRPr lang="en-US" dirty="0">
              <a:solidFill>
                <a:srgbClr val="40404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cxnSp>
        <p:nvCxnSpPr>
          <p:cNvPr id="29" name="Straight Arrow Connector 28"/>
          <p:cNvCxnSpPr>
            <a:stCxn id="22" idx="3"/>
          </p:cNvCxnSpPr>
          <p:nvPr/>
        </p:nvCxnSpPr>
        <p:spPr>
          <a:xfrm flipV="1">
            <a:off x="7653030" y="3974780"/>
            <a:ext cx="950493" cy="642309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540609" y="4133682"/>
            <a:ext cx="0" cy="555176"/>
          </a:xfrm>
          <a:prstGeom prst="straightConnector1">
            <a:avLst/>
          </a:prstGeom>
          <a:ln w="381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666297" y="4074103"/>
            <a:ext cx="254943" cy="1263770"/>
          </a:xfrm>
          <a:prstGeom prst="straightConnector1">
            <a:avLst/>
          </a:prstGeom>
          <a:ln w="381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31601" y="3006019"/>
            <a:ext cx="337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Managed role ISE Management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6955" y="38986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ip</a:t>
            </a:r>
            <a:r>
              <a:rPr lang="en-US" sz="1400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: 1</a:t>
            </a:r>
            <a:endParaRPr lang="en-US" dirty="0">
              <a:solidFill>
                <a:srgbClr val="40404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19355" y="43588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ip</a:t>
            </a:r>
            <a:r>
              <a:rPr lang="en-US" sz="1400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: 2</a:t>
            </a:r>
            <a:endParaRPr lang="en-US" dirty="0">
              <a:solidFill>
                <a:srgbClr val="40404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52475" y="481270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ip</a:t>
            </a:r>
            <a:r>
              <a:rPr lang="en-US" sz="1400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: 3</a:t>
            </a:r>
            <a:endParaRPr lang="en-US" dirty="0">
              <a:solidFill>
                <a:srgbClr val="40404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53030" y="39747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ip</a:t>
            </a:r>
            <a:r>
              <a:rPr lang="en-US" sz="1400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: 1</a:t>
            </a:r>
            <a:endParaRPr lang="en-US" dirty="0">
              <a:solidFill>
                <a:srgbClr val="404040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72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ISE G4 – System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39" y="1079995"/>
            <a:ext cx="11168347" cy="5161280"/>
          </a:xfrm>
        </p:spPr>
        <p:txBody>
          <a:bodyPr>
            <a:normAutofit/>
          </a:bodyPr>
          <a:lstStyle/>
          <a:p>
            <a:r>
              <a:rPr lang="en-US" sz="2400" dirty="0"/>
              <a:t>V1 release supports 10(?) ISE in management group</a:t>
            </a:r>
          </a:p>
          <a:p>
            <a:r>
              <a:rPr lang="en-US" sz="2400" dirty="0"/>
              <a:t>When initialized each ISE will start with </a:t>
            </a:r>
            <a:r>
              <a:rPr lang="en-US" sz="2400" dirty="0" err="1"/>
              <a:t>XCon</a:t>
            </a:r>
            <a:r>
              <a:rPr lang="en-US" sz="2400" dirty="0"/>
              <a:t> in primary role</a:t>
            </a:r>
          </a:p>
          <a:p>
            <a:pPr lvl="1"/>
            <a:r>
              <a:rPr lang="en-US" sz="2000" dirty="0"/>
              <a:t>From a Primary role ISE user can add additional ISE</a:t>
            </a:r>
          </a:p>
          <a:p>
            <a:pPr lvl="1"/>
            <a:r>
              <a:rPr lang="en-US" sz="2000" dirty="0"/>
              <a:t>When additional ISE are added to primary </a:t>
            </a:r>
            <a:r>
              <a:rPr lang="en-US" sz="2000" dirty="0" err="1"/>
              <a:t>XCon</a:t>
            </a:r>
            <a:r>
              <a:rPr lang="en-US" sz="2000" dirty="0"/>
              <a:t> the additional ISE will switch to Managed role </a:t>
            </a:r>
          </a:p>
          <a:p>
            <a:r>
              <a:rPr lang="en-US" sz="2400" dirty="0"/>
              <a:t>If a managed ISE is accessed directly it will display a notification with the Primary ISE </a:t>
            </a:r>
            <a:r>
              <a:rPr lang="en-US" sz="2400" dirty="0" err="1"/>
              <a:t>ip</a:t>
            </a:r>
            <a:r>
              <a:rPr lang="en-US" sz="2400" dirty="0"/>
              <a:t> address</a:t>
            </a:r>
          </a:p>
          <a:p>
            <a:pPr lvl="1"/>
            <a:r>
              <a:rPr lang="en-US" sz="2000" dirty="0"/>
              <a:t>Display message with warning that ISE is managed by another primary</a:t>
            </a:r>
          </a:p>
          <a:p>
            <a:pPr lvl="1"/>
            <a:r>
              <a:rPr lang="en-US" sz="2000" dirty="0"/>
              <a:t>Include link to the Primary ISE</a:t>
            </a:r>
          </a:p>
          <a:p>
            <a:pPr lvl="2"/>
            <a:r>
              <a:rPr lang="en-US" sz="2000" dirty="0"/>
              <a:t>User can click link and browser will redirect</a:t>
            </a:r>
          </a:p>
          <a:p>
            <a:pPr lvl="1"/>
            <a:r>
              <a:rPr lang="en-US" sz="2000" dirty="0"/>
              <a:t>User can switch the managed ISE to Primary role</a:t>
            </a:r>
          </a:p>
          <a:p>
            <a:pPr lvl="2"/>
            <a:r>
              <a:rPr lang="en-US" sz="1600" dirty="0"/>
              <a:t>Display warning message with confirmation to take over </a:t>
            </a:r>
          </a:p>
          <a:p>
            <a:pPr lvl="2"/>
            <a:r>
              <a:rPr lang="en-US" sz="1600" dirty="0"/>
              <a:t>(similar to hosts in a </a:t>
            </a:r>
            <a:r>
              <a:rPr lang="en-US" sz="1600" dirty="0" err="1"/>
              <a:t>vCenter</a:t>
            </a:r>
            <a:r>
              <a:rPr lang="en-US" sz="1600" dirty="0"/>
              <a:t> environment)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6170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ISE G4 – System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39" y="1079995"/>
            <a:ext cx="11168347" cy="5161280"/>
          </a:xfrm>
        </p:spPr>
        <p:txBody>
          <a:bodyPr>
            <a:normAutofit/>
          </a:bodyPr>
          <a:lstStyle/>
          <a:p>
            <a:r>
              <a:rPr lang="en-US" sz="2400" dirty="0"/>
              <a:t>For environments with greater than 10(?) systems the VM can be installed onto a separate server</a:t>
            </a:r>
          </a:p>
          <a:p>
            <a:pPr lvl="1"/>
            <a:r>
              <a:rPr lang="en-US" sz="2400" dirty="0"/>
              <a:t>This will allow increased resources to be dedicated to </a:t>
            </a:r>
            <a:r>
              <a:rPr lang="en-US" sz="2400" dirty="0" err="1"/>
              <a:t>xConsole</a:t>
            </a:r>
            <a:endParaRPr lang="en-US" sz="2400" dirty="0"/>
          </a:p>
          <a:p>
            <a:pPr lvl="1"/>
            <a:r>
              <a:rPr lang="en-US" sz="2400" dirty="0"/>
              <a:t>For advanced performance management additional database capacity can be provisioned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840" y="3731678"/>
            <a:ext cx="1167130" cy="654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50" y="4480434"/>
            <a:ext cx="776022" cy="776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840" y="4478589"/>
            <a:ext cx="1167130" cy="654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86128" y="3688706"/>
            <a:ext cx="1456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Standalone server </a:t>
            </a:r>
          </a:p>
          <a:p>
            <a:r>
              <a:rPr lang="en-US" sz="1200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running </a:t>
            </a:r>
            <a:r>
              <a:rPr lang="en-US" sz="1200" dirty="0" err="1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xConsole</a:t>
            </a:r>
            <a:endParaRPr lang="en-US" dirty="0">
              <a:solidFill>
                <a:srgbClr val="40404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32405" y="3593178"/>
            <a:ext cx="1394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ISE managed role</a:t>
            </a:r>
            <a:endParaRPr lang="en-US" dirty="0">
              <a:solidFill>
                <a:srgbClr val="40404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1644372" y="4868636"/>
            <a:ext cx="1202911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1"/>
          </p:cNvCxnSpPr>
          <p:nvPr/>
        </p:nvCxnSpPr>
        <p:spPr>
          <a:xfrm flipV="1">
            <a:off x="4560125" y="4059123"/>
            <a:ext cx="1149715" cy="496137"/>
          </a:xfrm>
          <a:prstGeom prst="straightConnector1">
            <a:avLst/>
          </a:prstGeom>
          <a:ln w="381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31601" y="3006019"/>
            <a:ext cx="337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Managed role ISE Management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57816" y="453496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ip</a:t>
            </a:r>
            <a:r>
              <a:rPr lang="en-US" sz="1400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: 1</a:t>
            </a:r>
            <a:endParaRPr lang="en-US" dirty="0">
              <a:solidFill>
                <a:srgbClr val="40404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16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283" y="4150371"/>
            <a:ext cx="1812958" cy="10769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840" y="5222104"/>
            <a:ext cx="1167130" cy="654890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endCxn id="7" idx="1"/>
          </p:cNvCxnSpPr>
          <p:nvPr/>
        </p:nvCxnSpPr>
        <p:spPr>
          <a:xfrm>
            <a:off x="4712525" y="4707661"/>
            <a:ext cx="997315" cy="98373"/>
          </a:xfrm>
          <a:prstGeom prst="straightConnector1">
            <a:avLst/>
          </a:prstGeom>
          <a:ln w="381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8" idx="1"/>
          </p:cNvCxnSpPr>
          <p:nvPr/>
        </p:nvCxnSpPr>
        <p:spPr>
          <a:xfrm>
            <a:off x="4660241" y="4857823"/>
            <a:ext cx="1049599" cy="691726"/>
          </a:xfrm>
          <a:prstGeom prst="straightConnector1">
            <a:avLst/>
          </a:prstGeom>
          <a:ln w="381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32405" y="4336693"/>
            <a:ext cx="1394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ISE managed role</a:t>
            </a:r>
            <a:endParaRPr lang="en-US" dirty="0">
              <a:solidFill>
                <a:srgbClr val="404040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90863" y="5105710"/>
            <a:ext cx="1394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404040"/>
                </a:solidFill>
                <a:latin typeface="Tahoma" charset="0"/>
                <a:ea typeface="Tahoma" charset="0"/>
                <a:cs typeface="Tahoma" charset="0"/>
              </a:rPr>
              <a:t>ISE managed role</a:t>
            </a:r>
            <a:endParaRPr lang="en-US" dirty="0">
              <a:solidFill>
                <a:srgbClr val="404040"/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55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404040"/>
            </a:solidFill>
            <a:latin typeface="Tahoma" charset="0"/>
            <a:ea typeface="Tahoma" charset="0"/>
            <a:cs typeface="Tahom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6 PPT Template R3" id="{0358AD15-F1EE-7B43-A3F2-8DE92F63EF60}" vid="{509257A6-BD47-3F42-81A0-AFABD1186C86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404040"/>
            </a:solidFill>
            <a:latin typeface="Tahoma" charset="0"/>
            <a:ea typeface="Tahoma" charset="0"/>
            <a:cs typeface="Tahom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6 PPT Template R3" id="{0358AD15-F1EE-7B43-A3F2-8DE92F63EF60}" vid="{BA9222CE-8CC7-AB4B-A7BC-C4DD04741E39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6 PPT Template R3" id="{0358AD15-F1EE-7B43-A3F2-8DE92F63EF60}" vid="{27F24C77-21E1-E341-AB4D-7A3FBB0677ED}"/>
    </a:ext>
  </a:extLst>
</a:theme>
</file>

<file path=ppt/theme/theme4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6 PPT Template R3" id="{0358AD15-F1EE-7B43-A3F2-8DE92F63EF60}" vid="{2CA852DA-B854-D747-B18E-E4D0E9BFA60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Review_x0020_2 xmlns="f29d8599-d8a6-4d04-875f-2f41237da01a">
      <Url xsi:nil="true"/>
      <Description xsi:nil="true"/>
    </Document_x0020_Review_x0020_2>
    <Document_x0020_Review_x0020_Part_x0020_1 xmlns="f29d8599-d8a6-4d04-875f-2f41237da01a">
      <Url xsi:nil="true"/>
      <Description xsi:nil="true"/>
    </Document_x0020_Review_x0020_Part_x0020_1>
    <IconOverlay xmlns="http://schemas.microsoft.com/sharepoint/v4" xsi:nil="true"/>
    <SharedWithUsers xmlns="2d55afd4-2a0b-4cd7-ae3b-12df68ee419d">
      <UserInfo>
        <DisplayName>Marketing - All</DisplayName>
        <AccountId>12</AccountId>
        <AccountType/>
      </UserInfo>
      <UserInfo>
        <DisplayName>Cullen, Tim</DisplayName>
        <AccountId>57</AccountId>
        <AccountType/>
      </UserInfo>
      <UserInfo>
        <DisplayName>Zeller, Mark</DisplayName>
        <AccountId>49</AccountId>
        <AccountType/>
      </UserInfo>
      <UserInfo>
        <DisplayName>Clarke, John</DisplayName>
        <AccountId>79</AccountId>
        <AccountType/>
      </UserInfo>
      <UserInfo>
        <DisplayName>Feldpausch, Dan</DisplayName>
        <AccountId>17</AccountId>
        <AccountType/>
      </UserInfo>
      <UserInfo>
        <DisplayName>Grover, John</DisplayName>
        <AccountId>39</AccountId>
        <AccountType/>
      </UserInfo>
    </SharedWithUsers>
    <Blog_x0020_Review xmlns="f29d8599-d8a6-4d04-875f-2f41237da01a">
      <Url xsi:nil="true"/>
      <Description xsi:nil="true"/>
    </Blog_x0020_Review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2EAD6186B01145B02AF06DB8563776" ma:contentTypeVersion="21" ma:contentTypeDescription="Create a new document." ma:contentTypeScope="" ma:versionID="a5d22386bb472e05aed9e467c92212e5">
  <xsd:schema xmlns:xsd="http://www.w3.org/2001/XMLSchema" xmlns:xs="http://www.w3.org/2001/XMLSchema" xmlns:p="http://schemas.microsoft.com/office/2006/metadata/properties" xmlns:ns2="2d55afd4-2a0b-4cd7-ae3b-12df68ee419d" xmlns:ns3="f29d8599-d8a6-4d04-875f-2f41237da01a" xmlns:ns4="http://schemas.microsoft.com/sharepoint/v4" targetNamespace="http://schemas.microsoft.com/office/2006/metadata/properties" ma:root="true" ma:fieldsID="797ee5792c3bead24ffa1aa557bbda79" ns2:_="" ns3:_="" ns4:_="">
    <xsd:import namespace="2d55afd4-2a0b-4cd7-ae3b-12df68ee419d"/>
    <xsd:import namespace="f29d8599-d8a6-4d04-875f-2f41237da01a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Document_x0020_Review_x0020_Part_x0020_1" minOccurs="0"/>
                <xsd:element ref="ns3:Document_x0020_Review_x0020_2" minOccurs="0"/>
                <xsd:element ref="ns4:IconOverlay" minOccurs="0"/>
                <xsd:element ref="ns3:Blog_x0020_Review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55afd4-2a0b-4cd7-ae3b-12df68ee419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9d8599-d8a6-4d04-875f-2f41237da01a" elementFormDefault="qualified">
    <xsd:import namespace="http://schemas.microsoft.com/office/2006/documentManagement/types"/>
    <xsd:import namespace="http://schemas.microsoft.com/office/infopath/2007/PartnerControls"/>
    <xsd:element name="Document_x0020_Review_x0020_Part_x0020_1" ma:index="11" nillable="true" ma:displayName="Document Review 1" ma:internalName="Document_x0020_Review_x0020_Part_x0020_1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Document_x0020_Review_x0020_2" ma:index="12" nillable="true" ma:displayName="Document Review 2" ma:internalName="Document_x0020_Review_x0020_2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Blog_x0020_Review" ma:index="14" nillable="true" ma:displayName="Blog Review" ma:internalName="Blog_x0020_Review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3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2E9B4A-230A-43F3-87A5-A6B42D27D3BC}">
  <ds:schemaRefs>
    <ds:schemaRef ds:uri="f29d8599-d8a6-4d04-875f-2f41237da01a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2d55afd4-2a0b-4cd7-ae3b-12df68ee419d"/>
    <ds:schemaRef ds:uri="http://schemas.microsoft.com/sharepoint/v4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C45F7E4-0A78-40B9-ADE6-CC413920AD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052898-FE0B-4941-BA21-EABBCEB1C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55afd4-2a0b-4cd7-ae3b-12df68ee419d"/>
    <ds:schemaRef ds:uri="f29d8599-d8a6-4d04-875f-2f41237da01a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2016-PPT-Template-16-9</Template>
  <TotalTime>3137</TotalTime>
  <Words>346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Tahoma</vt:lpstr>
      <vt:lpstr>Tahoma Normal</vt:lpstr>
      <vt:lpstr>1_Office Theme</vt:lpstr>
      <vt:lpstr>4_Office Theme</vt:lpstr>
      <vt:lpstr>2_Office Theme</vt:lpstr>
      <vt:lpstr>7_Office Theme</vt:lpstr>
      <vt:lpstr>PowerPoint Presentation</vt:lpstr>
      <vt:lpstr>ISE G4 – System management</vt:lpstr>
      <vt:lpstr>ISE G4 – System management</vt:lpstr>
      <vt:lpstr>ISE G4 – System management</vt:lpstr>
      <vt:lpstr>ISE G4 – System management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Rolinson, Michael</dc:creator>
  <cp:keywords/>
  <dc:description/>
  <cp:lastModifiedBy>Rolinson, Michael</cp:lastModifiedBy>
  <cp:revision>47</cp:revision>
  <dcterms:created xsi:type="dcterms:W3CDTF">2016-10-05T18:31:41Z</dcterms:created>
  <dcterms:modified xsi:type="dcterms:W3CDTF">2017-02-20T17:04:14Z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0x010100DA2EAD6186B01145B02AF06DB8563776</vt:lpwstr>
  </property>
</Properties>
</file>