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31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1" r:id="rId22"/>
    <p:sldId id="278" r:id="rId23"/>
    <p:sldId id="292" r:id="rId24"/>
    <p:sldId id="279" r:id="rId25"/>
    <p:sldId id="305" r:id="rId26"/>
    <p:sldId id="307" r:id="rId27"/>
    <p:sldId id="309" r:id="rId28"/>
    <p:sldId id="308" r:id="rId29"/>
    <p:sldId id="284" r:id="rId30"/>
    <p:sldId id="300" r:id="rId31"/>
    <p:sldId id="301" r:id="rId32"/>
    <p:sldId id="302" r:id="rId33"/>
    <p:sldId id="310" r:id="rId34"/>
    <p:sldId id="311" r:id="rId35"/>
    <p:sldId id="312" r:id="rId36"/>
    <p:sldId id="288" r:id="rId37"/>
    <p:sldId id="289" r:id="rId38"/>
    <p:sldId id="290" r:id="rId39"/>
    <p:sldId id="303" r:id="rId40"/>
    <p:sldId id="304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B3E1463-A744-4DEE-B47F-13AFBBBEB1D6}">
          <p14:sldIdLst>
            <p14:sldId id="256"/>
          </p14:sldIdLst>
        </p14:section>
        <p14:section name="개정이력" id="{95DFD1EC-100F-4AEA-A5CA-0F22842881CA}">
          <p14:sldIdLst>
            <p14:sldId id="257"/>
          </p14:sldIdLst>
        </p14:section>
        <p14:section name="문서 가이드" id="{023BCC3D-64D0-498D-9DA8-0F2C1BF3227E}">
          <p14:sldIdLst>
            <p14:sldId id="258"/>
            <p14:sldId id="259"/>
            <p14:sldId id="260"/>
          </p14:sldIdLst>
        </p14:section>
        <p14:section name="학생관리 &gt; 학생관리" id="{B5B571C5-2DCB-43BD-A5CF-4CEA3F87BD6D}">
          <p14:sldIdLst>
            <p14:sldId id="262"/>
            <p14:sldId id="263"/>
            <p14:sldId id="265"/>
            <p14:sldId id="313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1"/>
            <p14:sldId id="278"/>
            <p14:sldId id="292"/>
            <p14:sldId id="279"/>
            <p14:sldId id="305"/>
            <p14:sldId id="307"/>
            <p14:sldId id="309"/>
            <p14:sldId id="308"/>
            <p14:sldId id="284"/>
            <p14:sldId id="300"/>
            <p14:sldId id="301"/>
            <p14:sldId id="302"/>
          </p14:sldIdLst>
        </p14:section>
        <p14:section name="학생관리 &gt; 강사별학생관리" id="{F4A46A5B-43E7-43FE-8A5E-514985D0F5D5}">
          <p14:sldIdLst>
            <p14:sldId id="310"/>
            <p14:sldId id="311"/>
            <p14:sldId id="312"/>
          </p14:sldIdLst>
        </p14:section>
        <p14:section name="학생관리 &gt; 상담관리" id="{51899168-FB80-424C-8701-C8E76ED3555B}">
          <p14:sldIdLst>
            <p14:sldId id="288"/>
            <p14:sldId id="289"/>
            <p14:sldId id="290"/>
          </p14:sldIdLst>
        </p14:section>
        <p14:section name="학생관리 &gt; 수납관리" id="{033EA83C-0F72-4922-A2EF-62284EC4C1D8}">
          <p14:sldIdLst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36A8-1A28-43D0-8B1A-D2B48376F78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E6DE-8322-47FF-900A-72F731B8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157477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3658014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0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8488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45077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/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7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66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157920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404571" y="622538"/>
            <a:ext cx="6227999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8125397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메인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대쉬보드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학생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39974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312924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학생관리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개별학생관리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err="1" smtClean="0"/>
                        <a:t>강사별학생관리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상담관리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학생관리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8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9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28267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884441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637229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학습도구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보충학습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내신관리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54566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행정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2563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7838030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행정관리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err="1" smtClean="0"/>
                        <a:t>개설반관리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행정관리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21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2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6" name="그룹 25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30" name="직사각형 29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1" name="그룹 30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2" name="직사각형 31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3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그룹 26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8" name="직사각형 27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직사각형 28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4" name="직사각형 3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6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8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04882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경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5168758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6090245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경영관리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운영현황관리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매출관리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경영관리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7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8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6" name="직사각형 25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7" name="그룹 26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8" name="직사각형 27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9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4" name="직사각형 23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2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03839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운영세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1678933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7381639"/>
              </p:ext>
            </p:extLst>
          </p:nvPr>
        </p:nvGraphicFramePr>
        <p:xfrm>
          <a:off x="75600" y="1112138"/>
          <a:ext cx="1332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운영세팅관리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학원정보설정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학과정보설정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셔틀버스설정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근태관리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모니터링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기타설정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운영세팅관리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6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7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19" name="직선 연결선 18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1" name="그룹 20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5" name="직사각형 24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6" name="그룹 25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7" name="직사각형 26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8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2" name="그룹 21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3" name="직사각형 22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직사각형 23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1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79635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커뮤니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34972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1383028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커뮤니티관리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MVP</a:t>
                      </a:r>
                      <a:r>
                        <a:rPr lang="ko-KR" altLang="en-US" sz="800" b="0" dirty="0" smtClean="0"/>
                        <a:t>프로그램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en-US" altLang="ko-KR" sz="800" b="0" dirty="0" err="1" smtClean="0"/>
                        <a:t>Xgene</a:t>
                      </a:r>
                      <a:r>
                        <a:rPr lang="en-US" altLang="ko-KR" sz="800" b="0" dirty="0" smtClean="0"/>
                        <a:t> S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커뮤니티관리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45220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시스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067932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0705031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시스템관리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권한관리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시스템관리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1969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/>
              <a:t>이기훈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2018-03-30</a:t>
            </a:r>
            <a:endParaRPr lang="ko-KR" altLang="en-US" dirty="0"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 smtClean="0">
                <a:latin typeface="+mn-ea"/>
              </a:rPr>
              <a:t>플로우교육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- Academy Management System 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Admin – </a:t>
            </a:r>
            <a:r>
              <a:rPr lang="ko-KR" altLang="en-US" dirty="0" smtClean="0">
                <a:latin typeface="+mn-ea"/>
              </a:rPr>
              <a:t>학생관리 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53536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필수입력항목 </a:t>
            </a:r>
            <a:r>
              <a:rPr lang="en-US" altLang="ko-KR" dirty="0" smtClean="0"/>
              <a:t>validation check</a:t>
            </a:r>
          </a:p>
          <a:p>
            <a:pPr lvl="1"/>
            <a:r>
              <a:rPr lang="ko-KR" altLang="en-US" dirty="0" smtClean="0"/>
              <a:t>누락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필수 입력 항목이 누락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정보 저장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화면으로 화면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목록 버튼 클릭 시 입력된 정보가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내용 저장하지 않고 학생 검색 화면으로 이동 </a:t>
            </a:r>
            <a:endParaRPr lang="en-US" altLang="ko-KR" dirty="0" smtClean="0"/>
          </a:p>
          <a:p>
            <a:r>
              <a:rPr lang="ko-KR" altLang="en-US" dirty="0" smtClean="0"/>
              <a:t>셔틀 탑승 여부 항목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탑승하는 경우 버튼 색 강조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학생관리 </a:t>
            </a:r>
            <a:r>
              <a:rPr lang="en-US" altLang="ko-KR" dirty="0"/>
              <a:t>– </a:t>
            </a:r>
            <a:r>
              <a:rPr lang="ko-KR" altLang="en-US" dirty="0"/>
              <a:t>학생정보등록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정보 신규 등록 화면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2120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458000" y="4809614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1458000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383401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1999" y="3533366"/>
            <a:ext cx="4844695" cy="1131147"/>
            <a:chOff x="2591999" y="3420151"/>
            <a:chExt cx="4844695" cy="1131147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평소 공부에 관심이 없고 산만함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24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03" name="직사각형 102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5422071" y="29726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daum.net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직사각형 77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daum.net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0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 메모 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작성일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최근에 작성된 메모가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저장된 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메모는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메모 신규 작성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신규 작성 후 저장 버튼을 클릭해야 메모가 저장 됨</a:t>
            </a:r>
            <a:endParaRPr lang="en-US" altLang="ko-KR" dirty="0" smtClean="0"/>
          </a:p>
          <a:p>
            <a:r>
              <a:rPr lang="ko-KR" altLang="en-US" dirty="0" smtClean="0"/>
              <a:t>개인정보 또는 메모 입력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변경된 내용을 저장하고 현재 화면에서 대기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1413371" y="6450568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70857"/>
              </p:ext>
            </p:extLst>
          </p:nvPr>
        </p:nvGraphicFramePr>
        <p:xfrm>
          <a:off x="1458000" y="1584000"/>
          <a:ext cx="6120000" cy="44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2" name="그룹 111"/>
          <p:cNvGrpSpPr/>
          <p:nvPr/>
        </p:nvGrpSpPr>
        <p:grpSpPr>
          <a:xfrm>
            <a:off x="1458000" y="6072361"/>
            <a:ext cx="1825401" cy="180000"/>
            <a:chOff x="1494291" y="5420040"/>
            <a:chExt cx="1825401" cy="180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652000" y="2704539"/>
            <a:ext cx="1800000" cy="180000"/>
            <a:chOff x="2607751" y="2423994"/>
            <a:chExt cx="1693066" cy="180000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2592000" y="270453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 bwMode="auto">
          <a:xfrm>
            <a:off x="2592000" y="244127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5652000" y="2440561"/>
            <a:ext cx="1800000" cy="180000"/>
            <a:chOff x="4278488" y="5431208"/>
            <a:chExt cx="2099984" cy="252000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591999" y="3540477"/>
            <a:ext cx="4842000" cy="540000"/>
            <a:chOff x="2591999" y="2907223"/>
            <a:chExt cx="4842000" cy="540000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2591999" y="3087223"/>
              <a:ext cx="4842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우선 다음주에 입학테스트를 진행 하기로 하였고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진학 담당 강사이신 차호진 원장님께 테스트 후 입학 상담을 추가로 받기로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하였음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임예원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2018-02-21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91999" y="4802211"/>
            <a:ext cx="4844695" cy="1123055"/>
            <a:chOff x="2591999" y="4706413"/>
            <a:chExt cx="4844695" cy="1123055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2591999" y="4706413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605124" y="564946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591999" y="4225842"/>
            <a:ext cx="4842000" cy="432000"/>
            <a:chOff x="2591999" y="2907223"/>
            <a:chExt cx="4842000" cy="432000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2591999" y="3087223"/>
              <a:ext cx="484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공부에 관심이 없고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집중을 못해 이번 학기에 제대로 성적을 올리고 싶어함</a:t>
              </a: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박수원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2018-02-11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2591999" y="4148086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591999" y="4725503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>
            <a:spLocks noChangeAspect="1"/>
          </p:cNvSpPr>
          <p:nvPr/>
        </p:nvSpPr>
        <p:spPr>
          <a:xfrm>
            <a:off x="4539371" y="354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3" name="타원 162"/>
          <p:cNvSpPr>
            <a:spLocks noChangeAspect="1"/>
          </p:cNvSpPr>
          <p:nvPr/>
        </p:nvSpPr>
        <p:spPr>
          <a:xfrm>
            <a:off x="4782352" y="44958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4" name="타원 163"/>
          <p:cNvSpPr>
            <a:spLocks noChangeAspect="1"/>
          </p:cNvSpPr>
          <p:nvPr/>
        </p:nvSpPr>
        <p:spPr>
          <a:xfrm>
            <a:off x="2684425" y="51622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1458000" y="62523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2000" y="2973600"/>
            <a:ext cx="1101587" cy="180000"/>
            <a:chOff x="5652000" y="3249472"/>
            <a:chExt cx="1101587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daum.net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0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직사각형 77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daum.net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 smtClean="0"/>
              <a:t> </a:t>
            </a:r>
            <a:r>
              <a:rPr lang="ko-KR" altLang="en-US" dirty="0" smtClean="0"/>
              <a:t>상담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최근 상담 내역이 없습니다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>
              <a:buFont typeface="+mj-lt"/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 smtClean="0"/>
              <a:t>상담 내역 목록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상담 내역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strike="sngStrike" dirty="0" smtClean="0"/>
              <a:t>내용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등록일시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처리일시</a:t>
            </a:r>
            <a:r>
              <a:rPr lang="ko-KR" altLang="en-US" dirty="0" smtClean="0"/>
              <a:t> 항목으로 출력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내용 항목 삭제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상세 내용은 제목 클릭하여 상세 화면에서 확인 및 처리하도록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등록자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등록일시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처리자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처리일시</a:t>
            </a:r>
            <a:r>
              <a:rPr lang="ko-KR" altLang="en-US" dirty="0" smtClean="0">
                <a:solidFill>
                  <a:srgbClr val="FF0000"/>
                </a:solidFill>
              </a:rPr>
              <a:t> 로 항목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상담 내역이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이상인 경우 가장 최근에 진행된 상담 내용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나머지 내용은 상담관리 탭에 가서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등록일시와</a:t>
            </a:r>
            <a:r>
              <a:rPr lang="ko-KR" altLang="en-US" dirty="0" smtClean="0"/>
              <a:t> 관계없이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대기 상태가 여러 개인 경우 가장 일찍 등록된 상담 내용 출력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>
                <a:solidFill>
                  <a:srgbClr val="FF0000"/>
                </a:solidFill>
              </a:rPr>
              <a:t>제목 클릭 시 해당 학생의 상담관리 탭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상담 상세 화면으로 이동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35231"/>
              </p:ext>
            </p:extLst>
          </p:nvPr>
        </p:nvGraphicFramePr>
        <p:xfrm>
          <a:off x="1458000" y="1012675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최근상담내역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7440"/>
              </p:ext>
            </p:extLst>
          </p:nvPr>
        </p:nvGraphicFramePr>
        <p:xfrm>
          <a:off x="1458000" y="1312333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상담 내역이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49438"/>
              </p:ext>
            </p:extLst>
          </p:nvPr>
        </p:nvGraphicFramePr>
        <p:xfrm>
          <a:off x="1458000" y="2291188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담당 선생님 통화 요망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상담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2017-12-01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김진모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2"/>
            <a:endCxn id="15" idx="0"/>
          </p:cNvCxnSpPr>
          <p:nvPr/>
        </p:nvCxnSpPr>
        <p:spPr>
          <a:xfrm>
            <a:off x="4518000" y="1852333"/>
            <a:ext cx="0" cy="43885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>
            <a:spLocks noChangeAspect="1"/>
          </p:cNvSpPr>
          <p:nvPr/>
        </p:nvSpPr>
        <p:spPr>
          <a:xfrm>
            <a:off x="3683293" y="159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494291" y="21714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3222355" y="25834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50800" y="1049490"/>
            <a:ext cx="2074346" cy="2834613"/>
            <a:chOff x="5526079" y="4476819"/>
            <a:chExt cx="2074346" cy="2834613"/>
          </a:xfrm>
        </p:grpSpPr>
        <p:sp>
          <p:nvSpPr>
            <p:cNvPr id="21" name="직사각형 210"/>
            <p:cNvSpPr>
              <a:spLocks noChangeArrowheads="1"/>
            </p:cNvSpPr>
            <p:nvPr/>
          </p:nvSpPr>
          <p:spPr bwMode="auto">
            <a:xfrm>
              <a:off x="5527449" y="4604801"/>
              <a:ext cx="2072976" cy="270663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Trebuchet MS" pitchFamily="34" charset="0"/>
              </a:endParaRPr>
            </a:p>
          </p:txBody>
        </p:sp>
        <p:sp>
          <p:nvSpPr>
            <p:cNvPr id="22" name="직사각형 43"/>
            <p:cNvSpPr>
              <a:spLocks noChangeArrowheads="1"/>
            </p:cNvSpPr>
            <p:nvPr/>
          </p:nvSpPr>
          <p:spPr bwMode="auto">
            <a:xfrm>
              <a:off x="5526079" y="4476819"/>
              <a:ext cx="1115440" cy="135469"/>
            </a:xfrm>
            <a:prstGeom prst="rect">
              <a:avLst/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  <a:latin typeface="+mn-ea"/>
                </a:rPr>
                <a:t>Updated </a:t>
              </a:r>
              <a:r>
                <a:rPr lang="en-US" altLang="ko-KR" sz="800" dirty="0" smtClean="0">
                  <a:solidFill>
                    <a:srgbClr val="FFFFFF"/>
                  </a:solidFill>
                  <a:latin typeface="+mn-ea"/>
                </a:rPr>
                <a:t>(2018-03-15)</a:t>
              </a:r>
              <a:endParaRPr lang="ko-KR" altLang="en-US" sz="8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413371" y="632420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</a:t>
            </a:r>
            <a:r>
              <a:rPr lang="ko-KR" altLang="en-US" sz="800" b="1" dirty="0">
                <a:solidFill>
                  <a:prstClr val="white"/>
                </a:solidFill>
              </a:rPr>
              <a:t>전</a:t>
            </a:r>
            <a:r>
              <a:rPr lang="ko-KR" altLang="en-US" sz="800" b="1" dirty="0" smtClean="0">
                <a:solidFill>
                  <a:prstClr val="white"/>
                </a:solidFill>
              </a:rPr>
              <a:t>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</p:spTree>
    <p:extLst>
      <p:ext uri="{BB962C8B-B14F-4D97-AF65-F5344CB8AC3E}">
        <p14:creationId xmlns:p14="http://schemas.microsoft.com/office/powerpoint/2010/main" val="38555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학생관리 </a:t>
            </a:r>
            <a:r>
              <a:rPr lang="en-US" altLang="ko-KR" smtClean="0"/>
              <a:t>– </a:t>
            </a:r>
            <a:r>
              <a:rPr lang="ko-KR" altLang="en-US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학교 검색 팝업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학교구분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고등</a:t>
            </a:r>
            <a:endParaRPr lang="en-US" altLang="ko-KR" dirty="0" smtClean="0"/>
          </a:p>
          <a:p>
            <a:r>
              <a:rPr lang="ko-KR" altLang="en-US" dirty="0" smtClean="0"/>
              <a:t>지역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부산광역시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대구광역시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인천광역시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광주광역시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대전광역시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울산광역시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세종특별자치시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제주특별자치도</a:t>
            </a:r>
            <a:endParaRPr lang="en-US" altLang="ko-KR" dirty="0" smtClean="0"/>
          </a:p>
          <a:p>
            <a:r>
              <a:rPr lang="ko-KR" altLang="en-US" dirty="0" smtClean="0"/>
              <a:t>학교이름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Like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검색 버튼 클릭 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학교구분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학교구분을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지역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지역을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학교이름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학교이름을 입력하세요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r>
              <a:rPr lang="ko-KR" altLang="en-US" dirty="0" smtClean="0"/>
              <a:t>취소 버튼 클릭 시 학교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닫음</a:t>
            </a:r>
            <a:endParaRPr lang="en-US" altLang="ko-KR" dirty="0" smtClean="0"/>
          </a:p>
          <a:p>
            <a:r>
              <a:rPr lang="ko-KR" altLang="en-US" dirty="0" smtClean="0"/>
              <a:t>검색결과로 출력된 학교명 클릭 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닫고 부모 페이지의 학교이름 항목에 해당 학교명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588" y="629219"/>
            <a:ext cx="7552267" cy="596931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85819" y="1149592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5867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95479"/>
              </p:ext>
            </p:extLst>
          </p:nvPr>
        </p:nvGraphicFramePr>
        <p:xfrm>
          <a:off x="2412332" y="1385910"/>
          <a:ext cx="288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학교검색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298976" y="2876041"/>
            <a:ext cx="1106712" cy="180367"/>
            <a:chOff x="3285042" y="5798575"/>
            <a:chExt cx="1106712" cy="180367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3357596" y="224261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357596" y="1697257"/>
            <a:ext cx="1800000" cy="180000"/>
            <a:chOff x="4278488" y="5431208"/>
            <a:chExt cx="2099987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357596" y="1969938"/>
            <a:ext cx="1800000" cy="180000"/>
            <a:chOff x="4278488" y="5431208"/>
            <a:chExt cx="2099987" cy="25200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85819" y="3865939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5195867" y="3968787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28790"/>
              </p:ext>
            </p:extLst>
          </p:nvPr>
        </p:nvGraphicFramePr>
        <p:xfrm>
          <a:off x="2412332" y="4110646"/>
          <a:ext cx="288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학교검색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검색결과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accent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수내초등학교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298976" y="5592388"/>
            <a:ext cx="1106712" cy="180367"/>
            <a:chOff x="3285042" y="5798575"/>
            <a:chExt cx="1106712" cy="1803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3357596" y="495896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57596" y="4422313"/>
            <a:ext cx="1800000" cy="180000"/>
            <a:chOff x="4278488" y="5431208"/>
            <a:chExt cx="2099987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57596" y="4686285"/>
            <a:ext cx="1800000" cy="180000"/>
            <a:chOff x="4278488" y="5431208"/>
            <a:chExt cx="2099987" cy="252000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경기도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" name="직선 화살표 연결선 42"/>
          <p:cNvCxnSpPr>
            <a:stCxn id="13" idx="2"/>
            <a:endCxn id="29" idx="0"/>
          </p:cNvCxnSpPr>
          <p:nvPr/>
        </p:nvCxnSpPr>
        <p:spPr>
          <a:xfrm>
            <a:off x="3852333" y="3135086"/>
            <a:ext cx="0" cy="7308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>
            <a:spLocks noChangeAspect="1"/>
          </p:cNvSpPr>
          <p:nvPr/>
        </p:nvSpPr>
        <p:spPr>
          <a:xfrm>
            <a:off x="3112107" y="1697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3112107" y="1969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3114074" y="22426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298976" y="26717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3858260" y="26690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912107" y="1206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4167596" y="5232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검색한 학생의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일간 수강이력을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 자동 입력</a:t>
            </a:r>
            <a:r>
              <a:rPr lang="en-US" altLang="ko-KR" dirty="0" smtClean="0"/>
              <a:t>, date picker </a:t>
            </a:r>
            <a:r>
              <a:rPr lang="ko-KR" altLang="en-US" dirty="0" smtClean="0"/>
              <a:t>호출하여 특정일을 지정하여 조회할 수 있음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‘</a:t>
            </a:r>
            <a:r>
              <a:rPr lang="ko-KR" altLang="en-US" strike="sngStrike" dirty="0" smtClean="0"/>
              <a:t>선택</a:t>
            </a:r>
            <a:r>
              <a:rPr lang="en-US" altLang="ko-KR" strike="sngStrike" dirty="0" smtClean="0"/>
              <a:t>’ </a:t>
            </a:r>
            <a:r>
              <a:rPr lang="ko-KR" altLang="en-US" strike="sngStrike" dirty="0" smtClean="0"/>
              <a:t>상태에서 검색 시 전체 수강이력 출력</a:t>
            </a:r>
            <a:endParaRPr lang="en-US" altLang="ko-KR" strike="sngStrike" dirty="0" smtClean="0"/>
          </a:p>
          <a:p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수강상태 </a:t>
            </a:r>
            <a:r>
              <a:rPr lang="ko-KR" altLang="en-US" dirty="0" smtClean="0"/>
              <a:t>항목으로 출력</a:t>
            </a:r>
            <a:endParaRPr lang="en-US" altLang="ko-KR" dirty="0" smtClean="0"/>
          </a:p>
          <a:p>
            <a:r>
              <a:rPr lang="ko-KR" altLang="en-US" dirty="0" smtClean="0"/>
              <a:t>수강이력 탭 최초 진입 시 또는 수강이력이 </a:t>
            </a:r>
            <a:r>
              <a:rPr lang="ko-KR" altLang="en-US" dirty="0"/>
              <a:t>없는 경우 </a:t>
            </a:r>
            <a:r>
              <a:rPr lang="en-US" altLang="ko-KR" dirty="0"/>
              <a:t>‘</a:t>
            </a:r>
            <a:r>
              <a:rPr lang="ko-KR" altLang="en-US" dirty="0"/>
              <a:t>수강이력이 없습니다</a:t>
            </a:r>
            <a:r>
              <a:rPr lang="en-US" altLang="ko-KR" dirty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강의상태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개강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종료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상태 확인 및 정의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강의 검색 팝업을 호출하여 강의를 검색하고 검색 결과로 출력된 강의 중 선택하여 등록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수강이력 목록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팝업에서 선택한 강의 추가</a:t>
            </a:r>
            <a:endParaRPr lang="en-US" altLang="ko-KR" dirty="0" smtClean="0"/>
          </a:p>
          <a:p>
            <a:r>
              <a:rPr lang="ko-KR" altLang="en-US" dirty="0" smtClean="0"/>
              <a:t>수강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 또는 개강 상태에서 수강신청을 한 경우에만 취소 버튼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 또는 개강 상태에서 수강신청 후 취소한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나머지는 하이픈 처리</a:t>
            </a:r>
            <a:endParaRPr lang="en-US" altLang="ko-KR" dirty="0" smtClean="0"/>
          </a:p>
          <a:p>
            <a:r>
              <a:rPr lang="ko-KR" altLang="en-US" dirty="0" smtClean="0"/>
              <a:t>강의 추가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수강신청이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수강 상태를 취소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수강취소가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수강이력 조회 및 수강등록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41972"/>
              </p:ext>
            </p:extLst>
          </p:nvPr>
        </p:nvGraphicFramePr>
        <p:xfrm>
          <a:off x="1458000" y="4723696"/>
          <a:ext cx="612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>
            <a:off x="3909970" y="6419452"/>
            <a:ext cx="1216061" cy="180366"/>
            <a:chOff x="6534260" y="5120870"/>
            <a:chExt cx="1216061" cy="180366"/>
          </a:xfrm>
        </p:grpSpPr>
        <p:sp>
          <p:nvSpPr>
            <p:cNvPr id="139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0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42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14805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3760636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직사각형 164"/>
          <p:cNvSpPr/>
          <p:nvPr/>
        </p:nvSpPr>
        <p:spPr bwMode="auto">
          <a:xfrm>
            <a:off x="1458000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타원 169"/>
          <p:cNvSpPr>
            <a:spLocks noChangeAspect="1"/>
          </p:cNvSpPr>
          <p:nvPr/>
        </p:nvSpPr>
        <p:spPr>
          <a:xfrm>
            <a:off x="6467725" y="61243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>
            <a:spLocks noChangeAspect="1"/>
          </p:cNvSpPr>
          <p:nvPr/>
        </p:nvSpPr>
        <p:spPr>
          <a:xfrm>
            <a:off x="6629493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74820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타원 68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1458000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62357" y="2711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62357" y="2891180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5045111" y="31673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892398"/>
            <a:ext cx="3636000" cy="180000"/>
            <a:chOff x="2592000" y="1901107"/>
            <a:chExt cx="3636000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2800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92000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6681081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47725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15164"/>
            <a:ext cx="3550134" cy="183327"/>
            <a:chOff x="2592000" y="1615164"/>
            <a:chExt cx="3550134" cy="183327"/>
          </a:xfrm>
        </p:grpSpPr>
        <p:grpSp>
          <p:nvGrpSpPr>
            <p:cNvPr id="2" name="그룹 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0" name="직사각형 79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1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2" name="그룹 81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5" name="직사각형 8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sp>
        <p:nvSpPr>
          <p:cNvPr id="59" name="타원 58"/>
          <p:cNvSpPr>
            <a:spLocks noChangeAspect="1"/>
          </p:cNvSpPr>
          <p:nvPr/>
        </p:nvSpPr>
        <p:spPr>
          <a:xfrm>
            <a:off x="1462357" y="6339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894260" y="530331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7367725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6894260" y="5039911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개강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개강 상태의 강의는 현재 </a:t>
            </a:r>
            <a:r>
              <a:rPr lang="ko-KR" altLang="en-US" dirty="0" err="1" smtClean="0"/>
              <a:t>접속일이</a:t>
            </a:r>
            <a:r>
              <a:rPr lang="ko-KR" altLang="en-US" dirty="0" smtClean="0"/>
              <a:t> 강의시작일과 강의종료일 사이에 있는 경우 모두 출력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 또는 담당 선생님 선택 후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입력해야 검색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종료된 강의는 검색 결과로 출력되지 않음</a:t>
            </a:r>
            <a:endParaRPr lang="en-US" altLang="ko-KR" dirty="0" smtClean="0"/>
          </a:p>
          <a:p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수업시간 항목으로 출력</a:t>
            </a:r>
            <a:endParaRPr lang="en-US" altLang="ko-KR" dirty="0" smtClean="0"/>
          </a:p>
          <a:p>
            <a:r>
              <a:rPr lang="ko-KR" altLang="en-US" dirty="0" smtClean="0"/>
              <a:t>수강신청을 하려는 강의명을 라디오 버튼으로 선택 후 </a:t>
            </a:r>
            <a:r>
              <a:rPr lang="ko-KR" altLang="en-US" dirty="0" err="1" smtClean="0"/>
              <a:t>레이어</a:t>
            </a:r>
            <a:r>
              <a:rPr lang="ko-KR" altLang="en-US" dirty="0"/>
              <a:t> </a:t>
            </a:r>
            <a:r>
              <a:rPr lang="ko-KR" altLang="en-US" dirty="0" smtClean="0"/>
              <a:t>팝업 하단의 선택 버튼 클릭</a:t>
            </a:r>
            <a:endParaRPr lang="en-US" altLang="ko-KR" dirty="0" smtClean="0"/>
          </a:p>
          <a:p>
            <a:r>
              <a:rPr lang="ko-KR" altLang="en-US" dirty="0" smtClean="0"/>
              <a:t>검색 결과 기본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 출력 후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 부터 스크롤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수업시간 출력 방식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시간이 모두 같거나 다른 경우 동일하게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시간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15:20 / </a:t>
            </a:r>
            <a:r>
              <a:rPr lang="ko-KR" altLang="en-US" dirty="0" smtClean="0"/>
              <a:t>화 </a:t>
            </a:r>
            <a:r>
              <a:rPr lang="en-US" altLang="ko-KR" dirty="0" smtClean="0"/>
              <a:t>16:20 /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17:30</a:t>
            </a:r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15:20 / </a:t>
            </a:r>
            <a:r>
              <a:rPr lang="ko-KR" altLang="en-US" dirty="0" smtClean="0"/>
              <a:t>화 </a:t>
            </a:r>
            <a:r>
              <a:rPr lang="en-US" altLang="ko-KR" dirty="0" smtClean="0"/>
              <a:t>15:20 /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15:20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강의 검색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144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관명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초등관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사이언스카이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초등융합영재센터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4035764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 bwMode="auto">
          <a:xfrm>
            <a:off x="1458000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27200"/>
            <a:ext cx="3625945" cy="180000"/>
            <a:chOff x="2581200" y="1627200"/>
            <a:chExt cx="3625945" cy="180000"/>
          </a:xfrm>
        </p:grpSpPr>
        <p:grpSp>
          <p:nvGrpSpPr>
            <p:cNvPr id="77" name="그룹 76"/>
            <p:cNvGrpSpPr/>
            <p:nvPr/>
          </p:nvGrpSpPr>
          <p:grpSpPr>
            <a:xfrm>
              <a:off x="2581200" y="1627200"/>
              <a:ext cx="1800000" cy="180000"/>
              <a:chOff x="2076163" y="3143133"/>
              <a:chExt cx="1800000" cy="180000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0" name="직사각형 7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4407145" y="1627200"/>
              <a:ext cx="1800000" cy="180000"/>
              <a:chOff x="2076163" y="3143133"/>
              <a:chExt cx="1800000" cy="180000"/>
            </a:xfrm>
          </p:grpSpPr>
          <p:sp>
            <p:nvSpPr>
              <p:cNvPr id="83" name="직사각형 82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6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8" name="그룹 87"/>
          <p:cNvGrpSpPr/>
          <p:nvPr/>
        </p:nvGrpSpPr>
        <p:grpSpPr>
          <a:xfrm>
            <a:off x="2592000" y="1901107"/>
            <a:ext cx="3629308" cy="180000"/>
            <a:chOff x="2579672" y="1901107"/>
            <a:chExt cx="3629308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84588" y="626610"/>
            <a:ext cx="7552267" cy="597192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68396" y="1149592"/>
            <a:ext cx="5367873" cy="381082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67032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57215"/>
              </p:ext>
            </p:extLst>
          </p:nvPr>
        </p:nvGraphicFramePr>
        <p:xfrm>
          <a:off x="1332332" y="1394299"/>
          <a:ext cx="504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41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강의검색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3298976" y="4609051"/>
            <a:ext cx="1106712" cy="180367"/>
            <a:chOff x="3285042" y="5798575"/>
            <a:chExt cx="1106712" cy="180367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95153" y="1974094"/>
            <a:ext cx="3629308" cy="180000"/>
            <a:chOff x="2579672" y="1901107"/>
            <a:chExt cx="3629308" cy="180000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직사각형 67"/>
          <p:cNvSpPr/>
          <p:nvPr/>
        </p:nvSpPr>
        <p:spPr bwMode="auto">
          <a:xfrm>
            <a:off x="5829370" y="2260873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24585"/>
              </p:ext>
            </p:extLst>
          </p:nvPr>
        </p:nvGraphicFramePr>
        <p:xfrm>
          <a:off x="1332000" y="2626249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1260000"/>
                <a:gridCol w="540000"/>
                <a:gridCol w="720000"/>
                <a:gridCol w="720000"/>
                <a:gridCol w="72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수업시간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초등방학특강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영재반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엄희정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타원 71"/>
          <p:cNvSpPr>
            <a:spLocks noChangeAspect="1"/>
          </p:cNvSpPr>
          <p:nvPr/>
        </p:nvSpPr>
        <p:spPr>
          <a:xfrm>
            <a:off x="2009469" y="1705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1145884" y="2677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153001" y="32334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6" y="2895728"/>
            <a:ext cx="144017" cy="1350000"/>
            <a:chOff x="5066886" y="1652571"/>
            <a:chExt cx="144017" cy="2880471"/>
          </a:xfrm>
          <a:solidFill>
            <a:srgbClr val="FFFFFF"/>
          </a:solidFill>
        </p:grpSpPr>
        <p:sp>
          <p:nvSpPr>
            <p:cNvPr id="62" name="Track"/>
            <p:cNvSpPr/>
            <p:nvPr/>
          </p:nvSpPr>
          <p:spPr>
            <a:xfrm rot="5400000">
              <a:off x="3698659" y="3020798"/>
              <a:ext cx="2880471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332274" y="3013831"/>
              <a:ext cx="1613063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019888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타원 73"/>
          <p:cNvSpPr>
            <a:spLocks noChangeAspect="1"/>
          </p:cNvSpPr>
          <p:nvPr/>
        </p:nvSpPr>
        <p:spPr>
          <a:xfrm>
            <a:off x="6203894" y="3690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00582" y="1705646"/>
            <a:ext cx="1800000" cy="180000"/>
            <a:chOff x="4278488" y="5431208"/>
            <a:chExt cx="2099987" cy="25200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개강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2009469" y="1972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6009370" y="2677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23492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일주일 자동 설정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출석이력 출력</a:t>
            </a:r>
            <a:endParaRPr lang="en-US" altLang="ko-KR" dirty="0" smtClean="0"/>
          </a:p>
          <a:p>
            <a:r>
              <a:rPr lang="ko-KR" altLang="en-US" dirty="0" smtClean="0"/>
              <a:t>출석관리 탭 최초 진입 시 또는 출석이력이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출석이력이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489060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96211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04000" y="21718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9" name="그룹 88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7" name="직사각형 96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8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3" name="직사각형 92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4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>
          <a:xfrm>
            <a:off x="2304000" y="190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5112918" y="31981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049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36027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상태변경 버튼 클릭 시 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팝업에서 상태변경 사유를 입력한 내용으로 출력됨</a:t>
            </a:r>
            <a:endParaRPr lang="en-US" altLang="ko-KR" dirty="0" smtClean="0"/>
          </a:p>
          <a:p>
            <a:r>
              <a:rPr lang="ko-KR" altLang="en-US" dirty="0" smtClean="0"/>
              <a:t>출석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 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상태 변경 버튼을 클릭하여 상태를 조퇴로 강제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 수업 종료 후까지 등원하지 않아 출석 체크가 되지 않은 상태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6721200" y="31964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941620" y="3472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0685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수학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518000" y="27630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919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00847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0780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234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endParaRPr lang="en-US" altLang="ko-KR" dirty="0" smtClean="0"/>
          </a:p>
          <a:p>
            <a:r>
              <a:rPr lang="ko-KR" altLang="en-US" dirty="0" smtClean="0"/>
              <a:t>변경사유 입력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100bytes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84009" y="629616"/>
            <a:ext cx="7552267" cy="596892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398398" y="2878299"/>
            <a:ext cx="2880000" cy="1670399"/>
            <a:chOff x="2398398" y="2878299"/>
            <a:chExt cx="2880000" cy="1670399"/>
          </a:xfrm>
        </p:grpSpPr>
        <p:grpSp>
          <p:nvGrpSpPr>
            <p:cNvPr id="53" name="그룹 52"/>
            <p:cNvGrpSpPr/>
            <p:nvPr/>
          </p:nvGrpSpPr>
          <p:grpSpPr>
            <a:xfrm>
              <a:off x="2398398" y="2878299"/>
              <a:ext cx="2880000" cy="1670399"/>
              <a:chOff x="2398398" y="2369803"/>
              <a:chExt cx="2880000" cy="167039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398398" y="2369803"/>
                <a:ext cx="2880000" cy="1670399"/>
                <a:chOff x="10554418" y="6829199"/>
                <a:chExt cx="3721846" cy="2338558"/>
              </a:xfrm>
            </p:grpSpPr>
            <p:sp>
              <p:nvSpPr>
                <p:cNvPr id="63" name="사각형 설명선 62"/>
                <p:cNvSpPr/>
                <p:nvPr/>
              </p:nvSpPr>
              <p:spPr>
                <a:xfrm>
                  <a:off x="10554418" y="6829199"/>
                  <a:ext cx="3721846" cy="2338558"/>
                </a:xfrm>
                <a:prstGeom prst="wedgeRectCallout">
                  <a:avLst>
                    <a:gd name="adj1" fmla="val -49683"/>
                    <a:gd name="adj2" fmla="val -17182"/>
                  </a:avLst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lnSpc>
                      <a:spcPct val="110000"/>
                    </a:lnSpc>
                    <a:spcBef>
                      <a:spcPct val="25000"/>
                    </a:spcBef>
                    <a:defRPr/>
                  </a:pPr>
                  <a:endParaRPr lang="en-US" altLang="ko-KR" sz="8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3888148" y="6838638"/>
                  <a:ext cx="325651" cy="301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+mn-ea"/>
                    </a:rPr>
                    <a:t>X</a:t>
                  </a:r>
                  <a:endParaRPr lang="ko-KR" altLang="en-US" sz="800" b="1" dirty="0">
                    <a:latin typeface="+mn-ea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 bwMode="auto">
              <a:xfrm>
                <a:off x="2938398" y="25267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출석상태 변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경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사유를 입력해 주세요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.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565054" y="3009895"/>
                <a:ext cx="2574557" cy="52181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339611" y="3560726"/>
                <a:ext cx="1800000" cy="180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0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/ 100bytes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285042" y="4277279"/>
              <a:ext cx="1106712" cy="180367"/>
              <a:chOff x="3257542" y="4277279"/>
              <a:chExt cx="1106712" cy="180367"/>
            </a:xfrm>
          </p:grpSpPr>
          <p:sp>
            <p:nvSpPr>
              <p:cNvPr id="55" name="직사각형 54"/>
              <p:cNvSpPr/>
              <p:nvPr/>
            </p:nvSpPr>
            <p:spPr bwMode="auto">
              <a:xfrm>
                <a:off x="3257542" y="4277279"/>
                <a:ext cx="540000" cy="180000"/>
              </a:xfrm>
              <a:prstGeom prst="rect">
                <a:avLst/>
              </a:prstGeom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415" tIns="34208" rIns="68415" bIns="34208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저장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824254" y="4277646"/>
                <a:ext cx="540000" cy="18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취소</a:t>
                </a:r>
                <a:endPara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2398398" y="27996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105062" y="33129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65062" y="3312990"/>
            <a:ext cx="540000" cy="180000"/>
            <a:chOff x="4278488" y="5431208"/>
            <a:chExt cx="62999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62999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출석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Arrow Down"/>
            <p:cNvSpPr>
              <a:spLocks noChangeAspect="1"/>
            </p:cNvSpPr>
            <p:nvPr/>
          </p:nvSpPr>
          <p:spPr bwMode="auto">
            <a:xfrm flipH="1">
              <a:off x="4775162" y="5539120"/>
              <a:ext cx="6400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3711139" y="3696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/>
              <a:t>처리상태 </a:t>
            </a:r>
            <a:r>
              <a:rPr lang="en-US" altLang="ko-KR" dirty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)/</a:t>
            </a:r>
            <a:r>
              <a:rPr lang="ko-KR" altLang="en-US" dirty="0"/>
              <a:t>대기</a:t>
            </a:r>
            <a:r>
              <a:rPr lang="en-US" altLang="ko-KR" dirty="0"/>
              <a:t>/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ko-KR" altLang="en-US" dirty="0"/>
              <a:t>검색할 제목 또는 내용 입력 </a:t>
            </a:r>
            <a:r>
              <a:rPr lang="en-US" altLang="ko-KR" dirty="0"/>
              <a:t>: like </a:t>
            </a:r>
            <a:r>
              <a:rPr lang="ko-KR" altLang="en-US" dirty="0"/>
              <a:t>검색이 가능해야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상담 제목 또는 처리상태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 상태인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 시 상담내용 상세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상담내역이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상담 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검색 및 목록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56054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592000" y="1899430"/>
            <a:ext cx="1800000" cy="180000"/>
            <a:chOff x="4278488" y="5431208"/>
            <a:chExt cx="2099987" cy="252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52000" y="1899430"/>
            <a:ext cx="1800000" cy="180000"/>
            <a:chOff x="4278488" y="5431208"/>
            <a:chExt cx="2099987" cy="252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 bwMode="auto">
          <a:xfrm>
            <a:off x="2592000" y="2164955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33587"/>
              </p:ext>
            </p:extLst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540000"/>
                <a:gridCol w="540000"/>
                <a:gridCol w="1080000"/>
                <a:gridCol w="540000"/>
                <a:gridCol w="54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임빛나리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수업 태도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박완섭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출결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/>
          <p:cNvSpPr>
            <a:spLocks noChangeAspect="1"/>
          </p:cNvSpPr>
          <p:nvPr/>
        </p:nvSpPr>
        <p:spPr>
          <a:xfrm>
            <a:off x="2325339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970" y="4025995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8" name="그룹 87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6" name="직사각형 9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0" name="직사각형 8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2" name="직사각형 9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00" name="타원 99"/>
          <p:cNvSpPr>
            <a:spLocks noChangeAspect="1"/>
          </p:cNvSpPr>
          <p:nvPr/>
        </p:nvSpPr>
        <p:spPr>
          <a:xfrm>
            <a:off x="2325339" y="1894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5395286" y="18943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325339" y="21653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>
            <a:spLocks noChangeAspect="1"/>
          </p:cNvSpPr>
          <p:nvPr/>
        </p:nvSpPr>
        <p:spPr>
          <a:xfrm>
            <a:off x="3165562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494291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444755" y="3738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7131081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6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03"/>
              </p:ext>
            </p:extLst>
          </p:nvPr>
        </p:nvGraphicFramePr>
        <p:xfrm>
          <a:off x="93000" y="514286"/>
          <a:ext cx="9720000" cy="382280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2018-02-07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개발팀 리뷰 완료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 시 이동화면 프로세스 통일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스마트비즈니스팀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전체 리뷰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메모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최근상담내역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목록에 처리자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수강이력 탭에 수강신청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수강취소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강의검색 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상담관리에 처리자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상담관리에 담당자 지정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직원검색 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화면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수납하기 기능에서 결제금액책정 프로세스 제거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강사별학생관리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메뉴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초기상담등록 항목을 학생기본정보 등록 항목과 통일시켜 초기상담 후 바로 학생 등록이 가능하도록 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메뉴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2018-04-02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p.09 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팝업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상담 제목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글자 수 제한 없음</a:t>
            </a:r>
            <a:endParaRPr lang="en-US" altLang="ko-KR" dirty="0" smtClean="0"/>
          </a:p>
          <a:p>
            <a:r>
              <a:rPr lang="ko-KR" altLang="en-US" dirty="0" smtClean="0"/>
              <a:t>상담 내용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1,000bytes</a:t>
            </a:r>
          </a:p>
          <a:p>
            <a:r>
              <a:rPr lang="ko-KR" altLang="en-US" dirty="0" smtClean="0"/>
              <a:t>담당자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영역 클릭 시 직원 검색 팝업 호출</a:t>
            </a:r>
            <a:endParaRPr lang="en-US" altLang="ko-KR" dirty="0" smtClean="0"/>
          </a:p>
          <a:p>
            <a:r>
              <a:rPr lang="ko-KR" altLang="en-US" dirty="0" smtClean="0"/>
              <a:t>처리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</a:t>
            </a:r>
          </a:p>
          <a:p>
            <a:pPr lvl="1"/>
            <a:r>
              <a:rPr lang="ko-KR" altLang="en-US" dirty="0" smtClean="0"/>
              <a:t>확인 버튼 클릭 시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저장 후 상담 상세 화면으로 이동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목록 버튼 클릭 시 수정사항이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</a:t>
            </a:r>
            <a:r>
              <a:rPr lang="ko-KR" altLang="en-US" dirty="0"/>
              <a:t>한</a:t>
            </a:r>
            <a:r>
              <a:rPr lang="ko-KR" altLang="en-US" dirty="0" smtClean="0"/>
              <a:t>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저장하지 않고 상담관리 목록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01653"/>
              </p:ext>
            </p:extLst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2592000" y="1627200"/>
            <a:ext cx="1800000" cy="180000"/>
            <a:chOff x="4278488" y="5431208"/>
            <a:chExt cx="2099987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타원 97"/>
          <p:cNvSpPr>
            <a:spLocks noChangeAspect="1"/>
          </p:cNvSpPr>
          <p:nvPr/>
        </p:nvSpPr>
        <p:spPr>
          <a:xfrm>
            <a:off x="2323383" y="1628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2323383" y="19029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99" name="타원 98"/>
          <p:cNvSpPr>
            <a:spLocks noChangeAspect="1"/>
          </p:cNvSpPr>
          <p:nvPr/>
        </p:nvSpPr>
        <p:spPr>
          <a:xfrm>
            <a:off x="1458000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23383" y="24255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83401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323383" y="3098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2321768" y="3347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목록에서 라디오 버튼 선택 후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하단의 선택 버튼 클릭 시 해당 강사가 담당자로 지정 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직원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 지정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4588" y="626610"/>
            <a:ext cx="7552267" cy="597552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72043" y="1149592"/>
            <a:ext cx="5360578" cy="392750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97503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829627" y="2257394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8976" y="4814504"/>
            <a:ext cx="1106712" cy="180367"/>
            <a:chOff x="3285042" y="5798575"/>
            <a:chExt cx="1106712" cy="18036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98975"/>
              </p:ext>
            </p:extLst>
          </p:nvPr>
        </p:nvGraphicFramePr>
        <p:xfrm>
          <a:off x="1332332" y="2846447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000"/>
                <a:gridCol w="1590000"/>
                <a:gridCol w="1590000"/>
                <a:gridCol w="159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김무겸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010-5656-8989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정상태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010-4545-5656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010-2656-5959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이무열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010-7575-5353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94786"/>
              </p:ext>
            </p:extLst>
          </p:nvPr>
        </p:nvGraphicFramePr>
        <p:xfrm>
          <a:off x="1332332" y="1394299"/>
          <a:ext cx="504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396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■ </a:t>
                      </a: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직원검색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458843" y="1700289"/>
            <a:ext cx="3628725" cy="180000"/>
            <a:chOff x="2217218" y="1706072"/>
            <a:chExt cx="3628725" cy="18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2217218" y="1706072"/>
              <a:ext cx="1800000" cy="180000"/>
              <a:chOff x="4278489" y="5431208"/>
              <a:chExt cx="2099987" cy="252000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4278489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 bwMode="auto">
            <a:xfrm>
              <a:off x="4045943" y="1706072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3" y="3106578"/>
            <a:ext cx="144017" cy="1350000"/>
            <a:chOff x="5066883" y="1652571"/>
            <a:chExt cx="144017" cy="2880470"/>
          </a:xfrm>
          <a:solidFill>
            <a:srgbClr val="FFFFFF"/>
          </a:solidFill>
        </p:grpSpPr>
        <p:sp>
          <p:nvSpPr>
            <p:cNvPr id="63" name="Track"/>
            <p:cNvSpPr/>
            <p:nvPr/>
          </p:nvSpPr>
          <p:spPr>
            <a:xfrm rot="5400000">
              <a:off x="3698657" y="3020797"/>
              <a:ext cx="2880470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217055" y="3129050"/>
              <a:ext cx="1843502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298614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타원 66"/>
          <p:cNvSpPr>
            <a:spLocks noChangeAspect="1"/>
          </p:cNvSpPr>
          <p:nvPr/>
        </p:nvSpPr>
        <p:spPr>
          <a:xfrm>
            <a:off x="2185135" y="17002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197765" y="315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처리하기 버튼 클릭 시 </a:t>
            </a:r>
            <a:r>
              <a:rPr lang="en-US" altLang="ko-KR" b="1" dirty="0" smtClean="0">
                <a:solidFill>
                  <a:srgbClr val="FF0000"/>
                </a:solidFill>
              </a:rPr>
              <a:t>action </a:t>
            </a:r>
            <a:r>
              <a:rPr lang="ko-KR" altLang="en-US" b="1" dirty="0" smtClean="0">
                <a:solidFill>
                  <a:srgbClr val="FF0000"/>
                </a:solidFill>
              </a:rPr>
              <a:t>정의 필요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trike="sngStrike" dirty="0" smtClean="0"/>
              <a:t>처리상태가 완료가 되면 처리하기 버튼은 출력되지 않음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처리하기 버튼 유지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비활성화 처리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목록 버튼 클릭 시 해당 학생의 상담관리 목록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내역 상세 보기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91876"/>
              </p:ext>
            </p:extLst>
          </p:nvPr>
        </p:nvGraphicFramePr>
        <p:xfrm>
          <a:off x="1458000" y="1584000"/>
          <a:ext cx="6120000" cy="282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타원 60"/>
          <p:cNvSpPr>
            <a:spLocks noChangeAspect="1"/>
          </p:cNvSpPr>
          <p:nvPr/>
        </p:nvSpPr>
        <p:spPr>
          <a:xfrm>
            <a:off x="1458000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83401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58000" y="4483173"/>
            <a:ext cx="1825401" cy="180000"/>
            <a:chOff x="1494291" y="5707918"/>
            <a:chExt cx="1825401" cy="180000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처리하기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내용 답변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첨부파일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r>
              <a:rPr lang="ko-KR" altLang="en-US" dirty="0" smtClean="0"/>
              <a:t>저장 버튼 클릭 시 상담을 최초 등록한 담당자에게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‘</a:t>
            </a:r>
            <a:r>
              <a:rPr lang="ko-KR" altLang="en-US" dirty="0" smtClean="0"/>
              <a:t>안문교 원장님께 심층 상담을 요청 하였습니다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처리 상태는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내용 처리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43762"/>
              </p:ext>
            </p:extLst>
          </p:nvPr>
        </p:nvGraphicFramePr>
        <p:xfrm>
          <a:off x="1458000" y="1584000"/>
          <a:ext cx="6120000" cy="356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상담내용답변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타원 97"/>
          <p:cNvSpPr>
            <a:spLocks noChangeAspect="1"/>
          </p:cNvSpPr>
          <p:nvPr/>
        </p:nvSpPr>
        <p:spPr>
          <a:xfrm>
            <a:off x="2321768" y="4287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5224719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92000" y="3927530"/>
            <a:ext cx="4860000" cy="676822"/>
            <a:chOff x="2693197" y="1814657"/>
            <a:chExt cx="6271310" cy="94755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5660551" y="4604351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92000" y="49268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2318337" y="4926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1458000" y="54326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90249"/>
              </p:ext>
            </p:extLst>
          </p:nvPr>
        </p:nvGraphicFramePr>
        <p:xfrm>
          <a:off x="1458000" y="4571879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승차 및 하차 셔틀버스 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승차 정류장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 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번호</a:t>
            </a:r>
            <a:endParaRPr lang="en-US" altLang="ko-KR" dirty="0" smtClean="0"/>
          </a:p>
          <a:p>
            <a:r>
              <a:rPr lang="ko-KR" altLang="en-US" dirty="0" smtClean="0"/>
              <a:t>셔틀버스 변경 버튼 클릭 시 셔틀버스 정보 수정 화면으로 이동</a:t>
            </a:r>
            <a:endParaRPr lang="en-US" altLang="ko-KR" dirty="0" smtClean="0"/>
          </a:p>
          <a:p>
            <a:r>
              <a:rPr lang="ko-KR" altLang="en-US" dirty="0" smtClean="0"/>
              <a:t>셔틀버스를 이용하지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전인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셔틀버스 정보가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셔틀버스 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승차 요일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</a:t>
            </a:r>
            <a:r>
              <a:rPr lang="en-US" altLang="ko-KR" dirty="0"/>
              <a:t> </a:t>
            </a:r>
            <a:r>
              <a:rPr lang="ko-KR" altLang="en-US" dirty="0" smtClean="0"/>
              <a:t>및 하차 요일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시간은 셔틀버스 등록 시 해당 학생이 수강하는 강의 정보와 승차하는 정류장 정보를 가지고 시간 계산하여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정보 조회 및 노선 선택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4224"/>
              </p:ext>
            </p:extLst>
          </p:nvPr>
        </p:nvGraphicFramePr>
        <p:xfrm>
          <a:off x="1458000" y="1584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승차요일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1234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3354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010-1234-5698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1458000" y="380939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셔틀버스변경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458000" y="1466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2399971" y="38093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3703971" y="4884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458000" y="572963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458000" y="59415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6970965" y="1897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970965" y="2980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검색 팝업 호출</a:t>
            </a:r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73883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하차정류장선택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en-US" altLang="ko-KR" dirty="0" smtClean="0"/>
          </a:p>
          <a:p>
            <a:r>
              <a:rPr lang="ko-KR" altLang="en-US" dirty="0" smtClean="0"/>
              <a:t>노선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노선명</a:t>
            </a:r>
            <a:r>
              <a:rPr lang="ko-KR" altLang="en-US" dirty="0" smtClean="0"/>
              <a:t> 입력 후 검색 버튼 클릭 시 하단에 검색 된 노선의 각 정류소명 출력</a:t>
            </a:r>
            <a:endParaRPr lang="en-US" altLang="ko-KR" dirty="0" smtClean="0"/>
          </a:p>
          <a:p>
            <a:r>
              <a:rPr lang="ko-KR" altLang="en-US" dirty="0" smtClean="0"/>
              <a:t>승차를 원하는 정류소명을 선택하면 아코디언 메뉴로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 참고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6287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정류장 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87" y="626961"/>
            <a:ext cx="7552267" cy="59715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232332" y="1149591"/>
            <a:ext cx="3240000" cy="421097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9437"/>
              </p:ext>
            </p:extLst>
          </p:nvPr>
        </p:nvGraphicFramePr>
        <p:xfrm>
          <a:off x="2420720" y="2368274"/>
          <a:ext cx="2880000" cy="243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봇들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승차정원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25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백승주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010-2212-5679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3468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정류소명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편의점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판교고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3,4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교회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5,6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백현마을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307364" y="5026787"/>
            <a:ext cx="1106712" cy="180367"/>
            <a:chOff x="3285042" y="5798575"/>
            <a:chExt cx="1106712" cy="18036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타원 29"/>
          <p:cNvSpPr>
            <a:spLocks noChangeAspect="1"/>
          </p:cNvSpPr>
          <p:nvPr/>
        </p:nvSpPr>
        <p:spPr>
          <a:xfrm>
            <a:off x="2232000" y="1140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124462" y="1704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656578" y="37691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76652"/>
              </p:ext>
            </p:extLst>
          </p:nvPr>
        </p:nvGraphicFramePr>
        <p:xfrm>
          <a:off x="2412000" y="1394299"/>
          <a:ext cx="288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셔틀버스검색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노선검색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3375449" y="1707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정규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호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750565" y="1990290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9892" y="1260669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정류소명 하단으로 해당 정류소에 승차하는 버스 시간을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승차를 원하는 시간을 선택 후 하단 선택 버튼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선택한 정류소명 배경 강조 처리</a:t>
            </a:r>
            <a:endParaRPr lang="en-US" altLang="ko-KR" dirty="0" smtClean="0"/>
          </a:p>
          <a:p>
            <a:r>
              <a:rPr lang="ko-KR" altLang="en-US" dirty="0" smtClean="0"/>
              <a:t>선택한 시간 배경 강조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3124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정류장 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87" y="629616"/>
            <a:ext cx="7552267" cy="596892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232332" y="1149591"/>
            <a:ext cx="3240000" cy="421097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9892" y="1260669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98381"/>
              </p:ext>
            </p:extLst>
          </p:nvPr>
        </p:nvGraphicFramePr>
        <p:xfrm>
          <a:off x="2420720" y="2368274"/>
          <a:ext cx="2880000" cy="243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000"/>
                <a:gridCol w="480000"/>
                <a:gridCol w="480000"/>
                <a:gridCol w="480000"/>
                <a:gridCol w="480000"/>
                <a:gridCol w="48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봇들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승차정원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25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백승주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010-2212-5679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3468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정류소명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편의점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판교고 앞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평일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토요일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18:10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19:10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08:40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11:40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3,4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교회 앞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307364" y="5026787"/>
            <a:ext cx="1106712" cy="180367"/>
            <a:chOff x="3285042" y="5798575"/>
            <a:chExt cx="1106712" cy="18036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" name="타원 32"/>
          <p:cNvSpPr>
            <a:spLocks noChangeAspect="1"/>
          </p:cNvSpPr>
          <p:nvPr/>
        </p:nvSpPr>
        <p:spPr>
          <a:xfrm>
            <a:off x="2309971" y="38703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58085"/>
              </p:ext>
            </p:extLst>
          </p:nvPr>
        </p:nvGraphicFramePr>
        <p:xfrm>
          <a:off x="2412000" y="1394299"/>
          <a:ext cx="288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셔틀버스검색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노선검색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3375449" y="1707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정규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호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750565" y="1990290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3658975" y="43002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검색 팝업 호출</a:t>
            </a:r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58663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하차정류장선택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초등수학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판교고 앞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판교고 앞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선택한 학생의 수강료 납부 현황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강의등록일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강의료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결제할금액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수납완료일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수납여부 항목으로 출력</a:t>
            </a:r>
            <a:endParaRPr lang="en-US" altLang="ko-KR" dirty="0" smtClean="0"/>
          </a:p>
          <a:p>
            <a:r>
              <a:rPr lang="ko-KR" altLang="en-US" dirty="0" smtClean="0"/>
              <a:t>수납하기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수강료를 수납하기 전 상태로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수납하기 버튼 클릭 시 결제금액 항목이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결제금액 책정 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상태이면 결제금액을 책정하기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총 결제금액 책정 후 수납을 진행해 주세요</a:t>
            </a:r>
            <a:r>
              <a:rPr lang="en-US" altLang="ko-KR" dirty="0" smtClean="0"/>
              <a:t>.[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결제내역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수납을 완료한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버튼 클릭 시 결제내역 확인을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760"/>
              </p:ext>
            </p:extLst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07839"/>
              </p:ext>
            </p:extLst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3316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44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1014"/>
              </p:ext>
            </p:extLst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6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9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4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5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32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34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35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6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87" name="직사각형 86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80" name="직사각형 79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9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9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0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02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04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08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1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슬라이드 번호 개체 틀 1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수강료 납부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/>
          </a:p>
          <a:p>
            <a:r>
              <a:rPr lang="en-US" altLang="ko-KR" dirty="0" smtClean="0"/>
              <a:t>POS Port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신용카드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현금</a:t>
            </a:r>
            <a:endParaRPr lang="en-US" altLang="ko-KR" dirty="0" smtClean="0"/>
          </a:p>
          <a:p>
            <a:r>
              <a:rPr lang="ko-KR" altLang="en-US" dirty="0" err="1" smtClean="0"/>
              <a:t>할부개월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결제방법에서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신용카드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선택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할부개월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결제방법에서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선택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현금영수증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항목명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할부개월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일시불</a:t>
            </a:r>
            <a:r>
              <a:rPr lang="en-US" altLang="ko-KR" dirty="0" smtClean="0"/>
              <a:t>/2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~12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현금영수증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40826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7766" y="629219"/>
            <a:ext cx="7552267" cy="596931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사각형 설명선 76"/>
          <p:cNvSpPr/>
          <p:nvPr/>
        </p:nvSpPr>
        <p:spPr>
          <a:xfrm>
            <a:off x="1027046" y="1764272"/>
            <a:ext cx="5650572" cy="2017964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수납을 진행합니다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98976" y="3366459"/>
            <a:ext cx="1106712" cy="180367"/>
            <a:chOff x="3257542" y="4277279"/>
            <a:chExt cx="1106712" cy="18036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3257542" y="4277279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결제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824254" y="4277646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50690"/>
              </p:ext>
            </p:extLst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할부개월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70473" y="2793831"/>
            <a:ext cx="1260000" cy="180000"/>
            <a:chOff x="4278487" y="5431208"/>
            <a:chExt cx="1469991" cy="252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신용카드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973659" y="2793831"/>
            <a:ext cx="1260000" cy="180000"/>
            <a:chOff x="4278487" y="5431208"/>
            <a:chExt cx="1469991" cy="252000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일시불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2002000" y="22579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2002000" y="2790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4735568" y="2790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3118976" y="3366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결제내역 상세보기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r>
              <a:rPr lang="ko-KR" altLang="en-US" dirty="0"/>
              <a:t>결제를 신용카드로 한 경우 카드명과 할부 개월 수를 </a:t>
            </a:r>
            <a:r>
              <a:rPr lang="en-US" altLang="ko-KR" dirty="0"/>
              <a:t>00</a:t>
            </a:r>
            <a:r>
              <a:rPr lang="ko-KR" altLang="en-US" dirty="0"/>
              <a:t>개월 형태로 출력</a:t>
            </a:r>
            <a:endParaRPr lang="en-US" altLang="ko-KR" dirty="0"/>
          </a:p>
          <a:p>
            <a:pPr lvl="1"/>
            <a:r>
              <a:rPr lang="en-US" altLang="ko-KR" dirty="0"/>
              <a:t>Ex : </a:t>
            </a:r>
            <a:r>
              <a:rPr lang="ko-KR" altLang="en-US" dirty="0"/>
              <a:t>국민카드</a:t>
            </a:r>
            <a:r>
              <a:rPr lang="en-US" altLang="ko-KR" dirty="0"/>
              <a:t> (00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승인취소 버튼 클릭 시 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 호출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승인 취소가 가능한 기간 확인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더보기</a:t>
            </a:r>
            <a:endParaRPr lang="en-US" altLang="ko-KR" dirty="0"/>
          </a:p>
          <a:p>
            <a:pPr lvl="1"/>
            <a:r>
              <a:rPr lang="ko-KR" altLang="en-US" dirty="0"/>
              <a:t>결제 내역은 최근 </a:t>
            </a:r>
            <a:r>
              <a:rPr lang="en-US" altLang="ko-KR" dirty="0"/>
              <a:t>2</a:t>
            </a:r>
            <a:r>
              <a:rPr lang="ko-KR" altLang="en-US" dirty="0"/>
              <a:t>개의 결제 내역을 기본으로 출력하고</a:t>
            </a:r>
            <a:r>
              <a:rPr lang="en-US" altLang="ko-KR" dirty="0"/>
              <a:t>, </a:t>
            </a:r>
            <a:r>
              <a:rPr lang="ko-KR" altLang="en-US" dirty="0"/>
              <a:t>결제한 내역이 </a:t>
            </a:r>
            <a:r>
              <a:rPr lang="en-US" altLang="ko-KR" dirty="0"/>
              <a:t>3</a:t>
            </a:r>
            <a:r>
              <a:rPr lang="ko-KR" altLang="en-US" dirty="0"/>
              <a:t>개 이상인 경우 </a:t>
            </a:r>
            <a:r>
              <a:rPr lang="ko-KR" altLang="en-US" dirty="0" err="1"/>
              <a:t>더보기</a:t>
            </a:r>
            <a:r>
              <a:rPr lang="ko-KR" altLang="en-US" dirty="0"/>
              <a:t> 버튼 클릭 시 </a:t>
            </a:r>
            <a:r>
              <a:rPr lang="en-US" altLang="ko-KR" dirty="0"/>
              <a:t>2</a:t>
            </a:r>
            <a:r>
              <a:rPr lang="ko-KR" altLang="en-US" dirty="0"/>
              <a:t>개씩 목록에 추가하여 출력</a:t>
            </a:r>
            <a:endParaRPr lang="en-US" altLang="ko-KR" dirty="0"/>
          </a:p>
          <a:p>
            <a:pPr lvl="1"/>
            <a:r>
              <a:rPr lang="ko-KR" altLang="en-US" dirty="0" err="1"/>
              <a:t>더보기</a:t>
            </a:r>
            <a:r>
              <a:rPr lang="ko-KR" altLang="en-US" dirty="0"/>
              <a:t> 버튼 클릭 시 추가 내역이 없는 경우 </a:t>
            </a:r>
            <a:r>
              <a:rPr lang="en-US" altLang="ko-KR" dirty="0"/>
              <a:t>Alert “</a:t>
            </a:r>
            <a:r>
              <a:rPr lang="ko-KR" altLang="en-US" dirty="0"/>
              <a:t>데이터가 더 이상 없습니다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4588" y="626610"/>
            <a:ext cx="7552267" cy="597192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433736" y="1764271"/>
            <a:ext cx="6837192" cy="22065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792042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 내역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60524"/>
              </p:ext>
            </p:extLst>
          </p:nvPr>
        </p:nvGraphicFramePr>
        <p:xfrm>
          <a:off x="702332" y="2214000"/>
          <a:ext cx="630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900000"/>
                <a:gridCol w="1440000"/>
                <a:gridCol w="90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현대카드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최복자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신한카드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이범승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6429428" y="252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93549" y="3692235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4322970" y="2528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232008" y="25278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895036" y="36922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429428" y="279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6232008" y="2802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pPr lvl="1"/>
            <a:r>
              <a:rPr lang="en-US" altLang="ko-KR" dirty="0"/>
              <a:t>POS </a:t>
            </a:r>
            <a:r>
              <a:rPr lang="ko-KR" altLang="en-US" dirty="0"/>
              <a:t>단말기 포트를 선택 후 결제취소 버튼 클릭 시 결제취소 프로세스 실행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개발팀 확인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1027046" y="1764272"/>
            <a:ext cx="5650572" cy="16731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2332" y="3129383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결제취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소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97520"/>
              </p:ext>
            </p:extLst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2017-12-02 14:25:49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취소금액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결제를 취소 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강사 목록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학원에 소속된 강사 전체 출력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소속팀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등록학생수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상담미처리 항목으로 출력</a:t>
            </a:r>
            <a:endParaRPr lang="en-US" altLang="ko-KR" dirty="0" smtClean="0"/>
          </a:p>
          <a:p>
            <a:r>
              <a:rPr lang="ko-KR" altLang="en-US" dirty="0" err="1" smtClean="0"/>
              <a:t>강사명</a:t>
            </a:r>
            <a:r>
              <a:rPr lang="ko-KR" altLang="en-US" dirty="0" smtClean="0"/>
              <a:t> 클릭 시 강사 상세 정보 화면으로 이동</a:t>
            </a:r>
            <a:endParaRPr lang="en-US" altLang="ko-KR" dirty="0" smtClean="0"/>
          </a:p>
          <a:p>
            <a:r>
              <a:rPr lang="ko-KR" altLang="en-US" dirty="0" smtClean="0"/>
              <a:t>해당 강사에게 요청된 상담 중 미처리 </a:t>
            </a:r>
            <a:r>
              <a:rPr lang="ko-KR" altLang="en-US" dirty="0" err="1" smtClean="0"/>
              <a:t>상담건에</a:t>
            </a:r>
            <a:r>
              <a:rPr lang="ko-KR" altLang="en-US" dirty="0" smtClean="0"/>
              <a:t> 대해 강조 표시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095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강사목록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22781"/>
              </p:ext>
            </p:extLst>
          </p:nvPr>
        </p:nvGraphicFramePr>
        <p:xfrm>
          <a:off x="1458000" y="1584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1080000"/>
                <a:gridCol w="10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등록학생수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상담요청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상담미처리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이성용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부원장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010-4242-5353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송여숙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010-2323-5656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유재영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>
          <a:xfrm>
            <a:off x="2018146" y="12313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7019382" y="19024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28146" y="1627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62357" y="1607663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1928376" y="19024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42348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원장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강사상세정보 및 등록학생정보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상담처리내역 개수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클릭 시 전체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클릭 시 상담 처리된 학생정보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미처리 클릭 시 상담 미처리된 학생정보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 참고</a:t>
            </a:r>
            <a:endParaRPr lang="en-US" altLang="ko-KR" dirty="0" smtClean="0"/>
          </a:p>
          <a:p>
            <a:r>
              <a:rPr lang="ko-KR" altLang="en-US" dirty="0" smtClean="0"/>
              <a:t>학생 목록은 가장 최근에 해당 강사의 수업에 등록된 순서로 출력</a:t>
            </a:r>
            <a:endParaRPr lang="en-US" altLang="ko-KR" dirty="0" smtClean="0"/>
          </a:p>
          <a:p>
            <a:r>
              <a:rPr lang="ko-KR" altLang="en-US" dirty="0" smtClean="0"/>
              <a:t>상담 요청자가 입력한 상담 제목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 제목 출력 영역보다 텍스트가 긴 경우 말 줄임표 표시</a:t>
            </a:r>
            <a:endParaRPr lang="en-US" altLang="ko-KR" dirty="0" smtClean="0"/>
          </a:p>
          <a:p>
            <a:r>
              <a:rPr lang="ko-KR" altLang="en-US" dirty="0" smtClean="0"/>
              <a:t>처리하기 버튼 클릭 시 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개별학생관리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상담관리 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상담내역상세보기 화면으로 이동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3709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강사상세정보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73719"/>
              </p:ext>
            </p:extLst>
          </p:nvPr>
        </p:nvGraphicFramePr>
        <p:xfrm>
          <a:off x="1458000" y="2926240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0000"/>
                <a:gridCol w="540000"/>
                <a:gridCol w="900000"/>
                <a:gridCol w="360000"/>
                <a:gridCol w="720000"/>
                <a:gridCol w="540000"/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오태원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박현희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배병언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윤달범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휴원생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박수현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서현초등학교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중등대비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44293"/>
              </p:ext>
            </p:extLst>
          </p:nvPr>
        </p:nvGraphicFramePr>
        <p:xfrm>
          <a:off x="1458000" y="260476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/>
                <a:gridCol w="306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등록학생정보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상담처리내역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미처리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6908046" y="32414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5130461" y="3241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415697" y="3241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909970" y="4890062"/>
            <a:ext cx="1216061" cy="180366"/>
            <a:chOff x="6534260" y="5120870"/>
            <a:chExt cx="1216061" cy="180366"/>
          </a:xfrm>
        </p:grpSpPr>
        <p:sp>
          <p:nvSpPr>
            <p:cNvPr id="2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" name="타원 15"/>
          <p:cNvSpPr>
            <a:spLocks noChangeAspect="1"/>
          </p:cNvSpPr>
          <p:nvPr/>
        </p:nvSpPr>
        <p:spPr>
          <a:xfrm>
            <a:off x="5033700" y="2645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8046" y="377139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08046" y="458862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1461388" y="2825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원장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강사상세정보 및 등록학생정보 출력 화면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미처리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클릭한 상태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강사상세정보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21599"/>
              </p:ext>
            </p:extLst>
          </p:nvPr>
        </p:nvGraphicFramePr>
        <p:xfrm>
          <a:off x="1458000" y="292624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0000"/>
                <a:gridCol w="540000"/>
                <a:gridCol w="900000"/>
                <a:gridCol w="360000"/>
                <a:gridCol w="720000"/>
                <a:gridCol w="540000"/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오태원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박현희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배병언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297"/>
              </p:ext>
            </p:extLst>
          </p:nvPr>
        </p:nvGraphicFramePr>
        <p:xfrm>
          <a:off x="1458000" y="260476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/>
                <a:gridCol w="306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등록학생정보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상담처리내역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미처리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6908046" y="32414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909970" y="4076329"/>
            <a:ext cx="1216061" cy="180366"/>
            <a:chOff x="6534260" y="5120870"/>
            <a:chExt cx="1216061" cy="180366"/>
          </a:xfrm>
        </p:grpSpPr>
        <p:sp>
          <p:nvSpPr>
            <p:cNvPr id="2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" name="타원 15"/>
          <p:cNvSpPr>
            <a:spLocks noChangeAspect="1"/>
          </p:cNvSpPr>
          <p:nvPr/>
        </p:nvSpPr>
        <p:spPr>
          <a:xfrm>
            <a:off x="6998046" y="2502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8046" y="35113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08046" y="37748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심층</a:t>
            </a:r>
            <a:r>
              <a:rPr lang="en-US" altLang="ko-KR" dirty="0"/>
              <a:t>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 중 선택하여 검색</a:t>
            </a:r>
            <a:endParaRPr lang="en-US" altLang="ko-KR" dirty="0" smtClean="0"/>
          </a:p>
          <a:p>
            <a:r>
              <a:rPr lang="ko-KR" altLang="en-US" dirty="0" smtClean="0"/>
              <a:t>상담 날짜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특정일을 지정하여 상담 내역 검색</a:t>
            </a:r>
            <a:endParaRPr lang="en-US" altLang="ko-KR" dirty="0" smtClean="0"/>
          </a:p>
          <a:p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상담 제목 클릭 시 상담 상세 화면으로 이동</a:t>
            </a:r>
            <a:endParaRPr lang="en-US" altLang="ko-KR" dirty="0" smtClean="0"/>
          </a:p>
          <a:p>
            <a:r>
              <a:rPr lang="ko-KR" altLang="en-US" dirty="0" smtClean="0"/>
              <a:t>상담 날짜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hh:mm:ss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출력</a:t>
            </a:r>
            <a:endParaRPr lang="en-US" altLang="ko-KR" dirty="0" smtClean="0"/>
          </a:p>
          <a:p>
            <a:r>
              <a:rPr lang="ko-KR" altLang="en-US" dirty="0" smtClean="0"/>
              <a:t>상담 등록 버튼 클릭 시 상담 등록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조회 화면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16170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타원 14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1987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초기상담조회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10336"/>
              </p:ext>
            </p:extLst>
          </p:nvPr>
        </p:nvGraphicFramePr>
        <p:xfrm>
          <a:off x="1458000" y="3030965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1980000"/>
                <a:gridCol w="720000"/>
                <a:gridCol w="720000"/>
                <a:gridCol w="540000"/>
                <a:gridCol w="54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송윤지 학생 입학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박혜선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송지효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 16:55:40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학원비 문의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나은지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 12-02 11:24:52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테스트 관련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전효령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남태욱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10:20:09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박학기 학생 정기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양기태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김상철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오유정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17:12:54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김유정 학생 입학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임윤정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최정화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육인선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2017-11-30 13:22:33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4993837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1494000" y="469941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상담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3071663" y="3343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7330937" y="33437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2446412" y="47070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58" name="그룹 57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9" name="직사각형 6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71" name="직사각형 7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7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4" name="그룹 63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67" name="직사각형 66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68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9" name="그룹 58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0616"/>
              </p:ext>
            </p:extLst>
          </p:nvPr>
        </p:nvGraphicFramePr>
        <p:xfrm>
          <a:off x="1458000" y="1584000"/>
          <a:ext cx="6120000" cy="311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유형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학생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휴대전화번호</a:t>
            </a:r>
            <a:endParaRPr lang="en-US" altLang="ko-KR" dirty="0" smtClean="0"/>
          </a:p>
          <a:p>
            <a:r>
              <a:rPr lang="ko-KR" altLang="en-US" dirty="0" smtClean="0"/>
              <a:t>학교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상담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상담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저장 버튼 클릭 시 필수 입력 항목 </a:t>
            </a:r>
            <a:r>
              <a:rPr lang="en-US" altLang="ko-KR" dirty="0" smtClean="0"/>
              <a:t>validation check –</a:t>
            </a:r>
            <a:r>
              <a:rPr lang="ko-KR" altLang="en-US" dirty="0" smtClean="0"/>
              <a:t> 누락된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필수 입력 항목이 </a:t>
            </a:r>
            <a:r>
              <a:rPr lang="ko-KR" altLang="en-US" dirty="0"/>
              <a:t>누락 되었습니다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 – </a:t>
            </a:r>
            <a:r>
              <a:rPr lang="ko-KR" altLang="en-US" dirty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항목 저장 후 초기 상담 조회 화면으로 이동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클릭 시 초기 상담 조회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은 출력하지 않음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1456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타원 55"/>
          <p:cNvSpPr>
            <a:spLocks noChangeAspect="1"/>
          </p:cNvSpPr>
          <p:nvPr/>
        </p:nvSpPr>
        <p:spPr>
          <a:xfrm>
            <a:off x="2361158" y="1630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2435936"/>
            <a:ext cx="1800000" cy="180000"/>
            <a:chOff x="2607751" y="2423994"/>
            <a:chExt cx="1693066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92000" y="2961074"/>
            <a:ext cx="4860000" cy="1506897"/>
            <a:chOff x="2693197" y="1814657"/>
            <a:chExt cx="6280615" cy="210968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693197" y="1814657"/>
              <a:ext cx="6280615" cy="210968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8" name="Resize Handle"/>
            <p:cNvSpPr>
              <a:spLocks noChangeAspect="1" noEditPoints="1"/>
            </p:cNvSpPr>
            <p:nvPr/>
          </p:nvSpPr>
          <p:spPr bwMode="auto">
            <a:xfrm>
              <a:off x="8774786" y="3710521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/>
          <p:cNvSpPr/>
          <p:nvPr/>
        </p:nvSpPr>
        <p:spPr bwMode="auto">
          <a:xfrm>
            <a:off x="2592000" y="2699168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458000" y="4765663"/>
            <a:ext cx="1825401" cy="180000"/>
            <a:chOff x="1494291" y="5707918"/>
            <a:chExt cx="1825401" cy="18000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3" name="타원 72"/>
          <p:cNvSpPr>
            <a:spLocks noChangeAspect="1"/>
          </p:cNvSpPr>
          <p:nvPr/>
        </p:nvSpPr>
        <p:spPr>
          <a:xfrm>
            <a:off x="5375292" y="18953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94291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2419692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660551" y="4473257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592000" y="217202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652000" y="2170800"/>
            <a:ext cx="1800000" cy="180000"/>
            <a:chOff x="4278488" y="5431208"/>
            <a:chExt cx="2099987" cy="25200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타원 48"/>
          <p:cNvSpPr>
            <a:spLocks noChangeAspect="1"/>
          </p:cNvSpPr>
          <p:nvPr/>
        </p:nvSpPr>
        <p:spPr>
          <a:xfrm>
            <a:off x="2355580" y="19035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2356326" y="21808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5375292" y="2165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2349335" y="244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2349335" y="3454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92000" y="1896487"/>
            <a:ext cx="1101586" cy="180000"/>
            <a:chOff x="4028848" y="2588400"/>
            <a:chExt cx="1423583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2592000" y="243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652000" y="16298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652000" y="1897200"/>
            <a:ext cx="1800000" cy="180000"/>
            <a:chOff x="2607751" y="2423994"/>
            <a:chExt cx="1693066" cy="180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5375292" y="16326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75292" y="2427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8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49335" y="27088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9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3384"/>
              </p:ext>
            </p:extLst>
          </p:nvPr>
        </p:nvGraphicFramePr>
        <p:xfrm>
          <a:off x="1458000" y="1584000"/>
          <a:ext cx="6120000" cy="293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불정초등학교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010-5454-6767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수학의 아침 등록 관련 상담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어머니 전화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등원 기록 없음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학원 셔틀버스 운행 문의 및 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수업 시 수업료 차이 관련 문의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ko-KR" altLang="en-US" dirty="0"/>
              <a:t>등록 버튼 클릭 시 학생관리 </a:t>
            </a:r>
            <a:r>
              <a:rPr lang="en-US" altLang="ko-KR" dirty="0"/>
              <a:t>– </a:t>
            </a:r>
            <a:r>
              <a:rPr lang="ko-KR" altLang="en-US" dirty="0"/>
              <a:t>학생정보입력 </a:t>
            </a:r>
            <a:r>
              <a:rPr lang="ko-KR" altLang="en-US" dirty="0" smtClean="0"/>
              <a:t>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학생정보입력 화면에서 상담유형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학부모전화번호 자동 입력되어 화면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초기상담 내용은 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학생기본정보의 상담관리 탭에 추가되지 않음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상세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004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초기상담상세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1458000" y="4587778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68625" y="18980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학생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478625" y="18980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수납관리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수납관리 최초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9540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수납조회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87766" y="2745189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4316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8789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909600" y="3492206"/>
            <a:ext cx="1216061" cy="180366"/>
            <a:chOff x="6534260" y="5120870"/>
            <a:chExt cx="1216061" cy="180366"/>
          </a:xfrm>
        </p:grpSpPr>
        <p:sp>
          <p:nvSpPr>
            <p:cNvPr id="4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50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4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96955"/>
              </p:ext>
            </p:extLst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8" name="자유형 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자유형 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자유형 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16" name="사각형 설명선 15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20" name="사각형 설명선 19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25" name="사각형 설명선 24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31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32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33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34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44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42984"/>
              </p:ext>
            </p:extLst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49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54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58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타원 76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8" name="슬라이드 번호 개체 틀 7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수납관리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수납조회 목록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r>
              <a:rPr lang="ko-KR" altLang="en-US" dirty="0" smtClean="0"/>
              <a:t>결제내역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수강료 납부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87650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수납조회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5512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박진주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담당 선생님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78183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김동수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나혜리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75,000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주정욱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총 미납 금액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225,000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6896449" y="34577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96449" y="31931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896449" y="3728002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7435495" y="31951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7435495" y="3463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87766" y="2745189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909600" y="4305939"/>
            <a:ext cx="1216061" cy="180366"/>
            <a:chOff x="6534260" y="5120870"/>
            <a:chExt cx="1216061" cy="180366"/>
          </a:xfrm>
        </p:grpSpPr>
        <p:sp>
          <p:nvSpPr>
            <p:cNvPr id="53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56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7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5363"/>
              </p:ext>
            </p:extLst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16651"/>
              </p:ext>
            </p:extLst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7" name="직사각형 6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0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1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3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trike="sngStrike" dirty="0" smtClean="0"/>
              <a:t>학교선택 </a:t>
            </a:r>
            <a:r>
              <a:rPr lang="en-US" altLang="ko-KR" strike="sngStrike" dirty="0" smtClean="0"/>
              <a:t>: </a:t>
            </a:r>
            <a:r>
              <a:rPr lang="ko-KR" altLang="en-US" strike="sngStrike" dirty="0" smtClean="0"/>
              <a:t>전체</a:t>
            </a:r>
            <a:r>
              <a:rPr lang="en-US" altLang="ko-KR" strike="sngStrike" dirty="0" smtClean="0"/>
              <a:t>(</a:t>
            </a:r>
            <a:r>
              <a:rPr lang="en-US" altLang="ko-KR" strike="sngStrike" dirty="0" err="1" smtClean="0"/>
              <a:t>df</a:t>
            </a:r>
            <a:r>
              <a:rPr lang="en-US" altLang="ko-KR" strike="sngStrike" dirty="0" smtClean="0"/>
              <a:t>)/</a:t>
            </a:r>
            <a:r>
              <a:rPr lang="ko-KR" altLang="en-US" strike="sngStrike" dirty="0" smtClean="0"/>
              <a:t>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</a:t>
            </a:r>
            <a:r>
              <a:rPr lang="en-US" altLang="ko-KR" strike="sngStrike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초등관에서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중등관 등 타 관의 학생 정보 조회 불가로 정책이 변경되며 학교선택 항목은 삭제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 이름을 입력 후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결과가 없는 경우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검색 결과가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학생검색 시 각 관에 등록된 학생만 검색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클릭 시 학생정보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학원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관리하는 원장</a:t>
            </a:r>
            <a:r>
              <a:rPr lang="en-US" altLang="ko-KR" dirty="0"/>
              <a:t> </a:t>
            </a:r>
            <a:r>
              <a:rPr lang="ko-KR" altLang="en-US" dirty="0" smtClean="0"/>
              <a:t>등 타 관의 학생 정보 또는 기타 정보를 조회 할 수 있는 권한이 있는 경우 관 선택할 수 있는 기능 제공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최초 진입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92754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66115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학생 이름을 입력 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909970" y="3760165"/>
            <a:ext cx="1216061" cy="180366"/>
            <a:chOff x="6534260" y="5120870"/>
            <a:chExt cx="1216061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1458000" y="345694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19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34981" y="34569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88223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3699545" y="727908"/>
            <a:ext cx="1356166" cy="2871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3492000" y="781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494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검색 결과 목록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No, </a:t>
            </a:r>
            <a:r>
              <a:rPr lang="ko-KR" altLang="en-US" strike="sngStrike" dirty="0" smtClean="0"/>
              <a:t>이름</a:t>
            </a:r>
            <a:r>
              <a:rPr lang="en-US" altLang="ko-KR" strike="sngStrike" dirty="0" smtClean="0"/>
              <a:t>, </a:t>
            </a:r>
            <a:r>
              <a:rPr lang="ko-KR" altLang="en-US" b="1" strike="sngStrike" dirty="0" smtClean="0">
                <a:solidFill>
                  <a:srgbClr val="FF0000"/>
                </a:solidFill>
              </a:rPr>
              <a:t>수강관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전화번호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학교명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이름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전화번호 항목으로 출력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No./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 항목으로 출력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특정 학생 이름으로 검색하지 않은 경우 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선택에 따라 등록된 모든 학생이 출력됨</a:t>
            </a:r>
            <a:endParaRPr lang="en-US" altLang="ko-KR" dirty="0" smtClean="0"/>
          </a:p>
          <a:p>
            <a:r>
              <a:rPr lang="ko-KR" altLang="en-US" dirty="0" smtClean="0"/>
              <a:t>학생 이름 클릭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r>
              <a:rPr lang="ko-KR" altLang="en-US" dirty="0" smtClean="0"/>
              <a:t> 으로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대기생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상담만 받고 수강신청은 하지 않은 상태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 정보는 필수 입력 항목으로 </a:t>
            </a:r>
            <a:r>
              <a:rPr lang="ko-KR" altLang="en-US" dirty="0" err="1" smtClean="0"/>
              <a:t>대기생이어도</a:t>
            </a:r>
            <a:r>
              <a:rPr lang="ko-KR" altLang="en-US" dirty="0" smtClean="0"/>
              <a:t> 해당 항목이 출력되어야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 이력이 있고 현재 </a:t>
            </a:r>
            <a:r>
              <a:rPr lang="ko-KR" altLang="en-US" dirty="0" err="1" smtClean="0"/>
              <a:t>수강신청하여</a:t>
            </a:r>
            <a:r>
              <a:rPr lang="ko-KR" altLang="en-US" dirty="0" smtClean="0"/>
              <a:t> 수강중인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 중 특정 사유로 인해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신청한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학원을 계속 다닐 의사가 없어 퇴원처리 된 상태</a:t>
            </a:r>
            <a:endParaRPr lang="en-US" altLang="ko-KR" dirty="0" smtClean="0"/>
          </a:p>
          <a:p>
            <a:r>
              <a:rPr lang="ko-KR" altLang="en-US" dirty="0" smtClean="0"/>
              <a:t>등록된 전화번호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없는 경우 하이픈 </a:t>
            </a:r>
            <a:r>
              <a:rPr lang="en-US" altLang="ko-KR" dirty="0" smtClean="0"/>
              <a:t>( - 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1page 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개 부터 </a:t>
            </a:r>
            <a:r>
              <a:rPr lang="en-US" altLang="ko-KR" dirty="0" smtClean="0"/>
              <a:t>pagination</a:t>
            </a:r>
          </a:p>
          <a:p>
            <a:pPr lvl="1"/>
            <a:r>
              <a:rPr lang="en-US" altLang="ko-KR" dirty="0" smtClean="0"/>
              <a:t>1page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2page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5page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6page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10page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결과 출력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37662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71912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윤미진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010-9999-8888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대기생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김미정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010-3434-3434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010-2222-2322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431584" y="4304690"/>
            <a:ext cx="2172832" cy="180366"/>
            <a:chOff x="6534260" y="5120870"/>
            <a:chExt cx="2172832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7979561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8255188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8496439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1462357" y="26692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016828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5685186" y="43050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58000" y="40078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2709122" y="34593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753135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6090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1452832" y="2881655"/>
            <a:ext cx="6118724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김수내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288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0924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최초 진입 시 선택 정보 없음</a:t>
            </a:r>
            <a:endParaRPr lang="en-US" altLang="ko-KR" dirty="0" smtClean="0"/>
          </a:p>
          <a:p>
            <a:r>
              <a:rPr lang="ko-KR" altLang="en-US" dirty="0" smtClean="0"/>
              <a:t>생일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date picker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endParaRPr lang="en-US" altLang="ko-KR" dirty="0" smtClean="0"/>
          </a:p>
          <a:p>
            <a:r>
              <a:rPr lang="ko-KR" altLang="en-US" dirty="0" smtClean="0"/>
              <a:t>학생 전화번호</a:t>
            </a:r>
            <a:endParaRPr lang="en-US" altLang="ko-KR" dirty="0" smtClean="0"/>
          </a:p>
          <a:p>
            <a:r>
              <a:rPr lang="ko-KR" altLang="en-US" dirty="0" smtClean="0"/>
              <a:t>학생 집 전화번호</a:t>
            </a:r>
            <a:endParaRPr lang="en-US" altLang="ko-KR" dirty="0" smtClean="0"/>
          </a:p>
          <a:p>
            <a:r>
              <a:rPr lang="ko-KR" altLang="en-US" dirty="0" smtClean="0"/>
              <a:t>학교이름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학교 검색 팝업 호출</a:t>
            </a:r>
            <a:endParaRPr lang="en-US" altLang="ko-KR" dirty="0" smtClean="0"/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초등은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학년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중등 또는 고등은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학년 출력</a:t>
            </a:r>
            <a:endParaRPr lang="en-US" altLang="ko-KR" dirty="0" smtClean="0"/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 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아이디로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직접입력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)/naver.com/daum.net/hanmail.net/gmail.com/nate.com/hotmail.com</a:t>
            </a:r>
          </a:p>
          <a:p>
            <a:r>
              <a:rPr lang="ko-KR" altLang="en-US" dirty="0" smtClean="0"/>
              <a:t>형제정보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학생 검색 팝업 호출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해당 관에 기 등록된 형제가 있는 경우</a:t>
            </a:r>
            <a:r>
              <a:rPr lang="ko-KR" altLang="en-US" dirty="0" smtClean="0"/>
              <a:t> 형제정보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형제 할인과 연관된 정보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타 관에 등록된 형제 정보도 검색이 되어야 하므로 모든 관의 학생 검색이 가능해야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[ + ] </a:t>
            </a:r>
            <a:r>
              <a:rPr lang="ko-KR" altLang="en-US" dirty="0" smtClean="0"/>
              <a:t>버튼 클릭 시 형제 추가 </a:t>
            </a:r>
            <a:r>
              <a:rPr lang="en-US" altLang="ko-KR" dirty="0" smtClean="0"/>
              <a:t>: 1 row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메모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1,000bytes </a:t>
            </a:r>
            <a:r>
              <a:rPr lang="ko-KR" altLang="en-US" dirty="0" smtClean="0"/>
              <a:t>까지 입력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학생정보등록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정보 신규 등록 화면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002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91999" y="3533368"/>
            <a:ext cx="4844695" cy="1131147"/>
            <a:chOff x="2591999" y="3420151"/>
            <a:chExt cx="4844695" cy="1131147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58000" y="4808722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2287389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357936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287389" y="1898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57936" y="18965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287389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357936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2287389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9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5357936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10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2287389" y="2972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2322863" y="3780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2287389" y="3259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83" name="타원 82"/>
          <p:cNvSpPr>
            <a:spLocks noChangeAspect="1"/>
          </p:cNvSpPr>
          <p:nvPr/>
        </p:nvSpPr>
        <p:spPr>
          <a:xfrm>
            <a:off x="2284914" y="2162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5357936" y="21584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직접입력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6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r>
              <a:rPr lang="ko-KR" altLang="en-US" dirty="0" smtClean="0"/>
              <a:t>학교선택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초등학교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중학교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고등학교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학부모전화번호</a:t>
            </a:r>
            <a:endParaRPr lang="en-US" altLang="ko-KR" dirty="0" smtClean="0"/>
          </a:p>
          <a:p>
            <a:r>
              <a:rPr lang="ko-KR" altLang="en-US" dirty="0" smtClean="0"/>
              <a:t>검색결과 출력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/No./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학부모전화번호 항목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팝업 호출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 이름을 입력 후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결과가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검색 결과가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행까지 출력 후</a:t>
            </a:r>
            <a:r>
              <a:rPr lang="en-US" altLang="ko-KR" dirty="0" smtClean="0"/>
              <a:t>, 6</a:t>
            </a:r>
            <a:r>
              <a:rPr lang="ko-KR" altLang="en-US" dirty="0" smtClean="0"/>
              <a:t>행 이상 스크롤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결과에서 학생 체크 선택하면 하단에 선택한 학생 정보 출력</a:t>
            </a:r>
            <a:endParaRPr lang="en-US" altLang="ko-KR" dirty="0" smtClean="0"/>
          </a:p>
          <a:p>
            <a:r>
              <a:rPr lang="ko-KR" altLang="en-US" dirty="0" smtClean="0"/>
              <a:t>선택 버튼 클릭 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닫고 형제정보 항목에 선택된 학생 정보 출력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학생정보등록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정보 신규 등록 화면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91999" y="3533368"/>
            <a:ext cx="4844695" cy="1131147"/>
            <a:chOff x="2591999" y="3420151"/>
            <a:chExt cx="4844695" cy="1131147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58000" y="4808722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직접입력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6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1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72043" y="1149591"/>
            <a:ext cx="5360578" cy="502836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84018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71396"/>
              </p:ext>
            </p:extLst>
          </p:nvPr>
        </p:nvGraphicFramePr>
        <p:xfrm>
          <a:off x="1332332" y="1385910"/>
          <a:ext cx="504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396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학생검색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5832332" y="2257394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447563" y="1971132"/>
            <a:ext cx="3628725" cy="180000"/>
            <a:chOff x="2217218" y="1706072"/>
            <a:chExt cx="3628725" cy="180000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217218" y="1706072"/>
              <a:ext cx="1800000" cy="180000"/>
              <a:chOff x="4278488" y="5431208"/>
              <a:chExt cx="2099987" cy="252000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 bwMode="auto">
            <a:xfrm>
              <a:off x="4045943" y="1706072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이은빛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23205"/>
              </p:ext>
            </p:extLst>
          </p:nvPr>
        </p:nvGraphicFramePr>
        <p:xfrm>
          <a:off x="1332332" y="2846447"/>
          <a:ext cx="504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000"/>
                <a:gridCol w="270000"/>
                <a:gridCol w="360000"/>
                <a:gridCol w="900000"/>
                <a:gridCol w="900000"/>
                <a:gridCol w="360000"/>
                <a:gridCol w="90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cs typeface="Calibri" pitchFamily="34" charset="0"/>
                        </a:rPr>
                        <a:t>이은빛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010-9191-8888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윤미진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010-5136-0264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cs typeface="Calibri" pitchFamily="34" charset="0"/>
                        </a:rPr>
                        <a:t>이은빛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010-9999-8181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정자초등학교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김미정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010-5786-9632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cs typeface="Calibri" pitchFamily="34" charset="0"/>
                        </a:rPr>
                        <a:t>이은빛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010-6767-5342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불곡초등학교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남희정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010-3254-5623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cs typeface="Calibri" pitchFamily="34" charset="0"/>
                        </a:rPr>
                        <a:t>이은빛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010-4545-7878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이매초등학교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양선미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010-5656-2323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cs typeface="Calibri" pitchFamily="34" charset="0"/>
                        </a:rPr>
                        <a:t>이은빛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010-5858-8585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민일래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010-3578-9510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6" name="그룹 105"/>
          <p:cNvGrpSpPr/>
          <p:nvPr/>
        </p:nvGrpSpPr>
        <p:grpSpPr>
          <a:xfrm>
            <a:off x="2447563" y="1707206"/>
            <a:ext cx="1800000" cy="180000"/>
            <a:chOff x="4278488" y="5431208"/>
            <a:chExt cx="2099987" cy="252000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초등학교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298976" y="5798575"/>
            <a:ext cx="1106712" cy="180367"/>
            <a:chOff x="3285042" y="5798575"/>
            <a:chExt cx="1106712" cy="180367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27338"/>
              </p:ext>
            </p:extLst>
          </p:nvPr>
        </p:nvGraphicFramePr>
        <p:xfrm>
          <a:off x="1332332" y="4994871"/>
          <a:ext cx="504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900000"/>
                <a:gridCol w="360000"/>
                <a:gridCol w="90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엄소라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010-6767-5342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불곡초등학교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남희정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010-3254-5623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3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6" y="3113842"/>
            <a:ext cx="144017" cy="1350000"/>
            <a:chOff x="5066886" y="1652571"/>
            <a:chExt cx="144017" cy="2880471"/>
          </a:xfrm>
          <a:solidFill>
            <a:srgbClr val="FFFFFF"/>
          </a:solidFill>
        </p:grpSpPr>
        <p:sp>
          <p:nvSpPr>
            <p:cNvPr id="114" name="Track"/>
            <p:cNvSpPr/>
            <p:nvPr/>
          </p:nvSpPr>
          <p:spPr>
            <a:xfrm rot="5400000">
              <a:off x="3698659" y="3020798"/>
              <a:ext cx="2880471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332274" y="3013831"/>
              <a:ext cx="1613063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019888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" name="타원 117"/>
          <p:cNvSpPr>
            <a:spLocks noChangeAspect="1"/>
          </p:cNvSpPr>
          <p:nvPr/>
        </p:nvSpPr>
        <p:spPr>
          <a:xfrm>
            <a:off x="1195188" y="1174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>
            <a:spLocks noChangeAspect="1"/>
          </p:cNvSpPr>
          <p:nvPr/>
        </p:nvSpPr>
        <p:spPr>
          <a:xfrm>
            <a:off x="2193685" y="1702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>
            <a:spLocks noChangeAspect="1"/>
          </p:cNvSpPr>
          <p:nvPr/>
        </p:nvSpPr>
        <p:spPr>
          <a:xfrm>
            <a:off x="2194133" y="1971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21" name="타원 120"/>
          <p:cNvSpPr>
            <a:spLocks noChangeAspect="1"/>
          </p:cNvSpPr>
          <p:nvPr/>
        </p:nvSpPr>
        <p:spPr>
          <a:xfrm>
            <a:off x="1332854" y="26701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1335386" y="2848099"/>
            <a:ext cx="5030648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타원 122"/>
          <p:cNvSpPr>
            <a:spLocks noChangeAspect="1"/>
          </p:cNvSpPr>
          <p:nvPr/>
        </p:nvSpPr>
        <p:spPr>
          <a:xfrm>
            <a:off x="3103401" y="57985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2190</TotalTime>
  <Words>6024</Words>
  <Application>Microsoft Office PowerPoint</Application>
  <PresentationFormat>A4 용지(210x297mm)</PresentationFormat>
  <Paragraphs>2187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4" baseType="lpstr">
      <vt:lpstr>Lucida Grande</vt:lpstr>
      <vt:lpstr>가는각진제목체</vt:lpstr>
      <vt:lpstr>나눔고딕</vt:lpstr>
      <vt:lpstr>돋움</vt:lpstr>
      <vt:lpstr>맑은 고딕</vt:lpstr>
      <vt:lpstr>Arial</vt:lpstr>
      <vt:lpstr>Calibri</vt:lpstr>
      <vt:lpstr>Segoe UI</vt:lpstr>
      <vt:lpstr>Tahoma</vt:lpstr>
      <vt:lpstr>Times New Roman</vt:lpstr>
      <vt:lpstr>Trebuchet MS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</dc:creator>
  <cp:lastModifiedBy>Bond</cp:lastModifiedBy>
  <cp:revision>96</cp:revision>
  <dcterms:created xsi:type="dcterms:W3CDTF">2018-03-26T09:07:09Z</dcterms:created>
  <dcterms:modified xsi:type="dcterms:W3CDTF">2018-04-02T04:37:26Z</dcterms:modified>
</cp:coreProperties>
</file>