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23193DC-7A2C-4E94-9DED-6A0BAB849C2F}">
          <p14:sldIdLst>
            <p14:sldId id="256"/>
          </p14:sldIdLst>
        </p14:section>
        <p14:section name="개정이력" id="{2A14959F-72A2-49B6-8BC4-0642FDE91284}">
          <p14:sldIdLst>
            <p14:sldId id="258"/>
          </p14:sldIdLst>
        </p14:section>
        <p14:section name="문서 가이드" id="{6FC0CDB2-D9B3-4AEA-BE93-28A5DCB3FDA5}">
          <p14:sldIdLst>
            <p14:sldId id="259"/>
            <p14:sldId id="260"/>
            <p14:sldId id="261"/>
          </p14:sldIdLst>
        </p14:section>
        <p14:section name="학습관리 &gt; 출결관리" id="{F00B7AF6-274F-4596-9AC1-A036FAB1235C}">
          <p14:sldIdLst>
            <p14:sldId id="262"/>
            <p14:sldId id="263"/>
            <p14:sldId id="264"/>
            <p14:sldId id="265"/>
          </p14:sldIdLst>
        </p14:section>
        <p14:section name="학습관리 &gt; 과제관리" id="{5C02FE18-71FD-48CA-91C1-2A148BD0B60C}">
          <p14:sldIdLst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022F8-8C1F-41CC-B988-80623FC25766}" type="datetimeFigureOut">
              <a:rPr lang="ko-KR" altLang="en-US" smtClean="0"/>
              <a:t>2018-04-02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0E055-9A47-484F-8C06-74D4A174B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03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0645809"/>
              </p:ext>
            </p:extLst>
          </p:nvPr>
        </p:nvGraphicFramePr>
        <p:xfrm>
          <a:off x="633600" y="5231945"/>
          <a:ext cx="3354353" cy="57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941"/>
                <a:gridCol w="2655412"/>
              </a:tblGrid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30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보안등급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u="sng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대외비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극비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직선 연결선 7"/>
          <p:cNvCxnSpPr/>
          <p:nvPr userDrawn="1"/>
        </p:nvCxnSpPr>
        <p:spPr>
          <a:xfrm>
            <a:off x="633000" y="2595824"/>
            <a:ext cx="8640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Group 15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8490727"/>
              </p:ext>
            </p:extLst>
          </p:nvPr>
        </p:nvGraphicFramePr>
        <p:xfrm>
          <a:off x="7543801" y="5020747"/>
          <a:ext cx="1732574" cy="1160260"/>
        </p:xfrm>
        <a:graphic>
          <a:graphicData uri="http://schemas.openxmlformats.org/drawingml/2006/table">
            <a:tbl>
              <a:tblPr/>
              <a:tblGrid>
                <a:gridCol w="358464"/>
                <a:gridCol w="687055"/>
                <a:gridCol w="687055"/>
              </a:tblGrid>
              <a:tr h="2050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플로우교육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50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책임자</a:t>
                      </a: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6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ahoma" pitchFamily="34" charset="0"/>
                      </a:endParaRPr>
                    </a:p>
                  </a:txBody>
                  <a:tcPr marL="70756" marR="70756" marT="32657" marB="32657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1377856" y="5264035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smtClean="0"/>
              <a:t>작성자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377856" y="5462266"/>
            <a:ext cx="2160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작성일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3000" y="935211"/>
            <a:ext cx="8640000" cy="90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 spc="-150"/>
            </a:lvl1pPr>
          </a:lstStyle>
          <a:p>
            <a:pPr lvl="0"/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27" hasCustomPrompt="1"/>
          </p:nvPr>
        </p:nvSpPr>
        <p:spPr>
          <a:xfrm>
            <a:off x="633000" y="1840953"/>
            <a:ext cx="864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spc="-150"/>
            </a:lvl1pPr>
          </a:lstStyle>
          <a:p>
            <a:pPr lvl="0"/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(Admin)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939520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8627132" y="6017570"/>
            <a:ext cx="612000" cy="18000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>
              <a:buFont typeface="Arial" panose="020B0604020202020204" pitchFamily="34" charset="0"/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ko-KR" altLang="en-US" dirty="0" smtClean="0"/>
              <a:t>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40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3047530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248332"/>
              </p:ext>
            </p:extLst>
          </p:nvPr>
        </p:nvGraphicFramePr>
        <p:xfrm>
          <a:off x="75600" y="1112138"/>
          <a:ext cx="1332000" cy="35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/>
                        <a:t>학습관리</a:t>
                      </a:r>
                      <a:endParaRPr lang="ko-KR" altLang="en-US" sz="800" b="1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출결관리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 &gt; </a:t>
                      </a:r>
                      <a:r>
                        <a:rPr lang="ko-KR" altLang="en-US" sz="800" b="0" dirty="0" smtClean="0"/>
                        <a:t>과제관리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행정관리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경영관리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운영세팅관리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커뮤니티관리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ERP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시스템관리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>
          <a:xfrm>
            <a:off x="1452118" y="700577"/>
            <a:ext cx="2805531" cy="34474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ko-KR" altLang="en-US" sz="1000" b="1" dirty="0" smtClean="0">
                <a:solidFill>
                  <a:schemeClr val="tx1"/>
                </a:solidFill>
              </a:rPr>
              <a:t>학습관리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  <p:cxnSp>
        <p:nvCxnSpPr>
          <p:cNvPr id="16" name="직선 연결선 15"/>
          <p:cNvCxnSpPr/>
          <p:nvPr userDrawn="1"/>
        </p:nvCxnSpPr>
        <p:spPr>
          <a:xfrm>
            <a:off x="72000" y="1108800"/>
            <a:ext cx="75564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 userDrawn="1"/>
        </p:nvGrpSpPr>
        <p:grpSpPr>
          <a:xfrm>
            <a:off x="3751022" y="782947"/>
            <a:ext cx="3804896" cy="180000"/>
            <a:chOff x="3751022" y="881812"/>
            <a:chExt cx="3804896" cy="180000"/>
          </a:xfrm>
        </p:grpSpPr>
        <p:grpSp>
          <p:nvGrpSpPr>
            <p:cNvPr id="18" name="그룹 17"/>
            <p:cNvGrpSpPr/>
            <p:nvPr userDrawn="1"/>
          </p:nvGrpSpPr>
          <p:grpSpPr>
            <a:xfrm>
              <a:off x="3751022" y="881812"/>
              <a:ext cx="2276552" cy="180000"/>
              <a:chOff x="5260623" y="670137"/>
              <a:chExt cx="2276552" cy="180000"/>
            </a:xfrm>
          </p:grpSpPr>
          <p:sp>
            <p:nvSpPr>
              <p:cNvPr id="22" name="직사각형 21"/>
              <p:cNvSpPr/>
              <p:nvPr userDrawn="1"/>
            </p:nvSpPr>
            <p:spPr>
              <a:xfrm>
                <a:off x="5795160" y="687035"/>
                <a:ext cx="1742015" cy="14620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ko-KR" altLang="en-US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장효연님 안녕하세요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23" name="그룹 22"/>
              <p:cNvGrpSpPr/>
              <p:nvPr userDrawn="1"/>
            </p:nvGrpSpPr>
            <p:grpSpPr>
              <a:xfrm>
                <a:off x="5260623" y="670137"/>
                <a:ext cx="1260000" cy="180000"/>
                <a:chOff x="4278488" y="5431208"/>
                <a:chExt cx="1469987" cy="252000"/>
              </a:xfrm>
            </p:grpSpPr>
            <p:sp>
              <p:nvSpPr>
                <p:cNvPr id="24" name="직사각형 23"/>
                <p:cNvSpPr/>
                <p:nvPr/>
              </p:nvSpPr>
              <p:spPr bwMode="auto">
                <a:xfrm>
                  <a:off x="4278488" y="5431208"/>
                  <a:ext cx="1469987" cy="25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tlCol="0" anchor="ctr"/>
                <a:lstStyle/>
                <a:p>
                  <a:r>
                    <a:rPr lang="ko-KR" altLang="en-US" sz="800" dirty="0" smtClean="0">
                      <a:solidFill>
                        <a:schemeClr val="tx1"/>
                      </a:solidFill>
                      <a:latin typeface="Calibri" pitchFamily="34" charset="0"/>
                      <a:cs typeface="Calibri" pitchFamily="34" charset="0"/>
                    </a:rPr>
                    <a:t>수학의 아침 초등관</a:t>
                  </a:r>
                  <a:endPara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5" name="Arrow Down"/>
                <p:cNvSpPr>
                  <a:spLocks noChangeAspect="1"/>
                </p:cNvSpPr>
                <p:nvPr/>
              </p:nvSpPr>
              <p:spPr bwMode="auto">
                <a:xfrm flipH="1">
                  <a:off x="5617364" y="5539120"/>
                  <a:ext cx="64008" cy="36177"/>
                </a:xfrm>
                <a:custGeom>
                  <a:avLst/>
                  <a:gdLst>
                    <a:gd name="T0" fmla="*/ 0 w 197"/>
                    <a:gd name="T1" fmla="*/ 0 h 115"/>
                    <a:gd name="T2" fmla="*/ 99 w 197"/>
                    <a:gd name="T3" fmla="*/ 115 h 115"/>
                    <a:gd name="T4" fmla="*/ 197 w 197"/>
                    <a:gd name="T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7" h="115">
                      <a:moveTo>
                        <a:pt x="0" y="0"/>
                      </a:moveTo>
                      <a:lnTo>
                        <a:pt x="99" y="115"/>
                      </a:lnTo>
                      <a:lnTo>
                        <a:pt x="197" y="0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9" name="그룹 18"/>
            <p:cNvGrpSpPr/>
            <p:nvPr userDrawn="1"/>
          </p:nvGrpSpPr>
          <p:grpSpPr>
            <a:xfrm>
              <a:off x="6085765" y="881812"/>
              <a:ext cx="1470153" cy="180000"/>
              <a:chOff x="6085765" y="881812"/>
              <a:chExt cx="1470153" cy="180000"/>
            </a:xfrm>
          </p:grpSpPr>
          <p:sp>
            <p:nvSpPr>
              <p:cNvPr id="20" name="직사각형 19"/>
              <p:cNvSpPr/>
              <p:nvPr userDrawn="1"/>
            </p:nvSpPr>
            <p:spPr bwMode="auto">
              <a:xfrm>
                <a:off x="6835918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로그아웃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직사각형 20"/>
              <p:cNvSpPr/>
              <p:nvPr userDrawn="1"/>
            </p:nvSpPr>
            <p:spPr bwMode="auto">
              <a:xfrm>
                <a:off x="6085765" y="881812"/>
                <a:ext cx="720000" cy="180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4208" rIns="0" bIns="34208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개인정보수정</a:t>
                </a:r>
                <a:endPara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26" name="직사각형 25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28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29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7197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어지는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8880765"/>
              </p:ext>
            </p:extLst>
          </p:nvPr>
        </p:nvGraphicFramePr>
        <p:xfrm>
          <a:off x="72572" y="85815"/>
          <a:ext cx="9764095" cy="50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95"/>
                <a:gridCol w="900000"/>
                <a:gridCol w="7531200"/>
              </a:tblGrid>
              <a:tr h="252000"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/>
                        <a:t>화면명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화면정의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|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 userDrawn="1"/>
        </p:nvSpPr>
        <p:spPr>
          <a:xfrm>
            <a:off x="72571" y="622538"/>
            <a:ext cx="7560000" cy="59760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572" y="622538"/>
            <a:ext cx="1332000" cy="597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8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>
              <a:lnSpc>
                <a:spcPct val="100000"/>
              </a:lnSpc>
              <a:defRPr sz="800"/>
            </a:lvl1pPr>
            <a:lvl2pPr>
              <a:lnSpc>
                <a:spcPct val="100000"/>
              </a:lnSpc>
              <a:defRPr sz="800"/>
            </a:lvl2pPr>
            <a:lvl3pPr>
              <a:lnSpc>
                <a:spcPct val="100000"/>
              </a:lnSpc>
              <a:defRPr sz="800"/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39476879"/>
              </p:ext>
            </p:extLst>
          </p:nvPr>
        </p:nvGraphicFramePr>
        <p:xfrm>
          <a:off x="75600" y="1112138"/>
          <a:ext cx="1332000" cy="29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000"/>
              </a:tblGrid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메인</a:t>
                      </a:r>
                      <a:endParaRPr lang="ko-KR" altLang="en-US" sz="80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학생관리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학습관리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행정관리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경영관리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/>
                        <a:t>운영세팅관리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커뮤니티관리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/>
                        <a:t>ERP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/>
                        <a:t>시스템관리</a:t>
                      </a:r>
                      <a:endParaRPr lang="ko-KR" altLang="en-US" sz="800" b="0" dirty="0"/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" y="702156"/>
            <a:ext cx="888585" cy="355435"/>
          </a:xfrm>
          <a:prstGeom prst="rect">
            <a:avLst/>
          </a:prstGeom>
        </p:spPr>
      </p:pic>
      <p:sp>
        <p:nvSpPr>
          <p:cNvPr id="13" name="텍스트 개체 틀 36"/>
          <p:cNvSpPr>
            <a:spLocks noGrp="1"/>
          </p:cNvSpPr>
          <p:nvPr>
            <p:ph type="body" sz="quarter" idx="13"/>
          </p:nvPr>
        </p:nvSpPr>
        <p:spPr>
          <a:xfrm>
            <a:off x="2399971" y="166527"/>
            <a:ext cx="7308000" cy="157163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sp>
        <p:nvSpPr>
          <p:cNvPr id="14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2401200" y="423040"/>
            <a:ext cx="7308000" cy="157163"/>
          </a:xfrm>
          <a:prstGeom prst="rect">
            <a:avLst/>
          </a:prstGeom>
        </p:spPr>
        <p:txBody>
          <a:bodyPr anchor="ctr"/>
          <a:lstStyle>
            <a:lvl1pPr>
              <a:buNone/>
              <a:defRPr sz="800">
                <a:latin typeface="+mn-ea"/>
                <a:ea typeface="+mn-ea"/>
              </a:defRPr>
            </a:lvl1pPr>
            <a:lvl2pPr>
              <a:buNone/>
              <a:defRPr sz="800">
                <a:latin typeface="돋움" pitchFamily="50" charset="-127"/>
                <a:ea typeface="돋움" pitchFamily="50" charset="-127"/>
              </a:defRPr>
            </a:lvl2pPr>
            <a:lvl3pPr>
              <a:defRPr sz="800">
                <a:latin typeface="돋움" pitchFamily="50" charset="-127"/>
                <a:ea typeface="돋움" pitchFamily="50" charset="-127"/>
              </a:defRPr>
            </a:lvl3pPr>
            <a:lvl4pPr>
              <a:defRPr sz="800">
                <a:latin typeface="돋움" pitchFamily="50" charset="-127"/>
                <a:ea typeface="돋움" pitchFamily="50" charset="-127"/>
              </a:defRPr>
            </a:lvl4pPr>
            <a:lvl5pPr>
              <a:defRPr sz="800">
                <a:latin typeface="돋움" pitchFamily="50" charset="-127"/>
                <a:ea typeface="돋움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6621538"/>
            <a:ext cx="551741" cy="2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min 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2572" y="622538"/>
            <a:ext cx="7521429" cy="59911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홈</a:t>
            </a:r>
          </a:p>
          <a:p>
            <a:pPr rtl="0" eaLnBrk="1" fontAlgn="ctr" latinLnBrk="1" hangingPunct="1"/>
            <a:r>
              <a:rPr lang="ko-KR" altLang="ko-KR" sz="1300" b="0" i="0" u="none" strike="noStrike" kern="120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주문관리</a:t>
            </a:r>
            <a:endParaRPr lang="ko-KR" altLang="ko-KR" sz="1300" b="0" i="0" u="none" strike="noStrike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1211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745109" y="803670"/>
            <a:ext cx="2092961" cy="579486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7745109" y="622538"/>
            <a:ext cx="2092961" cy="15561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415" tIns="34208" rIns="68415" bIns="34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n-ea"/>
                <a:ea typeface="+mn-ea"/>
                <a:cs typeface="Arial" pitchFamily="34" charset="0"/>
              </a:rPr>
              <a:t>Description</a:t>
            </a:r>
          </a:p>
        </p:txBody>
      </p:sp>
      <p:sp>
        <p:nvSpPr>
          <p:cNvPr id="13" name="텍스트 개체 틀 73"/>
          <p:cNvSpPr>
            <a:spLocks noGrp="1"/>
          </p:cNvSpPr>
          <p:nvPr>
            <p:ph type="body" sz="quarter" idx="17"/>
          </p:nvPr>
        </p:nvSpPr>
        <p:spPr>
          <a:xfrm>
            <a:off x="7743349" y="811234"/>
            <a:ext cx="2090592" cy="5787304"/>
          </a:xfrm>
          <a:prstGeom prst="rect">
            <a:avLst/>
          </a:prstGeom>
        </p:spPr>
        <p:txBody>
          <a:bodyPr lIns="68415" tIns="34208" rIns="68415" bIns="34208">
            <a:normAutofit/>
          </a:bodyPr>
          <a:lstStyle>
            <a:lvl1pPr marL="85725" indent="-85725">
              <a:lnSpc>
                <a:spcPct val="100000"/>
              </a:lnSpc>
              <a:buFont typeface="+mj-lt"/>
              <a:buAutoNum type="arabicPeriod"/>
              <a:defRPr sz="800">
                <a:latin typeface="+mn-ea"/>
                <a:ea typeface="+mn-ea"/>
              </a:defRPr>
            </a:lvl1pPr>
            <a:lvl2pPr marL="180975" indent="-85725">
              <a:lnSpc>
                <a:spcPct val="100000"/>
              </a:lnSpc>
              <a:defRPr sz="800">
                <a:latin typeface="+mn-ea"/>
                <a:ea typeface="+mn-ea"/>
              </a:defRPr>
            </a:lvl2pPr>
            <a:lvl3pPr marL="266700" indent="-85725">
              <a:lnSpc>
                <a:spcPct val="100000"/>
              </a:lnSpc>
              <a:buNone/>
              <a:defRPr sz="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800"/>
            </a:lvl4pPr>
            <a:lvl5pPr>
              <a:lnSpc>
                <a:spcPct val="100000"/>
              </a:lnSpc>
              <a:defRPr sz="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 smtClean="0"/>
              <a:t>- </a:t>
            </a:r>
            <a:r>
              <a:rPr lang="ko-KR" altLang="en-US" dirty="0" smtClean="0"/>
              <a:t>셋째 수준</a:t>
            </a:r>
            <a:endParaRPr lang="ko-KR" altLang="en-US" dirty="0"/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</p:spTree>
    <p:extLst>
      <p:ext uri="{BB962C8B-B14F-4D97-AF65-F5344CB8AC3E}">
        <p14:creationId xmlns:p14="http://schemas.microsoft.com/office/powerpoint/2010/main" val="1726360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정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536906" y="6694714"/>
            <a:ext cx="287451" cy="163286"/>
          </a:xfrm>
          <a:prstGeom prst="rect">
            <a:avLst/>
          </a:prstGeom>
        </p:spPr>
        <p:txBody>
          <a:bodyPr vert="horz" lIns="68415" tIns="34208" rIns="68415" bIns="34208" rtlCol="0" anchor="ctr"/>
          <a:lstStyle>
            <a:lvl1pPr algn="r">
              <a:defRPr sz="6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22854844-1A2F-4349-A064-787E6573A7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9212413" y="6706731"/>
            <a:ext cx="272666" cy="14602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lIns="34208" tIns="34208" rIns="34208" bIns="34208">
            <a:spAutoFit/>
          </a:bodyPr>
          <a:lstStyle/>
          <a:p>
            <a:pPr marL="0" marR="0" lvl="0" indent="0" defTabSz="68415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|  Page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5319" y="89957"/>
            <a:ext cx="27857" cy="205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139286" y="72000"/>
            <a:ext cx="3966103" cy="262954"/>
          </a:xfrm>
          <a:prstGeom prst="rect">
            <a:avLst/>
          </a:prstGeom>
        </p:spPr>
        <p:txBody>
          <a:bodyPr lIns="68415" tIns="34208" rIns="68415" bIns="34208" anchor="ctr"/>
          <a:lstStyle>
            <a:lvl1pPr marL="0" indent="0">
              <a:buNone/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</a:lstStyle>
          <a:p>
            <a:pPr lvl="0"/>
            <a:r>
              <a:rPr lang="ko-KR" altLang="en-US" dirty="0" err="1" smtClean="0"/>
              <a:t>화면명을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3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min_설명영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8345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학습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4450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188">
          <p15:clr>
            <a:srgbClr val="FBAE40"/>
          </p15:clr>
        </p15:guide>
        <p15:guide id="2" pos="6300">
          <p15:clr>
            <a:srgbClr val="FBAE40"/>
          </p15:clr>
        </p15:guide>
        <p15:guide id="3" pos="3125">
          <p15:clr>
            <a:srgbClr val="FBAE40"/>
          </p15:clr>
        </p15:guide>
        <p15:guide id="4" pos="5824">
          <p15:clr>
            <a:srgbClr val="FBAE40"/>
          </p15:clr>
        </p15:guide>
        <p15:guide id="5" pos="449">
          <p15:clr>
            <a:srgbClr val="FBAE40"/>
          </p15:clr>
        </p15:guide>
        <p15:guide id="6" orient="horz" pos="12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21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8" r:id="rId3"/>
    <p:sldLayoutId id="2147483684" r:id="rId4"/>
    <p:sldLayoutId id="2147483685" r:id="rId5"/>
    <p:sldLayoutId id="2147483686" r:id="rId6"/>
    <p:sldLayoutId id="2147483687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이기훈</a:t>
            </a:r>
            <a:endParaRPr lang="ko-KR" altLang="en-US" dirty="0">
              <a:latin typeface="+mn-ea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2018-03-30</a:t>
            </a:r>
            <a:endParaRPr lang="ko-KR" altLang="en-US" dirty="0"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200" dirty="0" err="1">
                <a:latin typeface="+mn-ea"/>
              </a:rPr>
              <a:t>플로우교육</a:t>
            </a:r>
            <a:r>
              <a:rPr lang="ko-KR" altLang="en-US" sz="3200" dirty="0">
                <a:latin typeface="+mn-ea"/>
              </a:rPr>
              <a:t> </a:t>
            </a:r>
            <a:r>
              <a:rPr lang="en-US" altLang="ko-KR" sz="3200" dirty="0">
                <a:latin typeface="+mn-ea"/>
              </a:rPr>
              <a:t>- Academy Management System</a:t>
            </a:r>
            <a:endParaRPr lang="ko-KR" altLang="en-US" sz="3200" dirty="0">
              <a:latin typeface="+mn-e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Admin – </a:t>
            </a:r>
            <a:r>
              <a:rPr lang="ko-KR" altLang="en-US" dirty="0">
                <a:latin typeface="+mn-ea"/>
              </a:rPr>
              <a:t>학습관리 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3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과제관리 진입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 smtClean="0"/>
              <a:t>과제관리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해당 영역 클릭 시 강의검색 팝업 호출</a:t>
            </a:r>
            <a:endParaRPr lang="en-US" altLang="ko-KR" dirty="0" smtClean="0"/>
          </a:p>
          <a:p>
            <a:r>
              <a:rPr lang="ko-KR" altLang="en-US" dirty="0" smtClean="0"/>
              <a:t>사용여부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사용않음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기능 필요 여부</a:t>
            </a:r>
            <a:endParaRPr lang="en-US" altLang="ko-KR" dirty="0" smtClean="0"/>
          </a:p>
          <a:p>
            <a:r>
              <a:rPr lang="ko-KR" altLang="en-US" dirty="0" smtClean="0"/>
              <a:t>과제등록일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날짜 지정 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오늘</a:t>
            </a:r>
            <a:r>
              <a:rPr lang="en-US" altLang="ko-KR" dirty="0" smtClean="0"/>
              <a:t>/7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/60</a:t>
            </a:r>
            <a:r>
              <a:rPr lang="ko-KR" altLang="en-US" dirty="0" smtClean="0"/>
              <a:t>일 단위로 선택 가능</a:t>
            </a:r>
            <a:endParaRPr lang="en-US" altLang="ko-KR" dirty="0" smtClean="0"/>
          </a:p>
          <a:p>
            <a:r>
              <a:rPr lang="ko-KR" altLang="en-US" dirty="0" smtClean="0"/>
              <a:t>등록 정보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)/</a:t>
            </a:r>
            <a:r>
              <a:rPr lang="ko-KR" altLang="en-US" dirty="0" err="1" smtClean="0"/>
              <a:t>과제명</a:t>
            </a:r>
            <a:r>
              <a:rPr lang="ko-KR" altLang="en-US" dirty="0" smtClean="0"/>
              <a:t> 선택 후 입력</a:t>
            </a:r>
            <a:endParaRPr lang="en-US" altLang="ko-KR" dirty="0" smtClean="0"/>
          </a:p>
          <a:p>
            <a:r>
              <a:rPr lang="ko-KR" altLang="en-US" dirty="0" smtClean="0"/>
              <a:t>검색 버튼 클릭 시 하단 과제 목록에 출력</a:t>
            </a:r>
            <a:endParaRPr lang="en-US" altLang="ko-KR" dirty="0" smtClean="0"/>
          </a:p>
          <a:p>
            <a:r>
              <a:rPr lang="ko-KR" altLang="en-US" dirty="0" smtClean="0"/>
              <a:t>과제관리 화면 최초 진입 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반 또는 과제를 검색해 주세요</a:t>
            </a:r>
            <a:r>
              <a:rPr lang="en-US" altLang="ko-KR" dirty="0" smtClean="0"/>
              <a:t>.’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678000" y="2444837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81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7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반 또는 과제를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458000" y="3457565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9" name="타원 38"/>
          <p:cNvSpPr>
            <a:spLocks noChangeAspect="1"/>
          </p:cNvSpPr>
          <p:nvPr/>
        </p:nvSpPr>
        <p:spPr>
          <a:xfrm>
            <a:off x="230400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>
            <a:spLocks noChangeAspect="1"/>
          </p:cNvSpPr>
          <p:nvPr/>
        </p:nvSpPr>
        <p:spPr>
          <a:xfrm>
            <a:off x="5355682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1" name="타원 40"/>
          <p:cNvSpPr>
            <a:spLocks noChangeAspect="1"/>
          </p:cNvSpPr>
          <p:nvPr/>
        </p:nvSpPr>
        <p:spPr>
          <a:xfrm>
            <a:off x="2304000" y="189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2" name="타원 41"/>
          <p:cNvSpPr>
            <a:spLocks noChangeAspect="1"/>
          </p:cNvSpPr>
          <p:nvPr/>
        </p:nvSpPr>
        <p:spPr>
          <a:xfrm>
            <a:off x="2304000" y="21633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28000" y="216814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592000" y="2168143"/>
            <a:ext cx="1800000" cy="180000"/>
            <a:chOff x="4278488" y="5431208"/>
            <a:chExt cx="2099967" cy="252000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4278488" y="5431208"/>
              <a:ext cx="209996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이름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2" name="Arrow Down"/>
            <p:cNvSpPr>
              <a:spLocks noChangeAspect="1"/>
            </p:cNvSpPr>
            <p:nvPr/>
          </p:nvSpPr>
          <p:spPr bwMode="auto">
            <a:xfrm flipH="1">
              <a:off x="6237398" y="5539120"/>
              <a:ext cx="6400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타원 52"/>
          <p:cNvSpPr>
            <a:spLocks noChangeAspect="1"/>
          </p:cNvSpPr>
          <p:nvPr/>
        </p:nvSpPr>
        <p:spPr>
          <a:xfrm>
            <a:off x="6398925" y="244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>
            <a:spLocks noChangeAspect="1"/>
          </p:cNvSpPr>
          <p:nvPr/>
        </p:nvSpPr>
        <p:spPr>
          <a:xfrm>
            <a:off x="5366742" y="31879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5" name="텍스트 개체 틀 1"/>
          <p:cNvSpPr txBox="1">
            <a:spLocks/>
          </p:cNvSpPr>
          <p:nvPr/>
        </p:nvSpPr>
        <p:spPr>
          <a:xfrm>
            <a:off x="7750093" y="5543043"/>
            <a:ext cx="2090592" cy="1035781"/>
          </a:xfrm>
          <a:prstGeom prst="rect">
            <a:avLst/>
          </a:prstGeom>
          <a:solidFill>
            <a:srgbClr val="FF0000"/>
          </a:solidFill>
        </p:spPr>
        <p:txBody>
          <a:bodyPr lIns="68415" tIns="34208" rIns="68415" bIns="34208">
            <a:normAutofit/>
          </a:bodyPr>
          <a:lstStyle>
            <a:lvl1pPr marL="70079" indent="-70079" algn="l" defTabSz="957792" rtl="0" eaLnBrk="1" latinLnBrk="1" hangingPunct="1">
              <a:lnSpc>
                <a:spcPct val="100000"/>
              </a:lnSpc>
              <a:spcBef>
                <a:spcPts val="1047"/>
              </a:spcBef>
              <a:buFont typeface="+mj-lt"/>
              <a:buAutoNum type="arabicPeriod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843" indent="-61764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1920" indent="-70079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Tempus Sans ITC" panose="04020404030D07020202" pitchFamily="82" charset="0"/>
              <a:buChar char="-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1999" indent="-70079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3763" indent="-61764" algn="l" defTabSz="957792" rtl="0" eaLnBrk="1" latinLnBrk="1" hangingPunct="1">
              <a:lnSpc>
                <a:spcPct val="100000"/>
              </a:lnSpc>
              <a:spcBef>
                <a:spcPts val="524"/>
              </a:spcBef>
              <a:buFont typeface="Wingdings" panose="05000000000000000000" pitchFamily="2" charset="2"/>
              <a:buChar char="Ø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3927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2823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1719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615" indent="-239448" algn="l" defTabSz="957792" rtl="0" eaLnBrk="1" latinLnBrk="1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과제관리 메뉴의 정확한 용도와 어떠한 방식으로 운영 및 활용을 할 것인지 확인 필요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단순한 </a:t>
            </a:r>
            <a:r>
              <a:rPr lang="ko-KR" altLang="en-US" dirty="0" err="1" smtClean="0">
                <a:solidFill>
                  <a:schemeClr val="bg1"/>
                </a:solidFill>
              </a:rPr>
              <a:t>과제풀로</a:t>
            </a:r>
            <a:r>
              <a:rPr lang="ko-KR" altLang="en-US" dirty="0" smtClean="0">
                <a:solidFill>
                  <a:schemeClr val="bg1"/>
                </a:solidFill>
              </a:rPr>
              <a:t> 사용하는 것인지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등록한 과제를 </a:t>
            </a:r>
            <a:r>
              <a:rPr lang="en-US" altLang="ko-KR" dirty="0" smtClean="0">
                <a:solidFill>
                  <a:schemeClr val="bg1"/>
                </a:solidFill>
              </a:rPr>
              <a:t>front </a:t>
            </a:r>
            <a:r>
              <a:rPr lang="ko-KR" altLang="en-US" dirty="0" smtClean="0">
                <a:solidFill>
                  <a:schemeClr val="bg1"/>
                </a:solidFill>
              </a:rPr>
              <a:t>화면에서 확인할 수 있도록 할 것인지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92000" y="1895328"/>
            <a:ext cx="2194546" cy="180000"/>
            <a:chOff x="2592000" y="1618491"/>
            <a:chExt cx="2194546" cy="180000"/>
          </a:xfrm>
        </p:grpSpPr>
        <p:grpSp>
          <p:nvGrpSpPr>
            <p:cNvPr id="62" name="그룹 61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68" name="직사각형 67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0" name="직사각형 6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3" name="그룹 62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64" name="직사각형 63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5" name="그룹 64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66" name="직사각형 65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67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58" name="그룹 57"/>
          <p:cNvGrpSpPr/>
          <p:nvPr/>
        </p:nvGrpSpPr>
        <p:grpSpPr>
          <a:xfrm>
            <a:off x="4825383" y="1894466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59" name="직사각형 58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35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780000"/>
                <a:gridCol w="720000"/>
                <a:gridCol w="720000"/>
                <a:gridCol w="72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과제명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선행수업 과제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현미경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2018-01-15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2017-11-02 </a:t>
                      </a: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 보강 과제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오미자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2017-11-02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 문제풀이 과제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현상금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2017-09-25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과제관리 검색 결과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 smtClean="0"/>
              <a:t>과제관리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과제명</a:t>
            </a:r>
            <a:r>
              <a:rPr lang="ko-KR" altLang="en-US" dirty="0" smtClean="0"/>
              <a:t> 클릭 시 과제상세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화면으로 이동</a:t>
            </a:r>
            <a:endParaRPr lang="en-US" altLang="ko-KR" dirty="0"/>
          </a:p>
          <a:p>
            <a:r>
              <a:rPr lang="ko-KR" altLang="en-US" dirty="0" smtClean="0"/>
              <a:t>등록 버튼 클릭 시 과제등록 화면으로 이동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1458000" y="3999729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타원 45"/>
          <p:cNvSpPr>
            <a:spLocks noChangeAspect="1"/>
          </p:cNvSpPr>
          <p:nvPr/>
        </p:nvSpPr>
        <p:spPr>
          <a:xfrm>
            <a:off x="2667601" y="31971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>
            <a:spLocks noChangeAspect="1"/>
          </p:cNvSpPr>
          <p:nvPr/>
        </p:nvSpPr>
        <p:spPr>
          <a:xfrm>
            <a:off x="2428080" y="39997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810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등록정보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678000" y="2444837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52" name="직사각형 5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타원 53"/>
          <p:cNvSpPr>
            <a:spLocks noChangeAspect="1"/>
          </p:cNvSpPr>
          <p:nvPr/>
        </p:nvSpPr>
        <p:spPr>
          <a:xfrm>
            <a:off x="230400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5" name="타원 54"/>
          <p:cNvSpPr>
            <a:spLocks noChangeAspect="1"/>
          </p:cNvSpPr>
          <p:nvPr/>
        </p:nvSpPr>
        <p:spPr>
          <a:xfrm>
            <a:off x="5355682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>
            <a:spLocks noChangeAspect="1"/>
          </p:cNvSpPr>
          <p:nvPr/>
        </p:nvSpPr>
        <p:spPr>
          <a:xfrm>
            <a:off x="2304000" y="18944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7" name="타원 56"/>
          <p:cNvSpPr>
            <a:spLocks noChangeAspect="1"/>
          </p:cNvSpPr>
          <p:nvPr/>
        </p:nvSpPr>
        <p:spPr>
          <a:xfrm>
            <a:off x="2304000" y="21633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428000" y="2168143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592000" y="2168143"/>
            <a:ext cx="1800000" cy="180000"/>
            <a:chOff x="4278488" y="5431208"/>
            <a:chExt cx="2099967" cy="252000"/>
          </a:xfrm>
        </p:grpSpPr>
        <p:sp>
          <p:nvSpPr>
            <p:cNvPr id="60" name="직사각형 59"/>
            <p:cNvSpPr/>
            <p:nvPr/>
          </p:nvSpPr>
          <p:spPr bwMode="auto">
            <a:xfrm>
              <a:off x="4278488" y="5431208"/>
              <a:ext cx="209996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이름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1" name="Arrow Down"/>
            <p:cNvSpPr>
              <a:spLocks noChangeAspect="1"/>
            </p:cNvSpPr>
            <p:nvPr/>
          </p:nvSpPr>
          <p:spPr bwMode="auto">
            <a:xfrm flipH="1">
              <a:off x="6237398" y="5539120"/>
              <a:ext cx="6400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타원 61"/>
          <p:cNvSpPr>
            <a:spLocks noChangeAspect="1"/>
          </p:cNvSpPr>
          <p:nvPr/>
        </p:nvSpPr>
        <p:spPr>
          <a:xfrm>
            <a:off x="6398925" y="244483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592000" y="1895328"/>
            <a:ext cx="2194546" cy="180000"/>
            <a:chOff x="2592000" y="1618491"/>
            <a:chExt cx="2194546" cy="180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70" name="직사각형 69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2017-08-07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1" name="그룹 7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2" name="직사각형 7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5" name="그룹 64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66" name="직사각형 6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67" name="그룹 6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68" name="직사각형 6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6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74" name="그룹 73"/>
          <p:cNvGrpSpPr/>
          <p:nvPr/>
        </p:nvGrpSpPr>
        <p:grpSpPr>
          <a:xfrm>
            <a:off x="4825383" y="1894466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75" name="직사각형 74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42" name="직사각형 41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 신규등록 화</a:t>
            </a:r>
            <a:r>
              <a:rPr lang="ko-KR" altLang="en-US" dirty="0"/>
              <a:t>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/>
              <a:t>과제관리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등록하는 과제를 사용할 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화면에 진입한 강사가 맡고 있는 반 목록 출력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사용여부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사용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df</a:t>
            </a:r>
            <a:r>
              <a:rPr lang="en-US" altLang="ko-KR" dirty="0" smtClean="0">
                <a:solidFill>
                  <a:srgbClr val="FF0000"/>
                </a:solidFill>
              </a:rPr>
              <a:t>)/</a:t>
            </a:r>
            <a:r>
              <a:rPr lang="ko-KR" altLang="en-US" dirty="0" err="1" smtClean="0">
                <a:solidFill>
                  <a:srgbClr val="FF0000"/>
                </a:solidFill>
              </a:rPr>
              <a:t>사용않음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해당 기능 필요 여부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과제 제목 입력</a:t>
            </a:r>
            <a:endParaRPr lang="en-US" altLang="ko-KR" dirty="0" smtClean="0"/>
          </a:p>
          <a:p>
            <a:r>
              <a:rPr lang="ko-KR" altLang="en-US" dirty="0" smtClean="0"/>
              <a:t>과제 내용 입력</a:t>
            </a:r>
            <a:endParaRPr lang="en-US" altLang="ko-KR" dirty="0" smtClean="0"/>
          </a:p>
          <a:p>
            <a:r>
              <a:rPr lang="ko-KR" altLang="en-US" dirty="0" smtClean="0"/>
              <a:t>파일 첨부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파일찾기</a:t>
            </a:r>
            <a:r>
              <a:rPr lang="ko-KR" altLang="en-US" dirty="0" smtClean="0"/>
              <a:t> 버튼 클릭 시 </a:t>
            </a:r>
            <a:r>
              <a:rPr lang="ko-KR" altLang="en-US" dirty="0" err="1" smtClean="0"/>
              <a:t>파일찾기</a:t>
            </a:r>
            <a:r>
              <a:rPr lang="ko-KR" altLang="en-US" dirty="0" smtClean="0"/>
              <a:t> 윈도우 시스템 팝업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첨부파일은 </a:t>
            </a:r>
            <a:r>
              <a:rPr lang="en-US" altLang="ko-KR" dirty="0" err="1" smtClean="0"/>
              <a:t>hwp</a:t>
            </a:r>
            <a:r>
              <a:rPr lang="en-US" altLang="ko-KR" dirty="0" smtClean="0"/>
              <a:t>, doc, </a:t>
            </a:r>
            <a:r>
              <a:rPr lang="en-US" altLang="ko-KR" dirty="0" err="1" smtClean="0"/>
              <a:t>docx</a:t>
            </a:r>
            <a:r>
              <a:rPr lang="en-US" altLang="ko-KR" dirty="0" smtClean="0"/>
              <a:t>, pdf</a:t>
            </a:r>
            <a:r>
              <a:rPr lang="ko-KR" altLang="en-US" dirty="0" smtClean="0"/>
              <a:t>로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업로드 용량은 </a:t>
            </a:r>
            <a:r>
              <a:rPr lang="en-US" altLang="ko-KR" dirty="0" smtClean="0"/>
              <a:t>500kbyte</a:t>
            </a:r>
            <a:r>
              <a:rPr lang="ko-KR" altLang="en-US" dirty="0" smtClean="0"/>
              <a:t>로 제한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첨부파일은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개만 업로드 할 수 있도록 할 것인지 여부 확인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저장 버튼 클릭 시 등록한 내용을 저장 후 과제 목록 화면으로 이동</a:t>
            </a:r>
            <a:endParaRPr lang="en-US" altLang="ko-KR" dirty="0" smtClean="0"/>
          </a:p>
          <a:p>
            <a:r>
              <a:rPr lang="ko-KR" altLang="en-US" dirty="0" smtClean="0"/>
              <a:t>목록 버튼 클릭 시 등록한 내용을 저장하지 않고 목록 화면으로 이동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Alert “</a:t>
            </a:r>
            <a:r>
              <a:rPr lang="ko-KR" altLang="en-US" dirty="0" smtClean="0"/>
              <a:t>작성한 내용이 저장되지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계속 하시겠습니까</a:t>
            </a:r>
            <a:r>
              <a:rPr lang="en-US" altLang="ko-KR" dirty="0" smtClean="0"/>
              <a:t>?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250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doc,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docx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pdf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등록만 가능하며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500Kbyte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용량을 제한합니다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과제등록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2592000" y="1627325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사용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2592000" y="1897200"/>
            <a:ext cx="36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92000" y="2179029"/>
            <a:ext cx="4860000" cy="1397651"/>
            <a:chOff x="2693197" y="1814656"/>
            <a:chExt cx="6280617" cy="1956711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693197" y="1814656"/>
              <a:ext cx="6280617" cy="195671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" name="Resize Handle"/>
            <p:cNvSpPr>
              <a:spLocks noChangeAspect="1" noEditPoints="1"/>
            </p:cNvSpPr>
            <p:nvPr/>
          </p:nvSpPr>
          <p:spPr bwMode="auto">
            <a:xfrm>
              <a:off x="8817433" y="3607736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4428000" y="367883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파일찾기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92000" y="368036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58000" y="4157688"/>
            <a:ext cx="1825401" cy="180000"/>
            <a:chOff x="1494291" y="5420040"/>
            <a:chExt cx="1825401" cy="180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4" name="타원 23"/>
          <p:cNvSpPr>
            <a:spLocks noChangeAspect="1"/>
          </p:cNvSpPr>
          <p:nvPr/>
        </p:nvSpPr>
        <p:spPr>
          <a:xfrm>
            <a:off x="2293401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5383210" y="16273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>
          <a:xfrm>
            <a:off x="2293401" y="190110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2293401" y="27878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>
          <a:xfrm>
            <a:off x="2293401" y="37703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1458000" y="43415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>
          <a:xfrm>
            <a:off x="2383401" y="434152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7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 상세보기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수정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학습관리 </a:t>
            </a:r>
            <a:r>
              <a:rPr lang="en-US" altLang="ko-KR" dirty="0"/>
              <a:t>– </a:t>
            </a:r>
            <a:r>
              <a:rPr lang="ko-KR" altLang="en-US" dirty="0"/>
              <a:t>과제관리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과제 목록에서 </a:t>
            </a:r>
            <a:r>
              <a:rPr lang="ko-KR" altLang="en-US" dirty="0" err="1" smtClean="0"/>
              <a:t>과제명을</a:t>
            </a:r>
            <a:r>
              <a:rPr lang="ko-KR" altLang="en-US" dirty="0" smtClean="0"/>
              <a:t> 클릭하여 이동한 과제 상세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 등록된 내용 중 수정사항이 있는 경우 목록 버튼 클릭 시 </a:t>
            </a:r>
            <a:r>
              <a:rPr lang="en-US" altLang="ko-KR" dirty="0" smtClean="0"/>
              <a:t>Alert “</a:t>
            </a:r>
            <a:r>
              <a:rPr lang="ko-KR" altLang="en-US" dirty="0"/>
              <a:t>작성한 내용이 저장되지 않습니다</a:t>
            </a:r>
            <a:r>
              <a:rPr lang="en-US" altLang="ko-KR" dirty="0"/>
              <a:t>. </a:t>
            </a:r>
            <a:r>
              <a:rPr lang="ko-KR" altLang="en-US" dirty="0"/>
              <a:t>계속 하시겠습니까</a:t>
            </a:r>
            <a:r>
              <a:rPr lang="en-US" altLang="ko-KR" dirty="0"/>
              <a:t>? [</a:t>
            </a:r>
            <a:r>
              <a:rPr lang="ko-KR" altLang="en-US" dirty="0"/>
              <a:t>확인</a:t>
            </a:r>
            <a:r>
              <a:rPr lang="en-US" altLang="ko-KR" dirty="0"/>
              <a:t>][</a:t>
            </a:r>
            <a:r>
              <a:rPr lang="ko-KR" altLang="en-US" dirty="0"/>
              <a:t>취소</a:t>
            </a:r>
            <a:r>
              <a:rPr lang="en-US" altLang="ko-KR" dirty="0"/>
              <a:t>]”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25094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과제제목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5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과제내용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첨부파일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첨부파일은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doc,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docx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pdf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등록만 가능하며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500Kbyte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용량을 제한합니다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과제상세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592000" y="1627325"/>
            <a:ext cx="1800000" cy="180000"/>
            <a:chOff x="4278488" y="5431208"/>
            <a:chExt cx="2099987" cy="252000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초등영재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5 </a:t>
              </a:r>
              <a:r>
                <a:rPr lang="ko-KR" altLang="en-US" sz="800" dirty="0" err="1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뒷반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652000" y="1627325"/>
            <a:ext cx="1800000" cy="180000"/>
            <a:chOff x="4278488" y="5431208"/>
            <a:chExt cx="2099987" cy="2520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278488" y="5431208"/>
              <a:ext cx="2099987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사용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Arrow Down"/>
            <p:cNvSpPr>
              <a:spLocks noChangeAspect="1"/>
            </p:cNvSpPr>
            <p:nvPr/>
          </p:nvSpPr>
          <p:spPr bwMode="auto">
            <a:xfrm flipH="1">
              <a:off x="6238064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 bwMode="auto">
          <a:xfrm>
            <a:off x="2592000" y="1897200"/>
            <a:ext cx="36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중간고사 대비 기출문제 풀이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592000" y="2179029"/>
            <a:ext cx="4860000" cy="1397651"/>
            <a:chOff x="2693197" y="1814656"/>
            <a:chExt cx="6280617" cy="1956711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693197" y="1814656"/>
              <a:ext cx="6280617" cy="195671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t"/>
            <a:lstStyle/>
            <a:p>
              <a:r>
                <a:rPr lang="ko-KR" altLang="en-US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중간고사를 대비하여 분당에 있는 중학교 기출문제를 모아 보았습니다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+mn-ea"/>
                  <a:cs typeface="Calibri" pitchFamily="34" charset="0"/>
                </a:rPr>
                <a:t>.</a:t>
              </a:r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8" name="Resize Handle"/>
            <p:cNvSpPr>
              <a:spLocks noChangeAspect="1" noEditPoints="1"/>
            </p:cNvSpPr>
            <p:nvPr/>
          </p:nvSpPr>
          <p:spPr bwMode="auto">
            <a:xfrm>
              <a:off x="8817433" y="3607736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 bwMode="auto">
          <a:xfrm>
            <a:off x="4428000" y="3678836"/>
            <a:ext cx="5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파일찾기</a:t>
            </a:r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592000" y="368036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2017_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중간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_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기출문제모음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.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docx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58000" y="4157688"/>
            <a:ext cx="1825401" cy="180000"/>
            <a:chOff x="1494291" y="5420040"/>
            <a:chExt cx="1825401" cy="18000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494291" y="5420040"/>
              <a:ext cx="900000" cy="180000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저장</a:t>
              </a: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419692" y="5420040"/>
              <a:ext cx="900000" cy="18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4208" rIns="0" bIns="34208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목록</a:t>
              </a:r>
            </a:p>
          </p:txBody>
        </p:sp>
      </p:grpSp>
      <p:sp>
        <p:nvSpPr>
          <p:cNvPr id="24" name="타원 23"/>
          <p:cNvSpPr>
            <a:spLocks noChangeAspect="1"/>
          </p:cNvSpPr>
          <p:nvPr/>
        </p:nvSpPr>
        <p:spPr>
          <a:xfrm>
            <a:off x="2002087" y="123890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2383401" y="43624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87766" y="241137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854844-1A2F-4349-A064-787E6573A71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개정이력</a:t>
            </a:r>
            <a:endParaRPr lang="ko-KR" altLang="en-US" dirty="0"/>
          </a:p>
        </p:txBody>
      </p:sp>
      <p:graphicFrame>
        <p:nvGraphicFramePr>
          <p:cNvPr id="7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26131"/>
              </p:ext>
            </p:extLst>
          </p:nvPr>
        </p:nvGraphicFramePr>
        <p:xfrm>
          <a:off x="93000" y="514286"/>
          <a:ext cx="9720000" cy="1450012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0000"/>
                <a:gridCol w="25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400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버전관리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돋움"/>
                          <a:ea typeface="돋움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2018-01-23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이기훈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2018-03-30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원장단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요구사항 미팅 후 수정사항 반영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출결관리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선택 기준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/30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/60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+mj-lt"/>
                        <a:buAutoNum type="arabicPeriod" startAt="2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과제관리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6213" marR="0" lvl="0" indent="-920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필터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714" marR="55714" marT="33429" marB="33429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50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8001" y="514286"/>
          <a:ext cx="9750000" cy="527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(PC)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12,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Font</a:t>
                      </a: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주문관리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 10, Bold)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Sub 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10, Bold)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Title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800" kern="1200" noProof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검정</a:t>
                      </a:r>
                      <a:r>
                        <a:rPr lang="en-US" altLang="ko-KR" sz="800" kern="1200" noProof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size 10, Bold)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텍스트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 8)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필드값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강조 텍스트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맑은고딕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본문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빨강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size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Menu 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표시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(Hover)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콘텐츠관리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주문관리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|  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상품관리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Field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특정일 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                          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Select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Date Picker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Check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Box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Radio Button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전체   ○ 아이디   ○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lt"/>
                          <a:ea typeface="맑은 고딕"/>
                        </a:rPr>
                        <a:t>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Tab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Type1 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Type2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                    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목록 하단</a:t>
                      </a:r>
                      <a:r>
                        <a:rPr lang="ko-KR" altLang="en-US" sz="8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우측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Navigation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Women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&gt; Clothing</a:t>
                      </a:r>
                      <a:r>
                        <a:rPr kumimoji="0" lang="en-US" altLang="ko-KR" sz="8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en-US" altLang="ko-KR" sz="800" b="1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Outer 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우측 상단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Text Area</a:t>
                      </a: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0" name="그룹 99"/>
          <p:cNvGrpSpPr/>
          <p:nvPr/>
        </p:nvGrpSpPr>
        <p:grpSpPr>
          <a:xfrm>
            <a:off x="6536781" y="2776043"/>
            <a:ext cx="975000" cy="180000"/>
            <a:chOff x="4278489" y="5431208"/>
            <a:chExt cx="1260000" cy="352800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4278489" y="5431208"/>
              <a:ext cx="1260000" cy="3528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05" name="Arrow Down"/>
            <p:cNvSpPr>
              <a:spLocks noChangeAspect="1"/>
            </p:cNvSpPr>
            <p:nvPr/>
          </p:nvSpPr>
          <p:spPr bwMode="auto">
            <a:xfrm flipH="1">
              <a:off x="5407365" y="55895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 bwMode="auto">
          <a:xfrm>
            <a:off x="6536780" y="3047443"/>
            <a:ext cx="252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6538071" y="3852856"/>
            <a:ext cx="2595345" cy="186119"/>
            <a:chOff x="8449200" y="4015810"/>
            <a:chExt cx="3353984" cy="260566"/>
          </a:xfrm>
        </p:grpSpPr>
        <p:cxnSp>
          <p:nvCxnSpPr>
            <p:cNvPr id="108" name="Line"/>
            <p:cNvCxnSpPr/>
            <p:nvPr/>
          </p:nvCxnSpPr>
          <p:spPr>
            <a:xfrm>
              <a:off x="9524907" y="4265087"/>
              <a:ext cx="151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ctive Tab Shape"/>
            <p:cNvSpPr/>
            <p:nvPr/>
          </p:nvSpPr>
          <p:spPr>
            <a:xfrm>
              <a:off x="8449200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상품설명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10" name="Active Tab Marker"/>
            <p:cNvCxnSpPr/>
            <p:nvPr/>
          </p:nvCxnSpPr>
          <p:spPr>
            <a:xfrm>
              <a:off x="8451582" y="4276376"/>
              <a:ext cx="108000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ctive Tab Shape"/>
            <p:cNvSpPr/>
            <p:nvPr/>
          </p:nvSpPr>
          <p:spPr>
            <a:xfrm>
              <a:off x="9580948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800" dirty="0" err="1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상품평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(1)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6" name="Active Tab Shape"/>
            <p:cNvSpPr/>
            <p:nvPr/>
          </p:nvSpPr>
          <p:spPr>
            <a:xfrm>
              <a:off x="10723184" y="4015810"/>
              <a:ext cx="1080000" cy="252000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Q&amp;A(1)</a:t>
              </a:r>
            </a:p>
          </p:txBody>
        </p:sp>
      </p:grpSp>
      <p:grpSp>
        <p:nvGrpSpPr>
          <p:cNvPr id="137" name="Pagination"/>
          <p:cNvGrpSpPr/>
          <p:nvPr/>
        </p:nvGrpSpPr>
        <p:grpSpPr>
          <a:xfrm>
            <a:off x="6536781" y="4126566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39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2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47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48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54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55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60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2076236" y="3047842"/>
            <a:ext cx="2218286" cy="180000"/>
            <a:chOff x="4028849" y="2588400"/>
            <a:chExt cx="2866708" cy="252000"/>
          </a:xfrm>
        </p:grpSpPr>
        <p:sp>
          <p:nvSpPr>
            <p:cNvPr id="162" name="직사각형 161"/>
            <p:cNvSpPr/>
            <p:nvPr/>
          </p:nvSpPr>
          <p:spPr bwMode="auto">
            <a:xfrm>
              <a:off x="402884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63" name="직사각형 162"/>
            <p:cNvSpPr/>
            <p:nvPr/>
          </p:nvSpPr>
          <p:spPr bwMode="auto">
            <a:xfrm>
              <a:off x="460961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64" name="직사각형 163"/>
            <p:cNvSpPr/>
            <p:nvPr/>
          </p:nvSpPr>
          <p:spPr bwMode="auto">
            <a:xfrm>
              <a:off x="5190379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771144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 bwMode="auto">
            <a:xfrm>
              <a:off x="6355557" y="2588400"/>
              <a:ext cx="540000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076163" y="2771379"/>
            <a:ext cx="1331594" cy="180794"/>
            <a:chOff x="2076163" y="3143927"/>
            <a:chExt cx="1331594" cy="180794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95" name="직사각형 94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01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2076236" y="3344161"/>
            <a:ext cx="1712861" cy="1305011"/>
            <a:chOff x="2076236" y="3852181"/>
            <a:chExt cx="1712861" cy="1305011"/>
          </a:xfrm>
        </p:grpSpPr>
        <p:sp>
          <p:nvSpPr>
            <p:cNvPr id="173" name="Calendar Background"/>
            <p:cNvSpPr>
              <a:spLocks/>
            </p:cNvSpPr>
            <p:nvPr/>
          </p:nvSpPr>
          <p:spPr bwMode="auto">
            <a:xfrm>
              <a:off x="2076236" y="3852181"/>
              <a:ext cx="1712861" cy="1305011"/>
            </a:xfrm>
            <a:prstGeom prst="roundRect">
              <a:avLst>
                <a:gd name="adj" fmla="val 1539"/>
              </a:avLst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210" name="Previous Button"/>
            <p:cNvSpPr>
              <a:spLocks/>
            </p:cNvSpPr>
            <p:nvPr/>
          </p:nvSpPr>
          <p:spPr bwMode="auto">
            <a:xfrm>
              <a:off x="2219487" y="3954041"/>
              <a:ext cx="56671" cy="58124"/>
            </a:xfrm>
            <a:custGeom>
              <a:avLst/>
              <a:gdLst>
                <a:gd name="T0" fmla="*/ 0 w 258"/>
                <a:gd name="T1" fmla="*/ 148 h 297"/>
                <a:gd name="T2" fmla="*/ 258 w 258"/>
                <a:gd name="T3" fmla="*/ 0 h 297"/>
                <a:gd name="T4" fmla="*/ 258 w 258"/>
                <a:gd name="T5" fmla="*/ 297 h 297"/>
                <a:gd name="T6" fmla="*/ 0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0" y="148"/>
                  </a:moveTo>
                  <a:lnTo>
                    <a:pt x="258" y="0"/>
                  </a:lnTo>
                  <a:lnTo>
                    <a:pt x="258" y="297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sp>
          <p:nvSpPr>
            <p:cNvPr id="211" name="Next Button"/>
            <p:cNvSpPr>
              <a:spLocks/>
            </p:cNvSpPr>
            <p:nvPr/>
          </p:nvSpPr>
          <p:spPr bwMode="auto">
            <a:xfrm>
              <a:off x="3581157" y="3954041"/>
              <a:ext cx="55097" cy="58124"/>
            </a:xfrm>
            <a:custGeom>
              <a:avLst/>
              <a:gdLst>
                <a:gd name="T0" fmla="*/ 258 w 258"/>
                <a:gd name="T1" fmla="*/ 148 h 297"/>
                <a:gd name="T2" fmla="*/ 0 w 258"/>
                <a:gd name="T3" fmla="*/ 297 h 297"/>
                <a:gd name="T4" fmla="*/ 0 w 258"/>
                <a:gd name="T5" fmla="*/ 0 h 297"/>
                <a:gd name="T6" fmla="*/ 258 w 258"/>
                <a:gd name="T7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97">
                  <a:moveTo>
                    <a:pt x="258" y="148"/>
                  </a:moveTo>
                  <a:lnTo>
                    <a:pt x="0" y="297"/>
                  </a:lnTo>
                  <a:lnTo>
                    <a:pt x="0" y="0"/>
                  </a:lnTo>
                  <a:lnTo>
                    <a:pt x="258" y="148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prstClr val="black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dirty="0">
                <a:solidFill>
                  <a:prstClr val="black"/>
                </a:solidFill>
              </a:endParaRPr>
            </a:p>
          </p:txBody>
        </p:sp>
        <p:grpSp>
          <p:nvGrpSpPr>
            <p:cNvPr id="212" name="그룹 211"/>
            <p:cNvGrpSpPr/>
            <p:nvPr/>
          </p:nvGrpSpPr>
          <p:grpSpPr>
            <a:xfrm>
              <a:off x="2375524" y="3905960"/>
              <a:ext cx="1114285" cy="154286"/>
              <a:chOff x="3319872" y="3839849"/>
              <a:chExt cx="1440000" cy="216000"/>
            </a:xfrm>
          </p:grpSpPr>
          <p:sp>
            <p:nvSpPr>
              <p:cNvPr id="220" name="직사각형 219"/>
              <p:cNvSpPr/>
              <p:nvPr/>
            </p:nvSpPr>
            <p:spPr bwMode="auto">
              <a:xfrm>
                <a:off x="331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2017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 bwMode="auto">
              <a:xfrm>
                <a:off x="4039872" y="3839849"/>
                <a:ext cx="720000" cy="216000"/>
              </a:xfrm>
              <a:prstGeom prst="rect">
                <a:avLst/>
              </a:prstGeom>
              <a:noFill/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196105" y="4102162"/>
              <a:ext cx="1473122" cy="128571"/>
              <a:chOff x="2196365" y="4102162"/>
              <a:chExt cx="1473122" cy="128571"/>
            </a:xfrm>
          </p:grpSpPr>
          <p:sp>
            <p:nvSpPr>
              <p:cNvPr id="213" name="직사각형 212"/>
              <p:cNvSpPr/>
              <p:nvPr/>
            </p:nvSpPr>
            <p:spPr bwMode="auto">
              <a:xfrm>
                <a:off x="219636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일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 bwMode="auto">
              <a:xfrm>
                <a:off x="241867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월</a:t>
                </a:r>
              </a:p>
            </p:txBody>
          </p:sp>
          <p:sp>
            <p:nvSpPr>
              <p:cNvPr id="215" name="직사각형 214"/>
              <p:cNvSpPr/>
              <p:nvPr/>
            </p:nvSpPr>
            <p:spPr bwMode="auto">
              <a:xfrm>
                <a:off x="2640977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화</a:t>
                </a:r>
              </a:p>
            </p:txBody>
          </p:sp>
          <p:sp>
            <p:nvSpPr>
              <p:cNvPr id="216" name="직사각형 215"/>
              <p:cNvSpPr/>
              <p:nvPr/>
            </p:nvSpPr>
            <p:spPr bwMode="auto">
              <a:xfrm>
                <a:off x="2863283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수</a:t>
                </a:r>
              </a:p>
            </p:txBody>
          </p:sp>
          <p:sp>
            <p:nvSpPr>
              <p:cNvPr id="217" name="직사각형 216"/>
              <p:cNvSpPr/>
              <p:nvPr/>
            </p:nvSpPr>
            <p:spPr bwMode="auto">
              <a:xfrm>
                <a:off x="3085589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목</a:t>
                </a:r>
              </a:p>
            </p:txBody>
          </p:sp>
          <p:sp>
            <p:nvSpPr>
              <p:cNvPr id="218" name="직사각형 217"/>
              <p:cNvSpPr/>
              <p:nvPr/>
            </p:nvSpPr>
            <p:spPr bwMode="auto">
              <a:xfrm>
                <a:off x="3307895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금</a:t>
                </a:r>
              </a:p>
            </p:txBody>
          </p:sp>
          <p:sp>
            <p:nvSpPr>
              <p:cNvPr id="219" name="직사각형 218"/>
              <p:cNvSpPr/>
              <p:nvPr/>
            </p:nvSpPr>
            <p:spPr bwMode="auto">
              <a:xfrm>
                <a:off x="3530201" y="41021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토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196105" y="4254562"/>
              <a:ext cx="1473122" cy="128571"/>
              <a:chOff x="2196105" y="4254562"/>
              <a:chExt cx="1473122" cy="128571"/>
            </a:xfrm>
          </p:grpSpPr>
          <p:sp>
            <p:nvSpPr>
              <p:cNvPr id="103" name="직사각형 102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2196105" y="4403729"/>
              <a:ext cx="1473122" cy="128571"/>
              <a:chOff x="2196105" y="4254562"/>
              <a:chExt cx="1473122" cy="128571"/>
            </a:xfrm>
          </p:grpSpPr>
          <p:sp>
            <p:nvSpPr>
              <p:cNvPr id="119" name="직사각형 11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2195842" y="4552896"/>
              <a:ext cx="1473122" cy="128571"/>
              <a:chOff x="2196105" y="4254562"/>
              <a:chExt cx="1473122" cy="128571"/>
            </a:xfrm>
          </p:grpSpPr>
          <p:sp>
            <p:nvSpPr>
              <p:cNvPr id="127" name="직사각형 126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2195842" y="4702063"/>
              <a:ext cx="1473122" cy="128571"/>
              <a:chOff x="2196105" y="4254562"/>
              <a:chExt cx="1473122" cy="128571"/>
            </a:xfrm>
          </p:grpSpPr>
          <p:sp>
            <p:nvSpPr>
              <p:cNvPr id="135" name="직사각형 134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19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22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23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2195579" y="4851230"/>
              <a:ext cx="1473122" cy="128571"/>
              <a:chOff x="2196105" y="4254562"/>
              <a:chExt cx="1473122" cy="128571"/>
            </a:xfrm>
          </p:grpSpPr>
          <p:sp>
            <p:nvSpPr>
              <p:cNvPr id="149" name="직사각형 14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24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25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26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27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28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29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30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2195579" y="5000397"/>
              <a:ext cx="1473122" cy="128571"/>
              <a:chOff x="2196105" y="4254562"/>
              <a:chExt cx="1473122" cy="128571"/>
            </a:xfrm>
          </p:grpSpPr>
          <p:sp>
            <p:nvSpPr>
              <p:cNvPr id="159" name="직사각형 158"/>
              <p:cNvSpPr/>
              <p:nvPr/>
            </p:nvSpPr>
            <p:spPr bwMode="auto">
              <a:xfrm>
                <a:off x="219610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50000"/>
                      </a:schemeClr>
                    </a:solidFill>
                    <a:latin typeface="+mn-ea"/>
                    <a:cs typeface="Calibri" pitchFamily="34" charset="0"/>
                  </a:rPr>
                  <a:t>31</a:t>
                </a:r>
                <a:endParaRPr lang="ko-KR" altLang="en-US" sz="700" b="1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 bwMode="auto">
              <a:xfrm>
                <a:off x="241841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1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>
                <a:off x="2640717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2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 bwMode="auto">
              <a:xfrm>
                <a:off x="2863023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3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 bwMode="auto">
              <a:xfrm>
                <a:off x="3085329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4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307635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5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 bwMode="auto">
              <a:xfrm>
                <a:off x="3529941" y="4254562"/>
                <a:ext cx="139286" cy="128571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700" b="1" dirty="0" smtClean="0">
                    <a:solidFill>
                      <a:schemeClr val="bg1">
                        <a:lumMod val="75000"/>
                      </a:schemeClr>
                    </a:solidFill>
                    <a:latin typeface="+mn-ea"/>
                    <a:cs typeface="Calibri" pitchFamily="34" charset="0"/>
                  </a:rPr>
                  <a:t>6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Calibri" pitchFamily="34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6534260" y="4392708"/>
            <a:ext cx="2181299" cy="180366"/>
            <a:chOff x="6534260" y="5120870"/>
            <a:chExt cx="2181299" cy="180366"/>
          </a:xfrm>
        </p:grpSpPr>
        <p:sp>
          <p:nvSpPr>
            <p:cNvPr id="177" name="Page 1"/>
            <p:cNvSpPr/>
            <p:nvPr/>
          </p:nvSpPr>
          <p:spPr>
            <a:xfrm>
              <a:off x="7020882" y="5120871"/>
              <a:ext cx="243227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78" name="Page 2"/>
            <p:cNvSpPr/>
            <p:nvPr/>
          </p:nvSpPr>
          <p:spPr>
            <a:xfrm>
              <a:off x="726218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79" name="Page 3"/>
            <p:cNvSpPr/>
            <p:nvPr/>
          </p:nvSpPr>
          <p:spPr>
            <a:xfrm>
              <a:off x="7505415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80" name="Page 4"/>
            <p:cNvSpPr/>
            <p:nvPr/>
          </p:nvSpPr>
          <p:spPr>
            <a:xfrm>
              <a:off x="7744286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181" name="Page 5"/>
            <p:cNvSpPr/>
            <p:nvPr/>
          </p:nvSpPr>
          <p:spPr>
            <a:xfrm>
              <a:off x="7988028" y="5120871"/>
              <a:ext cx="243227" cy="18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186" name="Previous"/>
            <p:cNvSpPr/>
            <p:nvPr/>
          </p:nvSpPr>
          <p:spPr>
            <a:xfrm rot="16200000">
              <a:off x="6808914" y="5088472"/>
              <a:ext cx="180000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7" name="Next"/>
            <p:cNvSpPr/>
            <p:nvPr/>
          </p:nvSpPr>
          <p:spPr>
            <a:xfrm rot="5400000">
              <a:off x="8263655" y="5088471"/>
              <a:ext cx="179999" cy="2448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9" name="Previous"/>
            <p:cNvSpPr/>
            <p:nvPr/>
          </p:nvSpPr>
          <p:spPr>
            <a:xfrm rot="16200000">
              <a:off x="6564913" y="5090217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&lt;&lt;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93" name="Next"/>
            <p:cNvSpPr/>
            <p:nvPr/>
          </p:nvSpPr>
          <p:spPr>
            <a:xfrm rot="5400000">
              <a:off x="8504906" y="5090584"/>
              <a:ext cx="179999" cy="241306"/>
            </a:xfrm>
            <a:prstGeom prst="round2Same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&gt;&gt;</a:t>
              </a:r>
              <a:endParaRPr lang="en-US" sz="8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2077200" y="4954861"/>
            <a:ext cx="5571158" cy="360000"/>
            <a:chOff x="2693197" y="1814657"/>
            <a:chExt cx="7199650" cy="504000"/>
          </a:xfrm>
        </p:grpSpPr>
        <p:sp>
          <p:nvSpPr>
            <p:cNvPr id="195" name="직사각형 194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HTML </a:t>
              </a:r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Calibri" pitchFamily="34" charset="0"/>
                </a:rPr>
                <a:t>허용</a:t>
              </a:r>
            </a:p>
          </p:txBody>
        </p:sp>
        <p:sp>
          <p:nvSpPr>
            <p:cNvPr id="196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077200" y="5351105"/>
            <a:ext cx="5571158" cy="360000"/>
            <a:chOff x="2693197" y="1814657"/>
            <a:chExt cx="7199650" cy="504000"/>
          </a:xfrm>
        </p:grpSpPr>
        <p:sp>
          <p:nvSpPr>
            <p:cNvPr id="198" name="직사각형 197"/>
            <p:cNvSpPr/>
            <p:nvPr/>
          </p:nvSpPr>
          <p:spPr bwMode="auto">
            <a:xfrm>
              <a:off x="2693197" y="1814657"/>
              <a:ext cx="7199650" cy="504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99" name="Resize Handle"/>
            <p:cNvSpPr>
              <a:spLocks noChangeAspect="1" noEditPoints="1"/>
            </p:cNvSpPr>
            <p:nvPr/>
          </p:nvSpPr>
          <p:spPr bwMode="auto">
            <a:xfrm>
              <a:off x="9737679" y="2157652"/>
              <a:ext cx="113913" cy="111125"/>
            </a:xfrm>
            <a:custGeom>
              <a:avLst/>
              <a:gdLst>
                <a:gd name="T0" fmla="*/ 53 w 309"/>
                <a:gd name="T1" fmla="*/ 277 h 303"/>
                <a:gd name="T2" fmla="*/ 26 w 309"/>
                <a:gd name="T3" fmla="*/ 303 h 303"/>
                <a:gd name="T4" fmla="*/ 0 w 309"/>
                <a:gd name="T5" fmla="*/ 277 h 303"/>
                <a:gd name="T6" fmla="*/ 26 w 309"/>
                <a:gd name="T7" fmla="*/ 250 h 303"/>
                <a:gd name="T8" fmla="*/ 53 w 309"/>
                <a:gd name="T9" fmla="*/ 277 h 303"/>
                <a:gd name="T10" fmla="*/ 181 w 309"/>
                <a:gd name="T11" fmla="*/ 151 h 303"/>
                <a:gd name="T12" fmla="*/ 154 w 309"/>
                <a:gd name="T13" fmla="*/ 178 h 303"/>
                <a:gd name="T14" fmla="*/ 128 w 309"/>
                <a:gd name="T15" fmla="*/ 151 h 303"/>
                <a:gd name="T16" fmla="*/ 154 w 309"/>
                <a:gd name="T17" fmla="*/ 125 h 303"/>
                <a:gd name="T18" fmla="*/ 181 w 309"/>
                <a:gd name="T19" fmla="*/ 151 h 303"/>
                <a:gd name="T20" fmla="*/ 181 w 309"/>
                <a:gd name="T21" fmla="*/ 277 h 303"/>
                <a:gd name="T22" fmla="*/ 154 w 309"/>
                <a:gd name="T23" fmla="*/ 303 h 303"/>
                <a:gd name="T24" fmla="*/ 128 w 309"/>
                <a:gd name="T25" fmla="*/ 277 h 303"/>
                <a:gd name="T26" fmla="*/ 154 w 309"/>
                <a:gd name="T27" fmla="*/ 250 h 303"/>
                <a:gd name="T28" fmla="*/ 181 w 309"/>
                <a:gd name="T29" fmla="*/ 277 h 303"/>
                <a:gd name="T30" fmla="*/ 309 w 309"/>
                <a:gd name="T31" fmla="*/ 26 h 303"/>
                <a:gd name="T32" fmla="*/ 282 w 309"/>
                <a:gd name="T33" fmla="*/ 52 h 303"/>
                <a:gd name="T34" fmla="*/ 256 w 309"/>
                <a:gd name="T35" fmla="*/ 26 h 303"/>
                <a:gd name="T36" fmla="*/ 282 w 309"/>
                <a:gd name="T37" fmla="*/ 0 h 303"/>
                <a:gd name="T38" fmla="*/ 309 w 309"/>
                <a:gd name="T39" fmla="*/ 26 h 303"/>
                <a:gd name="T40" fmla="*/ 309 w 309"/>
                <a:gd name="T41" fmla="*/ 151 h 303"/>
                <a:gd name="T42" fmla="*/ 282 w 309"/>
                <a:gd name="T43" fmla="*/ 178 h 303"/>
                <a:gd name="T44" fmla="*/ 256 w 309"/>
                <a:gd name="T45" fmla="*/ 151 h 303"/>
                <a:gd name="T46" fmla="*/ 282 w 309"/>
                <a:gd name="T47" fmla="*/ 125 h 303"/>
                <a:gd name="T48" fmla="*/ 309 w 309"/>
                <a:gd name="T49" fmla="*/ 151 h 303"/>
                <a:gd name="T50" fmla="*/ 309 w 309"/>
                <a:gd name="T51" fmla="*/ 277 h 303"/>
                <a:gd name="T52" fmla="*/ 282 w 309"/>
                <a:gd name="T53" fmla="*/ 303 h 303"/>
                <a:gd name="T54" fmla="*/ 256 w 309"/>
                <a:gd name="T55" fmla="*/ 277 h 303"/>
                <a:gd name="T56" fmla="*/ 282 w 309"/>
                <a:gd name="T57" fmla="*/ 250 h 303"/>
                <a:gd name="T58" fmla="*/ 309 w 309"/>
                <a:gd name="T59" fmla="*/ 277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09" h="303">
                  <a:moveTo>
                    <a:pt x="53" y="277"/>
                  </a:moveTo>
                  <a:cubicBezTo>
                    <a:pt x="53" y="291"/>
                    <a:pt x="41" y="303"/>
                    <a:pt x="26" y="303"/>
                  </a:cubicBezTo>
                  <a:cubicBezTo>
                    <a:pt x="12" y="303"/>
                    <a:pt x="0" y="291"/>
                    <a:pt x="0" y="277"/>
                  </a:cubicBezTo>
                  <a:cubicBezTo>
                    <a:pt x="0" y="262"/>
                    <a:pt x="12" y="250"/>
                    <a:pt x="26" y="250"/>
                  </a:cubicBezTo>
                  <a:cubicBezTo>
                    <a:pt x="41" y="250"/>
                    <a:pt x="53" y="262"/>
                    <a:pt x="53" y="277"/>
                  </a:cubicBezTo>
                  <a:close/>
                  <a:moveTo>
                    <a:pt x="181" y="151"/>
                  </a:moveTo>
                  <a:cubicBezTo>
                    <a:pt x="181" y="166"/>
                    <a:pt x="169" y="178"/>
                    <a:pt x="154" y="178"/>
                  </a:cubicBezTo>
                  <a:cubicBezTo>
                    <a:pt x="140" y="178"/>
                    <a:pt x="128" y="166"/>
                    <a:pt x="128" y="151"/>
                  </a:cubicBezTo>
                  <a:cubicBezTo>
                    <a:pt x="128" y="137"/>
                    <a:pt x="140" y="125"/>
                    <a:pt x="154" y="125"/>
                  </a:cubicBezTo>
                  <a:cubicBezTo>
                    <a:pt x="169" y="125"/>
                    <a:pt x="181" y="137"/>
                    <a:pt x="181" y="151"/>
                  </a:cubicBezTo>
                  <a:close/>
                  <a:moveTo>
                    <a:pt x="181" y="277"/>
                  </a:moveTo>
                  <a:cubicBezTo>
                    <a:pt x="181" y="291"/>
                    <a:pt x="169" y="303"/>
                    <a:pt x="154" y="303"/>
                  </a:cubicBezTo>
                  <a:cubicBezTo>
                    <a:pt x="140" y="303"/>
                    <a:pt x="128" y="291"/>
                    <a:pt x="128" y="277"/>
                  </a:cubicBezTo>
                  <a:cubicBezTo>
                    <a:pt x="128" y="262"/>
                    <a:pt x="140" y="250"/>
                    <a:pt x="154" y="250"/>
                  </a:cubicBezTo>
                  <a:cubicBezTo>
                    <a:pt x="169" y="250"/>
                    <a:pt x="181" y="262"/>
                    <a:pt x="181" y="277"/>
                  </a:cubicBezTo>
                  <a:close/>
                  <a:moveTo>
                    <a:pt x="309" y="26"/>
                  </a:moveTo>
                  <a:cubicBezTo>
                    <a:pt x="309" y="41"/>
                    <a:pt x="297" y="52"/>
                    <a:pt x="282" y="52"/>
                  </a:cubicBezTo>
                  <a:cubicBezTo>
                    <a:pt x="267" y="52"/>
                    <a:pt x="256" y="41"/>
                    <a:pt x="256" y="26"/>
                  </a:cubicBezTo>
                  <a:cubicBezTo>
                    <a:pt x="256" y="11"/>
                    <a:pt x="267" y="0"/>
                    <a:pt x="282" y="0"/>
                  </a:cubicBezTo>
                  <a:cubicBezTo>
                    <a:pt x="297" y="0"/>
                    <a:pt x="309" y="11"/>
                    <a:pt x="309" y="26"/>
                  </a:cubicBezTo>
                  <a:close/>
                  <a:moveTo>
                    <a:pt x="309" y="151"/>
                  </a:moveTo>
                  <a:cubicBezTo>
                    <a:pt x="309" y="166"/>
                    <a:pt x="297" y="178"/>
                    <a:pt x="282" y="178"/>
                  </a:cubicBezTo>
                  <a:cubicBezTo>
                    <a:pt x="267" y="178"/>
                    <a:pt x="256" y="166"/>
                    <a:pt x="256" y="151"/>
                  </a:cubicBezTo>
                  <a:cubicBezTo>
                    <a:pt x="256" y="137"/>
                    <a:pt x="267" y="125"/>
                    <a:pt x="282" y="125"/>
                  </a:cubicBezTo>
                  <a:cubicBezTo>
                    <a:pt x="297" y="125"/>
                    <a:pt x="309" y="137"/>
                    <a:pt x="309" y="151"/>
                  </a:cubicBezTo>
                  <a:close/>
                  <a:moveTo>
                    <a:pt x="309" y="277"/>
                  </a:moveTo>
                  <a:cubicBezTo>
                    <a:pt x="309" y="291"/>
                    <a:pt x="297" y="303"/>
                    <a:pt x="282" y="303"/>
                  </a:cubicBezTo>
                  <a:cubicBezTo>
                    <a:pt x="267" y="303"/>
                    <a:pt x="256" y="291"/>
                    <a:pt x="256" y="277"/>
                  </a:cubicBezTo>
                  <a:cubicBezTo>
                    <a:pt x="256" y="262"/>
                    <a:pt x="267" y="250"/>
                    <a:pt x="282" y="250"/>
                  </a:cubicBezTo>
                  <a:cubicBezTo>
                    <a:pt x="297" y="250"/>
                    <a:pt x="309" y="262"/>
                    <a:pt x="309" y="27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9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79200" y="514800"/>
          <a:ext cx="9750000" cy="5522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 영역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                                     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 표시가 필요한 경우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 요청으로 삭제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err="1" smtClean="0"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검정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8)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Issue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업로드 용량 확인</a:t>
                      </a: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맑은고딕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빨강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size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8, Bold)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이어지는 화면 </a:t>
                      </a:r>
                      <a:r>
                        <a:rPr kumimoji="0" lang="en-US" altLang="ko-KR" sz="800" b="0" kern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0" lang="ko-KR" altLang="en-US" sz="800" b="0" kern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중략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 생략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Popup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Layer Popup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System Popup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Button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아래로 버튼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동작 버튼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prstClr val="black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기본동작 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검정색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부수동작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회색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위험동작 </a:t>
                      </a:r>
                      <a:r>
                        <a:rPr lang="en-US" altLang="ko-KR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prstClr val="black"/>
                          </a:solidFill>
                          <a:latin typeface="+mn-ea"/>
                        </a:rPr>
                        <a:t>빨강색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15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설정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lt"/>
                        <a:ea typeface="맑은 고딕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슬라이드 번호 개체 틀 114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가이드 요소 규정</a:t>
            </a:r>
          </a:p>
        </p:txBody>
      </p:sp>
      <p:sp>
        <p:nvSpPr>
          <p:cNvPr id="13" name="타원 12"/>
          <p:cNvSpPr>
            <a:spLocks noChangeAspect="1"/>
          </p:cNvSpPr>
          <p:nvPr/>
        </p:nvSpPr>
        <p:spPr>
          <a:xfrm>
            <a:off x="2076236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700" b="1" dirty="0">
                <a:solidFill>
                  <a:schemeClr val="bg1"/>
                </a:solidFill>
              </a:rPr>
              <a:t>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4" name="Rectangle 589"/>
          <p:cNvSpPr>
            <a:spLocks noChangeArrowheads="1"/>
          </p:cNvSpPr>
          <p:nvPr/>
        </p:nvSpPr>
        <p:spPr bwMode="auto">
          <a:xfrm>
            <a:off x="6538072" y="890363"/>
            <a:ext cx="1392857" cy="180000"/>
          </a:xfrm>
          <a:prstGeom prst="rect">
            <a:avLst/>
          </a:prstGeom>
          <a:noFill/>
          <a:ln w="19050" algn="ctr">
            <a:solidFill>
              <a:srgbClr val="0070C0"/>
            </a:solidFill>
            <a:prstDash val="sysDash"/>
            <a:miter lim="800000"/>
            <a:headEnd/>
            <a:tailEnd/>
          </a:ln>
        </p:spPr>
        <p:txBody>
          <a:bodyPr lIns="68415" tIns="34208" rIns="68415" bIns="34208" anchor="ctr"/>
          <a:lstStyle/>
          <a:p>
            <a:pPr latinLnBrk="0">
              <a:lnSpc>
                <a:spcPct val="110000"/>
              </a:lnSpc>
              <a:spcBef>
                <a:spcPct val="25000"/>
              </a:spcBef>
              <a:buFont typeface="Wingdings" pitchFamily="2" charset="2"/>
              <a:buNone/>
            </a:pPr>
            <a:endParaRPr lang="ko-KR" altLang="en-US" sz="700" dirty="0">
              <a:solidFill>
                <a:srgbClr val="1F497D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76236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다음 페이지에 이어서</a:t>
            </a:r>
          </a:p>
        </p:txBody>
      </p:sp>
      <p:grpSp>
        <p:nvGrpSpPr>
          <p:cNvPr id="17" name="그룹 11"/>
          <p:cNvGrpSpPr>
            <a:grpSpLocks/>
          </p:cNvGrpSpPr>
          <p:nvPr/>
        </p:nvGrpSpPr>
        <p:grpSpPr bwMode="auto">
          <a:xfrm>
            <a:off x="2076236" y="1740220"/>
            <a:ext cx="2785714" cy="77143"/>
            <a:chOff x="367236" y="3957072"/>
            <a:chExt cx="3214693" cy="170338"/>
          </a:xfrm>
        </p:grpSpPr>
        <p:sp>
          <p:nvSpPr>
            <p:cNvPr id="18" name="자유형 17"/>
            <p:cNvSpPr/>
            <p:nvPr/>
          </p:nvSpPr>
          <p:spPr bwMode="auto">
            <a:xfrm>
              <a:off x="367236" y="3987021"/>
              <a:ext cx="3214693" cy="121670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자유형 18"/>
            <p:cNvSpPr/>
            <p:nvPr/>
          </p:nvSpPr>
          <p:spPr bwMode="auto">
            <a:xfrm>
              <a:off x="367236" y="395707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자유형 19"/>
            <p:cNvSpPr/>
            <p:nvPr/>
          </p:nvSpPr>
          <p:spPr bwMode="auto">
            <a:xfrm>
              <a:off x="367236" y="4007612"/>
              <a:ext cx="3214693" cy="119798"/>
            </a:xfrm>
            <a:custGeom>
              <a:avLst/>
              <a:gdLst>
                <a:gd name="connsiteX0" fmla="*/ 0 w 2518286"/>
                <a:gd name="connsiteY0" fmla="*/ 470719 h 470719"/>
                <a:gd name="connsiteX1" fmla="*/ 346587 w 2518286"/>
                <a:gd name="connsiteY1" fmla="*/ 50390 h 470719"/>
                <a:gd name="connsiteX2" fmla="*/ 693174 w 2518286"/>
                <a:gd name="connsiteY2" fmla="*/ 433848 h 470719"/>
                <a:gd name="connsiteX3" fmla="*/ 1039761 w 2518286"/>
                <a:gd name="connsiteY3" fmla="*/ 50390 h 470719"/>
                <a:gd name="connsiteX4" fmla="*/ 1423219 w 2518286"/>
                <a:gd name="connsiteY4" fmla="*/ 389603 h 470719"/>
                <a:gd name="connsiteX5" fmla="*/ 1732935 w 2518286"/>
                <a:gd name="connsiteY5" fmla="*/ 50390 h 470719"/>
                <a:gd name="connsiteX6" fmla="*/ 2153264 w 2518286"/>
                <a:gd name="connsiteY6" fmla="*/ 382228 h 470719"/>
                <a:gd name="connsiteX7" fmla="*/ 2462980 w 2518286"/>
                <a:gd name="connsiteY7" fmla="*/ 57764 h 470719"/>
                <a:gd name="connsiteX8" fmla="*/ 2485103 w 2518286"/>
                <a:gd name="connsiteY8" fmla="*/ 35641 h 4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8286" h="470719">
                  <a:moveTo>
                    <a:pt x="0" y="470719"/>
                  </a:moveTo>
                  <a:cubicBezTo>
                    <a:pt x="115529" y="263627"/>
                    <a:pt x="231058" y="56535"/>
                    <a:pt x="346587" y="50390"/>
                  </a:cubicBezTo>
                  <a:cubicBezTo>
                    <a:pt x="462116" y="44245"/>
                    <a:pt x="577645" y="433848"/>
                    <a:pt x="693174" y="433848"/>
                  </a:cubicBezTo>
                  <a:cubicBezTo>
                    <a:pt x="808703" y="433848"/>
                    <a:pt x="918087" y="57764"/>
                    <a:pt x="1039761" y="50390"/>
                  </a:cubicBezTo>
                  <a:cubicBezTo>
                    <a:pt x="1161435" y="43016"/>
                    <a:pt x="1307690" y="389603"/>
                    <a:pt x="1423219" y="389603"/>
                  </a:cubicBezTo>
                  <a:cubicBezTo>
                    <a:pt x="1538748" y="389603"/>
                    <a:pt x="1611261" y="51619"/>
                    <a:pt x="1732935" y="50390"/>
                  </a:cubicBezTo>
                  <a:cubicBezTo>
                    <a:pt x="1854609" y="49161"/>
                    <a:pt x="2031590" y="380999"/>
                    <a:pt x="2153264" y="382228"/>
                  </a:cubicBezTo>
                  <a:cubicBezTo>
                    <a:pt x="2274938" y="383457"/>
                    <a:pt x="2407674" y="115528"/>
                    <a:pt x="2462980" y="57764"/>
                  </a:cubicBezTo>
                  <a:cubicBezTo>
                    <a:pt x="2518286" y="0"/>
                    <a:pt x="2480187" y="34412"/>
                    <a:pt x="2485103" y="35641"/>
                  </a:cubicBez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6538072" y="1441169"/>
            <a:ext cx="2880000" cy="14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68415" tIns="34208" rIns="68415" bIns="34208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900" kern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800" b="1" dirty="0" smtClean="0">
                <a:solidFill>
                  <a:prstClr val="white"/>
                </a:solidFill>
              </a:rPr>
              <a:t>이전 </a:t>
            </a:r>
            <a:r>
              <a:rPr lang="ko-KR" altLang="en-US" sz="800" b="1" dirty="0">
                <a:solidFill>
                  <a:prstClr val="white"/>
                </a:solidFill>
              </a:rPr>
              <a:t>페이지에 이어서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083520" y="1970296"/>
            <a:ext cx="3227744" cy="115653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82958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r>
              <a:rPr lang="ko-KR" altLang="en-US" sz="800" dirty="0" err="1">
                <a:solidFill>
                  <a:schemeClr val="bg1"/>
                </a:solidFill>
                <a:latin typeface="+mn-ea"/>
                <a:cs typeface="Calibri" pitchFamily="34" charset="0"/>
              </a:rPr>
              <a:t>레이어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팝업 백그라운드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2326793" y="1994232"/>
            <a:ext cx="2925000" cy="18000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채우기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검정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/ 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투명도 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cs typeface="Calibri" pitchFamily="34" charset="0"/>
              </a:rPr>
              <a:t>: 40%)</a:t>
            </a:r>
            <a:endParaRPr lang="ko-KR" altLang="en-US" sz="800" dirty="0">
              <a:solidFill>
                <a:schemeClr val="bg1"/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928656" y="2173337"/>
            <a:ext cx="1544680" cy="854441"/>
            <a:chOff x="10554418" y="6554147"/>
            <a:chExt cx="1996202" cy="1196217"/>
          </a:xfrm>
        </p:grpSpPr>
        <p:sp>
          <p:nvSpPr>
            <p:cNvPr id="41" name="사각형 설명선 40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err="1">
                  <a:solidFill>
                    <a:srgbClr val="000000"/>
                  </a:solidFill>
                  <a:latin typeface="+mn-ea"/>
                </a:rPr>
                <a:t>레이어</a:t>
              </a:r>
              <a:r>
                <a:rPr lang="ko-KR" altLang="en-US" sz="800" dirty="0">
                  <a:solidFill>
                    <a:srgbClr val="000000"/>
                  </a:solidFill>
                  <a:latin typeface="+mn-ea"/>
                </a:rPr>
                <a:t> 팝업 내용</a:t>
              </a: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554418" y="6573600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Layer Popup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43" name="TextBox 28"/>
            <p:cNvSpPr txBox="1">
              <a:spLocks noChangeArrowheads="1"/>
            </p:cNvSpPr>
            <p:nvPr/>
          </p:nvSpPr>
          <p:spPr bwMode="auto">
            <a:xfrm>
              <a:off x="12224969" y="6554147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56" name="Button Background"/>
          <p:cNvSpPr>
            <a:spLocks noChangeAspect="1"/>
          </p:cNvSpPr>
          <p:nvPr/>
        </p:nvSpPr>
        <p:spPr>
          <a:xfrm>
            <a:off x="2087664" y="3205289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57" name="Button Background"/>
          <p:cNvSpPr>
            <a:spLocks noChangeAspect="1"/>
          </p:cNvSpPr>
          <p:nvPr/>
        </p:nvSpPr>
        <p:spPr>
          <a:xfrm>
            <a:off x="2311109" y="3205843"/>
            <a:ext cx="195000" cy="18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0" rIns="68415" bIns="342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58" name="Button Background"/>
          <p:cNvSpPr>
            <a:spLocks noChangeAspect="1"/>
          </p:cNvSpPr>
          <p:nvPr/>
        </p:nvSpPr>
        <p:spPr>
          <a:xfrm rot="5400000">
            <a:off x="6562141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&lt;&lt;</a:t>
            </a:r>
          </a:p>
        </p:txBody>
      </p:sp>
      <p:sp>
        <p:nvSpPr>
          <p:cNvPr id="59" name="Button Background"/>
          <p:cNvSpPr>
            <a:spLocks noChangeAspect="1"/>
          </p:cNvSpPr>
          <p:nvPr/>
        </p:nvSpPr>
        <p:spPr>
          <a:xfrm rot="5400000">
            <a:off x="6785586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&lt;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2103214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전시상품 등록</a:t>
            </a:r>
          </a:p>
        </p:txBody>
      </p:sp>
      <p:sp>
        <p:nvSpPr>
          <p:cNvPr id="61" name="직사각형 60"/>
          <p:cNvSpPr/>
          <p:nvPr/>
        </p:nvSpPr>
        <p:spPr bwMode="auto">
          <a:xfrm>
            <a:off x="2103214" y="3786913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송장번호 등록</a:t>
            </a:r>
          </a:p>
        </p:txBody>
      </p:sp>
      <p:sp>
        <p:nvSpPr>
          <p:cNvPr id="62" name="직사각형 61"/>
          <p:cNvSpPr/>
          <p:nvPr/>
        </p:nvSpPr>
        <p:spPr bwMode="auto">
          <a:xfrm>
            <a:off x="3040835" y="3786532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엑셀 </a:t>
            </a:r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다운로드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103214" y="4030419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삭제</a:t>
            </a:r>
          </a:p>
        </p:txBody>
      </p:sp>
      <p:sp>
        <p:nvSpPr>
          <p:cNvPr id="64" name="직사각형 63"/>
          <p:cNvSpPr/>
          <p:nvPr/>
        </p:nvSpPr>
        <p:spPr bwMode="auto">
          <a:xfrm>
            <a:off x="3042000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맨앞으로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981001" y="4030419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선택 </a:t>
            </a:r>
            <a:r>
              <a:rPr lang="ko-KR" altLang="en-US" sz="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맨뒤로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5007958" y="3548917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6878253" y="3548917"/>
            <a:ext cx="90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08" rIns="0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목록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5941826" y="3548917"/>
            <a:ext cx="900000" cy="180000"/>
          </a:xfrm>
          <a:prstGeom prst="rect">
            <a:avLst/>
          </a:prstGeom>
          <a:solidFill>
            <a:srgbClr val="B71C22"/>
          </a:solidFill>
          <a:ln w="6350" cap="flat" cmpd="sng" algn="ctr">
            <a:solidFill>
              <a:srgbClr val="B71C2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삭제</a:t>
            </a:r>
          </a:p>
        </p:txBody>
      </p:sp>
      <p:sp>
        <p:nvSpPr>
          <p:cNvPr id="70" name="Button Background"/>
          <p:cNvSpPr>
            <a:spLocks noChangeAspect="1"/>
          </p:cNvSpPr>
          <p:nvPr/>
        </p:nvSpPr>
        <p:spPr>
          <a:xfrm rot="5400000">
            <a:off x="7006128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71" name="Button Background"/>
          <p:cNvSpPr>
            <a:spLocks noChangeAspect="1"/>
          </p:cNvSpPr>
          <p:nvPr/>
        </p:nvSpPr>
        <p:spPr>
          <a:xfrm rot="5400000">
            <a:off x="7229573" y="3206163"/>
            <a:ext cx="180000" cy="195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&gt;&gt;</a:t>
            </a: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2101782" y="4590557"/>
          <a:ext cx="7242856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92857"/>
                <a:gridCol w="2228571"/>
                <a:gridCol w="1392857"/>
                <a:gridCol w="2228571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◎ </a:t>
                      </a:r>
                      <a:r>
                        <a:rPr kumimoji="0" lang="ko-KR" altLang="en-US" sz="800" b="0" kern="0" dirty="0" smtClean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전체   ○ 아이디   ○ 상품번호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전체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결제완료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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주문완료</a:t>
                      </a: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kern="0" dirty="0" smtClean="0">
                        <a:solidFill>
                          <a:prstClr val="black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1" i="0" u="none" strike="noStrike" kern="1200" cap="none" spc="0" normalizeH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10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항목명 </a:t>
                      </a:r>
                      <a:r>
                        <a:rPr kumimoji="0" lang="en-US" altLang="ko-KR" sz="800" b="1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0757" marR="70757" marT="32657" marB="3265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 bwMode="auto">
          <a:xfrm>
            <a:off x="7513281" y="5717509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8441699" y="5717724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전체보기</a:t>
            </a:r>
          </a:p>
        </p:txBody>
      </p:sp>
      <p:grpSp>
        <p:nvGrpSpPr>
          <p:cNvPr id="132" name="그룹 131"/>
          <p:cNvGrpSpPr/>
          <p:nvPr/>
        </p:nvGrpSpPr>
        <p:grpSpPr>
          <a:xfrm>
            <a:off x="6258726" y="5169600"/>
            <a:ext cx="2218286" cy="180000"/>
            <a:chOff x="6258726" y="5590006"/>
            <a:chExt cx="2218286" cy="252000"/>
          </a:xfrm>
        </p:grpSpPr>
        <p:sp>
          <p:nvSpPr>
            <p:cNvPr id="117" name="직사각형 116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오늘</a:t>
              </a:r>
            </a:p>
          </p:txBody>
        </p:sp>
        <p:sp>
          <p:nvSpPr>
            <p:cNvPr id="118" name="직사각형 117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7</a:t>
              </a:r>
              <a:r>
                <a:rPr lang="ko-KR" altLang="en-US" sz="800" b="1" dirty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</a:p>
          </p:txBody>
        </p:sp>
        <p:sp>
          <p:nvSpPr>
            <p:cNvPr id="119" name="직사각형 118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0" name="직사각형 119"/>
            <p:cNvSpPr/>
            <p:nvPr/>
          </p:nvSpPr>
          <p:spPr bwMode="auto">
            <a:xfrm>
              <a:off x="7609047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 bwMode="auto">
            <a:xfrm>
              <a:off x="8059155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90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3535200" y="5169938"/>
            <a:ext cx="1331594" cy="180794"/>
            <a:chOff x="2076163" y="3143927"/>
            <a:chExt cx="1331594" cy="180794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0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91" name="그룹 90"/>
          <p:cNvGrpSpPr/>
          <p:nvPr/>
        </p:nvGrpSpPr>
        <p:grpSpPr>
          <a:xfrm>
            <a:off x="4897935" y="5169938"/>
            <a:ext cx="1331594" cy="180794"/>
            <a:chOff x="2076163" y="3143927"/>
            <a:chExt cx="1331594" cy="180794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2327757" y="3143927"/>
              <a:ext cx="1080000" cy="18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n-ea"/>
                  <a:cs typeface="Arial" pitchFamily="34" charset="0"/>
                </a:rPr>
                <a:t>2017.04.21</a:t>
              </a:r>
              <a:endParaRPr lang="ko-KR" altLang="en-US" sz="1000" dirty="0" smtClean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2076163" y="3144721"/>
              <a:ext cx="252000" cy="180000"/>
              <a:chOff x="2076163" y="3144721"/>
              <a:chExt cx="252000" cy="180000"/>
            </a:xfrm>
          </p:grpSpPr>
          <p:sp>
            <p:nvSpPr>
              <p:cNvPr id="94" name="직사각형 93"/>
              <p:cNvSpPr/>
              <p:nvPr/>
            </p:nvSpPr>
            <p:spPr bwMode="auto">
              <a:xfrm>
                <a:off x="2076163" y="3144721"/>
                <a:ext cx="252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 smtClean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sp>
            <p:nvSpPr>
              <p:cNvPr id="95" name="Calendar"/>
              <p:cNvSpPr>
                <a:spLocks noChangeAspect="1" noEditPoints="1"/>
              </p:cNvSpPr>
              <p:nvPr/>
            </p:nvSpPr>
            <p:spPr bwMode="auto">
              <a:xfrm>
                <a:off x="2148163" y="3180721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6" name="타원 95"/>
          <p:cNvSpPr>
            <a:spLocks noChangeAspect="1"/>
          </p:cNvSpPr>
          <p:nvPr/>
        </p:nvSpPr>
        <p:spPr>
          <a:xfrm>
            <a:off x="2421178" y="86496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53870" rIns="0" bIns="53870" rtlCol="0" anchor="ctr"/>
          <a:lstStyle/>
          <a:p>
            <a:pPr algn="ctr" latinLnBrk="1"/>
            <a:r>
              <a:rPr lang="en-US" altLang="ko-KR" sz="700" b="1" dirty="0" smtClean="0">
                <a:solidFill>
                  <a:schemeClr val="bg1"/>
                </a:solidFill>
              </a:rPr>
              <a:t>1-1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536781" y="2114040"/>
            <a:ext cx="1532143" cy="847693"/>
            <a:chOff x="8447532" y="6563594"/>
            <a:chExt cx="1980000" cy="1186769"/>
          </a:xfrm>
        </p:grpSpPr>
        <p:sp>
          <p:nvSpPr>
            <p:cNvPr id="98" name="사각형 설명선 97"/>
            <p:cNvSpPr/>
            <p:nvPr/>
          </p:nvSpPr>
          <p:spPr>
            <a:xfrm>
              <a:off x="8447532" y="6829200"/>
              <a:ext cx="1980000" cy="921163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</a:t>
              </a:r>
              <a:r>
                <a:rPr lang="en-US" altLang="ko-KR" sz="800" dirty="0" smtClean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47532" y="6585344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00" name="TextBox 28"/>
            <p:cNvSpPr txBox="1">
              <a:spLocks noChangeArrowheads="1"/>
            </p:cNvSpPr>
            <p:nvPr/>
          </p:nvSpPr>
          <p:spPr bwMode="auto">
            <a:xfrm>
              <a:off x="10094825" y="6563594"/>
              <a:ext cx="325651" cy="30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sp>
          <p:nvSpPr>
            <p:cNvPr id="101" name="AutoShape 28"/>
            <p:cNvSpPr>
              <a:spLocks noChangeArrowheads="1"/>
            </p:cNvSpPr>
            <p:nvPr/>
          </p:nvSpPr>
          <p:spPr bwMode="auto">
            <a:xfrm>
              <a:off x="9077532" y="7419686"/>
              <a:ext cx="720000" cy="25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lIns="0" tIns="0" rIns="0" bIns="0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ko-KR" altLang="en-US" sz="800" b="1" dirty="0">
                  <a:latin typeface="+mn-ea"/>
                </a:rPr>
                <a:t>확인</a:t>
              </a:r>
              <a:endParaRPr lang="en-US" altLang="ko-KR" sz="800" b="1" dirty="0">
                <a:latin typeface="+mn-ea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167107" y="2115757"/>
            <a:ext cx="1544680" cy="845974"/>
            <a:chOff x="10554418" y="6566001"/>
            <a:chExt cx="1996202" cy="1184363"/>
          </a:xfrm>
        </p:grpSpPr>
        <p:sp>
          <p:nvSpPr>
            <p:cNvPr id="103" name="사각형 설명선 102"/>
            <p:cNvSpPr/>
            <p:nvPr/>
          </p:nvSpPr>
          <p:spPr>
            <a:xfrm>
              <a:off x="10554418" y="6829200"/>
              <a:ext cx="1980000" cy="921164"/>
            </a:xfrm>
            <a:prstGeom prst="wedgeRectCallout">
              <a:avLst>
                <a:gd name="adj1" fmla="val -49683"/>
                <a:gd name="adj2" fmla="val -17182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0">
                <a:lnSpc>
                  <a:spcPct val="110000"/>
                </a:lnSpc>
                <a:spcBef>
                  <a:spcPct val="25000"/>
                </a:spcBef>
                <a:defRPr/>
              </a:pPr>
              <a:r>
                <a:rPr lang="ko-KR" altLang="en-US" sz="800" dirty="0" smtClean="0">
                  <a:solidFill>
                    <a:srgbClr val="000000"/>
                  </a:solidFill>
                  <a:latin typeface="+mn-ea"/>
                </a:rPr>
                <a:t>시스템 팝업 내용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  <a:p>
              <a:pPr latinLnBrk="0">
                <a:lnSpc>
                  <a:spcPct val="110000"/>
                </a:lnSpc>
                <a:spcBef>
                  <a:spcPct val="25000"/>
                </a:spcBef>
                <a:defRPr/>
              </a:pPr>
              <a:endParaRPr lang="en-US" altLang="ko-KR" sz="8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0554418" y="6585345"/>
              <a:ext cx="19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txBody>
            <a:bodyPr lIns="36000" tIns="36000" rIns="36000" bIns="0"/>
            <a:lstStyle/>
            <a:p>
              <a:pPr algn="l" eaLnBrk="0" hangingPunct="0">
                <a:spcBef>
                  <a:spcPct val="20000"/>
                </a:spcBef>
                <a:defRPr/>
              </a:pPr>
              <a:r>
                <a:rPr lang="en-US" altLang="ko-KR" sz="800" dirty="0">
                  <a:latin typeface="+mn-ea"/>
                </a:rPr>
                <a:t> Alert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05" name="TextBox 28"/>
            <p:cNvSpPr txBox="1">
              <a:spLocks noChangeArrowheads="1"/>
            </p:cNvSpPr>
            <p:nvPr/>
          </p:nvSpPr>
          <p:spPr bwMode="auto">
            <a:xfrm>
              <a:off x="12224969" y="6566001"/>
              <a:ext cx="325651" cy="30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+mn-ea"/>
                </a:rPr>
                <a:t>X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10792697" y="7422091"/>
              <a:ext cx="1503443" cy="252000"/>
              <a:chOff x="10782939" y="7422091"/>
              <a:chExt cx="1503443" cy="252000"/>
            </a:xfrm>
          </p:grpSpPr>
          <p:sp>
            <p:nvSpPr>
              <p:cNvPr id="107" name="AutoShape 28"/>
              <p:cNvSpPr>
                <a:spLocks noChangeArrowheads="1"/>
              </p:cNvSpPr>
              <p:nvPr/>
            </p:nvSpPr>
            <p:spPr bwMode="auto">
              <a:xfrm>
                <a:off x="11566381" y="7422092"/>
                <a:ext cx="720001" cy="25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확인</a:t>
                </a:r>
                <a:endParaRPr lang="en-US" altLang="ko-KR" sz="800" b="1" dirty="0">
                  <a:latin typeface="+mn-ea"/>
                </a:endParaRPr>
              </a:p>
            </p:txBody>
          </p:sp>
          <p:sp>
            <p:nvSpPr>
              <p:cNvPr id="108" name="AutoShape 28"/>
              <p:cNvSpPr>
                <a:spLocks noChangeArrowheads="1"/>
              </p:cNvSpPr>
              <p:nvPr/>
            </p:nvSpPr>
            <p:spPr bwMode="auto">
              <a:xfrm>
                <a:off x="10782939" y="7422091"/>
                <a:ext cx="720001" cy="252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lIns="0" tIns="0" rIns="0" bIns="0" anchor="ctr"/>
              <a:lstStyle/>
              <a:p>
                <a:pPr algn="ctr" eaLnBrk="0" hangingPunct="0">
                  <a:spcBef>
                    <a:spcPct val="20000"/>
                  </a:spcBef>
                  <a:defRPr/>
                </a:pPr>
                <a:r>
                  <a:rPr lang="ko-KR" altLang="en-US" sz="800" b="1" dirty="0">
                    <a:latin typeface="+mn-ea"/>
                  </a:rPr>
                  <a:t>취소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09" name="그룹 108"/>
          <p:cNvGrpSpPr/>
          <p:nvPr/>
        </p:nvGrpSpPr>
        <p:grpSpPr>
          <a:xfrm>
            <a:off x="3536320" y="4627173"/>
            <a:ext cx="1800000" cy="180000"/>
            <a:chOff x="4278489" y="5431208"/>
            <a:chExt cx="2100000" cy="252000"/>
          </a:xfrm>
        </p:grpSpPr>
        <p:sp>
          <p:nvSpPr>
            <p:cNvPr id="110" name="직사각형 109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11" name="Arrow Down"/>
            <p:cNvSpPr>
              <a:spLocks noChangeAspect="1"/>
            </p:cNvSpPr>
            <p:nvPr/>
          </p:nvSpPr>
          <p:spPr bwMode="auto">
            <a:xfrm flipH="1">
              <a:off x="6249063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536321" y="5446576"/>
            <a:ext cx="3633353" cy="180000"/>
            <a:chOff x="4570012" y="5796000"/>
            <a:chExt cx="4695408" cy="252000"/>
          </a:xfrm>
        </p:grpSpPr>
        <p:sp>
          <p:nvSpPr>
            <p:cNvPr id="113" name="직사각형 112"/>
            <p:cNvSpPr/>
            <p:nvPr/>
          </p:nvSpPr>
          <p:spPr bwMode="auto">
            <a:xfrm>
              <a:off x="6939264" y="5796000"/>
              <a:ext cx="2326156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  <a:latin typeface="+mn-ea"/>
                <a:cs typeface="Calibri" pitchFamily="34" charset="0"/>
              </a:endParaRPr>
            </a:p>
          </p:txBody>
        </p:sp>
        <p:grpSp>
          <p:nvGrpSpPr>
            <p:cNvPr id="114" name="그룹 113"/>
            <p:cNvGrpSpPr/>
            <p:nvPr/>
          </p:nvGrpSpPr>
          <p:grpSpPr>
            <a:xfrm>
              <a:off x="4570012" y="5796000"/>
              <a:ext cx="2326153" cy="252000"/>
              <a:chOff x="4278488" y="5431208"/>
              <a:chExt cx="2326153" cy="252000"/>
            </a:xfrm>
          </p:grpSpPr>
          <p:sp>
            <p:nvSpPr>
              <p:cNvPr id="116" name="직사각형 115"/>
              <p:cNvSpPr/>
              <p:nvPr/>
            </p:nvSpPr>
            <p:spPr bwMode="auto">
              <a:xfrm>
                <a:off x="4278488" y="5431208"/>
                <a:ext cx="2326153" cy="25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전체</a:t>
                </a:r>
              </a:p>
            </p:txBody>
          </p:sp>
          <p:sp>
            <p:nvSpPr>
              <p:cNvPr id="122" name="Arrow Down"/>
              <p:cNvSpPr>
                <a:spLocks noChangeAspect="1"/>
              </p:cNvSpPr>
              <p:nvPr/>
            </p:nvSpPr>
            <p:spPr bwMode="auto">
              <a:xfrm flipH="1">
                <a:off x="6458958" y="5539120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160639" y="4901351"/>
            <a:ext cx="1800000" cy="180000"/>
            <a:chOff x="4278489" y="5431208"/>
            <a:chExt cx="2100000" cy="252000"/>
          </a:xfrm>
        </p:grpSpPr>
        <p:sp>
          <p:nvSpPr>
            <p:cNvPr id="124" name="직사각형 123"/>
            <p:cNvSpPr/>
            <p:nvPr/>
          </p:nvSpPr>
          <p:spPr bwMode="auto">
            <a:xfrm>
              <a:off x="4278489" y="5431208"/>
              <a:ext cx="2100000" cy="25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전체</a:t>
              </a:r>
            </a:p>
          </p:txBody>
        </p:sp>
        <p:sp>
          <p:nvSpPr>
            <p:cNvPr id="125" name="Arrow Down"/>
            <p:cNvSpPr>
              <a:spLocks noChangeAspect="1"/>
            </p:cNvSpPr>
            <p:nvPr/>
          </p:nvSpPr>
          <p:spPr bwMode="auto">
            <a:xfrm flipH="1">
              <a:off x="6249061" y="553912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9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가이드 요소 규정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78001" y="514286"/>
          <a:ext cx="9750000" cy="284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714"/>
                <a:gridCol w="1114286"/>
                <a:gridCol w="3342857"/>
                <a:gridCol w="1114286"/>
                <a:gridCol w="3342857"/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 형식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0757" marR="70757" marT="32657" marB="3265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검색 결과 출력</a:t>
                      </a:r>
                    </a:p>
                  </a:txBody>
                  <a:tcPr marL="70757" marR="70757" marT="32657" marB="3265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※ 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동작 버튼은 목록 좌측에</a:t>
                      </a:r>
                      <a:r>
                        <a:rPr lang="en-US" altLang="ko-KR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prstClr val="black"/>
                          </a:solidFill>
                          <a:latin typeface="+mn-ea"/>
                        </a:rPr>
                        <a:t>페이지네이션은</a:t>
                      </a:r>
                      <a:r>
                        <a:rPr lang="ko-KR" altLang="en-US" sz="800" dirty="0" smtClean="0">
                          <a:solidFill>
                            <a:prstClr val="black"/>
                          </a:solidFill>
                          <a:latin typeface="+mn-ea"/>
                        </a:rPr>
                        <a:t> 중앙에 배치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0757" marR="70757" marT="32657" marB="32657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1" name="표 190"/>
          <p:cNvGraphicFramePr>
            <a:graphicFrameLocks noGrp="1"/>
          </p:cNvGraphicFramePr>
          <p:nvPr>
            <p:extLst/>
          </p:nvPr>
        </p:nvGraphicFramePr>
        <p:xfrm>
          <a:off x="2101782" y="975614"/>
          <a:ext cx="7242856" cy="189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571"/>
                <a:gridCol w="417857"/>
                <a:gridCol w="1392857"/>
                <a:gridCol w="1392857"/>
                <a:gridCol w="2925000"/>
                <a:gridCol w="835714"/>
              </a:tblGrid>
              <a:tr h="270000"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번호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필드명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5714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ko-KR" altLang="en-US" sz="800" b="1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등록일자</a:t>
                      </a: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4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r>
                        <a:rPr kumimoji="0" lang="en-US" altLang="ko-KR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   </a:t>
                      </a: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Arial" pitchFamily="34" charset="0"/>
                        </a:rPr>
                        <a:t>2017-04-21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</a:pPr>
                      <a:endParaRPr kumimoji="0" lang="ko-KR" altLang="en-US" sz="800" b="0" u="none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5714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Calibri" pitchFamily="34" charset="0"/>
                      </a:endParaRPr>
                    </a:p>
                  </a:txBody>
                  <a:tcPr marL="27857" marR="27857" marT="25714" marB="2571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92" name="직선 화살표 연결선 191"/>
          <p:cNvCxnSpPr/>
          <p:nvPr/>
        </p:nvCxnSpPr>
        <p:spPr bwMode="auto">
          <a:xfrm>
            <a:off x="5696727" y="1288234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210" name="직사각형 209"/>
          <p:cNvSpPr/>
          <p:nvPr/>
        </p:nvSpPr>
        <p:spPr>
          <a:xfrm rot="20560603">
            <a:off x="5257980" y="1789336"/>
            <a:ext cx="917227" cy="1921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none" lIns="68415" tIns="34208" rIns="68415" bIns="34208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1Page 10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800" dirty="0">
                <a:solidFill>
                  <a:srgbClr val="0000FF"/>
                </a:solidFill>
                <a:latin typeface="+mn-ea"/>
              </a:rPr>
              <a:t>출력</a:t>
            </a:r>
            <a:endParaRPr lang="en-US" altLang="ko-KR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11" name="직사각형 210"/>
          <p:cNvSpPr/>
          <p:nvPr/>
        </p:nvSpPr>
        <p:spPr bwMode="auto">
          <a:xfrm>
            <a:off x="2094747" y="2638664"/>
            <a:ext cx="835714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등록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2" name="Pagination"/>
          <p:cNvGrpSpPr/>
          <p:nvPr/>
        </p:nvGrpSpPr>
        <p:grpSpPr>
          <a:xfrm>
            <a:off x="4877678" y="2934024"/>
            <a:ext cx="1691064" cy="180000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213" name="Previous"/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214" name="Page 1"/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215" name="Page 2"/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216" name="Page 3"/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217" name="Page 4"/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218" name="Page 5"/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219" name="Next"/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7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출결관리 진입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기간선택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출결관리의 경우 접속일 기준 당일 자동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/60</a:t>
            </a:r>
            <a:r>
              <a:rPr lang="ko-KR" altLang="en-US" dirty="0" smtClean="0"/>
              <a:t>일 단위로 선택 검색</a:t>
            </a:r>
            <a:endParaRPr lang="en-US" altLang="ko-KR" dirty="0" smtClean="0"/>
          </a:p>
          <a:p>
            <a:r>
              <a:rPr lang="ko-KR" altLang="en-US" dirty="0" smtClean="0"/>
              <a:t>강의선택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영역 클릭 시 강의검색 팝업 호출</a:t>
            </a:r>
            <a:endParaRPr lang="en-US" altLang="ko-KR" dirty="0" smtClean="0"/>
          </a:p>
          <a:p>
            <a:r>
              <a:rPr lang="ko-KR" altLang="en-US" dirty="0" smtClean="0"/>
              <a:t>학생정보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이름 입력</a:t>
            </a:r>
            <a:endParaRPr lang="en-US" altLang="ko-KR" dirty="0" smtClean="0"/>
          </a:p>
          <a:p>
            <a:r>
              <a:rPr lang="ko-KR" altLang="en-US" dirty="0" smtClean="0"/>
              <a:t>검색 버튼 클릭 시 반 선택이 되지 않은 경우 검색 결과가 출력되지 않음 </a:t>
            </a:r>
            <a:r>
              <a:rPr lang="en-US" altLang="ko-KR" dirty="0" smtClean="0"/>
              <a:t>– Alert ‘</a:t>
            </a:r>
            <a:r>
              <a:rPr lang="ko-KR" altLang="en-US" dirty="0" smtClean="0"/>
              <a:t>반을 선택해 주세요</a:t>
            </a:r>
            <a:r>
              <a:rPr lang="en-US" altLang="ko-KR" dirty="0" smtClean="0"/>
              <a:t>. 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]’</a:t>
            </a:r>
          </a:p>
          <a:p>
            <a:r>
              <a:rPr lang="ko-KR" altLang="en-US" dirty="0" smtClean="0"/>
              <a:t>검색 전 전체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 수는 모두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108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반 또는 학생을 검색해 주세요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800" b="0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458000" y="3729061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타원 22"/>
          <p:cNvSpPr>
            <a:spLocks noChangeAspect="1"/>
          </p:cNvSpPr>
          <p:nvPr/>
        </p:nvSpPr>
        <p:spPr>
          <a:xfrm>
            <a:off x="2304000" y="16184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2304000" y="18880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  <a:solidFill>
            <a:schemeClr val="bg1">
              <a:lumMod val="65000"/>
            </a:schemeClr>
          </a:solidFill>
        </p:grpSpPr>
        <p:sp>
          <p:nvSpPr>
            <p:cNvPr id="37" name="직사각형 36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66" name="직사각형 65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5362239" y="18965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70" name="그룹 69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76" name="직사각형 7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7" name="그룹 7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8" name="직사각형 7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1" name="그룹 70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74" name="직사각형 7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7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32" name="직사각형 31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반 선택 후 반에 수강중인 학생 목록 출력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/>
              <a:t>등원시간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[4] </a:t>
            </a:r>
            <a:r>
              <a:rPr lang="ko-KR" altLang="en-US" dirty="0" smtClean="0"/>
              <a:t>등원 버튼 클릭 시 버튼을 클릭한 시간이 자동으로 출력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버튼 클릭 시 자동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 </a:t>
            </a:r>
            <a:r>
              <a:rPr lang="en-US" altLang="ko-KR" dirty="0" smtClean="0"/>
              <a:t>: ‘OOO </a:t>
            </a:r>
            <a:r>
              <a:rPr lang="ko-KR" altLang="en-US" dirty="0" smtClean="0"/>
              <a:t>학생이 등원 하였습니다</a:t>
            </a:r>
            <a:r>
              <a:rPr lang="en-US" altLang="ko-KR" dirty="0" smtClean="0"/>
              <a:t>.’</a:t>
            </a:r>
          </a:p>
          <a:p>
            <a:r>
              <a:rPr lang="ko-KR" altLang="en-US" dirty="0" smtClean="0"/>
              <a:t>하원시간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[4] </a:t>
            </a:r>
            <a:r>
              <a:rPr lang="ko-KR" altLang="en-US" dirty="0" smtClean="0"/>
              <a:t>하원 버튼 클릭 시 버튼을 클릭한 시간이 자동으로 출력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 버튼 클릭 시 자동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발송 </a:t>
            </a:r>
            <a:r>
              <a:rPr lang="en-US" altLang="ko-KR" dirty="0" smtClean="0"/>
              <a:t>: ‘OOO</a:t>
            </a:r>
            <a:r>
              <a:rPr lang="ko-KR" altLang="en-US" dirty="0" smtClean="0"/>
              <a:t>학생이 하원 하였습니다</a:t>
            </a:r>
            <a:r>
              <a:rPr lang="en-US" altLang="ko-KR" dirty="0" smtClean="0"/>
              <a:t>.’</a:t>
            </a:r>
          </a:p>
          <a:p>
            <a:r>
              <a:rPr lang="ko-KR" altLang="en-US" dirty="0" smtClean="0"/>
              <a:t>메모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메모 입력</a:t>
            </a:r>
            <a:endParaRPr lang="en-US" altLang="ko-KR" dirty="0" smtClean="0"/>
          </a:p>
          <a:p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등원 버튼 클릭 후 저장 시 </a:t>
            </a:r>
            <a:r>
              <a:rPr lang="en-US" altLang="ko-KR" dirty="0" smtClean="0"/>
              <a:t>‘OOO </a:t>
            </a:r>
            <a:r>
              <a:rPr lang="ko-KR" altLang="en-US" dirty="0" smtClean="0"/>
              <a:t>학생이 등원 하였습니다</a:t>
            </a:r>
            <a:r>
              <a:rPr lang="en-US" altLang="ko-KR" dirty="0" smtClean="0"/>
              <a:t>.’ 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등원 체크 후 지각한 학생의 경우 체크박스에서 별도 선택하여 지각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등원 체크 후 조퇴를 하는 경우 체크박스에서 별도 선택하여 조퇴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기록이 없는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등원시간이 기록되지 않은 경우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자동으로 결석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보강이 필요한 학생의 경우 체크박스에서 별도 선택하여 보강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하원 버튼 클릭 후 저장 시 </a:t>
            </a:r>
            <a:r>
              <a:rPr lang="en-US" altLang="ko-KR" dirty="0" smtClean="0"/>
              <a:t>‘OOO </a:t>
            </a:r>
            <a:r>
              <a:rPr lang="ko-KR" altLang="en-US" dirty="0" smtClean="0"/>
              <a:t>학생이 하원 하였습니다</a:t>
            </a:r>
            <a:r>
              <a:rPr lang="en-US" altLang="ko-KR" dirty="0" smtClean="0"/>
              <a:t>.’ SMS </a:t>
            </a:r>
            <a:r>
              <a:rPr lang="ko-KR" altLang="en-US" dirty="0" smtClean="0"/>
              <a:t>발송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보강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하원 버튼 클릭 후 저장 버튼을 클릭해야 현재 상태가 저장 됨</a:t>
            </a:r>
            <a:endParaRPr lang="en-US" altLang="ko-KR" dirty="0" smtClean="0"/>
          </a:p>
          <a:p>
            <a:r>
              <a:rPr lang="ko-KR" altLang="en-US" dirty="0" smtClean="0"/>
              <a:t>최초 반 검색 후 검색 결과 목록에는 모든 학생이 체크된 상태로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2462152" y="480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5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>
          <a:xfrm>
            <a:off x="3207325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6" name="타원 65"/>
          <p:cNvSpPr>
            <a:spLocks noChangeAspect="1"/>
          </p:cNvSpPr>
          <p:nvPr/>
        </p:nvSpPr>
        <p:spPr>
          <a:xfrm>
            <a:off x="39384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>
            <a:spLocks noChangeAspect="1"/>
          </p:cNvSpPr>
          <p:nvPr/>
        </p:nvSpPr>
        <p:spPr>
          <a:xfrm>
            <a:off x="5645038" y="34647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2" name="직사각형 61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9" name="타원 68"/>
          <p:cNvSpPr>
            <a:spLocks noChangeAspect="1"/>
          </p:cNvSpPr>
          <p:nvPr/>
        </p:nvSpPr>
        <p:spPr>
          <a:xfrm>
            <a:off x="1458000" y="30471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6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88" name="직사각형 87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91" name="직사각형 90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92" name="직사각형 91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158687" y="4775062"/>
            <a:ext cx="3424961" cy="25207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타원 67"/>
          <p:cNvSpPr>
            <a:spLocks noChangeAspect="1"/>
          </p:cNvSpPr>
          <p:nvPr/>
        </p:nvSpPr>
        <p:spPr>
          <a:xfrm>
            <a:off x="4027628" y="480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4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96" name="그룹 95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02" name="직사각형 10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4" name="직사각형 10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7" name="그룹 96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98" name="직사각형 97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99" name="그룹 98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00" name="직사각형 99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01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73" name="직사각형 72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등원처리 완료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등원 처리 후 체크박스는 모두 해제되며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아직 등원하지 않은 학생을 </a:t>
            </a:r>
            <a:r>
              <a:rPr lang="ko-KR" altLang="en-US" dirty="0" err="1" smtClean="0"/>
              <a:t>최상단으로</a:t>
            </a:r>
            <a:r>
              <a:rPr lang="ko-KR" altLang="en-US" dirty="0" smtClean="0"/>
              <a:t> 이동시킴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등원 버튼 클릭 후 저장 버튼 클릭 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등원시간 출력되지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등원 처리된 학생들의 등원시간은 수정 및 변경 불가</a:t>
            </a:r>
            <a:endParaRPr lang="en-US" altLang="ko-KR" dirty="0"/>
          </a:p>
          <a:p>
            <a:r>
              <a:rPr lang="ko-KR" altLang="en-US" dirty="0" smtClean="0"/>
              <a:t>하원 처리 전 하원시간은 출력되지 않음</a:t>
            </a:r>
            <a:endParaRPr lang="en-US" altLang="ko-KR" dirty="0" smtClean="0"/>
          </a:p>
          <a:p>
            <a:r>
              <a:rPr lang="ko-KR" altLang="en-US" dirty="0" smtClean="0"/>
              <a:t>모든 상태의 변경은 저장 버튼 클릭 후 적용됨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4]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직사각형 67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타원 68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87" name="타원 86"/>
          <p:cNvSpPr>
            <a:spLocks noChangeAspect="1"/>
          </p:cNvSpPr>
          <p:nvPr/>
        </p:nvSpPr>
        <p:spPr>
          <a:xfrm>
            <a:off x="3207325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88" name="타원 87"/>
          <p:cNvSpPr>
            <a:spLocks noChangeAspect="1"/>
          </p:cNvSpPr>
          <p:nvPr/>
        </p:nvSpPr>
        <p:spPr>
          <a:xfrm>
            <a:off x="39384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2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91" name="직사각형 90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00" name="표 99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114" name="직사각형 113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직사각형 114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16" name="직사각형 115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17" name="직사각형 116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>
          <a:xfrm>
            <a:off x="1463722" y="4985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bg1"/>
                </a:solidFill>
              </a:rPr>
              <a:t>3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120" name="그룹 119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26" name="직사각형 12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2017-09-01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28" name="직사각형 12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2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21" name="그룹 120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122" name="직사각형 121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23" name="그룹 122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24" name="직사각형 123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25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55" name="직사각형 54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하원처리 완료 화면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학습관리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출결관리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결석 학생의 경우 이름을 강조하여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지각생의 경우 지각 버튼 클릭으로 출석처리</a:t>
            </a:r>
            <a:endParaRPr lang="en-US" altLang="ko-KR" dirty="0" smtClean="0"/>
          </a:p>
          <a:p>
            <a:r>
              <a:rPr lang="ko-KR" altLang="en-US" dirty="0" smtClean="0"/>
              <a:t>보강을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수업 종료 후 보강 버튼을 클릭하면 하원 처리가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보강 버튼 클릭한 시간이 하원 시간으로 출력됨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2854844-1A2F-4349-A064-787E6573A71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58000" y="1202400"/>
          <a:ext cx="6120000" cy="23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0"/>
              </a:tblGrid>
              <a:tr h="2324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9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출결관리</a:t>
                      </a:r>
                    </a:p>
                  </a:txBody>
                  <a:tcPr marL="72000" marR="72000" marT="32400" marB="324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4" name="표 113"/>
          <p:cNvGraphicFramePr>
            <a:graphicFrameLocks noGrp="1"/>
          </p:cNvGraphicFramePr>
          <p:nvPr>
            <p:extLst/>
          </p:nvPr>
        </p:nvGraphicFramePr>
        <p:xfrm>
          <a:off x="1458000" y="2880000"/>
          <a:ext cx="6120000" cy="216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0000"/>
                <a:gridCol w="360000"/>
                <a:gridCol w="720000"/>
                <a:gridCol w="720000"/>
                <a:gridCol w="720000"/>
                <a:gridCol w="3420000"/>
              </a:tblGrid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4]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지각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조퇴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[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결석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0]  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  <a:sym typeface="Wingdings 2" panose="05020102010507070707" pitchFamily="18" charset="2"/>
                        </a:rPr>
                        <a:t>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하원시간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박성결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이성우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김남호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이기훈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□</a:t>
                      </a:r>
                      <a:endParaRPr kumimoji="0" lang="en-US" altLang="ko-KR" sz="800" b="0" i="0" u="none" strike="noStrike" kern="1200" cap="none" spc="0" normalizeH="0" baseline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엄소라</a:t>
                      </a: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5" name="직사각형 114"/>
          <p:cNvSpPr/>
          <p:nvPr/>
        </p:nvSpPr>
        <p:spPr bwMode="auto">
          <a:xfrm>
            <a:off x="1458000" y="4805000"/>
            <a:ext cx="900000" cy="18000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6" name="타원 115"/>
          <p:cNvSpPr>
            <a:spLocks noChangeAspect="1"/>
          </p:cNvSpPr>
          <p:nvPr/>
        </p:nvSpPr>
        <p:spPr>
          <a:xfrm>
            <a:off x="5436499" y="345571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 smtClean="0">
                <a:solidFill>
                  <a:schemeClr val="tx1"/>
                </a:solidFill>
              </a:rPr>
              <a:t>2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2757325" y="3456627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09:28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757325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2757325" y="4005575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2757325" y="4276236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2757325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09:10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3488400" y="3456472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3" name="직사각형 122"/>
          <p:cNvSpPr/>
          <p:nvPr/>
        </p:nvSpPr>
        <p:spPr bwMode="auto">
          <a:xfrm>
            <a:off x="3488400" y="3732680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4" name="직사각형 123"/>
          <p:cNvSpPr/>
          <p:nvPr/>
        </p:nvSpPr>
        <p:spPr bwMode="auto">
          <a:xfrm>
            <a:off x="3488400" y="4004861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5" name="직사각형 124"/>
          <p:cNvSpPr/>
          <p:nvPr/>
        </p:nvSpPr>
        <p:spPr bwMode="auto">
          <a:xfrm>
            <a:off x="3488400" y="4276236"/>
            <a:ext cx="5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488400" y="4534523"/>
            <a:ext cx="54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10:00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7" name="직사각형 126"/>
          <p:cNvSpPr/>
          <p:nvPr/>
        </p:nvSpPr>
        <p:spPr bwMode="auto">
          <a:xfrm>
            <a:off x="4207942" y="3456627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4207942" y="3732680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208400" y="4005575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4207942" y="4274861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보강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4208400" y="4534523"/>
            <a:ext cx="306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2" name="타원 131"/>
          <p:cNvSpPr>
            <a:spLocks noChangeAspect="1"/>
          </p:cNvSpPr>
          <p:nvPr/>
        </p:nvSpPr>
        <p:spPr>
          <a:xfrm>
            <a:off x="2394000" y="34550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4209434" y="4805000"/>
            <a:ext cx="3368566" cy="180000"/>
            <a:chOff x="4240040" y="3506117"/>
            <a:chExt cx="3368566" cy="180000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4240040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등원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직사각형 135"/>
            <p:cNvSpPr/>
            <p:nvPr/>
          </p:nvSpPr>
          <p:spPr bwMode="auto">
            <a:xfrm>
              <a:off x="5937179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결석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직사각형 136"/>
            <p:cNvSpPr/>
            <p:nvPr/>
          </p:nvSpPr>
          <p:spPr bwMode="auto">
            <a:xfrm>
              <a:off x="4805753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지각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직사각형 137"/>
            <p:cNvSpPr/>
            <p:nvPr/>
          </p:nvSpPr>
          <p:spPr bwMode="auto">
            <a:xfrm>
              <a:off x="6502892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보강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37146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조퇴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 bwMode="auto">
            <a:xfrm>
              <a:off x="7068606" y="3506117"/>
              <a:ext cx="54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415" tIns="34208" rIns="68415" bIns="34208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하원</a:t>
              </a:r>
              <a:endPara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141" name="표 140"/>
          <p:cNvGraphicFramePr>
            <a:graphicFrameLocks noGrp="1"/>
          </p:cNvGraphicFramePr>
          <p:nvPr>
            <p:extLst/>
          </p:nvPr>
        </p:nvGraphicFramePr>
        <p:xfrm>
          <a:off x="1458000" y="1584000"/>
          <a:ext cx="6120000" cy="540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80000"/>
                <a:gridCol w="1980000"/>
                <a:gridCol w="1080000"/>
                <a:gridCol w="1980000"/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기간선택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강의선택</a:t>
                      </a:r>
                      <a:endParaRPr kumimoji="0" lang="en-US" altLang="ko-KR" sz="800" b="1" i="0" u="none" strike="noStrike" kern="1200" cap="none" spc="0" normalizeH="0" baseline="0" dirty="0" smtClean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800" b="1" i="0" u="none" strike="noStrike" kern="1200" cap="none" spc="0" normalizeH="0" baseline="0" dirty="0" smtClean="0">
                          <a:solidFill>
                            <a:srgbClr val="26262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학생정보</a:t>
                      </a:r>
                      <a:endParaRPr kumimoji="0" lang="en-US" sz="800" b="1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800" b="0" i="0" u="none" strike="noStrike" kern="1200" cap="none" spc="0" normalizeH="0" baseline="0" dirty="0">
                        <a:solidFill>
                          <a:srgbClr val="26262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2" name="직사각형 141"/>
          <p:cNvSpPr/>
          <p:nvPr/>
        </p:nvSpPr>
        <p:spPr bwMode="auto">
          <a:xfrm>
            <a:off x="5652000" y="1893600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cs typeface="Calibri" pitchFamily="34" charset="0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2592000" y="1618491"/>
            <a:ext cx="2194546" cy="180000"/>
            <a:chOff x="2592000" y="1618491"/>
            <a:chExt cx="2194546" cy="180000"/>
          </a:xfrm>
        </p:grpSpPr>
        <p:grpSp>
          <p:nvGrpSpPr>
            <p:cNvPr id="144" name="그룹 143"/>
            <p:cNvGrpSpPr/>
            <p:nvPr/>
          </p:nvGrpSpPr>
          <p:grpSpPr>
            <a:xfrm>
              <a:off x="2592000" y="1618491"/>
              <a:ext cx="1080000" cy="180000"/>
              <a:chOff x="2076163" y="3143133"/>
              <a:chExt cx="1080000" cy="180000"/>
            </a:xfrm>
          </p:grpSpPr>
          <p:sp>
            <p:nvSpPr>
              <p:cNvPr id="150" name="직사각형 149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      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51" name="그룹 150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52" name="직사각형 151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53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45" name="그룹 144"/>
            <p:cNvGrpSpPr/>
            <p:nvPr/>
          </p:nvGrpSpPr>
          <p:grpSpPr>
            <a:xfrm>
              <a:off x="3706546" y="1618491"/>
              <a:ext cx="1080000" cy="180000"/>
              <a:chOff x="2076163" y="3143133"/>
              <a:chExt cx="1080000" cy="180000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076163" y="3143133"/>
                <a:ext cx="1080000" cy="180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rPr>
                  <a:t>     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+mn-ea"/>
                    <a:cs typeface="Arial" pitchFamily="34" charset="0"/>
                  </a:rPr>
                  <a:t>2017-09-07</a:t>
                </a:r>
                <a:endParaRPr lang="ko-KR" altLang="en-US" sz="1000" dirty="0">
                  <a:solidFill>
                    <a:schemeClr val="tx1"/>
                  </a:solidFill>
                  <a:latin typeface="+mn-ea"/>
                  <a:cs typeface="Calibri" pitchFamily="34" charset="0"/>
                </a:endParaRPr>
              </a:p>
            </p:txBody>
          </p:sp>
          <p:grpSp>
            <p:nvGrpSpPr>
              <p:cNvPr id="147" name="그룹 146"/>
              <p:cNvGrpSpPr/>
              <p:nvPr/>
            </p:nvGrpSpPr>
            <p:grpSpPr>
              <a:xfrm>
                <a:off x="2076163" y="3143133"/>
                <a:ext cx="252000" cy="180000"/>
                <a:chOff x="2076163" y="3143133"/>
                <a:chExt cx="252000" cy="180000"/>
              </a:xfrm>
            </p:grpSpPr>
            <p:sp>
              <p:nvSpPr>
                <p:cNvPr id="148" name="직사각형 147"/>
                <p:cNvSpPr/>
                <p:nvPr/>
              </p:nvSpPr>
              <p:spPr bwMode="auto">
                <a:xfrm>
                  <a:off x="2076163" y="3143133"/>
                  <a:ext cx="252000" cy="18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  <a:cs typeface="Calibri" pitchFamily="34" charset="0"/>
                  </a:endParaRPr>
                </a:p>
              </p:txBody>
            </p:sp>
            <p:sp>
              <p:nvSpPr>
                <p:cNvPr id="149" name="Calendar"/>
                <p:cNvSpPr>
                  <a:spLocks noChangeAspect="1" noEditPoints="1"/>
                </p:cNvSpPr>
                <p:nvPr/>
              </p:nvSpPr>
              <p:spPr bwMode="auto">
                <a:xfrm>
                  <a:off x="2148163" y="3180721"/>
                  <a:ext cx="108000" cy="108000"/>
                </a:xfrm>
                <a:custGeom>
                  <a:avLst/>
                  <a:gdLst>
                    <a:gd name="T0" fmla="*/ 120 w 667"/>
                    <a:gd name="T1" fmla="*/ 27 h 667"/>
                    <a:gd name="T2" fmla="*/ 8 w 667"/>
                    <a:gd name="T3" fmla="*/ 61 h 667"/>
                    <a:gd name="T4" fmla="*/ 8 w 667"/>
                    <a:gd name="T5" fmla="*/ 659 h 667"/>
                    <a:gd name="T6" fmla="*/ 659 w 667"/>
                    <a:gd name="T7" fmla="*/ 659 h 667"/>
                    <a:gd name="T8" fmla="*/ 659 w 667"/>
                    <a:gd name="T9" fmla="*/ 61 h 667"/>
                    <a:gd name="T10" fmla="*/ 547 w 667"/>
                    <a:gd name="T11" fmla="*/ 27 h 667"/>
                    <a:gd name="T12" fmla="*/ 493 w 667"/>
                    <a:gd name="T13" fmla="*/ 0 h 667"/>
                    <a:gd name="T14" fmla="*/ 467 w 667"/>
                    <a:gd name="T15" fmla="*/ 54 h 667"/>
                    <a:gd name="T16" fmla="*/ 192 w 667"/>
                    <a:gd name="T17" fmla="*/ 8 h 667"/>
                    <a:gd name="T18" fmla="*/ 147 w 667"/>
                    <a:gd name="T19" fmla="*/ 27 h 667"/>
                    <a:gd name="T20" fmla="*/ 147 w 667"/>
                    <a:gd name="T21" fmla="*/ 107 h 667"/>
                    <a:gd name="T22" fmla="*/ 520 w 667"/>
                    <a:gd name="T23" fmla="*/ 27 h 667"/>
                    <a:gd name="T24" fmla="*/ 493 w 667"/>
                    <a:gd name="T25" fmla="*/ 27 h 667"/>
                    <a:gd name="T26" fmla="*/ 120 w 667"/>
                    <a:gd name="T27" fmla="*/ 107 h 667"/>
                    <a:gd name="T28" fmla="*/ 173 w 667"/>
                    <a:gd name="T29" fmla="*/ 134 h 667"/>
                    <a:gd name="T30" fmla="*/ 200 w 667"/>
                    <a:gd name="T31" fmla="*/ 80 h 667"/>
                    <a:gd name="T32" fmla="*/ 474 w 667"/>
                    <a:gd name="T33" fmla="*/ 126 h 667"/>
                    <a:gd name="T34" fmla="*/ 539 w 667"/>
                    <a:gd name="T35" fmla="*/ 126 h 667"/>
                    <a:gd name="T36" fmla="*/ 640 w 667"/>
                    <a:gd name="T37" fmla="*/ 80 h 667"/>
                    <a:gd name="T38" fmla="*/ 27 w 667"/>
                    <a:gd name="T39" fmla="*/ 80 h 667"/>
                    <a:gd name="T40" fmla="*/ 640 w 667"/>
                    <a:gd name="T41" fmla="*/ 640 h 667"/>
                    <a:gd name="T42" fmla="*/ 93 w 667"/>
                    <a:gd name="T43" fmla="*/ 280 h 667"/>
                    <a:gd name="T44" fmla="*/ 93 w 667"/>
                    <a:gd name="T45" fmla="*/ 587 h 667"/>
                    <a:gd name="T46" fmla="*/ 587 w 667"/>
                    <a:gd name="T47" fmla="*/ 574 h 667"/>
                    <a:gd name="T48" fmla="*/ 93 w 667"/>
                    <a:gd name="T49" fmla="*/ 280 h 667"/>
                    <a:gd name="T50" fmla="*/ 200 w 667"/>
                    <a:gd name="T51" fmla="*/ 374 h 667"/>
                    <a:gd name="T52" fmla="*/ 227 w 667"/>
                    <a:gd name="T53" fmla="*/ 307 h 667"/>
                    <a:gd name="T54" fmla="*/ 227 w 667"/>
                    <a:gd name="T55" fmla="*/ 374 h 667"/>
                    <a:gd name="T56" fmla="*/ 440 w 667"/>
                    <a:gd name="T57" fmla="*/ 307 h 667"/>
                    <a:gd name="T58" fmla="*/ 347 w 667"/>
                    <a:gd name="T59" fmla="*/ 307 h 667"/>
                    <a:gd name="T60" fmla="*/ 560 w 667"/>
                    <a:gd name="T61" fmla="*/ 374 h 667"/>
                    <a:gd name="T62" fmla="*/ 107 w 667"/>
                    <a:gd name="T63" fmla="*/ 400 h 667"/>
                    <a:gd name="T64" fmla="*/ 107 w 667"/>
                    <a:gd name="T65" fmla="*/ 467 h 667"/>
                    <a:gd name="T66" fmla="*/ 320 w 667"/>
                    <a:gd name="T67" fmla="*/ 400 h 667"/>
                    <a:gd name="T68" fmla="*/ 227 w 667"/>
                    <a:gd name="T69" fmla="*/ 400 h 667"/>
                    <a:gd name="T70" fmla="*/ 440 w 667"/>
                    <a:gd name="T71" fmla="*/ 467 h 667"/>
                    <a:gd name="T72" fmla="*/ 467 w 667"/>
                    <a:gd name="T73" fmla="*/ 400 h 667"/>
                    <a:gd name="T74" fmla="*/ 467 w 667"/>
                    <a:gd name="T75" fmla="*/ 467 h 667"/>
                    <a:gd name="T76" fmla="*/ 200 w 667"/>
                    <a:gd name="T77" fmla="*/ 494 h 667"/>
                    <a:gd name="T78" fmla="*/ 107 w 667"/>
                    <a:gd name="T79" fmla="*/ 494 h 667"/>
                    <a:gd name="T80" fmla="*/ 320 w 667"/>
                    <a:gd name="T81" fmla="*/ 560 h 667"/>
                    <a:gd name="T82" fmla="*/ 347 w 667"/>
                    <a:gd name="T83" fmla="*/ 494 h 667"/>
                    <a:gd name="T84" fmla="*/ 400 w 667"/>
                    <a:gd name="T85" fmla="*/ 560 h 667"/>
                    <a:gd name="T86" fmla="*/ 467 w 667"/>
                    <a:gd name="T87" fmla="*/ 494 h 667"/>
                    <a:gd name="T88" fmla="*/ 467 w 667"/>
                    <a:gd name="T89" fmla="*/ 560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67" h="667">
                      <a:moveTo>
                        <a:pt x="147" y="0"/>
                      </a:moveTo>
                      <a:cubicBezTo>
                        <a:pt x="140" y="0"/>
                        <a:pt x="133" y="3"/>
                        <a:pt x="128" y="8"/>
                      </a:cubicBezTo>
                      <a:cubicBezTo>
                        <a:pt x="123" y="13"/>
                        <a:pt x="120" y="20"/>
                        <a:pt x="120" y="27"/>
                      </a:cubicBezTo>
                      <a:lnTo>
                        <a:pt x="120" y="54"/>
                      </a:lnTo>
                      <a:lnTo>
                        <a:pt x="27" y="54"/>
                      </a:lnTo>
                      <a:cubicBezTo>
                        <a:pt x="20" y="54"/>
                        <a:pt x="13" y="56"/>
                        <a:pt x="8" y="61"/>
                      </a:cubicBezTo>
                      <a:cubicBezTo>
                        <a:pt x="3" y="66"/>
                        <a:pt x="0" y="73"/>
                        <a:pt x="0" y="80"/>
                      </a:cubicBezTo>
                      <a:lnTo>
                        <a:pt x="0" y="640"/>
                      </a:lnTo>
                      <a:cubicBezTo>
                        <a:pt x="0" y="647"/>
                        <a:pt x="3" y="654"/>
                        <a:pt x="8" y="659"/>
                      </a:cubicBezTo>
                      <a:cubicBezTo>
                        <a:pt x="13" y="664"/>
                        <a:pt x="20" y="667"/>
                        <a:pt x="27" y="667"/>
                      </a:cubicBezTo>
                      <a:lnTo>
                        <a:pt x="640" y="667"/>
                      </a:lnTo>
                      <a:cubicBezTo>
                        <a:pt x="647" y="667"/>
                        <a:pt x="654" y="664"/>
                        <a:pt x="659" y="659"/>
                      </a:cubicBezTo>
                      <a:cubicBezTo>
                        <a:pt x="664" y="654"/>
                        <a:pt x="667" y="647"/>
                        <a:pt x="667" y="640"/>
                      </a:cubicBezTo>
                      <a:lnTo>
                        <a:pt x="667" y="80"/>
                      </a:lnTo>
                      <a:cubicBezTo>
                        <a:pt x="667" y="73"/>
                        <a:pt x="664" y="66"/>
                        <a:pt x="659" y="61"/>
                      </a:cubicBezTo>
                      <a:cubicBezTo>
                        <a:pt x="654" y="56"/>
                        <a:pt x="647" y="54"/>
                        <a:pt x="640" y="54"/>
                      </a:cubicBezTo>
                      <a:lnTo>
                        <a:pt x="547" y="54"/>
                      </a:lnTo>
                      <a:lnTo>
                        <a:pt x="547" y="27"/>
                      </a:lnTo>
                      <a:cubicBezTo>
                        <a:pt x="547" y="20"/>
                        <a:pt x="544" y="13"/>
                        <a:pt x="539" y="8"/>
                      </a:cubicBezTo>
                      <a:cubicBezTo>
                        <a:pt x="534" y="3"/>
                        <a:pt x="527" y="0"/>
                        <a:pt x="520" y="0"/>
                      </a:cubicBezTo>
                      <a:lnTo>
                        <a:pt x="493" y="0"/>
                      </a:lnTo>
                      <a:cubicBezTo>
                        <a:pt x="486" y="0"/>
                        <a:pt x="479" y="3"/>
                        <a:pt x="474" y="8"/>
                      </a:cubicBezTo>
                      <a:cubicBezTo>
                        <a:pt x="469" y="13"/>
                        <a:pt x="467" y="20"/>
                        <a:pt x="467" y="27"/>
                      </a:cubicBezTo>
                      <a:lnTo>
                        <a:pt x="467" y="54"/>
                      </a:lnTo>
                      <a:lnTo>
                        <a:pt x="200" y="54"/>
                      </a:lnTo>
                      <a:lnTo>
                        <a:pt x="200" y="27"/>
                      </a:lnTo>
                      <a:cubicBezTo>
                        <a:pt x="200" y="20"/>
                        <a:pt x="197" y="13"/>
                        <a:pt x="192" y="8"/>
                      </a:cubicBezTo>
                      <a:cubicBezTo>
                        <a:pt x="187" y="3"/>
                        <a:pt x="180" y="0"/>
                        <a:pt x="173" y="0"/>
                      </a:cubicBezTo>
                      <a:lnTo>
                        <a:pt x="147" y="0"/>
                      </a:lnTo>
                      <a:close/>
                      <a:moveTo>
                        <a:pt x="147" y="27"/>
                      </a:moveTo>
                      <a:lnTo>
                        <a:pt x="173" y="27"/>
                      </a:lnTo>
                      <a:lnTo>
                        <a:pt x="173" y="107"/>
                      </a:lnTo>
                      <a:lnTo>
                        <a:pt x="147" y="107"/>
                      </a:lnTo>
                      <a:lnTo>
                        <a:pt x="147" y="27"/>
                      </a:lnTo>
                      <a:close/>
                      <a:moveTo>
                        <a:pt x="493" y="27"/>
                      </a:moveTo>
                      <a:lnTo>
                        <a:pt x="520" y="27"/>
                      </a:lnTo>
                      <a:lnTo>
                        <a:pt x="520" y="107"/>
                      </a:lnTo>
                      <a:lnTo>
                        <a:pt x="493" y="107"/>
                      </a:lnTo>
                      <a:lnTo>
                        <a:pt x="493" y="27"/>
                      </a:lnTo>
                      <a:close/>
                      <a:moveTo>
                        <a:pt x="27" y="80"/>
                      </a:moveTo>
                      <a:lnTo>
                        <a:pt x="120" y="80"/>
                      </a:lnTo>
                      <a:lnTo>
                        <a:pt x="120" y="107"/>
                      </a:lnTo>
                      <a:cubicBezTo>
                        <a:pt x="120" y="114"/>
                        <a:pt x="123" y="121"/>
                        <a:pt x="128" y="126"/>
                      </a:cubicBezTo>
                      <a:cubicBezTo>
                        <a:pt x="133" y="131"/>
                        <a:pt x="140" y="134"/>
                        <a:pt x="147" y="134"/>
                      </a:cubicBezTo>
                      <a:lnTo>
                        <a:pt x="173" y="134"/>
                      </a:lnTo>
                      <a:cubicBezTo>
                        <a:pt x="180" y="134"/>
                        <a:pt x="187" y="131"/>
                        <a:pt x="192" y="126"/>
                      </a:cubicBezTo>
                      <a:cubicBezTo>
                        <a:pt x="197" y="121"/>
                        <a:pt x="200" y="114"/>
                        <a:pt x="200" y="107"/>
                      </a:cubicBezTo>
                      <a:lnTo>
                        <a:pt x="200" y="80"/>
                      </a:lnTo>
                      <a:lnTo>
                        <a:pt x="467" y="80"/>
                      </a:lnTo>
                      <a:lnTo>
                        <a:pt x="467" y="107"/>
                      </a:lnTo>
                      <a:cubicBezTo>
                        <a:pt x="467" y="114"/>
                        <a:pt x="469" y="121"/>
                        <a:pt x="474" y="126"/>
                      </a:cubicBezTo>
                      <a:cubicBezTo>
                        <a:pt x="479" y="131"/>
                        <a:pt x="486" y="134"/>
                        <a:pt x="493" y="134"/>
                      </a:cubicBezTo>
                      <a:lnTo>
                        <a:pt x="520" y="134"/>
                      </a:lnTo>
                      <a:cubicBezTo>
                        <a:pt x="527" y="134"/>
                        <a:pt x="534" y="131"/>
                        <a:pt x="539" y="126"/>
                      </a:cubicBezTo>
                      <a:cubicBezTo>
                        <a:pt x="544" y="121"/>
                        <a:pt x="547" y="114"/>
                        <a:pt x="547" y="107"/>
                      </a:cubicBezTo>
                      <a:lnTo>
                        <a:pt x="547" y="80"/>
                      </a:lnTo>
                      <a:lnTo>
                        <a:pt x="640" y="80"/>
                      </a:lnTo>
                      <a:lnTo>
                        <a:pt x="640" y="187"/>
                      </a:lnTo>
                      <a:lnTo>
                        <a:pt x="27" y="187"/>
                      </a:lnTo>
                      <a:lnTo>
                        <a:pt x="27" y="80"/>
                      </a:lnTo>
                      <a:close/>
                      <a:moveTo>
                        <a:pt x="27" y="214"/>
                      </a:moveTo>
                      <a:lnTo>
                        <a:pt x="640" y="214"/>
                      </a:lnTo>
                      <a:lnTo>
                        <a:pt x="640" y="640"/>
                      </a:lnTo>
                      <a:lnTo>
                        <a:pt x="27" y="640"/>
                      </a:lnTo>
                      <a:lnTo>
                        <a:pt x="27" y="214"/>
                      </a:lnTo>
                      <a:close/>
                      <a:moveTo>
                        <a:pt x="93" y="280"/>
                      </a:moveTo>
                      <a:cubicBezTo>
                        <a:pt x="86" y="280"/>
                        <a:pt x="80" y="286"/>
                        <a:pt x="80" y="294"/>
                      </a:cubicBezTo>
                      <a:lnTo>
                        <a:pt x="80" y="574"/>
                      </a:lnTo>
                      <a:cubicBezTo>
                        <a:pt x="80" y="581"/>
                        <a:pt x="86" y="587"/>
                        <a:pt x="93" y="587"/>
                      </a:cubicBezTo>
                      <a:lnTo>
                        <a:pt x="400" y="587"/>
                      </a:lnTo>
                      <a:lnTo>
                        <a:pt x="573" y="587"/>
                      </a:lnTo>
                      <a:cubicBezTo>
                        <a:pt x="581" y="587"/>
                        <a:pt x="587" y="581"/>
                        <a:pt x="587" y="574"/>
                      </a:cubicBezTo>
                      <a:lnTo>
                        <a:pt x="587" y="294"/>
                      </a:lnTo>
                      <a:cubicBezTo>
                        <a:pt x="587" y="286"/>
                        <a:pt x="581" y="280"/>
                        <a:pt x="573" y="280"/>
                      </a:cubicBezTo>
                      <a:lnTo>
                        <a:pt x="93" y="280"/>
                      </a:lnTo>
                      <a:close/>
                      <a:moveTo>
                        <a:pt x="107" y="307"/>
                      </a:moveTo>
                      <a:lnTo>
                        <a:pt x="200" y="307"/>
                      </a:lnTo>
                      <a:lnTo>
                        <a:pt x="200" y="374"/>
                      </a:lnTo>
                      <a:lnTo>
                        <a:pt x="107" y="374"/>
                      </a:lnTo>
                      <a:lnTo>
                        <a:pt x="107" y="307"/>
                      </a:lnTo>
                      <a:close/>
                      <a:moveTo>
                        <a:pt x="227" y="307"/>
                      </a:moveTo>
                      <a:lnTo>
                        <a:pt x="320" y="307"/>
                      </a:lnTo>
                      <a:lnTo>
                        <a:pt x="320" y="374"/>
                      </a:lnTo>
                      <a:lnTo>
                        <a:pt x="227" y="374"/>
                      </a:lnTo>
                      <a:lnTo>
                        <a:pt x="227" y="307"/>
                      </a:lnTo>
                      <a:close/>
                      <a:moveTo>
                        <a:pt x="347" y="307"/>
                      </a:moveTo>
                      <a:lnTo>
                        <a:pt x="440" y="307"/>
                      </a:lnTo>
                      <a:lnTo>
                        <a:pt x="440" y="374"/>
                      </a:lnTo>
                      <a:lnTo>
                        <a:pt x="347" y="374"/>
                      </a:lnTo>
                      <a:lnTo>
                        <a:pt x="347" y="307"/>
                      </a:lnTo>
                      <a:close/>
                      <a:moveTo>
                        <a:pt x="467" y="307"/>
                      </a:moveTo>
                      <a:lnTo>
                        <a:pt x="560" y="307"/>
                      </a:lnTo>
                      <a:lnTo>
                        <a:pt x="560" y="374"/>
                      </a:lnTo>
                      <a:lnTo>
                        <a:pt x="467" y="374"/>
                      </a:lnTo>
                      <a:lnTo>
                        <a:pt x="467" y="307"/>
                      </a:lnTo>
                      <a:close/>
                      <a:moveTo>
                        <a:pt x="107" y="400"/>
                      </a:moveTo>
                      <a:lnTo>
                        <a:pt x="200" y="400"/>
                      </a:lnTo>
                      <a:lnTo>
                        <a:pt x="200" y="467"/>
                      </a:lnTo>
                      <a:lnTo>
                        <a:pt x="107" y="467"/>
                      </a:lnTo>
                      <a:lnTo>
                        <a:pt x="107" y="400"/>
                      </a:lnTo>
                      <a:close/>
                      <a:moveTo>
                        <a:pt x="227" y="400"/>
                      </a:moveTo>
                      <a:lnTo>
                        <a:pt x="320" y="400"/>
                      </a:lnTo>
                      <a:lnTo>
                        <a:pt x="320" y="467"/>
                      </a:lnTo>
                      <a:lnTo>
                        <a:pt x="227" y="467"/>
                      </a:lnTo>
                      <a:lnTo>
                        <a:pt x="227" y="400"/>
                      </a:lnTo>
                      <a:close/>
                      <a:moveTo>
                        <a:pt x="347" y="400"/>
                      </a:moveTo>
                      <a:lnTo>
                        <a:pt x="440" y="400"/>
                      </a:lnTo>
                      <a:lnTo>
                        <a:pt x="440" y="467"/>
                      </a:lnTo>
                      <a:lnTo>
                        <a:pt x="347" y="467"/>
                      </a:lnTo>
                      <a:lnTo>
                        <a:pt x="347" y="400"/>
                      </a:lnTo>
                      <a:close/>
                      <a:moveTo>
                        <a:pt x="467" y="400"/>
                      </a:moveTo>
                      <a:lnTo>
                        <a:pt x="560" y="400"/>
                      </a:lnTo>
                      <a:lnTo>
                        <a:pt x="560" y="467"/>
                      </a:lnTo>
                      <a:lnTo>
                        <a:pt x="467" y="467"/>
                      </a:lnTo>
                      <a:lnTo>
                        <a:pt x="467" y="400"/>
                      </a:lnTo>
                      <a:close/>
                      <a:moveTo>
                        <a:pt x="107" y="494"/>
                      </a:moveTo>
                      <a:lnTo>
                        <a:pt x="200" y="494"/>
                      </a:lnTo>
                      <a:lnTo>
                        <a:pt x="200" y="560"/>
                      </a:lnTo>
                      <a:lnTo>
                        <a:pt x="107" y="560"/>
                      </a:lnTo>
                      <a:lnTo>
                        <a:pt x="107" y="494"/>
                      </a:lnTo>
                      <a:close/>
                      <a:moveTo>
                        <a:pt x="227" y="494"/>
                      </a:moveTo>
                      <a:lnTo>
                        <a:pt x="320" y="494"/>
                      </a:lnTo>
                      <a:lnTo>
                        <a:pt x="320" y="560"/>
                      </a:lnTo>
                      <a:lnTo>
                        <a:pt x="227" y="560"/>
                      </a:lnTo>
                      <a:lnTo>
                        <a:pt x="227" y="494"/>
                      </a:lnTo>
                      <a:close/>
                      <a:moveTo>
                        <a:pt x="347" y="494"/>
                      </a:moveTo>
                      <a:lnTo>
                        <a:pt x="440" y="494"/>
                      </a:lnTo>
                      <a:lnTo>
                        <a:pt x="440" y="560"/>
                      </a:lnTo>
                      <a:lnTo>
                        <a:pt x="400" y="560"/>
                      </a:lnTo>
                      <a:lnTo>
                        <a:pt x="347" y="560"/>
                      </a:lnTo>
                      <a:lnTo>
                        <a:pt x="347" y="494"/>
                      </a:lnTo>
                      <a:close/>
                      <a:moveTo>
                        <a:pt x="467" y="494"/>
                      </a:moveTo>
                      <a:lnTo>
                        <a:pt x="560" y="494"/>
                      </a:lnTo>
                      <a:lnTo>
                        <a:pt x="560" y="560"/>
                      </a:lnTo>
                      <a:lnTo>
                        <a:pt x="467" y="560"/>
                      </a:lnTo>
                      <a:lnTo>
                        <a:pt x="467" y="494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10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54" name="그룹 153"/>
          <p:cNvGrpSpPr/>
          <p:nvPr/>
        </p:nvGrpSpPr>
        <p:grpSpPr>
          <a:xfrm>
            <a:off x="4824063" y="1615164"/>
            <a:ext cx="1318071" cy="180000"/>
            <a:chOff x="6258726" y="5590006"/>
            <a:chExt cx="1318071" cy="252000"/>
          </a:xfrm>
        </p:grpSpPr>
        <p:sp>
          <p:nvSpPr>
            <p:cNvPr id="155" name="직사각형 154"/>
            <p:cNvSpPr/>
            <p:nvPr/>
          </p:nvSpPr>
          <p:spPr bwMode="auto">
            <a:xfrm>
              <a:off x="6258726" y="5590006"/>
              <a:ext cx="417857" cy="252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7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6" name="직사각형 155"/>
            <p:cNvSpPr/>
            <p:nvPr/>
          </p:nvSpPr>
          <p:spPr bwMode="auto">
            <a:xfrm>
              <a:off x="6708833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30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  <p:sp>
          <p:nvSpPr>
            <p:cNvPr id="157" name="직사각형 156"/>
            <p:cNvSpPr/>
            <p:nvPr/>
          </p:nvSpPr>
          <p:spPr bwMode="auto">
            <a:xfrm>
              <a:off x="7158940" y="5590006"/>
              <a:ext cx="417857" cy="25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60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n-ea"/>
                  <a:cs typeface="Calibri" pitchFamily="34" charset="0"/>
                </a:rPr>
                <a:t>일</a:t>
              </a:r>
              <a:endParaRPr lang="ko-KR" altLang="en-US" sz="800" b="1" dirty="0">
                <a:solidFill>
                  <a:schemeClr val="bg1"/>
                </a:solidFill>
                <a:latin typeface="+mn-ea"/>
                <a:cs typeface="Calibri" pitchFamily="34" charset="0"/>
              </a:endParaRPr>
            </a:p>
          </p:txBody>
        </p:sp>
      </p:grpSp>
      <p:sp>
        <p:nvSpPr>
          <p:cNvPr id="158" name="직사각형 157"/>
          <p:cNvSpPr/>
          <p:nvPr/>
        </p:nvSpPr>
        <p:spPr bwMode="auto">
          <a:xfrm>
            <a:off x="6664303" y="2196000"/>
            <a:ext cx="90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검색</a:t>
            </a:r>
          </a:p>
        </p:txBody>
      </p:sp>
      <p:sp>
        <p:nvSpPr>
          <p:cNvPr id="159" name="직사각형 158"/>
          <p:cNvSpPr/>
          <p:nvPr/>
        </p:nvSpPr>
        <p:spPr bwMode="auto">
          <a:xfrm>
            <a:off x="2592000" y="1892398"/>
            <a:ext cx="180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초등수학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  <a:cs typeface="Calibri" pitchFamily="34" charset="0"/>
              </a:rPr>
              <a:t>5 </a:t>
            </a:r>
            <a:r>
              <a:rPr lang="ko-KR" altLang="en-US" sz="800" dirty="0" err="1" smtClean="0">
                <a:solidFill>
                  <a:schemeClr val="tx1"/>
                </a:solidFill>
                <a:latin typeface="+mn-ea"/>
                <a:cs typeface="Calibri" pitchFamily="34" charset="0"/>
              </a:rPr>
              <a:t>뒷반</a:t>
            </a:r>
            <a:endParaRPr lang="ko-KR" altLang="en-US" sz="800" dirty="0">
              <a:solidFill>
                <a:schemeClr val="tx1"/>
              </a:solidFill>
              <a:latin typeface="+mn-ea"/>
              <a:cs typeface="Calibri" pitchFamily="34" charset="0"/>
            </a:endParaRPr>
          </a:p>
        </p:txBody>
      </p:sp>
      <p:sp>
        <p:nvSpPr>
          <p:cNvPr id="161" name="타원 160"/>
          <p:cNvSpPr>
            <a:spLocks noChangeAspect="1"/>
          </p:cNvSpPr>
          <p:nvPr/>
        </p:nvSpPr>
        <p:spPr>
          <a:xfrm>
            <a:off x="2394296" y="427181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35" tIns="53870" rIns="26935" bIns="53870" rtlCol="0" anchor="ctr"/>
          <a:lstStyle/>
          <a:p>
            <a:pPr algn="ctr" latinLnBrk="1"/>
            <a:r>
              <a:rPr lang="en-US" altLang="ko-KR" sz="600" b="1" dirty="0">
                <a:solidFill>
                  <a:schemeClr val="bg1"/>
                </a:solidFill>
              </a:rPr>
              <a:t>1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7766" y="2087526"/>
            <a:ext cx="1291241" cy="3011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15" tIns="34208" rIns="68415" bIns="34208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1814</Words>
  <Application>Microsoft Office PowerPoint</Application>
  <PresentationFormat>A4 용지(210x297mm)</PresentationFormat>
  <Paragraphs>652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나눔고딕</vt:lpstr>
      <vt:lpstr>돋움</vt:lpstr>
      <vt:lpstr>맑은 고딕</vt:lpstr>
      <vt:lpstr>Arial</vt:lpstr>
      <vt:lpstr>Calibri</vt:lpstr>
      <vt:lpstr>Segoe UI</vt:lpstr>
      <vt:lpstr>Tahoma</vt:lpstr>
      <vt:lpstr>Times New Roman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Bond</dc:creator>
  <cp:lastModifiedBy>Bond</cp:lastModifiedBy>
  <cp:revision>3</cp:revision>
  <dcterms:created xsi:type="dcterms:W3CDTF">2018-03-30T09:03:37Z</dcterms:created>
  <dcterms:modified xsi:type="dcterms:W3CDTF">2018-04-02T04:38:52Z</dcterms:modified>
</cp:coreProperties>
</file>