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1" r:id="rId21"/>
    <p:sldId id="278" r:id="rId22"/>
    <p:sldId id="292" r:id="rId23"/>
    <p:sldId id="279" r:id="rId24"/>
    <p:sldId id="305" r:id="rId25"/>
    <p:sldId id="307" r:id="rId26"/>
    <p:sldId id="309" r:id="rId27"/>
    <p:sldId id="308" r:id="rId28"/>
    <p:sldId id="284" r:id="rId29"/>
    <p:sldId id="300" r:id="rId30"/>
    <p:sldId id="301" r:id="rId31"/>
    <p:sldId id="302" r:id="rId32"/>
    <p:sldId id="310" r:id="rId33"/>
    <p:sldId id="311" r:id="rId34"/>
    <p:sldId id="312" r:id="rId35"/>
    <p:sldId id="288" r:id="rId36"/>
    <p:sldId id="289" r:id="rId37"/>
    <p:sldId id="290" r:id="rId38"/>
    <p:sldId id="303" r:id="rId39"/>
    <p:sldId id="304" r:id="rId4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B3E1463-A744-4DEE-B47F-13AFBBBEB1D6}">
          <p14:sldIdLst>
            <p14:sldId id="256"/>
          </p14:sldIdLst>
        </p14:section>
        <p14:section name="개정이력" id="{95DFD1EC-100F-4AEA-A5CA-0F22842881CA}">
          <p14:sldIdLst>
            <p14:sldId id="257"/>
          </p14:sldIdLst>
        </p14:section>
        <p14:section name="문서 가이드" id="{023BCC3D-64D0-498D-9DA8-0F2C1BF3227E}">
          <p14:sldIdLst>
            <p14:sldId id="258"/>
            <p14:sldId id="259"/>
            <p14:sldId id="260"/>
          </p14:sldIdLst>
        </p14:section>
        <p14:section name="학생관리 &gt; 학생관리" id="{B5B571C5-2DCB-43BD-A5CF-4CEA3F87BD6D}">
          <p14:sldIdLst>
            <p14:sldId id="262"/>
            <p14:sldId id="263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91"/>
            <p14:sldId id="278"/>
            <p14:sldId id="292"/>
            <p14:sldId id="279"/>
            <p14:sldId id="305"/>
            <p14:sldId id="307"/>
            <p14:sldId id="309"/>
            <p14:sldId id="308"/>
            <p14:sldId id="284"/>
            <p14:sldId id="300"/>
            <p14:sldId id="301"/>
            <p14:sldId id="302"/>
          </p14:sldIdLst>
        </p14:section>
        <p14:section name="학생관리 &gt; 강사별학생관리" id="{F4A46A5B-43E7-43FE-8A5E-514985D0F5D5}">
          <p14:sldIdLst>
            <p14:sldId id="310"/>
            <p14:sldId id="311"/>
            <p14:sldId id="312"/>
          </p14:sldIdLst>
        </p14:section>
        <p14:section name="학생관리 &gt; 상담관리" id="{51899168-FB80-424C-8701-C8E76ED3555B}">
          <p14:sldIdLst>
            <p14:sldId id="288"/>
            <p14:sldId id="289"/>
            <p14:sldId id="290"/>
          </p14:sldIdLst>
        </p14:section>
        <p14:section name="학생관리 &gt; 수납관리" id="{033EA83C-0F72-4922-A2EF-62284EC4C1D8}">
          <p14:sldIdLst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736A8-1A28-43D0-8B1A-D2B48376F78E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BE6DE-8322-47FF-900A-72F731B8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9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BE6DE-8322-47FF-900A-72F731B817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BE6DE-8322-47FF-900A-72F731B81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8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1574777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3658014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0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2572" y="622538"/>
            <a:ext cx="7521429" cy="59911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28488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정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45077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/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/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시스템관리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7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166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157920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404571" y="622538"/>
            <a:ext cx="6227999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8125397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메인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대쉬보드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grpSp>
        <p:nvGrpSpPr>
          <p:cNvPr id="22" name="그룹 21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3" name="그룹 22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8" name="그룹 27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5" name="직사각형 24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학생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399745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3129248"/>
              </p:ext>
            </p:extLst>
          </p:nvPr>
        </p:nvGraphicFramePr>
        <p:xfrm>
          <a:off x="75600" y="1112138"/>
          <a:ext cx="1332000" cy="42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학생관리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개별학생관리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&gt; </a:t>
                      </a:r>
                      <a:r>
                        <a:rPr lang="ko-KR" altLang="en-US" sz="800" b="0" dirty="0" err="1" smtClean="0"/>
                        <a:t>강사별학생관리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상담관리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학생관리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8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9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3" name="그룹 22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8" name="그룹 27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5" name="직사각형 24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28267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884441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66372298"/>
              </p:ext>
            </p:extLst>
          </p:nvPr>
        </p:nvGraphicFramePr>
        <p:xfrm>
          <a:off x="75600" y="1112138"/>
          <a:ext cx="1332000" cy="42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학습관리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출결관리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학습도구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보충학습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내신관리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학습관리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54566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행정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825635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77838030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행정관리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err="1" smtClean="0"/>
                        <a:t>개설반관리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행정관리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21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2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4" name="직선 연결선 23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6" name="그룹 25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30" name="직사각형 29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31" name="그룹 30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2" name="직사각형 31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3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7" name="그룹 26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8" name="직사각형 27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직사각형 28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4" name="직사각형 3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6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7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8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048821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경영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5168758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6090245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경영관리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운영현황관리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매출관리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경영관리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7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8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6" name="직사각형 25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7" name="그룹 26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8" name="직사각형 27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9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4" name="직사각형 23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0" name="직사각형 29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2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4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03839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운영세팅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1678933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27381639"/>
              </p:ext>
            </p:extLst>
          </p:nvPr>
        </p:nvGraphicFramePr>
        <p:xfrm>
          <a:off x="75600" y="1112138"/>
          <a:ext cx="1332000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운영세팅관리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학원정보설정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학과정보설정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셔틀버스설정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근태관리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모니터링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기타설정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운영세팅관리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6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7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19" name="직선 연결선 18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1" name="그룹 20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5" name="직사각형 24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6" name="그룹 25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7" name="직사각형 26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8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2" name="그룹 21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3" name="직사각형 22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직사각형 23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9" name="직사각형 28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1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79635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커뮤니티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334972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1383028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커뮤니티관리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MVP</a:t>
                      </a:r>
                      <a:r>
                        <a:rPr lang="ko-KR" altLang="en-US" sz="800" b="0" dirty="0" smtClean="0"/>
                        <a:t>프로그램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en-US" altLang="ko-KR" sz="800" b="0" dirty="0" err="1" smtClean="0"/>
                        <a:t>Xgene</a:t>
                      </a:r>
                      <a:r>
                        <a:rPr lang="en-US" altLang="ko-KR" sz="800" b="0" dirty="0" smtClean="0"/>
                        <a:t> S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커뮤니티관리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452200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시스템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0679327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0705031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시스템관리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권한관리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시스템관리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21969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smtClean="0"/>
              <a:t>이기훈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2018-03-30</a:t>
            </a:r>
            <a:endParaRPr lang="ko-KR" altLang="en-US" dirty="0"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err="1" smtClean="0">
                <a:latin typeface="+mn-ea"/>
              </a:rPr>
              <a:t>플로우교육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- Academy Management System </a:t>
            </a:r>
            <a:endParaRPr lang="ko-KR" altLang="en-US" sz="3200" dirty="0">
              <a:latin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Admin – </a:t>
            </a:r>
            <a:r>
              <a:rPr lang="ko-KR" altLang="en-US" dirty="0" smtClean="0">
                <a:latin typeface="+mn-ea"/>
              </a:rPr>
              <a:t>학생관리 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 메모 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 작성일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최근에 작성된 메모가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저장된 메모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저장된 메모는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불가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메모 신규 작성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 신규 작성 후 저장 버튼을 클릭해야 메모가 저장 됨</a:t>
            </a:r>
            <a:endParaRPr lang="en-US" altLang="ko-KR" dirty="0" smtClean="0"/>
          </a:p>
          <a:p>
            <a:r>
              <a:rPr lang="ko-KR" altLang="en-US" dirty="0" smtClean="0"/>
              <a:t>개인정보 또는 메모 입력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변경된 내용을 저장하고 현재 화면에서 대기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학생기본정보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기본 정보 조회 및 수정</a:t>
            </a:r>
            <a:r>
              <a:rPr lang="en-US" altLang="ko-KR" dirty="0"/>
              <a:t>, </a:t>
            </a:r>
            <a:r>
              <a:rPr lang="ko-KR" altLang="en-US" dirty="0" smtClean="0"/>
              <a:t>최근 상담 </a:t>
            </a:r>
            <a:r>
              <a:rPr lang="ko-KR" altLang="en-US" dirty="0"/>
              <a:t>내용 확인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1413371" y="6450568"/>
            <a:ext cx="622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70857"/>
              </p:ext>
            </p:extLst>
          </p:nvPr>
        </p:nvGraphicFramePr>
        <p:xfrm>
          <a:off x="1458000" y="1584000"/>
          <a:ext cx="6120000" cy="44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                 @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2" name="그룹 111"/>
          <p:cNvGrpSpPr/>
          <p:nvPr/>
        </p:nvGrpSpPr>
        <p:grpSpPr>
          <a:xfrm>
            <a:off x="1458000" y="6072361"/>
            <a:ext cx="1825401" cy="180000"/>
            <a:chOff x="1494291" y="5420040"/>
            <a:chExt cx="1825401" cy="180000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115" name="직사각형 114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이금빛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     2006-09-01</a:t>
              </a:r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0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1" name="그룹 120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125" name="직사각형 124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652000" y="2704539"/>
            <a:ext cx="1800000" cy="180000"/>
            <a:chOff x="2607751" y="2423994"/>
            <a:chExt cx="1693066" cy="180000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010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6852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2586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 bwMode="auto">
          <a:xfrm>
            <a:off x="2592000" y="2704539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엄희정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141" name="직사각형 140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48" name="직사각형 147"/>
          <p:cNvSpPr/>
          <p:nvPr/>
        </p:nvSpPr>
        <p:spPr bwMode="auto">
          <a:xfrm>
            <a:off x="2592000" y="244127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수내초등학교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5652000" y="2440561"/>
            <a:ext cx="1800000" cy="180000"/>
            <a:chOff x="4278488" y="5431208"/>
            <a:chExt cx="2099984" cy="252000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학년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1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591999" y="3540477"/>
            <a:ext cx="4842000" cy="540000"/>
            <a:chOff x="2591999" y="2907223"/>
            <a:chExt cx="4842000" cy="540000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2591999" y="3087223"/>
              <a:ext cx="4842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우선 다음주에 입학테스트를 진행 하기로 하였고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진학 담당 강사이신 차호진 원장님께 테스트 후 입학 상담을 추가로 받기로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하였음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2591999" y="2907223"/>
              <a:ext cx="216000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임예원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|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2018-02-21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91999" y="4802211"/>
            <a:ext cx="4844695" cy="1123055"/>
            <a:chOff x="2591999" y="4706413"/>
            <a:chExt cx="4844695" cy="1123055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2591999" y="4706413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6605124" y="564946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591999" y="4225842"/>
            <a:ext cx="4842000" cy="432000"/>
            <a:chOff x="2591999" y="2907223"/>
            <a:chExt cx="4842000" cy="432000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2591999" y="3087223"/>
              <a:ext cx="4842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공부에 관심이 없고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집중을 못해 이번 학기에 제대로 성적을 올리고 싶어함</a:t>
              </a: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2591999" y="2907223"/>
              <a:ext cx="216000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박수원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|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2018-02-11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2591999" y="4148086"/>
            <a:ext cx="48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2591999" y="4725503"/>
            <a:ext cx="48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>
            <a:spLocks noChangeAspect="1"/>
          </p:cNvSpPr>
          <p:nvPr/>
        </p:nvSpPr>
        <p:spPr>
          <a:xfrm>
            <a:off x="4539371" y="35404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3" name="타원 162"/>
          <p:cNvSpPr>
            <a:spLocks noChangeAspect="1"/>
          </p:cNvSpPr>
          <p:nvPr/>
        </p:nvSpPr>
        <p:spPr>
          <a:xfrm>
            <a:off x="4782352" y="44958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4" name="타원 163"/>
          <p:cNvSpPr>
            <a:spLocks noChangeAspect="1"/>
          </p:cNvSpPr>
          <p:nvPr/>
        </p:nvSpPr>
        <p:spPr>
          <a:xfrm>
            <a:off x="2684425" y="51622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5" name="타원 164"/>
          <p:cNvSpPr>
            <a:spLocks noChangeAspect="1"/>
          </p:cNvSpPr>
          <p:nvPr/>
        </p:nvSpPr>
        <p:spPr>
          <a:xfrm>
            <a:off x="1458000" y="62523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이은빛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수내초등학교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3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학년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2000" y="2973600"/>
            <a:ext cx="1101587" cy="180000"/>
            <a:chOff x="5652000" y="3249472"/>
            <a:chExt cx="1101587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592000" y="2972635"/>
            <a:ext cx="1806951" cy="180173"/>
            <a:chOff x="2592000" y="2972635"/>
            <a:chExt cx="1806951" cy="180173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592000" y="2972808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sora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79" name="직사각형 78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daum.net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0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직사각형 77"/>
            <p:cNvSpPr/>
            <p:nvPr/>
          </p:nvSpPr>
          <p:spPr bwMode="auto">
            <a:xfrm>
              <a:off x="3219421" y="2972635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daum.net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학생기본정보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기본 정보 조회 및 수정</a:t>
            </a:r>
            <a:r>
              <a:rPr lang="en-US" altLang="ko-KR" dirty="0"/>
              <a:t>, </a:t>
            </a:r>
            <a:r>
              <a:rPr lang="ko-KR" altLang="en-US" dirty="0" smtClean="0"/>
              <a:t>최근 상담 </a:t>
            </a:r>
            <a:r>
              <a:rPr lang="ko-KR" altLang="en-US" dirty="0"/>
              <a:t>내용 확인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altLang="ko-KR" dirty="0" smtClean="0"/>
              <a:t> </a:t>
            </a:r>
            <a:r>
              <a:rPr lang="ko-KR" altLang="en-US" dirty="0" smtClean="0"/>
              <a:t>상담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내역이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최근 상담 내역이 없습니다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>
              <a:buFont typeface="+mj-lt"/>
              <a:buAutoNum type="arabicPeriod" startAt="5"/>
            </a:pPr>
            <a:r>
              <a:rPr lang="en-US" altLang="ko-KR" dirty="0"/>
              <a:t> </a:t>
            </a:r>
            <a:r>
              <a:rPr lang="ko-KR" altLang="en-US" dirty="0" smtClean="0"/>
              <a:t>상담 내역 목록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상담 내역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/</a:t>
            </a:r>
            <a:r>
              <a:rPr lang="ko-KR" altLang="en-US" strike="sngStrike" dirty="0" smtClean="0"/>
              <a:t>내용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등록자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등록일시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처리일시</a:t>
            </a:r>
            <a:r>
              <a:rPr lang="ko-KR" altLang="en-US" dirty="0" smtClean="0"/>
              <a:t> 항목으로 출력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내용 항목 삭제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상세 내용은 제목 클릭하여 상세 화면에서 확인 및 처리하도록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제목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등록자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err="1" smtClean="0">
                <a:solidFill>
                  <a:srgbClr val="FF0000"/>
                </a:solidFill>
              </a:rPr>
              <a:t>등록일시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처리자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err="1" smtClean="0">
                <a:solidFill>
                  <a:srgbClr val="FF0000"/>
                </a:solidFill>
              </a:rPr>
              <a:t>처리일시</a:t>
            </a:r>
            <a:r>
              <a:rPr lang="ko-KR" altLang="en-US" dirty="0" smtClean="0">
                <a:solidFill>
                  <a:srgbClr val="FF0000"/>
                </a:solidFill>
              </a:rPr>
              <a:t> 로 항목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상담 내역이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이상인 경우 가장 최근에 진행된 상담 내용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나머지 내용은 상담관리 탭에 가서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경우 </a:t>
            </a:r>
            <a:r>
              <a:rPr lang="ko-KR" altLang="en-US" dirty="0" err="1" smtClean="0"/>
              <a:t>등록일시와</a:t>
            </a:r>
            <a:r>
              <a:rPr lang="ko-KR" altLang="en-US" dirty="0" smtClean="0"/>
              <a:t> 관계없이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대기 상태가 여러 개인 경우 가장 일찍 등록된 상담 내용 출력</a:t>
            </a:r>
            <a:endParaRPr lang="en-US" altLang="ko-KR" dirty="0" smtClean="0"/>
          </a:p>
          <a:p>
            <a:pPr>
              <a:buAutoNum type="arabicPeriod" startAt="5"/>
            </a:pPr>
            <a:r>
              <a:rPr lang="ko-KR" altLang="en-US" dirty="0" smtClean="0">
                <a:solidFill>
                  <a:srgbClr val="FF0000"/>
                </a:solidFill>
              </a:rPr>
              <a:t>제목 클릭 시 해당 학생의 상담관리 탭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상담 상세 화면으로 이동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35231"/>
              </p:ext>
            </p:extLst>
          </p:nvPr>
        </p:nvGraphicFramePr>
        <p:xfrm>
          <a:off x="1458000" y="1012675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최근상담내역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7440"/>
              </p:ext>
            </p:extLst>
          </p:nvPr>
        </p:nvGraphicFramePr>
        <p:xfrm>
          <a:off x="1458000" y="1312333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540000"/>
                <a:gridCol w="1080000"/>
                <a:gridCol w="540000"/>
                <a:gridCol w="36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상담 내역이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49438"/>
              </p:ext>
            </p:extLst>
          </p:nvPr>
        </p:nvGraphicFramePr>
        <p:xfrm>
          <a:off x="1458000" y="2291188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540000"/>
                <a:gridCol w="1080000"/>
                <a:gridCol w="540000"/>
                <a:gridCol w="36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학생 담당 선생님 통화 요망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김안내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2017-12-05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김안내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입학 상담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2017-12-01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김진모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2017-12-05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>
            <a:stCxn id="13" idx="2"/>
            <a:endCxn id="15" idx="0"/>
          </p:cNvCxnSpPr>
          <p:nvPr/>
        </p:nvCxnSpPr>
        <p:spPr>
          <a:xfrm>
            <a:off x="4518000" y="1852333"/>
            <a:ext cx="0" cy="43885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>
            <a:spLocks noChangeAspect="1"/>
          </p:cNvSpPr>
          <p:nvPr/>
        </p:nvSpPr>
        <p:spPr>
          <a:xfrm>
            <a:off x="3683293" y="15927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494291" y="21714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3222355" y="25834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750800" y="1049490"/>
            <a:ext cx="2074346" cy="2834613"/>
            <a:chOff x="5526079" y="4476819"/>
            <a:chExt cx="2074346" cy="2834613"/>
          </a:xfrm>
        </p:grpSpPr>
        <p:sp>
          <p:nvSpPr>
            <p:cNvPr id="21" name="직사각형 210"/>
            <p:cNvSpPr>
              <a:spLocks noChangeArrowheads="1"/>
            </p:cNvSpPr>
            <p:nvPr/>
          </p:nvSpPr>
          <p:spPr bwMode="auto">
            <a:xfrm>
              <a:off x="5527449" y="4604801"/>
              <a:ext cx="2072976" cy="270663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Trebuchet MS" pitchFamily="34" charset="0"/>
              </a:endParaRPr>
            </a:p>
          </p:txBody>
        </p:sp>
        <p:sp>
          <p:nvSpPr>
            <p:cNvPr id="22" name="직사각형 43"/>
            <p:cNvSpPr>
              <a:spLocks noChangeArrowheads="1"/>
            </p:cNvSpPr>
            <p:nvPr/>
          </p:nvSpPr>
          <p:spPr bwMode="auto">
            <a:xfrm>
              <a:off x="5526079" y="4476819"/>
              <a:ext cx="1115440" cy="135469"/>
            </a:xfrm>
            <a:prstGeom prst="rect">
              <a:avLst/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solidFill>
                    <a:srgbClr val="FFFFFF"/>
                  </a:solidFill>
                  <a:latin typeface="+mn-ea"/>
                </a:rPr>
                <a:t>Updated </a:t>
              </a:r>
              <a:r>
                <a:rPr lang="en-US" altLang="ko-KR" sz="800" dirty="0" smtClean="0">
                  <a:solidFill>
                    <a:srgbClr val="FFFFFF"/>
                  </a:solidFill>
                  <a:latin typeface="+mn-ea"/>
                </a:rPr>
                <a:t>(2018-03-15)</a:t>
              </a:r>
              <a:endParaRPr lang="ko-KR" altLang="en-US" sz="800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413371" y="632420"/>
            <a:ext cx="622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</a:t>
            </a:r>
            <a:r>
              <a:rPr lang="ko-KR" altLang="en-US" sz="800" b="1" dirty="0">
                <a:solidFill>
                  <a:prstClr val="white"/>
                </a:solidFill>
              </a:rPr>
              <a:t>전</a:t>
            </a:r>
            <a:r>
              <a:rPr lang="ko-KR" altLang="en-US" sz="800" b="1" dirty="0" smtClean="0">
                <a:solidFill>
                  <a:prstClr val="white"/>
                </a:solidFill>
              </a:rPr>
              <a:t>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</p:spTree>
    <p:extLst>
      <p:ext uri="{BB962C8B-B14F-4D97-AF65-F5344CB8AC3E}">
        <p14:creationId xmlns:p14="http://schemas.microsoft.com/office/powerpoint/2010/main" val="38555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학생관리 </a:t>
            </a:r>
            <a:r>
              <a:rPr lang="en-US" altLang="ko-KR" smtClean="0"/>
              <a:t>– </a:t>
            </a:r>
            <a:r>
              <a:rPr lang="ko-KR" altLang="en-US" smtClean="0"/>
              <a:t>학생기본정보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학교 검색 팝업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학교구분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초등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중등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고등</a:t>
            </a:r>
            <a:endParaRPr lang="en-US" altLang="ko-KR" dirty="0" smtClean="0"/>
          </a:p>
          <a:p>
            <a:r>
              <a:rPr lang="ko-KR" altLang="en-US" dirty="0" smtClean="0"/>
              <a:t>지역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서울특별시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부산광역시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대구광역시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인천광역시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광주광역시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대전광역시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울산광역시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세종특별자치시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전라북도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전라남도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경상북도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경상남도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제주특별자치도</a:t>
            </a:r>
            <a:endParaRPr lang="en-US" altLang="ko-KR" dirty="0" smtClean="0"/>
          </a:p>
          <a:p>
            <a:r>
              <a:rPr lang="ko-KR" altLang="en-US" dirty="0" smtClean="0"/>
              <a:t>학교이름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Like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검색 버튼 클릭 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학교구분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학교구분을 선택하세요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지역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지역을 선택하세요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학교이름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학교이름을 입력하세요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r>
              <a:rPr lang="ko-KR" altLang="en-US" dirty="0" smtClean="0"/>
              <a:t>취소 버튼 클릭 시 학교 검색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닫음</a:t>
            </a:r>
            <a:endParaRPr lang="en-US" altLang="ko-KR" dirty="0" smtClean="0"/>
          </a:p>
          <a:p>
            <a:r>
              <a:rPr lang="ko-KR" altLang="en-US" dirty="0" smtClean="0"/>
              <a:t>검색결과로 출력된 학교명 클릭 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닫고 부모 페이지의 학교이름 항목에 해당 학교명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588" y="629219"/>
            <a:ext cx="7552267" cy="596931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85819" y="1149592"/>
            <a:ext cx="3333027" cy="1985494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5867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95479"/>
              </p:ext>
            </p:extLst>
          </p:nvPr>
        </p:nvGraphicFramePr>
        <p:xfrm>
          <a:off x="2412332" y="1385910"/>
          <a:ext cx="288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■ 학교검색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298976" y="2876041"/>
            <a:ext cx="1106712" cy="180367"/>
            <a:chOff x="3285042" y="5798575"/>
            <a:chExt cx="1106712" cy="180367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검색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3357596" y="2242619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357596" y="1697257"/>
            <a:ext cx="1800000" cy="180000"/>
            <a:chOff x="4278488" y="5431208"/>
            <a:chExt cx="2099987" cy="252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357596" y="1969938"/>
            <a:ext cx="1800000" cy="180000"/>
            <a:chOff x="4278488" y="5431208"/>
            <a:chExt cx="2099987" cy="252000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85819" y="3865939"/>
            <a:ext cx="3333027" cy="1985494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5195867" y="3968787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28790"/>
              </p:ext>
            </p:extLst>
          </p:nvPr>
        </p:nvGraphicFramePr>
        <p:xfrm>
          <a:off x="2412332" y="4110646"/>
          <a:ext cx="288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■ 학교검색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검색결과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accent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수내초등학교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298976" y="5592388"/>
            <a:ext cx="1106712" cy="180367"/>
            <a:chOff x="3285042" y="5798575"/>
            <a:chExt cx="1106712" cy="18036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검색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3357596" y="495896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수내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357596" y="4422313"/>
            <a:ext cx="1800000" cy="180000"/>
            <a:chOff x="4278488" y="5431208"/>
            <a:chExt cx="2099987" cy="252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초등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357596" y="4686285"/>
            <a:ext cx="1800000" cy="180000"/>
            <a:chOff x="4278488" y="5431208"/>
            <a:chExt cx="2099987" cy="252000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경기도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3" name="직선 화살표 연결선 42"/>
          <p:cNvCxnSpPr>
            <a:stCxn id="13" idx="2"/>
            <a:endCxn id="29" idx="0"/>
          </p:cNvCxnSpPr>
          <p:nvPr/>
        </p:nvCxnSpPr>
        <p:spPr>
          <a:xfrm>
            <a:off x="3852333" y="3135086"/>
            <a:ext cx="0" cy="7308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>
            <a:spLocks noChangeAspect="1"/>
          </p:cNvSpPr>
          <p:nvPr/>
        </p:nvSpPr>
        <p:spPr>
          <a:xfrm>
            <a:off x="3112107" y="16972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3112107" y="19699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3114074" y="22426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3298976" y="26717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3858260" y="26690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4912107" y="12067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4167596" y="5232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검색한 학생의 최근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일간 수강이력을 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최근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날짜 자동 입력</a:t>
            </a:r>
            <a:r>
              <a:rPr lang="en-US" altLang="ko-KR" dirty="0" smtClean="0"/>
              <a:t>, date picker </a:t>
            </a:r>
            <a:r>
              <a:rPr lang="ko-KR" altLang="en-US" dirty="0" smtClean="0"/>
              <a:t>호출하여 특정일을 지정하여 조회할 수 있음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strike="sngStrike" dirty="0" smtClean="0"/>
              <a:t>관명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검색 시 전체 수강이력 출력</a:t>
            </a:r>
            <a:endParaRPr lang="en-US" altLang="ko-KR" dirty="0" smtClean="0"/>
          </a:p>
          <a:p>
            <a:r>
              <a:rPr lang="ko-KR" altLang="en-US" strike="sngStrike" dirty="0" smtClean="0"/>
              <a:t>관명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담당선생님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강의상태 항목으로 출력</a:t>
            </a:r>
            <a:endParaRPr lang="en-US" altLang="ko-KR" dirty="0" smtClean="0"/>
          </a:p>
          <a:p>
            <a:r>
              <a:rPr lang="ko-KR" altLang="en-US" dirty="0" smtClean="0"/>
              <a:t>수강이력 탭 최초 진입 시 또는 수강이력이 </a:t>
            </a:r>
            <a:r>
              <a:rPr lang="ko-KR" altLang="en-US" dirty="0"/>
              <a:t>없는 경우 </a:t>
            </a:r>
            <a:r>
              <a:rPr lang="en-US" altLang="ko-KR" dirty="0"/>
              <a:t>‘</a:t>
            </a:r>
            <a:r>
              <a:rPr lang="ko-KR" altLang="en-US" dirty="0"/>
              <a:t>수강이력이 없습니다</a:t>
            </a:r>
            <a:r>
              <a:rPr lang="en-US" altLang="ko-KR" dirty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강의상태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개강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종료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상태 확인 및 정의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강의 검색 팝업을 호출하여 강의를 검색하고 검색 결과로 출력된 강의 중 선택하여 등록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수강이력 목록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팝업에서 선택한 강의 추가</a:t>
            </a:r>
            <a:endParaRPr lang="en-US" altLang="ko-KR" dirty="0" smtClean="0"/>
          </a:p>
          <a:p>
            <a:r>
              <a:rPr lang="ko-KR" altLang="en-US" dirty="0" smtClean="0"/>
              <a:t>수강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퇴원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강의시작 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수강 중 </a:t>
            </a:r>
            <a:r>
              <a:rPr lang="ko-KR" altLang="en-US" dirty="0" err="1" smtClean="0"/>
              <a:t>휴원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퇴원 없이 강의가 정상 종료된 경우 완료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중 </a:t>
            </a:r>
            <a:r>
              <a:rPr lang="ko-KR" altLang="en-US" dirty="0" err="1" smtClean="0"/>
              <a:t>휴원</a:t>
            </a:r>
            <a:r>
              <a:rPr lang="ko-KR" altLang="en-US" dirty="0" smtClean="0"/>
              <a:t> 요청으로 학생 기본 정보 탭에서 상태를 </a:t>
            </a:r>
            <a:r>
              <a:rPr lang="ko-KR" altLang="en-US" dirty="0" err="1" smtClean="0"/>
              <a:t>휴원생으로</a:t>
            </a:r>
            <a:r>
              <a:rPr lang="ko-KR" altLang="en-US" dirty="0" smtClean="0"/>
              <a:t> 변경한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중 퇴원 요청으로 학생 기본 정보 탭에서 상태를 </a:t>
            </a:r>
            <a:r>
              <a:rPr lang="ko-KR" altLang="en-US" dirty="0" err="1" smtClean="0"/>
              <a:t>퇴원생으로</a:t>
            </a:r>
            <a:r>
              <a:rPr lang="ko-KR" altLang="en-US" dirty="0" smtClean="0"/>
              <a:t> 변경한 경우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준비중</a:t>
            </a:r>
            <a:r>
              <a:rPr lang="ko-KR" altLang="en-US" dirty="0" smtClean="0"/>
              <a:t> 또는 진행중인 강의에서 </a:t>
            </a:r>
            <a:r>
              <a:rPr lang="ko-KR" altLang="en-US" dirty="0" err="1" smtClean="0"/>
              <a:t>수강중이거나</a:t>
            </a:r>
            <a:r>
              <a:rPr lang="ko-KR" altLang="en-US" dirty="0" smtClean="0"/>
              <a:t> 수강신청을 한 상태에서는 취소 버튼 활성화</a:t>
            </a:r>
            <a:endParaRPr lang="en-US" altLang="ko-KR" dirty="0" smtClean="0"/>
          </a:p>
          <a:p>
            <a:r>
              <a:rPr lang="ko-KR" altLang="en-US" dirty="0" smtClean="0"/>
              <a:t>강의 추가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수강신청이 완료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수강 상태를 취소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수강취소가 완료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수강이력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수강이력 조회 및 수강등록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42384"/>
              </p:ext>
            </p:extLst>
          </p:nvPr>
        </p:nvGraphicFramePr>
        <p:xfrm>
          <a:off x="1458000" y="4723696"/>
          <a:ext cx="612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7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퇴원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휴원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그룹 137"/>
          <p:cNvGrpSpPr/>
          <p:nvPr/>
        </p:nvGrpSpPr>
        <p:grpSpPr>
          <a:xfrm>
            <a:off x="3909970" y="6419452"/>
            <a:ext cx="1216061" cy="180366"/>
            <a:chOff x="6534260" y="5120870"/>
            <a:chExt cx="1216061" cy="180366"/>
          </a:xfrm>
        </p:grpSpPr>
        <p:sp>
          <p:nvSpPr>
            <p:cNvPr id="139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40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1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42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14805"/>
              </p:ext>
            </p:extLst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7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수강이력이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3909970" y="3760636"/>
            <a:ext cx="1216061" cy="180366"/>
            <a:chOff x="6534260" y="5120870"/>
            <a:chExt cx="1216061" cy="180366"/>
          </a:xfrm>
        </p:grpSpPr>
        <p:sp>
          <p:nvSpPr>
            <p:cNvPr id="16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6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6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5" name="직사각형 164"/>
          <p:cNvSpPr/>
          <p:nvPr/>
        </p:nvSpPr>
        <p:spPr bwMode="auto">
          <a:xfrm>
            <a:off x="1458000" y="61243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0" name="타원 169"/>
          <p:cNvSpPr>
            <a:spLocks noChangeAspect="1"/>
          </p:cNvSpPr>
          <p:nvPr/>
        </p:nvSpPr>
        <p:spPr>
          <a:xfrm>
            <a:off x="6467725" y="61243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4" name="타원 173"/>
          <p:cNvSpPr>
            <a:spLocks noChangeAspect="1"/>
          </p:cNvSpPr>
          <p:nvPr/>
        </p:nvSpPr>
        <p:spPr>
          <a:xfrm>
            <a:off x="6629493" y="4768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74820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타원 68"/>
          <p:cNvSpPr>
            <a:spLocks noChangeAspect="1"/>
          </p:cNvSpPr>
          <p:nvPr/>
        </p:nvSpPr>
        <p:spPr>
          <a:xfrm>
            <a:off x="2304000" y="1618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304000" y="1888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1458000" y="34631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1462357" y="2711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62357" y="2891180"/>
            <a:ext cx="6118724" cy="216162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5045111" y="31673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892398"/>
            <a:ext cx="3636000" cy="180000"/>
            <a:chOff x="2592000" y="1901107"/>
            <a:chExt cx="3636000" cy="180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42800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592000" y="1901107"/>
              <a:ext cx="1800000" cy="180000"/>
              <a:chOff x="4278488" y="5431208"/>
              <a:chExt cx="2099987" cy="252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 bwMode="auto">
          <a:xfrm>
            <a:off x="6681081" y="61243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강의신청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47725" y="34631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강의신청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2000" y="1615164"/>
            <a:ext cx="3550134" cy="183327"/>
            <a:chOff x="2592000" y="1615164"/>
            <a:chExt cx="3550134" cy="183327"/>
          </a:xfrm>
        </p:grpSpPr>
        <p:grpSp>
          <p:nvGrpSpPr>
            <p:cNvPr id="2" name="그룹 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78" name="직사각형 77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80" name="직사각형 79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81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82" name="그룹 81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83" name="직사각형 8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85" name="직사각형 8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8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1" name="그룹 50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sp>
        <p:nvSpPr>
          <p:cNvPr id="59" name="타원 58"/>
          <p:cNvSpPr>
            <a:spLocks noChangeAspect="1"/>
          </p:cNvSpPr>
          <p:nvPr/>
        </p:nvSpPr>
        <p:spPr>
          <a:xfrm>
            <a:off x="1462357" y="63397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894260" y="5303316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7367725" y="4768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6894260" y="5039911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강의상태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개강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개강 상태의 강의는 현재 </a:t>
            </a:r>
            <a:r>
              <a:rPr lang="ko-KR" altLang="en-US" dirty="0" err="1" smtClean="0"/>
              <a:t>접속일이</a:t>
            </a:r>
            <a:r>
              <a:rPr lang="ko-KR" altLang="en-US" dirty="0" smtClean="0"/>
              <a:t> 강의시작일과 강의종료일 사이에 있는 경우 모두 출력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강의명 또는 담당 선생님 선택 후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입력해야 검색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종료된 강의는 검색 결과로 출력되지 않음</a:t>
            </a:r>
            <a:endParaRPr lang="en-US" altLang="ko-KR" dirty="0" smtClean="0"/>
          </a:p>
          <a:p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담당선생님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수업시간 항목으로 출력</a:t>
            </a:r>
            <a:endParaRPr lang="en-US" altLang="ko-KR" dirty="0" smtClean="0"/>
          </a:p>
          <a:p>
            <a:r>
              <a:rPr lang="ko-KR" altLang="en-US" dirty="0" smtClean="0"/>
              <a:t>수강신청을 하려는 강의명을 라디오 버튼으로 선택 후 </a:t>
            </a:r>
            <a:r>
              <a:rPr lang="ko-KR" altLang="en-US" dirty="0" err="1" smtClean="0"/>
              <a:t>레이어</a:t>
            </a:r>
            <a:r>
              <a:rPr lang="ko-KR" altLang="en-US" dirty="0"/>
              <a:t> </a:t>
            </a:r>
            <a:r>
              <a:rPr lang="ko-KR" altLang="en-US" dirty="0" smtClean="0"/>
              <a:t>팝업 하단의 선택 버튼 클릭</a:t>
            </a:r>
            <a:endParaRPr lang="en-US" altLang="ko-KR" dirty="0" smtClean="0"/>
          </a:p>
          <a:p>
            <a:r>
              <a:rPr lang="ko-KR" altLang="en-US" dirty="0" smtClean="0"/>
              <a:t>검색 결과 기본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 출력 후 </a:t>
            </a:r>
            <a:r>
              <a:rPr lang="en-US" altLang="ko-KR" dirty="0" smtClean="0"/>
              <a:t>6</a:t>
            </a:r>
            <a:r>
              <a:rPr lang="ko-KR" altLang="en-US" dirty="0" smtClean="0"/>
              <a:t>행 부터 스크롤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수강이력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강의 검색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0"/>
                <a:gridCol w="144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관명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 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초등관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박유철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사이언스카이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초등융합영재센터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준비중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3909970" y="4035764"/>
            <a:ext cx="1216061" cy="180366"/>
            <a:chOff x="6534260" y="5120870"/>
            <a:chExt cx="1216061" cy="180366"/>
          </a:xfrm>
        </p:grpSpPr>
        <p:sp>
          <p:nvSpPr>
            <p:cNvPr id="16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6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6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" name="직사각형 143"/>
          <p:cNvSpPr/>
          <p:nvPr/>
        </p:nvSpPr>
        <p:spPr bwMode="auto">
          <a:xfrm>
            <a:off x="1458000" y="373828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2000" y="1627200"/>
            <a:ext cx="3625945" cy="180000"/>
            <a:chOff x="2581200" y="1627200"/>
            <a:chExt cx="3625945" cy="180000"/>
          </a:xfrm>
        </p:grpSpPr>
        <p:grpSp>
          <p:nvGrpSpPr>
            <p:cNvPr id="77" name="그룹 76"/>
            <p:cNvGrpSpPr/>
            <p:nvPr/>
          </p:nvGrpSpPr>
          <p:grpSpPr>
            <a:xfrm>
              <a:off x="2581200" y="1627200"/>
              <a:ext cx="1800000" cy="180000"/>
              <a:chOff x="2076163" y="3143133"/>
              <a:chExt cx="1800000" cy="180000"/>
            </a:xfrm>
          </p:grpSpPr>
          <p:sp>
            <p:nvSpPr>
              <p:cNvPr id="78" name="직사각형 77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80" name="직사각형 7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8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82" name="그룹 81"/>
            <p:cNvGrpSpPr/>
            <p:nvPr/>
          </p:nvGrpSpPr>
          <p:grpSpPr>
            <a:xfrm>
              <a:off x="4407145" y="1627200"/>
              <a:ext cx="1800000" cy="180000"/>
              <a:chOff x="2076163" y="3143133"/>
              <a:chExt cx="1800000" cy="180000"/>
            </a:xfrm>
          </p:grpSpPr>
          <p:sp>
            <p:nvSpPr>
              <p:cNvPr id="83" name="직사각형 82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85" name="직사각형 84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86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88" name="그룹 87"/>
          <p:cNvGrpSpPr/>
          <p:nvPr/>
        </p:nvGrpSpPr>
        <p:grpSpPr>
          <a:xfrm>
            <a:off x="2592000" y="1901107"/>
            <a:ext cx="3629308" cy="180000"/>
            <a:chOff x="2579672" y="1901107"/>
            <a:chExt cx="3629308" cy="180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40898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84588" y="626610"/>
            <a:ext cx="7552267" cy="597192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68396" y="1149592"/>
            <a:ext cx="5367873" cy="3810826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267032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57215"/>
              </p:ext>
            </p:extLst>
          </p:nvPr>
        </p:nvGraphicFramePr>
        <p:xfrm>
          <a:off x="1332332" y="1394299"/>
          <a:ext cx="504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41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■ 강의검색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3298976" y="4609051"/>
            <a:ext cx="1106712" cy="180367"/>
            <a:chOff x="3285042" y="5798575"/>
            <a:chExt cx="1106712" cy="180367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95153" y="1974094"/>
            <a:ext cx="3629308" cy="180000"/>
            <a:chOff x="2579672" y="1901107"/>
            <a:chExt cx="3629308" cy="180000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440898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초등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강의명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직사각형 67"/>
          <p:cNvSpPr/>
          <p:nvPr/>
        </p:nvSpPr>
        <p:spPr bwMode="auto">
          <a:xfrm>
            <a:off x="5829370" y="2260873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58355"/>
              </p:ext>
            </p:extLst>
          </p:nvPr>
        </p:nvGraphicFramePr>
        <p:xfrm>
          <a:off x="1332000" y="2626249"/>
          <a:ext cx="504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1260000"/>
                <a:gridCol w="540000"/>
                <a:gridCol w="720000"/>
                <a:gridCol w="720000"/>
                <a:gridCol w="72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수업시간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박유철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초등방학특강 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영재반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엄희정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강소라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타원 71"/>
          <p:cNvSpPr>
            <a:spLocks noChangeAspect="1"/>
          </p:cNvSpPr>
          <p:nvPr/>
        </p:nvSpPr>
        <p:spPr>
          <a:xfrm>
            <a:off x="2009469" y="17059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1145884" y="26773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1153001" y="32334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22016" y="2895728"/>
            <a:ext cx="144017" cy="1350000"/>
            <a:chOff x="5066886" y="1652571"/>
            <a:chExt cx="144017" cy="2880471"/>
          </a:xfrm>
          <a:solidFill>
            <a:srgbClr val="FFFFFF"/>
          </a:solidFill>
        </p:grpSpPr>
        <p:sp>
          <p:nvSpPr>
            <p:cNvPr id="62" name="Track"/>
            <p:cNvSpPr/>
            <p:nvPr/>
          </p:nvSpPr>
          <p:spPr>
            <a:xfrm rot="5400000">
              <a:off x="3698659" y="3020798"/>
              <a:ext cx="2880471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332274" y="3013831"/>
              <a:ext cx="1613063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778921"/>
              <a:ext cx="64008" cy="7719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4019888"/>
              <a:ext cx="64008" cy="77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타원 73"/>
          <p:cNvSpPr>
            <a:spLocks noChangeAspect="1"/>
          </p:cNvSpPr>
          <p:nvPr/>
        </p:nvSpPr>
        <p:spPr>
          <a:xfrm>
            <a:off x="6203894" y="36901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00582" y="1705646"/>
            <a:ext cx="1800000" cy="180000"/>
            <a:chOff x="4278488" y="5431208"/>
            <a:chExt cx="2099987" cy="25200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개강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타원 93"/>
          <p:cNvSpPr>
            <a:spLocks noChangeAspect="1"/>
          </p:cNvSpPr>
          <p:nvPr/>
        </p:nvSpPr>
        <p:spPr>
          <a:xfrm>
            <a:off x="2009469" y="1972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23492"/>
              </p:ext>
            </p:extLst>
          </p:nvPr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1620000"/>
                <a:gridCol w="72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출석이력이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기간선택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최근 일주일 자동 설정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검색 시 전체 출석이력 출력</a:t>
            </a:r>
            <a:endParaRPr lang="en-US" altLang="ko-KR" dirty="0" smtClean="0"/>
          </a:p>
          <a:p>
            <a:r>
              <a:rPr lang="ko-KR" altLang="en-US" dirty="0" smtClean="0"/>
              <a:t>출석관리 탭 최초 진입 시 또는 출석이력이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출석이력이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조회 및 출석 상태 변경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489060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96211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타원 69"/>
          <p:cNvSpPr>
            <a:spLocks noChangeAspect="1"/>
          </p:cNvSpPr>
          <p:nvPr/>
        </p:nvSpPr>
        <p:spPr>
          <a:xfrm>
            <a:off x="2304000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2304000" y="21718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89" name="그룹 88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2017-08-31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7" name="직사각형 96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8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3" name="직사각형 92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4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99" name="그룹 98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타원 101"/>
          <p:cNvSpPr>
            <a:spLocks noChangeAspect="1"/>
          </p:cNvSpPr>
          <p:nvPr/>
        </p:nvSpPr>
        <p:spPr>
          <a:xfrm>
            <a:off x="2304000" y="19004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5112918" y="31981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049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36027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1620000"/>
                <a:gridCol w="72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보강출석이었음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출석 후 조퇴함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상태변경 버튼 클릭 시 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r>
              <a:rPr lang="ko-KR" altLang="en-US" dirty="0" smtClean="0"/>
              <a:t>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팝업에서 상태변경 사유를 입력한 내용으로 출력됨</a:t>
            </a:r>
            <a:endParaRPr lang="en-US" altLang="ko-KR" dirty="0" smtClean="0"/>
          </a:p>
          <a:p>
            <a:r>
              <a:rPr lang="ko-KR" altLang="en-US" dirty="0" smtClean="0"/>
              <a:t>출석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강의의 수업 시작 전 등원하여 출석 처리한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강의의 수업 시작 후 등원하여 출석 처리한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 상태가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상태 변경 버튼을 클릭하여 상태를 조퇴로 강제 변경한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 수업 종료 후까지 등원하지 않아 출석 체크가 되지 않은 상태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조회 및 출석 상태 변경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6182720" y="319640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182720" y="373827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182720" y="400919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182720" y="4546075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82720" y="481387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600" y="5115552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1" name="타원 60"/>
          <p:cNvSpPr>
            <a:spLocks noChangeAspect="1"/>
          </p:cNvSpPr>
          <p:nvPr/>
        </p:nvSpPr>
        <p:spPr>
          <a:xfrm>
            <a:off x="6721200" y="31964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941620" y="34726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00685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2017-08-31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04" name="그룹 103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수학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강의명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1" name="직사각형 50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4518000" y="27630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919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00847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90780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234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보강출석이었음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출석 후 조퇴함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en-US" altLang="ko-KR" dirty="0" smtClean="0"/>
          </a:p>
          <a:p>
            <a:r>
              <a:rPr lang="ko-KR" altLang="en-US" dirty="0" smtClean="0"/>
              <a:t>출석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endParaRPr lang="en-US" altLang="ko-KR" dirty="0" smtClean="0"/>
          </a:p>
          <a:p>
            <a:r>
              <a:rPr lang="ko-KR" altLang="en-US" dirty="0" smtClean="0"/>
              <a:t>변경사유 입력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100bytes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6182720" y="319640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182720" y="373827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182720" y="400919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182720" y="4546075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82720" y="481387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600" y="5115552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04" name="그룹 103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직사각형 70"/>
          <p:cNvSpPr/>
          <p:nvPr/>
        </p:nvSpPr>
        <p:spPr>
          <a:xfrm>
            <a:off x="84009" y="629616"/>
            <a:ext cx="7552267" cy="596892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398398" y="2878299"/>
            <a:ext cx="2880000" cy="1670399"/>
            <a:chOff x="2398398" y="2878299"/>
            <a:chExt cx="2880000" cy="1670399"/>
          </a:xfrm>
        </p:grpSpPr>
        <p:grpSp>
          <p:nvGrpSpPr>
            <p:cNvPr id="53" name="그룹 52"/>
            <p:cNvGrpSpPr/>
            <p:nvPr/>
          </p:nvGrpSpPr>
          <p:grpSpPr>
            <a:xfrm>
              <a:off x="2398398" y="2878299"/>
              <a:ext cx="2880000" cy="1670399"/>
              <a:chOff x="2398398" y="2369803"/>
              <a:chExt cx="2880000" cy="1670399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398398" y="2369803"/>
                <a:ext cx="2880000" cy="1670399"/>
                <a:chOff x="10554418" y="6829199"/>
                <a:chExt cx="3721846" cy="2338558"/>
              </a:xfrm>
            </p:grpSpPr>
            <p:sp>
              <p:nvSpPr>
                <p:cNvPr id="63" name="사각형 설명선 62"/>
                <p:cNvSpPr/>
                <p:nvPr/>
              </p:nvSpPr>
              <p:spPr>
                <a:xfrm>
                  <a:off x="10554418" y="6829199"/>
                  <a:ext cx="3721846" cy="2338558"/>
                </a:xfrm>
                <a:prstGeom prst="wedgeRectCallout">
                  <a:avLst>
                    <a:gd name="adj1" fmla="val -49683"/>
                    <a:gd name="adj2" fmla="val -17182"/>
                  </a:avLst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latinLnBrk="0">
                    <a:lnSpc>
                      <a:spcPct val="110000"/>
                    </a:lnSpc>
                    <a:spcBef>
                      <a:spcPct val="25000"/>
                    </a:spcBef>
                    <a:defRPr/>
                  </a:pPr>
                  <a:endParaRPr lang="en-US" altLang="ko-KR" sz="80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64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13888148" y="6838638"/>
                  <a:ext cx="325651" cy="301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800" b="1" dirty="0">
                      <a:latin typeface="+mn-ea"/>
                    </a:rPr>
                    <a:t>X</a:t>
                  </a:r>
                  <a:endParaRPr lang="ko-KR" altLang="en-US" sz="800" b="1" dirty="0">
                    <a:latin typeface="+mn-ea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 bwMode="auto">
              <a:xfrm>
                <a:off x="2938398" y="25267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출석상태 변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경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사유를 입력해 주세요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.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565054" y="3009895"/>
                <a:ext cx="2574557" cy="52181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339611" y="3560726"/>
                <a:ext cx="1800000" cy="180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0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/ 100bytes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285042" y="4277279"/>
              <a:ext cx="1106712" cy="180367"/>
              <a:chOff x="3257542" y="4277279"/>
              <a:chExt cx="1106712" cy="180367"/>
            </a:xfrm>
          </p:grpSpPr>
          <p:sp>
            <p:nvSpPr>
              <p:cNvPr id="55" name="직사각형 54"/>
              <p:cNvSpPr/>
              <p:nvPr/>
            </p:nvSpPr>
            <p:spPr bwMode="auto">
              <a:xfrm>
                <a:off x="3257542" y="4277279"/>
                <a:ext cx="540000" cy="180000"/>
              </a:xfrm>
              <a:prstGeom prst="rect">
                <a:avLst/>
              </a:prstGeom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415" tIns="34208" rIns="68415" bIns="34208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저장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3824254" y="4277646"/>
                <a:ext cx="540000" cy="18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취소</a:t>
                </a:r>
                <a:endPara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65" name="타원 64"/>
          <p:cNvSpPr>
            <a:spLocks noChangeAspect="1"/>
          </p:cNvSpPr>
          <p:nvPr/>
        </p:nvSpPr>
        <p:spPr>
          <a:xfrm>
            <a:off x="2398398" y="27996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3105062" y="33129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565062" y="3312990"/>
            <a:ext cx="540000" cy="180000"/>
            <a:chOff x="4278488" y="5431208"/>
            <a:chExt cx="629994" cy="252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4278488" y="5431208"/>
              <a:ext cx="62999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출석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Arrow Down"/>
            <p:cNvSpPr>
              <a:spLocks noChangeAspect="1"/>
            </p:cNvSpPr>
            <p:nvPr/>
          </p:nvSpPr>
          <p:spPr bwMode="auto">
            <a:xfrm flipH="1">
              <a:off x="4775162" y="5539120"/>
              <a:ext cx="64009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타원 69"/>
          <p:cNvSpPr>
            <a:spLocks noChangeAspect="1"/>
          </p:cNvSpPr>
          <p:nvPr/>
        </p:nvSpPr>
        <p:spPr>
          <a:xfrm>
            <a:off x="3711139" y="36960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기간선</a:t>
            </a:r>
            <a:r>
              <a:rPr lang="ko-KR" altLang="en-US" dirty="0"/>
              <a:t>택</a:t>
            </a:r>
            <a:endParaRPr lang="en-US" altLang="ko-KR" dirty="0" smtClean="0"/>
          </a:p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/>
              <a:t>처리상태 </a:t>
            </a:r>
            <a:r>
              <a:rPr lang="en-US" altLang="ko-KR" dirty="0"/>
              <a:t>: </a:t>
            </a:r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)/</a:t>
            </a:r>
            <a:r>
              <a:rPr lang="ko-KR" altLang="en-US" dirty="0"/>
              <a:t>대기</a:t>
            </a:r>
            <a:r>
              <a:rPr lang="en-US" altLang="ko-KR" dirty="0"/>
              <a:t>/</a:t>
            </a:r>
            <a:r>
              <a:rPr lang="ko-KR" altLang="en-US" dirty="0"/>
              <a:t>완료</a:t>
            </a:r>
            <a:endParaRPr lang="en-US" altLang="ko-KR" dirty="0"/>
          </a:p>
          <a:p>
            <a:r>
              <a:rPr lang="ko-KR" altLang="en-US" dirty="0"/>
              <a:t>검색할 제목 또는 내용 입력 </a:t>
            </a:r>
            <a:r>
              <a:rPr lang="en-US" altLang="ko-KR" dirty="0"/>
              <a:t>: like </a:t>
            </a:r>
            <a:r>
              <a:rPr lang="ko-KR" altLang="en-US" dirty="0"/>
              <a:t>검색이 가능해야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상담 제목 또는 처리상태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 상태인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클릭 시 상담내용 상세 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상담내역이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상담내역이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등록 버튼 클릭 시 상담 등록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검색 및 목록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56054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2592000" y="1899430"/>
            <a:ext cx="1800000" cy="180000"/>
            <a:chOff x="4278488" y="5431208"/>
            <a:chExt cx="2099987" cy="252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652000" y="1899430"/>
            <a:ext cx="1800000" cy="180000"/>
            <a:chOff x="4278488" y="5431208"/>
            <a:chExt cx="2099987" cy="25200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직사각형 79"/>
          <p:cNvSpPr/>
          <p:nvPr/>
        </p:nvSpPr>
        <p:spPr bwMode="auto">
          <a:xfrm>
            <a:off x="2592000" y="2164955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33587"/>
              </p:ext>
            </p:extLst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0"/>
                <a:gridCol w="540000"/>
                <a:gridCol w="540000"/>
                <a:gridCol w="1080000"/>
                <a:gridCol w="540000"/>
                <a:gridCol w="54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상담유형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임빛나리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학생 수업 태도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2017-12-03 18:33:33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박완섭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2017-12-03 18:33:33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출결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15:33:33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나대기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15:33:33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타원 98"/>
          <p:cNvSpPr>
            <a:spLocks noChangeAspect="1"/>
          </p:cNvSpPr>
          <p:nvPr/>
        </p:nvSpPr>
        <p:spPr>
          <a:xfrm>
            <a:off x="2325339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970" y="4025995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88" name="그룹 87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6" name="직사각형 95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7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89" name="그룹 88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0" name="직사각형 8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2" name="직사각형 9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00" name="타원 99"/>
          <p:cNvSpPr>
            <a:spLocks noChangeAspect="1"/>
          </p:cNvSpPr>
          <p:nvPr/>
        </p:nvSpPr>
        <p:spPr>
          <a:xfrm>
            <a:off x="2325339" y="1894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5395286" y="18943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2325339" y="21653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>
            <a:spLocks noChangeAspect="1"/>
          </p:cNvSpPr>
          <p:nvPr/>
        </p:nvSpPr>
        <p:spPr>
          <a:xfrm>
            <a:off x="3165562" y="3199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1494291" y="373828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2444755" y="3738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>
          <a:xfrm>
            <a:off x="7131081" y="3199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67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 smtClean="0"/>
              <a:t>상담 제목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글자 수 제한 없음</a:t>
            </a:r>
            <a:endParaRPr lang="en-US" altLang="ko-KR" dirty="0" smtClean="0"/>
          </a:p>
          <a:p>
            <a:r>
              <a:rPr lang="ko-KR" altLang="en-US" dirty="0" smtClean="0"/>
              <a:t>상담 내용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1,000bytes</a:t>
            </a:r>
          </a:p>
          <a:p>
            <a:r>
              <a:rPr lang="ko-KR" altLang="en-US" dirty="0" smtClean="0"/>
              <a:t>담당자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영역 클릭 시 직원 검색 팝업 호출</a:t>
            </a:r>
            <a:endParaRPr lang="en-US" altLang="ko-KR" dirty="0" smtClean="0"/>
          </a:p>
          <a:p>
            <a:r>
              <a:rPr lang="ko-KR" altLang="en-US" dirty="0" smtClean="0"/>
              <a:t>처리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r>
              <a:rPr lang="ko-KR" altLang="en-US" dirty="0" smtClean="0"/>
              <a:t>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</a:t>
            </a:r>
          </a:p>
          <a:p>
            <a:pPr lvl="1"/>
            <a:r>
              <a:rPr lang="ko-KR" altLang="en-US" dirty="0" smtClean="0"/>
              <a:t>확인 버튼 클릭 시 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저장 후 상담 상세 화면으로 이동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목록 버튼 클릭 시 수정사항이 있는 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작성</a:t>
            </a:r>
            <a:r>
              <a:rPr lang="ko-KR" altLang="en-US" dirty="0"/>
              <a:t>한</a:t>
            </a:r>
            <a:r>
              <a:rPr lang="ko-KR" altLang="en-US" dirty="0" smtClean="0"/>
              <a:t>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저장하지 않고 상담관리 목록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등록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01653"/>
              </p:ext>
            </p:extLst>
          </p:nvPr>
        </p:nvGraphicFramePr>
        <p:xfrm>
          <a:off x="1458000" y="1584000"/>
          <a:ext cx="6120000" cy="19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2592000" y="1627200"/>
            <a:ext cx="1800000" cy="180000"/>
            <a:chOff x="4278488" y="5431208"/>
            <a:chExt cx="2099987" cy="2520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592000" y="2177098"/>
            <a:ext cx="4860000" cy="676822"/>
            <a:chOff x="2693197" y="1814657"/>
            <a:chExt cx="6271310" cy="94755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8" name="타원 97"/>
          <p:cNvSpPr>
            <a:spLocks noChangeAspect="1"/>
          </p:cNvSpPr>
          <p:nvPr/>
        </p:nvSpPr>
        <p:spPr>
          <a:xfrm>
            <a:off x="2323383" y="16289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592000" y="1894454"/>
            <a:ext cx="48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2323383" y="19029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660551" y="2853919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3639762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99" name="타원 98"/>
          <p:cNvSpPr>
            <a:spLocks noChangeAspect="1"/>
          </p:cNvSpPr>
          <p:nvPr/>
        </p:nvSpPr>
        <p:spPr>
          <a:xfrm>
            <a:off x="1458000" y="386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323383" y="24255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2383401" y="386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592000" y="30980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2323383" y="30980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2000" y="3350803"/>
            <a:ext cx="1800000" cy="180000"/>
            <a:chOff x="4278488" y="5431208"/>
            <a:chExt cx="2099987" cy="252000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>
            <a:spLocks noChangeAspect="1"/>
          </p:cNvSpPr>
          <p:nvPr/>
        </p:nvSpPr>
        <p:spPr>
          <a:xfrm>
            <a:off x="2321768" y="33479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52389"/>
              </p:ext>
            </p:extLst>
          </p:nvPr>
        </p:nvGraphicFramePr>
        <p:xfrm>
          <a:off x="93000" y="514286"/>
          <a:ext cx="9720000" cy="3617088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20000"/>
                <a:gridCol w="25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2018-02-07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개발팀 리뷰 완료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 시 이동화면 프로세스 통일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2018-03-28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원장단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요구사항 미팅 후 수정사항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스마트비즈니스팀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전체 리뷰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 항목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댓글형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메모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최근상담내역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목록에 처리자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항목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수강이력 탭에 수강신청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수강취소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강의검색 팝업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상담관리에 처리자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항목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상담관리에 담당자 지정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직원검색 팝업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화면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수납하기 기능에서 결제금액책정 프로세스 제거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2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강사별학생관리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메뉴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3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초기상담등록 항목을 학생기본정보 등록 항목과 통일시켜 초기상담 후 바로 학생 등록이 가능하도록 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4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메뉴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9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smtClean="0"/>
              <a:t>검색 결과 목록에서 라디오 버튼 선택 후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하단의 선택 버튼 클릭 시 해당 강사가 담당자로 지정 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직원 검색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19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 지정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592000" y="2177098"/>
            <a:ext cx="4860000" cy="676822"/>
            <a:chOff x="2693197" y="1814657"/>
            <a:chExt cx="6271310" cy="94755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2592000" y="1894454"/>
            <a:ext cx="48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660551" y="2853919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3639762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5" name="직사각형 24"/>
          <p:cNvSpPr/>
          <p:nvPr/>
        </p:nvSpPr>
        <p:spPr bwMode="auto">
          <a:xfrm>
            <a:off x="2592000" y="30980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2000" y="3350803"/>
            <a:ext cx="1800000" cy="180000"/>
            <a:chOff x="4278488" y="5431208"/>
            <a:chExt cx="2099987" cy="252000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4588" y="626610"/>
            <a:ext cx="7552267" cy="597552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72043" y="1149592"/>
            <a:ext cx="5360578" cy="3927506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297503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829627" y="2257394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98976" y="4814504"/>
            <a:ext cx="1106712" cy="180367"/>
            <a:chOff x="3285042" y="5798575"/>
            <a:chExt cx="1106712" cy="180367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98975"/>
              </p:ext>
            </p:extLst>
          </p:nvPr>
        </p:nvGraphicFramePr>
        <p:xfrm>
          <a:off x="1332332" y="2846447"/>
          <a:ext cx="504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000"/>
                <a:gridCol w="1590000"/>
                <a:gridCol w="1590000"/>
                <a:gridCol w="159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김무겸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010-5656-8989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010-7878-8989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정상태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010-4545-5656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원은정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010-2656-5959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이무열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010-7575-5353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94786"/>
              </p:ext>
            </p:extLst>
          </p:nvPr>
        </p:nvGraphicFramePr>
        <p:xfrm>
          <a:off x="1332332" y="1394299"/>
          <a:ext cx="504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396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■ </a:t>
                      </a: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직원검색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458843" y="1700289"/>
            <a:ext cx="3628725" cy="180000"/>
            <a:chOff x="2217218" y="1706072"/>
            <a:chExt cx="3628725" cy="180000"/>
          </a:xfrm>
        </p:grpSpPr>
        <p:grpSp>
          <p:nvGrpSpPr>
            <p:cNvPr id="39" name="그룹 38"/>
            <p:cNvGrpSpPr/>
            <p:nvPr/>
          </p:nvGrpSpPr>
          <p:grpSpPr>
            <a:xfrm>
              <a:off x="2217218" y="1706072"/>
              <a:ext cx="1800000" cy="180000"/>
              <a:chOff x="4278489" y="5431208"/>
              <a:chExt cx="2099987" cy="252000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4278489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 bwMode="auto">
            <a:xfrm>
              <a:off x="4045943" y="1706072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22013" y="3106578"/>
            <a:ext cx="144017" cy="1350000"/>
            <a:chOff x="5066883" y="1652571"/>
            <a:chExt cx="144017" cy="2880470"/>
          </a:xfrm>
          <a:solidFill>
            <a:srgbClr val="FFFFFF"/>
          </a:solidFill>
        </p:grpSpPr>
        <p:sp>
          <p:nvSpPr>
            <p:cNvPr id="63" name="Track"/>
            <p:cNvSpPr/>
            <p:nvPr/>
          </p:nvSpPr>
          <p:spPr>
            <a:xfrm rot="5400000">
              <a:off x="3698657" y="3020797"/>
              <a:ext cx="2880470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217055" y="3129050"/>
              <a:ext cx="1843502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778921"/>
              <a:ext cx="64008" cy="7719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4298614"/>
              <a:ext cx="64008" cy="77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타원 66"/>
          <p:cNvSpPr>
            <a:spLocks noChangeAspect="1"/>
          </p:cNvSpPr>
          <p:nvPr/>
        </p:nvSpPr>
        <p:spPr>
          <a:xfrm>
            <a:off x="2185135" y="17002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1197765" y="3150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처리하기 버튼 클릭 시 </a:t>
            </a:r>
            <a:r>
              <a:rPr lang="en-US" altLang="ko-KR" b="1" dirty="0" smtClean="0">
                <a:solidFill>
                  <a:srgbClr val="FF0000"/>
                </a:solidFill>
              </a:rPr>
              <a:t>action </a:t>
            </a:r>
            <a:r>
              <a:rPr lang="ko-KR" altLang="en-US" b="1" dirty="0" smtClean="0">
                <a:solidFill>
                  <a:srgbClr val="FF0000"/>
                </a:solidFill>
              </a:rPr>
              <a:t>정의 필요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trike="sngStrike" dirty="0" smtClean="0"/>
              <a:t>처리상태가 완료가 되면 처리하기 버튼은 출력되지 않음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처리하기 버튼 유지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비활성화 처리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목록 버튼 클릭 시 해당 학생의 상담관리 목록 화면으로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내역 상세 보기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91876"/>
              </p:ext>
            </p:extLst>
          </p:nvPr>
        </p:nvGraphicFramePr>
        <p:xfrm>
          <a:off x="1458000" y="1584000"/>
          <a:ext cx="6120000" cy="282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심층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 원장님께 심층 상담을 요청 하였습니다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최근 학습 성적 부진으로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학생 어머니가 안문교 원장님께 심층 상담 요청을 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날짜와 시간은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), 15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시에 방문을 원하고 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학부모님께 회신 요청 드립니다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2017-12-03 15:00:02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타원 60"/>
          <p:cNvSpPr>
            <a:spLocks noChangeAspect="1"/>
          </p:cNvSpPr>
          <p:nvPr/>
        </p:nvSpPr>
        <p:spPr>
          <a:xfrm>
            <a:off x="1458000" y="4671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383401" y="4671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58000" y="4483173"/>
            <a:ext cx="1825401" cy="180000"/>
            <a:chOff x="1494291" y="5707918"/>
            <a:chExt cx="1825401" cy="180000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처리하기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16" name="직사각형 1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 내용 답변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첨부파일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영역 클릭 시 </a:t>
            </a:r>
            <a:r>
              <a:rPr lang="ko-KR" altLang="en-US" dirty="0" err="1" smtClean="0"/>
              <a:t>파일찾기</a:t>
            </a:r>
            <a:r>
              <a:rPr lang="ko-KR" altLang="en-US" dirty="0" smtClean="0"/>
              <a:t> 윈도우 시스템 팝업 호출</a:t>
            </a:r>
            <a:endParaRPr lang="en-US" altLang="ko-KR" dirty="0" smtClean="0"/>
          </a:p>
          <a:p>
            <a:r>
              <a:rPr lang="ko-KR" altLang="en-US" dirty="0" smtClean="0"/>
              <a:t>저장 버튼 클릭 시 상담을 최초 등록한 담당자에게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상담제목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대한 처리가 완료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 ‘</a:t>
            </a:r>
            <a:r>
              <a:rPr lang="ko-KR" altLang="en-US" dirty="0" smtClean="0"/>
              <a:t>안문교 원장님께 심층 상담을 요청 하였습니다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에 대한 처리가 완료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처리 상태는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내용 처리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43762"/>
              </p:ext>
            </p:extLst>
          </p:nvPr>
        </p:nvGraphicFramePr>
        <p:xfrm>
          <a:off x="1458000" y="1584000"/>
          <a:ext cx="6120000" cy="356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심층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 원장님께 심층 상담을 요청 하였습니다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최근 학습 성적 부진으로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학생 어머니가 안문교 원장님께 심층 상담 요청을 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날짜와 시간은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), 15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시에 방문을 원하고 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학부모님께 회신 요청 드립니다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2017-12-03 15:00:02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상담내용답변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타원 97"/>
          <p:cNvSpPr>
            <a:spLocks noChangeAspect="1"/>
          </p:cNvSpPr>
          <p:nvPr/>
        </p:nvSpPr>
        <p:spPr>
          <a:xfrm>
            <a:off x="2321768" y="4287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5224719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592000" y="3927530"/>
            <a:ext cx="4860000" cy="676822"/>
            <a:chOff x="2693197" y="1814657"/>
            <a:chExt cx="6271310" cy="947559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4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5660551" y="4604351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92000" y="49268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2318337" y="49268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1458000" y="54326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90249"/>
              </p:ext>
            </p:extLst>
          </p:nvPr>
        </p:nvGraphicFramePr>
        <p:xfrm>
          <a:off x="1458000" y="4571879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1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승차 및 하차 셔틀버스 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승차 정류장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승차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 선생님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휴대폰 번호</a:t>
            </a:r>
            <a:endParaRPr lang="en-US" altLang="ko-KR" dirty="0" smtClean="0"/>
          </a:p>
          <a:p>
            <a:r>
              <a:rPr lang="ko-KR" altLang="en-US" dirty="0" smtClean="0"/>
              <a:t>셔틀버스 변경 버튼 클릭 시 셔틀버스 정보 수정 화면으로 이동</a:t>
            </a:r>
            <a:endParaRPr lang="en-US" altLang="ko-KR" dirty="0" smtClean="0"/>
          </a:p>
          <a:p>
            <a:r>
              <a:rPr lang="ko-KR" altLang="en-US" dirty="0" smtClean="0"/>
              <a:t>셔틀버스를 이용하지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전인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셔틀버스 정보가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등록 버튼 클릭 시 셔틀버스 정보 등록 화면으로 이동</a:t>
            </a:r>
            <a:endParaRPr lang="en-US" altLang="ko-KR" dirty="0" smtClean="0"/>
          </a:p>
          <a:p>
            <a:r>
              <a:rPr lang="ko-KR" altLang="en-US" dirty="0" smtClean="0"/>
              <a:t>승차 요일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</a:t>
            </a:r>
            <a:r>
              <a:rPr lang="en-US" altLang="ko-KR" dirty="0"/>
              <a:t> </a:t>
            </a:r>
            <a:r>
              <a:rPr lang="ko-KR" altLang="en-US" dirty="0" smtClean="0"/>
              <a:t>및 하차 요일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시간은 셔틀버스 등록 시 해당 학생이 수강하는 강의 정보와 승차하는 정류장 정보를 가지고 시간 계산하여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정보 조회 및 노선 선택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4224"/>
              </p:ext>
            </p:extLst>
          </p:nvPr>
        </p:nvGraphicFramePr>
        <p:xfrm>
          <a:off x="1458000" y="1584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정문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승차요일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15:18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15:18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버스정보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호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샛별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1234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010-1234-5678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정문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18:30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18:30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버스정보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호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샛별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3354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010-1234-5698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1458000" y="380939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셔틀버스변경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1458000" y="1466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2399971" y="38093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3703971" y="48847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458000" y="572963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1458000" y="59415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6970965" y="1897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6970965" y="29807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등록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 검색 팝업 호출</a:t>
            </a:r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73883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하차정류장선택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09971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0997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36065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검색 팝업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셔틀버스 검색 팝업</a:t>
            </a:r>
            <a:endParaRPr lang="en-US" altLang="ko-KR" dirty="0" smtClean="0"/>
          </a:p>
          <a:p>
            <a:r>
              <a:rPr lang="ko-KR" altLang="en-US" dirty="0" smtClean="0"/>
              <a:t>노선 검색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노선명</a:t>
            </a:r>
            <a:r>
              <a:rPr lang="ko-KR" altLang="en-US" dirty="0" smtClean="0"/>
              <a:t> 입력 후 검색 버튼 클릭 시 하단에 검색 된 노선의 각 정류소명 출력</a:t>
            </a:r>
            <a:endParaRPr lang="en-US" altLang="ko-KR" dirty="0" smtClean="0"/>
          </a:p>
          <a:p>
            <a:r>
              <a:rPr lang="ko-KR" altLang="en-US" dirty="0" smtClean="0"/>
              <a:t>승차를 원하는 정류소명을 선택하면 아코디언 메뉴로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 참고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6287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 정류장 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09971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0997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36065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587" y="626961"/>
            <a:ext cx="7552267" cy="59715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232332" y="1149591"/>
            <a:ext cx="3240000" cy="421097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9437"/>
              </p:ext>
            </p:extLst>
          </p:nvPr>
        </p:nvGraphicFramePr>
        <p:xfrm>
          <a:off x="2420720" y="2368274"/>
          <a:ext cx="2880000" cy="243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봇들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승차정원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25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백승주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010-2212-5679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3468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정류소명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편의점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판교고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3,4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교회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5,6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백현마을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307364" y="5026787"/>
            <a:ext cx="1106712" cy="180367"/>
            <a:chOff x="3285042" y="5798575"/>
            <a:chExt cx="1106712" cy="180367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타원 29"/>
          <p:cNvSpPr>
            <a:spLocks noChangeAspect="1"/>
          </p:cNvSpPr>
          <p:nvPr/>
        </p:nvSpPr>
        <p:spPr>
          <a:xfrm>
            <a:off x="2232000" y="1140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3124462" y="17040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656578" y="37691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76652"/>
              </p:ext>
            </p:extLst>
          </p:nvPr>
        </p:nvGraphicFramePr>
        <p:xfrm>
          <a:off x="2412000" y="1394299"/>
          <a:ext cx="288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120">
                <a:tc gridSpan="2"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셔틀버스검색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노선검색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3375449" y="1707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정규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호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750565" y="1990290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9892" y="1260669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검색 팝업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정류소명 하단으로 해당 정류소에 승차하는 버스 시간을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승차를 원하는 시간을 선택 후 하단 선택 버튼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선택한 정류소명 배경 강조 처리</a:t>
            </a:r>
            <a:endParaRPr lang="en-US" altLang="ko-KR" dirty="0" smtClean="0"/>
          </a:p>
          <a:p>
            <a:r>
              <a:rPr lang="ko-KR" altLang="en-US" dirty="0" smtClean="0"/>
              <a:t>선택한 시간 배경 강조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13124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 정류장 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09971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0997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36065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587" y="629616"/>
            <a:ext cx="7552267" cy="596892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232332" y="1149591"/>
            <a:ext cx="3240000" cy="421097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9892" y="1260669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98381"/>
              </p:ext>
            </p:extLst>
          </p:nvPr>
        </p:nvGraphicFramePr>
        <p:xfrm>
          <a:off x="2420720" y="2368274"/>
          <a:ext cx="2880000" cy="243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000"/>
                <a:gridCol w="480000"/>
                <a:gridCol w="480000"/>
                <a:gridCol w="480000"/>
                <a:gridCol w="480000"/>
                <a:gridCol w="48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봇들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승차정원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25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백승주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010-2212-5679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3468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정류소명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편의점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판교고 앞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평일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토요일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16:40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18:10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19:10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08:40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11:40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3,4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교회 앞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307364" y="5026787"/>
            <a:ext cx="1106712" cy="180367"/>
            <a:chOff x="3285042" y="5798575"/>
            <a:chExt cx="1106712" cy="180367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3" name="타원 32"/>
          <p:cNvSpPr>
            <a:spLocks noChangeAspect="1"/>
          </p:cNvSpPr>
          <p:nvPr/>
        </p:nvSpPr>
        <p:spPr>
          <a:xfrm>
            <a:off x="2309971" y="38703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58085"/>
              </p:ext>
            </p:extLst>
          </p:nvPr>
        </p:nvGraphicFramePr>
        <p:xfrm>
          <a:off x="2412000" y="1394299"/>
          <a:ext cx="288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120">
                <a:tc gridSpan="2"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셔틀버스검색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노선검색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3375449" y="1707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정규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호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750565" y="1990290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3658975" y="43002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등록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 검색 팝업 호출</a:t>
            </a:r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58663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하차정류장선택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초등수학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4 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판교고 앞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판교고 앞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선택한 학생의 수강료 납부 현황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강의등록일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강의료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결제할금액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수납완료일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수납여부 항목으로 출력</a:t>
            </a:r>
            <a:endParaRPr lang="en-US" altLang="ko-KR" dirty="0" smtClean="0"/>
          </a:p>
          <a:p>
            <a:r>
              <a:rPr lang="ko-KR" altLang="en-US" dirty="0" smtClean="0"/>
              <a:t>수납하기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수강료를 수납하기 전 상태로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수납하기 버튼 클릭 시 결제금액 항목이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결제금액 책정 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상태이면 결제금액을 책정하기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총 결제금액 책정 후 수납을 진행해 주세요</a:t>
            </a:r>
            <a:r>
              <a:rPr lang="en-US" altLang="ko-KR" dirty="0" smtClean="0"/>
              <a:t>.[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결제내역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수납을 완료한 상태이며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버튼 클릭 시 결제내역 확인을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5760"/>
              </p:ext>
            </p:extLst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07839"/>
              </p:ext>
            </p:extLst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83316"/>
              </p:ext>
            </p:extLst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447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수강료 납부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en-US" altLang="ko-KR" dirty="0"/>
          </a:p>
          <a:p>
            <a:r>
              <a:rPr lang="en-US" altLang="ko-KR" dirty="0" smtClean="0"/>
              <a:t>POS Port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결제방법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신용카드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현금</a:t>
            </a:r>
            <a:endParaRPr lang="en-US" altLang="ko-KR" dirty="0" smtClean="0"/>
          </a:p>
          <a:p>
            <a:r>
              <a:rPr lang="ko-KR" altLang="en-US" dirty="0" err="1" smtClean="0"/>
              <a:t>할부개월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결제방법에서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신용카드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선택 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할부개월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결제방법에서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현금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선택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현금영수증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항목명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할부개월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일시불</a:t>
            </a:r>
            <a:r>
              <a:rPr lang="en-US" altLang="ko-KR" dirty="0" smtClean="0"/>
              <a:t>/2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~12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현금영수증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40826"/>
              </p:ext>
            </p:extLst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87766" y="629219"/>
            <a:ext cx="7552267" cy="596931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7" name="사각형 설명선 76"/>
          <p:cNvSpPr/>
          <p:nvPr/>
        </p:nvSpPr>
        <p:spPr>
          <a:xfrm>
            <a:off x="1027046" y="1764272"/>
            <a:ext cx="5650572" cy="2017964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28"/>
          <p:cNvSpPr txBox="1">
            <a:spLocks noChangeArrowheads="1"/>
          </p:cNvSpPr>
          <p:nvPr/>
        </p:nvSpPr>
        <p:spPr bwMode="auto">
          <a:xfrm>
            <a:off x="6422926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수납을 진행합니다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98976" y="3366459"/>
            <a:ext cx="1106712" cy="180367"/>
            <a:chOff x="3257542" y="4277279"/>
            <a:chExt cx="1106712" cy="18036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3257542" y="4277279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결제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824254" y="4277646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50690"/>
              </p:ext>
            </p:extLst>
          </p:nvPr>
        </p:nvGraphicFramePr>
        <p:xfrm>
          <a:off x="1152332" y="2214372"/>
          <a:ext cx="540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 Port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할부개월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2270473" y="2257947"/>
            <a:ext cx="1260000" cy="180000"/>
            <a:chOff x="4278487" y="5431208"/>
            <a:chExt cx="1469991" cy="252000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</a:t>
              </a:r>
              <a:r>
                <a:rPr lang="ko-KR" altLang="en-US" sz="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70473" y="2793831"/>
            <a:ext cx="1260000" cy="180000"/>
            <a:chOff x="4278487" y="5431208"/>
            <a:chExt cx="1469991" cy="252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신용카드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973659" y="2793831"/>
            <a:ext cx="1260000" cy="180000"/>
            <a:chOff x="4278487" y="5431208"/>
            <a:chExt cx="1469991" cy="252000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일시불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타원 93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>
          <a:xfrm>
            <a:off x="2002000" y="22579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2002000" y="2790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4735568" y="2790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>
          <a:xfrm>
            <a:off x="3118976" y="3366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1014"/>
              </p:ext>
            </p:extLst>
          </p:nvPr>
        </p:nvGraphicFramePr>
        <p:xfrm>
          <a:off x="78001" y="514286"/>
          <a:ext cx="9750000" cy="527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12,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10,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 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(Hover)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Field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특정일 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                          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Picker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Radio Button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전체   ○ 아이디   ○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Type1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Navigation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Women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&gt; Clothing</a:t>
                      </a:r>
                      <a:r>
                        <a:rPr kumimoji="0" lang="en-US" altLang="ko-KR" sz="8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en-US" altLang="ko-KR" sz="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Outer 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우측 상단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Text Area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536781" y="2776043"/>
            <a:ext cx="975000" cy="180000"/>
            <a:chOff x="4278489" y="5431208"/>
            <a:chExt cx="1260000" cy="352800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278489" y="5431208"/>
              <a:ext cx="1260000" cy="3528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6" name="Arrow Down"/>
            <p:cNvSpPr>
              <a:spLocks noChangeAspect="1"/>
            </p:cNvSpPr>
            <p:nvPr/>
          </p:nvSpPr>
          <p:spPr bwMode="auto">
            <a:xfrm flipH="1">
              <a:off x="5407365" y="55895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 bwMode="auto">
          <a:xfrm>
            <a:off x="6536780" y="3047443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538071" y="3852856"/>
            <a:ext cx="2595345" cy="186119"/>
            <a:chOff x="8449200" y="4015810"/>
            <a:chExt cx="3353984" cy="260566"/>
          </a:xfrm>
        </p:grpSpPr>
        <p:cxnSp>
          <p:nvCxnSpPr>
            <p:cNvPr id="9" name="Line"/>
            <p:cNvCxnSpPr/>
            <p:nvPr/>
          </p:nvCxnSpPr>
          <p:spPr>
            <a:xfrm>
              <a:off x="9524907" y="4265087"/>
              <a:ext cx="151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ctive Tab Shape"/>
            <p:cNvSpPr/>
            <p:nvPr/>
          </p:nvSpPr>
          <p:spPr>
            <a:xfrm>
              <a:off x="8449200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상품설명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1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ctive Tab Shape"/>
            <p:cNvSpPr/>
            <p:nvPr/>
          </p:nvSpPr>
          <p:spPr>
            <a:xfrm>
              <a:off x="9580948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상품평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(1)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Active Tab Shape"/>
            <p:cNvSpPr/>
            <p:nvPr/>
          </p:nvSpPr>
          <p:spPr>
            <a:xfrm>
              <a:off x="10723184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Q&amp;A(1)</a:t>
              </a:r>
            </a:p>
          </p:txBody>
        </p:sp>
      </p:grpSp>
      <p:grpSp>
        <p:nvGrpSpPr>
          <p:cNvPr id="14" name="Pagination"/>
          <p:cNvGrpSpPr/>
          <p:nvPr/>
        </p:nvGrpSpPr>
        <p:grpSpPr>
          <a:xfrm>
            <a:off x="6536781" y="4126566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5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8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9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0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76236" y="3047842"/>
            <a:ext cx="2218286" cy="180000"/>
            <a:chOff x="4028849" y="2588400"/>
            <a:chExt cx="2866708" cy="252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02884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60961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19037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77114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355557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76163" y="2771379"/>
            <a:ext cx="1331594" cy="180794"/>
            <a:chOff x="2076163" y="3143927"/>
            <a:chExt cx="1331594" cy="180794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31" name="직사각형 30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32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2076236" y="3344161"/>
            <a:ext cx="1712861" cy="1305011"/>
            <a:chOff x="2076236" y="3852181"/>
            <a:chExt cx="1712861" cy="1305011"/>
          </a:xfrm>
        </p:grpSpPr>
        <p:sp>
          <p:nvSpPr>
            <p:cNvPr id="34" name="Calendar Background"/>
            <p:cNvSpPr>
              <a:spLocks/>
            </p:cNvSpPr>
            <p:nvPr/>
          </p:nvSpPr>
          <p:spPr bwMode="auto">
            <a:xfrm>
              <a:off x="2076236" y="3852181"/>
              <a:ext cx="1712861" cy="1305011"/>
            </a:xfrm>
            <a:prstGeom prst="roundRect">
              <a:avLst>
                <a:gd name="adj" fmla="val 1539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35" name="Previous Button"/>
            <p:cNvSpPr>
              <a:spLocks/>
            </p:cNvSpPr>
            <p:nvPr/>
          </p:nvSpPr>
          <p:spPr bwMode="auto">
            <a:xfrm>
              <a:off x="2219487" y="3954041"/>
              <a:ext cx="56671" cy="58124"/>
            </a:xfrm>
            <a:custGeom>
              <a:avLst/>
              <a:gdLst>
                <a:gd name="T0" fmla="*/ 0 w 258"/>
                <a:gd name="T1" fmla="*/ 148 h 297"/>
                <a:gd name="T2" fmla="*/ 258 w 258"/>
                <a:gd name="T3" fmla="*/ 0 h 297"/>
                <a:gd name="T4" fmla="*/ 258 w 258"/>
                <a:gd name="T5" fmla="*/ 297 h 297"/>
                <a:gd name="T6" fmla="*/ 0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0" y="148"/>
                  </a:moveTo>
                  <a:lnTo>
                    <a:pt x="258" y="0"/>
                  </a:lnTo>
                  <a:lnTo>
                    <a:pt x="25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36" name="Next Button"/>
            <p:cNvSpPr>
              <a:spLocks/>
            </p:cNvSpPr>
            <p:nvPr/>
          </p:nvSpPr>
          <p:spPr bwMode="auto">
            <a:xfrm>
              <a:off x="3581157" y="3954041"/>
              <a:ext cx="55097" cy="58124"/>
            </a:xfrm>
            <a:custGeom>
              <a:avLst/>
              <a:gdLst>
                <a:gd name="T0" fmla="*/ 258 w 258"/>
                <a:gd name="T1" fmla="*/ 148 h 297"/>
                <a:gd name="T2" fmla="*/ 0 w 258"/>
                <a:gd name="T3" fmla="*/ 297 h 297"/>
                <a:gd name="T4" fmla="*/ 0 w 258"/>
                <a:gd name="T5" fmla="*/ 0 h 297"/>
                <a:gd name="T6" fmla="*/ 258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258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58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375524" y="3905960"/>
              <a:ext cx="1114285" cy="154286"/>
              <a:chOff x="3319872" y="3839849"/>
              <a:chExt cx="1440000" cy="216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331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2017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 bwMode="auto">
              <a:xfrm>
                <a:off x="403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196105" y="4102162"/>
              <a:ext cx="1473122" cy="128571"/>
              <a:chOff x="2196365" y="4102162"/>
              <a:chExt cx="1473122" cy="128571"/>
            </a:xfrm>
          </p:grpSpPr>
          <p:sp>
            <p:nvSpPr>
              <p:cNvPr id="87" name="직사각형 86"/>
              <p:cNvSpPr/>
              <p:nvPr/>
            </p:nvSpPr>
            <p:spPr bwMode="auto">
              <a:xfrm>
                <a:off x="219636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241867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월</a:t>
                </a:r>
              </a:p>
            </p:txBody>
          </p:sp>
          <p:sp>
            <p:nvSpPr>
              <p:cNvPr id="89" name="직사각형 88"/>
              <p:cNvSpPr/>
              <p:nvPr/>
            </p:nvSpPr>
            <p:spPr bwMode="auto">
              <a:xfrm>
                <a:off x="2640977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화</a:t>
                </a: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2863283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수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 bwMode="auto">
              <a:xfrm>
                <a:off x="3085589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목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330789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금</a:t>
                </a:r>
              </a:p>
            </p:txBody>
          </p:sp>
          <p:sp>
            <p:nvSpPr>
              <p:cNvPr id="93" name="직사각형 92"/>
              <p:cNvSpPr/>
              <p:nvPr/>
            </p:nvSpPr>
            <p:spPr bwMode="auto">
              <a:xfrm>
                <a:off x="353020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토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196105" y="4254562"/>
              <a:ext cx="1473122" cy="128571"/>
              <a:chOff x="2196105" y="4254562"/>
              <a:chExt cx="1473122" cy="128571"/>
            </a:xfrm>
          </p:grpSpPr>
          <p:sp>
            <p:nvSpPr>
              <p:cNvPr id="80" name="직사각형 79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196105" y="4403729"/>
              <a:ext cx="1473122" cy="128571"/>
              <a:chOff x="2196105" y="4254562"/>
              <a:chExt cx="1473122" cy="128571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195842" y="4552896"/>
              <a:ext cx="1473122" cy="128571"/>
              <a:chOff x="2196105" y="4254562"/>
              <a:chExt cx="1473122" cy="128571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195842" y="4702063"/>
              <a:ext cx="1473122" cy="128571"/>
              <a:chOff x="2196105" y="4254562"/>
              <a:chExt cx="1473122" cy="128571"/>
            </a:xfrm>
          </p:grpSpPr>
          <p:sp>
            <p:nvSpPr>
              <p:cNvPr id="59" name="직사각형 5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195579" y="4851230"/>
              <a:ext cx="1473122" cy="128571"/>
              <a:chOff x="2196105" y="4254562"/>
              <a:chExt cx="1473122" cy="128571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195579" y="5000397"/>
              <a:ext cx="1473122" cy="128571"/>
              <a:chOff x="2196105" y="4254562"/>
              <a:chExt cx="1473122" cy="128571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6534260" y="4392708"/>
            <a:ext cx="2181299" cy="180366"/>
            <a:chOff x="6534260" y="5120870"/>
            <a:chExt cx="2181299" cy="180366"/>
          </a:xfrm>
        </p:grpSpPr>
        <p:sp>
          <p:nvSpPr>
            <p:cNvPr id="9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8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99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0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01" name="Page 5"/>
            <p:cNvSpPr/>
            <p:nvPr/>
          </p:nvSpPr>
          <p:spPr>
            <a:xfrm>
              <a:off x="798802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02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Next"/>
            <p:cNvSpPr/>
            <p:nvPr/>
          </p:nvSpPr>
          <p:spPr>
            <a:xfrm rot="5400000">
              <a:off x="8263655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04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5" name="Next"/>
            <p:cNvSpPr/>
            <p:nvPr/>
          </p:nvSpPr>
          <p:spPr>
            <a:xfrm rot="5400000">
              <a:off x="8504906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077200" y="4954861"/>
            <a:ext cx="5571158" cy="360000"/>
            <a:chOff x="2693197" y="1814657"/>
            <a:chExt cx="7199650" cy="504000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HTML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허용</a:t>
              </a:r>
            </a:p>
          </p:txBody>
        </p:sp>
        <p:sp>
          <p:nvSpPr>
            <p:cNvPr id="108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077200" y="5351105"/>
            <a:ext cx="5571158" cy="360000"/>
            <a:chOff x="2693197" y="1814657"/>
            <a:chExt cx="7199650" cy="504000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1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슬라이드 번호 개체 틀 1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결제내역 상세보기 </a:t>
            </a:r>
            <a:r>
              <a:rPr lang="ko-KR" altLang="en-US" dirty="0" err="1"/>
              <a:t>레이어</a:t>
            </a:r>
            <a:r>
              <a:rPr lang="ko-KR" altLang="en-US" dirty="0"/>
              <a:t> 팝업</a:t>
            </a:r>
            <a:endParaRPr lang="en-US" altLang="ko-KR" dirty="0"/>
          </a:p>
          <a:p>
            <a:r>
              <a:rPr lang="ko-KR" altLang="en-US" dirty="0"/>
              <a:t>결제를 신용카드로 한 경우 카드명과 할부 개월 수를 </a:t>
            </a:r>
            <a:r>
              <a:rPr lang="en-US" altLang="ko-KR" dirty="0"/>
              <a:t>00</a:t>
            </a:r>
            <a:r>
              <a:rPr lang="ko-KR" altLang="en-US" dirty="0"/>
              <a:t>개월 형태로 출력</a:t>
            </a:r>
            <a:endParaRPr lang="en-US" altLang="ko-KR" dirty="0"/>
          </a:p>
          <a:p>
            <a:pPr lvl="1"/>
            <a:r>
              <a:rPr lang="en-US" altLang="ko-KR" dirty="0"/>
              <a:t>Ex : </a:t>
            </a:r>
            <a:r>
              <a:rPr lang="ko-KR" altLang="en-US" dirty="0"/>
              <a:t>국민카드</a:t>
            </a:r>
            <a:r>
              <a:rPr lang="en-US" altLang="ko-KR" dirty="0"/>
              <a:t> (00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승인취소 버튼 클릭 시 결제 취소 </a:t>
            </a:r>
            <a:r>
              <a:rPr lang="ko-KR" altLang="en-US" dirty="0" err="1"/>
              <a:t>레이어</a:t>
            </a:r>
            <a:r>
              <a:rPr lang="ko-KR" altLang="en-US" dirty="0"/>
              <a:t> 팝업 호출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승인 취소가 가능한 기간 확인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더보기</a:t>
            </a:r>
            <a:endParaRPr lang="en-US" altLang="ko-KR" dirty="0"/>
          </a:p>
          <a:p>
            <a:pPr lvl="1"/>
            <a:r>
              <a:rPr lang="ko-KR" altLang="en-US" dirty="0"/>
              <a:t>결제 내역은 최근 </a:t>
            </a:r>
            <a:r>
              <a:rPr lang="en-US" altLang="ko-KR" dirty="0"/>
              <a:t>2</a:t>
            </a:r>
            <a:r>
              <a:rPr lang="ko-KR" altLang="en-US" dirty="0"/>
              <a:t>개의 결제 내역을 기본으로 출력하고</a:t>
            </a:r>
            <a:r>
              <a:rPr lang="en-US" altLang="ko-KR" dirty="0"/>
              <a:t>, </a:t>
            </a:r>
            <a:r>
              <a:rPr lang="ko-KR" altLang="en-US" dirty="0"/>
              <a:t>결제한 내역이 </a:t>
            </a:r>
            <a:r>
              <a:rPr lang="en-US" altLang="ko-KR" dirty="0"/>
              <a:t>3</a:t>
            </a:r>
            <a:r>
              <a:rPr lang="ko-KR" altLang="en-US" dirty="0"/>
              <a:t>개 이상인 경우 </a:t>
            </a:r>
            <a:r>
              <a:rPr lang="ko-KR" altLang="en-US" dirty="0" err="1"/>
              <a:t>더보기</a:t>
            </a:r>
            <a:r>
              <a:rPr lang="ko-KR" altLang="en-US" dirty="0"/>
              <a:t> 버튼 클릭 시 </a:t>
            </a:r>
            <a:r>
              <a:rPr lang="en-US" altLang="ko-KR" dirty="0"/>
              <a:t>2</a:t>
            </a:r>
            <a:r>
              <a:rPr lang="ko-KR" altLang="en-US" dirty="0"/>
              <a:t>개씩 목록에 추가하여 출력</a:t>
            </a:r>
            <a:endParaRPr lang="en-US" altLang="ko-KR" dirty="0"/>
          </a:p>
          <a:p>
            <a:pPr lvl="1"/>
            <a:r>
              <a:rPr lang="ko-KR" altLang="en-US" dirty="0" err="1"/>
              <a:t>더보기</a:t>
            </a:r>
            <a:r>
              <a:rPr lang="ko-KR" altLang="en-US" dirty="0"/>
              <a:t> 버튼 클릭 시 추가 내역이 없는 경우 </a:t>
            </a:r>
            <a:r>
              <a:rPr lang="en-US" altLang="ko-KR" dirty="0"/>
              <a:t>Alert “</a:t>
            </a:r>
            <a:r>
              <a:rPr lang="ko-KR" altLang="en-US" dirty="0"/>
              <a:t>데이터가 더 이상 없습니다</a:t>
            </a:r>
            <a:r>
              <a:rPr lang="en-US" altLang="ko-KR" dirty="0"/>
              <a:t>. [</a:t>
            </a:r>
            <a:r>
              <a:rPr lang="ko-KR" altLang="en-US" dirty="0"/>
              <a:t>확인</a:t>
            </a:r>
            <a:r>
              <a:rPr lang="en-US" altLang="ko-KR" dirty="0"/>
              <a:t>]”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84588" y="626610"/>
            <a:ext cx="7552267" cy="597192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433736" y="1764271"/>
            <a:ext cx="6837192" cy="2206595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6792042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결제 내역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60524"/>
              </p:ext>
            </p:extLst>
          </p:nvPr>
        </p:nvGraphicFramePr>
        <p:xfrm>
          <a:off x="702332" y="2214000"/>
          <a:ext cx="630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900000"/>
                <a:gridCol w="900000"/>
                <a:gridCol w="1440000"/>
                <a:gridCol w="900000"/>
                <a:gridCol w="126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결제자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현대카드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박민규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신용승인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31121212 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최복자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현금영수증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31121212 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신한카드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박민규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신용승인 취소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이범승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현금영수증 취소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6429428" y="25285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승인취소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93549" y="3692235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더보기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4322970" y="2528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232008" y="25278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5895036" y="36922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429428" y="27985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승인취소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6232008" y="2802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 취소 </a:t>
            </a:r>
            <a:r>
              <a:rPr lang="ko-KR" altLang="en-US" dirty="0" err="1"/>
              <a:t>레이어</a:t>
            </a:r>
            <a:r>
              <a:rPr lang="ko-KR" altLang="en-US" dirty="0"/>
              <a:t> 팝업</a:t>
            </a:r>
            <a:endParaRPr lang="en-US" altLang="ko-KR" dirty="0"/>
          </a:p>
          <a:p>
            <a:pPr lvl="1"/>
            <a:r>
              <a:rPr lang="en-US" altLang="ko-KR" dirty="0"/>
              <a:t>POS </a:t>
            </a:r>
            <a:r>
              <a:rPr lang="ko-KR" altLang="en-US" dirty="0"/>
              <a:t>단말기 포트를 선택 후 결제취소 버튼 클릭 시 결제취소 프로세스 실행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개발팀 확인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1027046" y="1764272"/>
            <a:ext cx="5650572" cy="1673195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6422926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82332" y="3129383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결제취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소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97520"/>
              </p:ext>
            </p:extLst>
          </p:nvPr>
        </p:nvGraphicFramePr>
        <p:xfrm>
          <a:off x="1152332" y="2214372"/>
          <a:ext cx="540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 Port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2017-12-02 14:25:49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취소금액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2270473" y="2257947"/>
            <a:ext cx="1260000" cy="180000"/>
            <a:chOff x="4278487" y="5431208"/>
            <a:chExt cx="1469991" cy="252000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</a:t>
              </a:r>
              <a:r>
                <a:rPr lang="ko-KR" altLang="en-US" sz="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타원 60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결제를 취소 합니다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강사별</a:t>
            </a:r>
            <a:r>
              <a:rPr lang="ko-KR" altLang="en-US" dirty="0" err="1" smtClean="0"/>
              <a:t>학생관리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강사 목록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학원에 소속된 강사 전체 출력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소속팀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등록학생수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상담미처리 항목으로 출력</a:t>
            </a:r>
            <a:endParaRPr lang="en-US" altLang="ko-KR" dirty="0" smtClean="0"/>
          </a:p>
          <a:p>
            <a:r>
              <a:rPr lang="ko-KR" altLang="en-US" dirty="0" err="1" smtClean="0"/>
              <a:t>강사명</a:t>
            </a:r>
            <a:r>
              <a:rPr lang="ko-KR" altLang="en-US" dirty="0" smtClean="0"/>
              <a:t> 클릭 시 강사 상세 정보 화면으로 이동</a:t>
            </a:r>
            <a:endParaRPr lang="en-US" altLang="ko-KR" dirty="0" smtClean="0"/>
          </a:p>
          <a:p>
            <a:r>
              <a:rPr lang="ko-KR" altLang="en-US" dirty="0" smtClean="0"/>
              <a:t>해당 강사에게 요청된 상담 중 미처리 </a:t>
            </a:r>
            <a:r>
              <a:rPr lang="ko-KR" altLang="en-US" dirty="0" err="1" smtClean="0"/>
              <a:t>상담건에</a:t>
            </a:r>
            <a:r>
              <a:rPr lang="ko-KR" altLang="en-US" dirty="0" smtClean="0"/>
              <a:t> 대해 강조 표시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7766" y="209923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9095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강사목록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22781"/>
              </p:ext>
            </p:extLst>
          </p:nvPr>
        </p:nvGraphicFramePr>
        <p:xfrm>
          <a:off x="1458000" y="1584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900000"/>
                <a:gridCol w="1080000"/>
                <a:gridCol w="108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등록학생수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상담요청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상담미처리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원장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010-5252-6363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이성용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부원장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010-4242-5353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송여숙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010-2323-5656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유재영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사원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010-7878-8989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>
          <a:xfrm>
            <a:off x="2018146" y="12313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7019382" y="19024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928146" y="1627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462357" y="1607663"/>
            <a:ext cx="6118724" cy="216162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1928376" y="19024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42348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원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장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소속팀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010-5252-6363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강사별학생관리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강사상세정보 및 등록학생정보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상담처리내역 개수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클릭 시 전체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클릭 시 상담 처리된 학생정보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미처리 클릭 시 상담 미처리된 학생정보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슬라이드 참고</a:t>
            </a:r>
            <a:endParaRPr lang="en-US" altLang="ko-KR" dirty="0" smtClean="0"/>
          </a:p>
          <a:p>
            <a:r>
              <a:rPr lang="ko-KR" altLang="en-US" dirty="0" smtClean="0"/>
              <a:t>학생 목록은 가장 최근에 해당 강사의 수업에 등록된 순서로 출력</a:t>
            </a:r>
            <a:endParaRPr lang="en-US" altLang="ko-KR" dirty="0" smtClean="0"/>
          </a:p>
          <a:p>
            <a:r>
              <a:rPr lang="ko-KR" altLang="en-US" dirty="0" smtClean="0"/>
              <a:t>상담 요청자가 입력한 상담 제목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상담 제목 출력 영역보다 텍스트가 긴 경우 말 줄임표 표시</a:t>
            </a:r>
            <a:endParaRPr lang="en-US" altLang="ko-KR" dirty="0" smtClean="0"/>
          </a:p>
          <a:p>
            <a:r>
              <a:rPr lang="ko-KR" altLang="en-US" dirty="0" smtClean="0"/>
              <a:t>처리하기 버튼 클릭 시 학생관리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개별학생관리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상담관리 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상담내역상세보기 화면으로 이동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7766" y="209923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3709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강사상세정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73719"/>
              </p:ext>
            </p:extLst>
          </p:nvPr>
        </p:nvGraphicFramePr>
        <p:xfrm>
          <a:off x="1458000" y="2926240"/>
          <a:ext cx="612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0000"/>
                <a:gridCol w="540000"/>
                <a:gridCol w="900000"/>
                <a:gridCol w="360000"/>
                <a:gridCol w="720000"/>
                <a:gridCol w="540000"/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오태원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박현희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배병언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윤달범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박진철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휴원생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독정초등학교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박수현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퇴원생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서현초등학교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중등대비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44293"/>
              </p:ext>
            </p:extLst>
          </p:nvPr>
        </p:nvGraphicFramePr>
        <p:xfrm>
          <a:off x="1458000" y="260476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0"/>
                <a:gridCol w="306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등록학생정보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상담처리내역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미처리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kumimoji="0" lang="ko-KR" alt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 bwMode="auto">
          <a:xfrm>
            <a:off x="6908046" y="3241491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5130461" y="3241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7415697" y="3241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909970" y="4890062"/>
            <a:ext cx="1216061" cy="180366"/>
            <a:chOff x="6534260" y="5120870"/>
            <a:chExt cx="1216061" cy="180366"/>
          </a:xfrm>
        </p:grpSpPr>
        <p:sp>
          <p:nvSpPr>
            <p:cNvPr id="2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" name="타원 15"/>
          <p:cNvSpPr>
            <a:spLocks noChangeAspect="1"/>
          </p:cNvSpPr>
          <p:nvPr/>
        </p:nvSpPr>
        <p:spPr>
          <a:xfrm>
            <a:off x="5033700" y="26451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908046" y="377139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908046" y="458862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1461388" y="28251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원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장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소속팀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010-5252-6363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강사별학생관리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강사상세정보 및 등록학생정보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미처리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클릭한 상태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7766" y="209923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강사상세정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21599"/>
              </p:ext>
            </p:extLst>
          </p:nvPr>
        </p:nvGraphicFramePr>
        <p:xfrm>
          <a:off x="1458000" y="292624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0000"/>
                <a:gridCol w="540000"/>
                <a:gridCol w="900000"/>
                <a:gridCol w="360000"/>
                <a:gridCol w="720000"/>
                <a:gridCol w="540000"/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오태원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박현희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배병언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297"/>
              </p:ext>
            </p:extLst>
          </p:nvPr>
        </p:nvGraphicFramePr>
        <p:xfrm>
          <a:off x="1458000" y="260476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0"/>
                <a:gridCol w="306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등록학생정보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상담처리내역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미처리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kumimoji="0" lang="ko-KR" alt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 bwMode="auto">
          <a:xfrm>
            <a:off x="6908046" y="3241491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909970" y="4076329"/>
            <a:ext cx="1216061" cy="180366"/>
            <a:chOff x="6534260" y="5120870"/>
            <a:chExt cx="1216061" cy="180366"/>
          </a:xfrm>
        </p:grpSpPr>
        <p:sp>
          <p:nvSpPr>
            <p:cNvPr id="2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" name="타원 15"/>
          <p:cNvSpPr>
            <a:spLocks noChangeAspect="1"/>
          </p:cNvSpPr>
          <p:nvPr/>
        </p:nvSpPr>
        <p:spPr>
          <a:xfrm>
            <a:off x="6998046" y="25025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908046" y="35113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908046" y="3774891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심층</a:t>
            </a:r>
            <a:r>
              <a:rPr lang="en-US" altLang="ko-KR" dirty="0"/>
              <a:t>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 중 선택하여 검색</a:t>
            </a:r>
            <a:endParaRPr lang="en-US" altLang="ko-KR" dirty="0" smtClean="0"/>
          </a:p>
          <a:p>
            <a:r>
              <a:rPr lang="ko-KR" altLang="en-US" dirty="0" smtClean="0"/>
              <a:t>상담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특정일을 지정하여 상담 내역 검색</a:t>
            </a:r>
            <a:endParaRPr lang="en-US" altLang="ko-KR" dirty="0" smtClean="0"/>
          </a:p>
          <a:p>
            <a:r>
              <a:rPr lang="ko-KR" altLang="en-US" dirty="0" smtClean="0"/>
              <a:t>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학생이름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상담제목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 smtClean="0"/>
              <a:t>상담 제목 클릭 시 상담 상세 화면으로 이동</a:t>
            </a:r>
            <a:endParaRPr lang="en-US" altLang="ko-KR" dirty="0" smtClean="0"/>
          </a:p>
          <a:p>
            <a:r>
              <a:rPr lang="ko-KR" altLang="en-US" dirty="0" smtClean="0"/>
              <a:t>상담 날짜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-mm-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hh:mm:ss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출력</a:t>
            </a:r>
            <a:endParaRPr lang="en-US" altLang="ko-KR" dirty="0" smtClean="0"/>
          </a:p>
          <a:p>
            <a:r>
              <a:rPr lang="ko-KR" altLang="en-US" dirty="0" smtClean="0"/>
              <a:t>상담 등록 버튼 클릭 시 상담 등록 화면으로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조회 화면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16170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92000" y="1630800"/>
            <a:ext cx="1800000" cy="180000"/>
            <a:chOff x="4278488" y="5431208"/>
            <a:chExt cx="2099987" cy="25200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타원 14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1987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초기상담조회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10336"/>
              </p:ext>
            </p:extLst>
          </p:nvPr>
        </p:nvGraphicFramePr>
        <p:xfrm>
          <a:off x="1458000" y="3030965"/>
          <a:ext cx="612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1980000"/>
                <a:gridCol w="720000"/>
                <a:gridCol w="720000"/>
                <a:gridCol w="540000"/>
                <a:gridCol w="540000"/>
                <a:gridCol w="126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상담자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송윤지 학생 입학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박혜선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송지효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 16:55:40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학원비 문의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나은지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강소라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 12-02 11:24:52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입학 테스트 관련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오유라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전효령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학습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남태욱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10:20:09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박학기 학생 정기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양기태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김상철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오유정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17:12:54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김유정 학생 입학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임윤정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최정화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육인선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2017-11-30 13:22:33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4993837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1494000" y="469941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상담 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3071663" y="3343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7330937" y="33437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2446412" y="47070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58" name="그룹 57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69" name="직사각형 6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70" name="그룹 6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71" name="직사각형 7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7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64" name="그룹 63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65" name="직사각형 64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67" name="직사각형 66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68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9" name="그룹 58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60" name="직사각형 59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1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0616"/>
              </p:ext>
            </p:extLst>
          </p:nvPr>
        </p:nvGraphicFramePr>
        <p:xfrm>
          <a:off x="1458000" y="1584000"/>
          <a:ext cx="6120000" cy="311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 유형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 smtClean="0"/>
              <a:t>학생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전화번호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휴대전화번호</a:t>
            </a:r>
            <a:endParaRPr lang="en-US" altLang="ko-KR" dirty="0" smtClean="0"/>
          </a:p>
          <a:p>
            <a:r>
              <a:rPr lang="ko-KR" altLang="en-US" dirty="0" smtClean="0"/>
              <a:t>학교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학부모전화번호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상담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상담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저장 버튼 클릭 시 필수 입력 항목 </a:t>
            </a:r>
            <a:r>
              <a:rPr lang="en-US" altLang="ko-KR" dirty="0" smtClean="0"/>
              <a:t>validation check –</a:t>
            </a:r>
            <a:r>
              <a:rPr lang="ko-KR" altLang="en-US" dirty="0" smtClean="0"/>
              <a:t> 누락된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필수 입력 항목이 </a:t>
            </a:r>
            <a:r>
              <a:rPr lang="ko-KR" altLang="en-US" dirty="0"/>
              <a:t>누락 되었습니다</a:t>
            </a:r>
            <a:r>
              <a:rPr lang="en-US" altLang="ko-KR" dirty="0"/>
              <a:t>. [</a:t>
            </a:r>
            <a:r>
              <a:rPr lang="ko-KR" altLang="en-US" dirty="0"/>
              <a:t>확인</a:t>
            </a:r>
            <a:r>
              <a:rPr lang="en-US" altLang="ko-KR" dirty="0"/>
              <a:t>]” – </a:t>
            </a:r>
            <a:r>
              <a:rPr lang="ko-KR" altLang="en-US" dirty="0"/>
              <a:t>확인 버튼 클릭 시 누락된 항목으로 마우스 </a:t>
            </a:r>
            <a:r>
              <a:rPr lang="ko-KR" altLang="en-US" dirty="0" err="1" smtClean="0"/>
              <a:t>포커싱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항목 저장 후 초기 상담 조회 화면으로 이동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클릭 시 초기 상담 조회 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은 출력하지 않음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등록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1456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초기상담등록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타원 55"/>
          <p:cNvSpPr>
            <a:spLocks noChangeAspect="1"/>
          </p:cNvSpPr>
          <p:nvPr/>
        </p:nvSpPr>
        <p:spPr>
          <a:xfrm>
            <a:off x="2361158" y="1630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592000" y="1630800"/>
            <a:ext cx="1800000" cy="180000"/>
            <a:chOff x="4278488" y="5431208"/>
            <a:chExt cx="2099987" cy="252000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52000" y="2435936"/>
            <a:ext cx="1800000" cy="180000"/>
            <a:chOff x="2607751" y="2423994"/>
            <a:chExt cx="1693066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592000" y="2961074"/>
            <a:ext cx="4860000" cy="1506897"/>
            <a:chOff x="2693197" y="1814657"/>
            <a:chExt cx="6280615" cy="2109683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693197" y="1814657"/>
              <a:ext cx="6280615" cy="210968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8" name="Resize Handle"/>
            <p:cNvSpPr>
              <a:spLocks noChangeAspect="1" noEditPoints="1"/>
            </p:cNvSpPr>
            <p:nvPr/>
          </p:nvSpPr>
          <p:spPr bwMode="auto">
            <a:xfrm>
              <a:off x="8774786" y="3710521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/>
          <p:cNvSpPr/>
          <p:nvPr/>
        </p:nvSpPr>
        <p:spPr bwMode="auto">
          <a:xfrm>
            <a:off x="2592000" y="2699168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458000" y="4765663"/>
            <a:ext cx="1825401" cy="180000"/>
            <a:chOff x="1494291" y="5707918"/>
            <a:chExt cx="1825401" cy="18000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3" name="타원 72"/>
          <p:cNvSpPr>
            <a:spLocks noChangeAspect="1"/>
          </p:cNvSpPr>
          <p:nvPr/>
        </p:nvSpPr>
        <p:spPr>
          <a:xfrm>
            <a:off x="5375292" y="18953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1494291" y="4862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>
          <a:xfrm>
            <a:off x="2419692" y="4862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660551" y="4473257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592000" y="217202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652000" y="2170800"/>
            <a:ext cx="1800000" cy="180000"/>
            <a:chOff x="4278488" y="5431208"/>
            <a:chExt cx="2099987" cy="25200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타원 48"/>
          <p:cNvSpPr>
            <a:spLocks noChangeAspect="1"/>
          </p:cNvSpPr>
          <p:nvPr/>
        </p:nvSpPr>
        <p:spPr>
          <a:xfrm>
            <a:off x="2355580" y="19035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2356326" y="21808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5375292" y="2165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2349335" y="2444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7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2349335" y="3454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92000" y="1896487"/>
            <a:ext cx="1101586" cy="180000"/>
            <a:chOff x="4028848" y="2588400"/>
            <a:chExt cx="1423583" cy="2520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58" name="직사각형 57"/>
          <p:cNvSpPr/>
          <p:nvPr/>
        </p:nvSpPr>
        <p:spPr bwMode="auto">
          <a:xfrm>
            <a:off x="2592000" y="243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652000" y="16298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652000" y="1897200"/>
            <a:ext cx="1800000" cy="180000"/>
            <a:chOff x="2607751" y="2423994"/>
            <a:chExt cx="1693066" cy="18000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5375292" y="16326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5375292" y="24278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8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349335" y="27088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9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73384"/>
              </p:ext>
            </p:extLst>
          </p:nvPr>
        </p:nvGraphicFramePr>
        <p:xfrm>
          <a:off x="1458000" y="1584000"/>
          <a:ext cx="6120000" cy="293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불정초등학교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김은정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010-5454-6767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 학생 수학의 아침 등록 관련 상담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8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 학생 어머니 전화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등원 기록 없음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학원 셔틀버스 운행 문의 및 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수업 시 수업료 차이 관련 문의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 </a:t>
            </a:r>
            <a:r>
              <a:rPr lang="ko-KR" altLang="en-US" dirty="0"/>
              <a:t>등록 버튼 클릭 시 학생관리 </a:t>
            </a:r>
            <a:r>
              <a:rPr lang="en-US" altLang="ko-KR" dirty="0"/>
              <a:t>– </a:t>
            </a:r>
            <a:r>
              <a:rPr lang="ko-KR" altLang="en-US" dirty="0"/>
              <a:t>학생정보입력 </a:t>
            </a:r>
            <a:r>
              <a:rPr lang="ko-KR" altLang="en-US" dirty="0" smtClean="0"/>
              <a:t>화면으로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학생정보입력 화면에서 상담유형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학부모전화번호 자동 입력되어 화면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초기상담 내용은 학생관리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학생기본정보의 상담관리 탭에 추가되지 않음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상세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004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초기상담상세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1458000" y="4587778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68625" y="18980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학생 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3478625" y="18980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수납관리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수납관리 최초 진입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수납구분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미납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</a:t>
            </a:r>
            <a:endParaRPr lang="en-US" altLang="ko-KR" dirty="0" smtClean="0"/>
          </a:p>
          <a:p>
            <a:r>
              <a:rPr lang="ko-KR" altLang="en-US" dirty="0" smtClean="0"/>
              <a:t>기간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)/120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/150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/180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캘린더 영역 클릭으로 특정 기간 설정 가능</a:t>
            </a:r>
            <a:endParaRPr lang="en-US" altLang="ko-KR" dirty="0" smtClean="0"/>
          </a:p>
          <a:p>
            <a:r>
              <a:rPr lang="ko-KR" altLang="en-US" dirty="0" smtClean="0"/>
              <a:t>검색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9540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수납조회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87766" y="2745189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4316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기간설정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33" name="직사각형 3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5" name="직사각형 3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1" name="직사각형 3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3" name="그룹 22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592000" y="1620703"/>
            <a:ext cx="1800000" cy="180000"/>
            <a:chOff x="4278488" y="5431208"/>
            <a:chExt cx="2099987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88789"/>
              </p:ext>
            </p:extLst>
          </p:nvPr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720000"/>
                <a:gridCol w="1260000"/>
                <a:gridCol w="720000"/>
                <a:gridCol w="90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납부할금액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수납처리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3909600" y="3492206"/>
            <a:ext cx="1216061" cy="180366"/>
            <a:chOff x="6534260" y="5120870"/>
            <a:chExt cx="1216061" cy="180366"/>
          </a:xfrm>
        </p:grpSpPr>
        <p:sp>
          <p:nvSpPr>
            <p:cNvPr id="4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8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50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4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수납관리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수납조회 목록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수납구분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미납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</a:t>
            </a:r>
            <a:endParaRPr lang="en-US" altLang="ko-KR" dirty="0" smtClean="0"/>
          </a:p>
          <a:p>
            <a:r>
              <a:rPr lang="ko-KR" altLang="en-US" dirty="0" smtClean="0"/>
              <a:t>기간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)/120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/150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/180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캘린더 영역 클릭으로 특정 기간 설정 가능</a:t>
            </a:r>
            <a:endParaRPr lang="en-US" altLang="ko-KR" dirty="0" smtClean="0"/>
          </a:p>
          <a:p>
            <a:r>
              <a:rPr lang="ko-KR" altLang="en-US" dirty="0" smtClean="0"/>
              <a:t>검색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r>
              <a:rPr lang="ko-KR" altLang="en-US" dirty="0" smtClean="0"/>
              <a:t>결제내역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r>
              <a:rPr lang="ko-KR" altLang="en-US" dirty="0" smtClean="0"/>
              <a:t>수강료 납부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87650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수납조회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75512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기간설정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33" name="직사각형 3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5" name="직사각형 3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1" name="직사각형 3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3" name="그룹 22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박진주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담당 선생님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592000" y="1620703"/>
            <a:ext cx="1800000" cy="180000"/>
            <a:chOff x="4278488" y="5431208"/>
            <a:chExt cx="2099987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78183"/>
              </p:ext>
            </p:extLst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720000"/>
                <a:gridCol w="1260000"/>
                <a:gridCol w="720000"/>
                <a:gridCol w="90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납부할금액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수납처리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김동수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나혜리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75,000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주정욱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총 미납 금액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225,000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6896449" y="345775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896449" y="319315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896449" y="3728002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7435495" y="31951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7435495" y="34634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87766" y="2745189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909600" y="4305939"/>
            <a:ext cx="1216061" cy="180366"/>
            <a:chOff x="6534260" y="5120870"/>
            <a:chExt cx="1216061" cy="180366"/>
          </a:xfrm>
        </p:grpSpPr>
        <p:sp>
          <p:nvSpPr>
            <p:cNvPr id="53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54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5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56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7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8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96955"/>
              </p:ext>
            </p:extLst>
          </p:nvPr>
        </p:nvGraphicFramePr>
        <p:xfrm>
          <a:off x="79200" y="514800"/>
          <a:ext cx="9750000" cy="552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영역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표시가 필요한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요청으로 삭제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8)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업로드 용량 확인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800" b="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생략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Popup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 Popup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버튼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기본동작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검정색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부수동작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회색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위험동작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빨강색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2076236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Rectangle 589"/>
          <p:cNvSpPr>
            <a:spLocks noChangeArrowheads="1"/>
          </p:cNvSpPr>
          <p:nvPr/>
        </p:nvSpPr>
        <p:spPr bwMode="auto">
          <a:xfrm>
            <a:off x="6538072" y="890363"/>
            <a:ext cx="1392857" cy="1800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miter lim="800000"/>
            <a:headEnd/>
            <a:tailEnd/>
          </a:ln>
        </p:spPr>
        <p:txBody>
          <a:bodyPr lIns="68415" tIns="34208" rIns="68415" bIns="34208" anchor="ctr"/>
          <a:lstStyle/>
          <a:p>
            <a:pPr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endParaRPr lang="ko-KR" altLang="en-US" sz="700" dirty="0">
              <a:solidFill>
                <a:srgbClr val="1F497D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6236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pSp>
        <p:nvGrpSpPr>
          <p:cNvPr id="7" name="그룹 11"/>
          <p:cNvGrpSpPr>
            <a:grpSpLocks/>
          </p:cNvGrpSpPr>
          <p:nvPr/>
        </p:nvGrpSpPr>
        <p:grpSpPr bwMode="auto">
          <a:xfrm>
            <a:off x="2076236" y="1740220"/>
            <a:ext cx="2785714" cy="77143"/>
            <a:chOff x="367236" y="3957072"/>
            <a:chExt cx="3214693" cy="170338"/>
          </a:xfrm>
        </p:grpSpPr>
        <p:sp>
          <p:nvSpPr>
            <p:cNvPr id="8" name="자유형 7"/>
            <p:cNvSpPr/>
            <p:nvPr/>
          </p:nvSpPr>
          <p:spPr bwMode="auto">
            <a:xfrm>
              <a:off x="367236" y="3987021"/>
              <a:ext cx="3214693" cy="121670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자유형 8"/>
            <p:cNvSpPr/>
            <p:nvPr/>
          </p:nvSpPr>
          <p:spPr bwMode="auto">
            <a:xfrm>
              <a:off x="367236" y="395707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자유형 9"/>
            <p:cNvSpPr/>
            <p:nvPr/>
          </p:nvSpPr>
          <p:spPr bwMode="auto">
            <a:xfrm>
              <a:off x="367236" y="400761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538072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이전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83520" y="1970296"/>
            <a:ext cx="3227744" cy="115653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082958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800" dirty="0" err="1">
                <a:solidFill>
                  <a:schemeClr val="bg1"/>
                </a:solidFill>
                <a:latin typeface="+mn-ea"/>
                <a:cs typeface="Calibri" pitchFamily="34" charset="0"/>
              </a:rPr>
              <a:t>레이어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팝업 백그라운드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326793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채우기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검정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투명도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40%)</a:t>
            </a:r>
            <a:endParaRPr lang="ko-KR" altLang="en-US" sz="800" dirty="0">
              <a:solidFill>
                <a:schemeClr val="bg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28656" y="2173337"/>
            <a:ext cx="1544680" cy="854441"/>
            <a:chOff x="10554418" y="6554147"/>
            <a:chExt cx="1996202" cy="1196217"/>
          </a:xfrm>
        </p:grpSpPr>
        <p:sp>
          <p:nvSpPr>
            <p:cNvPr id="16" name="사각형 설명선 15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팝업 내용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Layer Popup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8" name="TextBox 28"/>
            <p:cNvSpPr txBox="1">
              <a:spLocks noChangeArrowheads="1"/>
            </p:cNvSpPr>
            <p:nvPr/>
          </p:nvSpPr>
          <p:spPr bwMode="auto">
            <a:xfrm>
              <a:off x="12224969" y="6554147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36781" y="2114040"/>
            <a:ext cx="1532143" cy="847693"/>
            <a:chOff x="8447532" y="6563594"/>
            <a:chExt cx="1980000" cy="1186769"/>
          </a:xfrm>
        </p:grpSpPr>
        <p:sp>
          <p:nvSpPr>
            <p:cNvPr id="20" name="사각형 설명선 19"/>
            <p:cNvSpPr/>
            <p:nvPr/>
          </p:nvSpPr>
          <p:spPr>
            <a:xfrm>
              <a:off x="8447532" y="6829200"/>
              <a:ext cx="1980000" cy="921163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447532" y="6585344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2" name="TextBox 28"/>
            <p:cNvSpPr txBox="1">
              <a:spLocks noChangeArrowheads="1"/>
            </p:cNvSpPr>
            <p:nvPr/>
          </p:nvSpPr>
          <p:spPr bwMode="auto">
            <a:xfrm>
              <a:off x="10094825" y="6563594"/>
              <a:ext cx="325651" cy="30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3" name="AutoShape 28"/>
            <p:cNvSpPr>
              <a:spLocks noChangeArrowheads="1"/>
            </p:cNvSpPr>
            <p:nvPr/>
          </p:nvSpPr>
          <p:spPr bwMode="auto">
            <a:xfrm>
              <a:off x="9077532" y="7419686"/>
              <a:ext cx="720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ko-KR" altLang="en-US" sz="800" b="1" dirty="0">
                  <a:latin typeface="+mn-ea"/>
                </a:rPr>
                <a:t>확인</a:t>
              </a:r>
              <a:endParaRPr lang="en-US" altLang="ko-KR" sz="800" b="1" dirty="0"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167107" y="2115757"/>
            <a:ext cx="1544680" cy="845974"/>
            <a:chOff x="10554418" y="6566001"/>
            <a:chExt cx="1996202" cy="1184363"/>
          </a:xfrm>
        </p:grpSpPr>
        <p:sp>
          <p:nvSpPr>
            <p:cNvPr id="25" name="사각형 설명선 24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 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54418" y="6585345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7" name="TextBox 28"/>
            <p:cNvSpPr txBox="1">
              <a:spLocks noChangeArrowheads="1"/>
            </p:cNvSpPr>
            <p:nvPr/>
          </p:nvSpPr>
          <p:spPr bwMode="auto">
            <a:xfrm>
              <a:off x="12224969" y="6566001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0792697" y="7422091"/>
              <a:ext cx="1503443" cy="252000"/>
              <a:chOff x="10782939" y="7422091"/>
              <a:chExt cx="1503443" cy="252000"/>
            </a:xfrm>
          </p:grpSpPr>
          <p:sp>
            <p:nvSpPr>
              <p:cNvPr id="29" name="AutoShape 28"/>
              <p:cNvSpPr>
                <a:spLocks noChangeArrowheads="1"/>
              </p:cNvSpPr>
              <p:nvPr/>
            </p:nvSpPr>
            <p:spPr bwMode="auto">
              <a:xfrm>
                <a:off x="11566381" y="7422092"/>
                <a:ext cx="720001" cy="25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확인</a:t>
                </a:r>
                <a:endParaRPr lang="en-US" altLang="ko-KR" sz="800" b="1" dirty="0">
                  <a:latin typeface="+mn-ea"/>
                </a:endParaRPr>
              </a:p>
            </p:txBody>
          </p:sp>
          <p:sp>
            <p:nvSpPr>
              <p:cNvPr id="30" name="AutoShape 28"/>
              <p:cNvSpPr>
                <a:spLocks noChangeArrowheads="1"/>
              </p:cNvSpPr>
              <p:nvPr/>
            </p:nvSpPr>
            <p:spPr bwMode="auto">
              <a:xfrm>
                <a:off x="10782939" y="7422091"/>
                <a:ext cx="720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취소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31" name="Button Background"/>
          <p:cNvSpPr>
            <a:spLocks noChangeAspect="1"/>
          </p:cNvSpPr>
          <p:nvPr/>
        </p:nvSpPr>
        <p:spPr>
          <a:xfrm>
            <a:off x="2087664" y="3205289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32" name="Button Background"/>
          <p:cNvSpPr>
            <a:spLocks noChangeAspect="1"/>
          </p:cNvSpPr>
          <p:nvPr/>
        </p:nvSpPr>
        <p:spPr>
          <a:xfrm>
            <a:off x="2311109" y="3205843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0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33" name="Button Background"/>
          <p:cNvSpPr>
            <a:spLocks noChangeAspect="1"/>
          </p:cNvSpPr>
          <p:nvPr/>
        </p:nvSpPr>
        <p:spPr>
          <a:xfrm rot="5400000">
            <a:off x="6562141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&lt;&lt;</a:t>
            </a:r>
          </a:p>
        </p:txBody>
      </p:sp>
      <p:sp>
        <p:nvSpPr>
          <p:cNvPr id="34" name="Button Background"/>
          <p:cNvSpPr>
            <a:spLocks noChangeAspect="1"/>
          </p:cNvSpPr>
          <p:nvPr/>
        </p:nvSpPr>
        <p:spPr>
          <a:xfrm rot="5400000">
            <a:off x="6785586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103214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103214" y="37869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송장번호 등록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3040835" y="3786532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엑셀 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다운로드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2103214" y="4030419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삭제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042000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맨앞으로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1001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맨뒤로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007958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6878253" y="3548917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941826" y="3548917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B71C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삭제</a:t>
            </a:r>
          </a:p>
        </p:txBody>
      </p:sp>
      <p:sp>
        <p:nvSpPr>
          <p:cNvPr id="44" name="Button Background"/>
          <p:cNvSpPr>
            <a:spLocks noChangeAspect="1"/>
          </p:cNvSpPr>
          <p:nvPr/>
        </p:nvSpPr>
        <p:spPr>
          <a:xfrm rot="5400000">
            <a:off x="7006128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45" name="Button Background"/>
          <p:cNvSpPr>
            <a:spLocks noChangeAspect="1"/>
          </p:cNvSpPr>
          <p:nvPr/>
        </p:nvSpPr>
        <p:spPr>
          <a:xfrm rot="5400000">
            <a:off x="7229573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&gt;&gt;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42984"/>
              </p:ext>
            </p:extLst>
          </p:nvPr>
        </p:nvGraphicFramePr>
        <p:xfrm>
          <a:off x="2101782" y="4590557"/>
          <a:ext cx="7242856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2857"/>
                <a:gridCol w="2228571"/>
                <a:gridCol w="1392857"/>
                <a:gridCol w="2228571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전체   ○ 아이디   ○ 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3536320" y="4627173"/>
            <a:ext cx="1800000" cy="180000"/>
            <a:chOff x="4278489" y="5431208"/>
            <a:chExt cx="2100000" cy="252000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49" name="Arrow Down"/>
            <p:cNvSpPr>
              <a:spLocks noChangeAspect="1"/>
            </p:cNvSpPr>
            <p:nvPr/>
          </p:nvSpPr>
          <p:spPr bwMode="auto">
            <a:xfrm flipH="1">
              <a:off x="6249063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536321" y="5446576"/>
            <a:ext cx="3633353" cy="180000"/>
            <a:chOff x="4570012" y="5796000"/>
            <a:chExt cx="4695408" cy="252000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939264" y="5796000"/>
              <a:ext cx="2326156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570012" y="5796000"/>
              <a:ext cx="2326153" cy="252000"/>
              <a:chOff x="4278488" y="5431208"/>
              <a:chExt cx="2326153" cy="252000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4278488" y="5431208"/>
                <a:ext cx="2326153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</a:p>
            </p:txBody>
          </p:sp>
          <p:sp>
            <p:nvSpPr>
              <p:cNvPr id="54" name="Arrow Down"/>
              <p:cNvSpPr>
                <a:spLocks noChangeAspect="1"/>
              </p:cNvSpPr>
              <p:nvPr/>
            </p:nvSpPr>
            <p:spPr bwMode="auto">
              <a:xfrm flipH="1">
                <a:off x="6458958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7513281" y="5717509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7160639" y="4901351"/>
            <a:ext cx="1800000" cy="180000"/>
            <a:chOff x="4278489" y="5431208"/>
            <a:chExt cx="2100000" cy="252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58" name="Arrow Down"/>
            <p:cNvSpPr>
              <a:spLocks noChangeAspect="1"/>
            </p:cNvSpPr>
            <p:nvPr/>
          </p:nvSpPr>
          <p:spPr bwMode="auto">
            <a:xfrm flipH="1">
              <a:off x="6249061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8441699" y="571772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전체보기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258726" y="5169600"/>
            <a:ext cx="2218286" cy="180000"/>
            <a:chOff x="6258726" y="5590006"/>
            <a:chExt cx="2218286" cy="252000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7609047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8059155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535200" y="5169938"/>
            <a:ext cx="1331594" cy="180794"/>
            <a:chOff x="2076163" y="3143927"/>
            <a:chExt cx="1331594" cy="180794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4897935" y="5169938"/>
            <a:ext cx="1331594" cy="180794"/>
            <a:chOff x="2076163" y="3143927"/>
            <a:chExt cx="1331594" cy="180794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6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7" name="타원 76"/>
          <p:cNvSpPr>
            <a:spLocks noChangeAspect="1"/>
          </p:cNvSpPr>
          <p:nvPr/>
        </p:nvSpPr>
        <p:spPr>
          <a:xfrm>
            <a:off x="2421178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700" b="1" dirty="0" smtClean="0">
                <a:solidFill>
                  <a:schemeClr val="bg1"/>
                </a:solidFill>
              </a:rPr>
              <a:t>1-1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8" name="슬라이드 번호 개체 틀 7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5363"/>
              </p:ext>
            </p:extLst>
          </p:nvPr>
        </p:nvGraphicFramePr>
        <p:xfrm>
          <a:off x="78001" y="514286"/>
          <a:ext cx="9750000" cy="28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동작 버튼은 목록 좌측에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+mn-ea"/>
                        </a:rPr>
                        <a:t>페이지네이션은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 중앙에 배치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16651"/>
              </p:ext>
            </p:extLst>
          </p:nvPr>
        </p:nvGraphicFramePr>
        <p:xfrm>
          <a:off x="2101782" y="975614"/>
          <a:ext cx="7242856" cy="189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1"/>
                <a:gridCol w="417857"/>
                <a:gridCol w="1392857"/>
                <a:gridCol w="1392857"/>
                <a:gridCol w="2925000"/>
                <a:gridCol w="835714"/>
              </a:tblGrid>
              <a:tr h="270000"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번호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등록일자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>
            <a:off x="5696727" y="1288234"/>
            <a:ext cx="0" cy="12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7" name="직사각형 6"/>
          <p:cNvSpPr/>
          <p:nvPr/>
        </p:nvSpPr>
        <p:spPr>
          <a:xfrm rot="20560603">
            <a:off x="5257980" y="1789336"/>
            <a:ext cx="917227" cy="1921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none" lIns="68415" tIns="34208" rIns="68415" bIns="34208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1Page 10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출력</a:t>
            </a:r>
            <a:endParaRPr lang="en-US" altLang="ko-KR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94747" y="2638664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Pagination"/>
          <p:cNvGrpSpPr/>
          <p:nvPr/>
        </p:nvGrpSpPr>
        <p:grpSpPr>
          <a:xfrm>
            <a:off x="4877678" y="2934024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0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11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3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4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7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trike="sngStrike" dirty="0" smtClean="0"/>
              <a:t>학교선택 </a:t>
            </a:r>
            <a:r>
              <a:rPr lang="en-US" altLang="ko-KR" strike="sngStrike" dirty="0" smtClean="0"/>
              <a:t>: </a:t>
            </a:r>
            <a:r>
              <a:rPr lang="ko-KR" altLang="en-US" strike="sngStrike" dirty="0" smtClean="0"/>
              <a:t>전체</a:t>
            </a:r>
            <a:r>
              <a:rPr lang="en-US" altLang="ko-KR" strike="sngStrike" dirty="0" smtClean="0"/>
              <a:t>(</a:t>
            </a:r>
            <a:r>
              <a:rPr lang="en-US" altLang="ko-KR" strike="sngStrike" dirty="0" err="1" smtClean="0"/>
              <a:t>df</a:t>
            </a:r>
            <a:r>
              <a:rPr lang="en-US" altLang="ko-KR" strike="sngStrike" dirty="0" smtClean="0"/>
              <a:t>)/</a:t>
            </a:r>
            <a:r>
              <a:rPr lang="ko-KR" altLang="en-US" strike="sngStrike" dirty="0" smtClean="0"/>
              <a:t>초등학교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중학교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고등학교 </a:t>
            </a:r>
            <a:r>
              <a:rPr lang="en-US" altLang="ko-KR" strike="sngStrike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초등관에서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중등관 등 타 관의 학생 정보 조회 불가로 정책이 변경되며 학교선택 항목은 삭제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전화번호</a:t>
            </a:r>
            <a:endParaRPr lang="en-US" altLang="ko-KR" dirty="0" smtClean="0"/>
          </a:p>
          <a:p>
            <a:r>
              <a:rPr lang="ko-KR" altLang="en-US" dirty="0" smtClean="0"/>
              <a:t>검색 결과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학생관리 화면 최초 진입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 이름을 입력 후 검색해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결과가 없는 경우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검색 결과가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학생검색 시 각 관에 등록된 학생만 검색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클릭 시 학생정보 등록 화면으로 이동</a:t>
            </a:r>
            <a:endParaRPr lang="en-US" altLang="ko-KR" dirty="0" smtClean="0"/>
          </a:p>
          <a:p>
            <a:r>
              <a:rPr lang="ko-KR" altLang="en-US" dirty="0" smtClean="0"/>
              <a:t>학원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최고관리자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관리하는 원장</a:t>
            </a:r>
            <a:r>
              <a:rPr lang="en-US" altLang="ko-KR" dirty="0"/>
              <a:t> </a:t>
            </a:r>
            <a:r>
              <a:rPr lang="ko-KR" altLang="en-US" dirty="0" smtClean="0"/>
              <a:t>등 타 관의 학생 정보 또는 기타 정보를 조회 할 수 있는 권한이 있는 경우 관 선택할 수 있는 기능 제공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학생검색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검색 최초 진입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92754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학생검색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66115"/>
              </p:ext>
            </p:extLst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720000"/>
                <a:gridCol w="540000"/>
                <a:gridCol w="1260000"/>
                <a:gridCol w="1260000"/>
                <a:gridCol w="36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학생 이름을 입력 후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909970" y="3760165"/>
            <a:ext cx="1216061" cy="180366"/>
            <a:chOff x="6534260" y="5120870"/>
            <a:chExt cx="1216061" cy="180366"/>
          </a:xfrm>
        </p:grpSpPr>
        <p:sp>
          <p:nvSpPr>
            <p:cNvPr id="1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1458000" y="345694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5436499" y="31923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434981" y="34569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88223"/>
              </p:ext>
            </p:extLst>
          </p:nvPr>
        </p:nvGraphicFramePr>
        <p:xfrm>
          <a:off x="1458000" y="1584000"/>
          <a:ext cx="6120000" cy="27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타원 40"/>
          <p:cNvSpPr>
            <a:spLocks noChangeAspect="1"/>
          </p:cNvSpPr>
          <p:nvPr/>
        </p:nvSpPr>
        <p:spPr>
          <a:xfrm>
            <a:off x="2304000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620000"/>
            <a:ext cx="3636000" cy="180000"/>
            <a:chOff x="2579672" y="1901107"/>
            <a:chExt cx="3636000" cy="1800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415672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 bwMode="auto">
          <a:xfrm>
            <a:off x="3699545" y="727908"/>
            <a:ext cx="1356166" cy="2871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3492000" y="781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494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 검색 결과 목록</a:t>
            </a:r>
            <a:endParaRPr lang="en-US" altLang="ko-KR" dirty="0" smtClean="0"/>
          </a:p>
          <a:p>
            <a:pPr lvl="1"/>
            <a:r>
              <a:rPr lang="en-US" altLang="ko-KR" strike="sngStrike" dirty="0" smtClean="0"/>
              <a:t>No, </a:t>
            </a:r>
            <a:r>
              <a:rPr lang="ko-KR" altLang="en-US" strike="sngStrike" dirty="0" smtClean="0"/>
              <a:t>이름</a:t>
            </a:r>
            <a:r>
              <a:rPr lang="en-US" altLang="ko-KR" strike="sngStrike" dirty="0" smtClean="0"/>
              <a:t>, </a:t>
            </a:r>
            <a:r>
              <a:rPr lang="ko-KR" altLang="en-US" b="1" strike="sngStrike" dirty="0" smtClean="0">
                <a:solidFill>
                  <a:srgbClr val="FF0000"/>
                </a:solidFill>
              </a:rPr>
              <a:t>수강관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전화번호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학교명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학년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학부모 이름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학부모 전화번호 항목으로 출력</a:t>
            </a:r>
            <a:endParaRPr lang="en-US" altLang="ko-KR" strike="sngStrike" dirty="0" smtClean="0"/>
          </a:p>
          <a:p>
            <a:pPr lvl="1"/>
            <a:r>
              <a:rPr lang="en-US" altLang="ko-KR" dirty="0" smtClean="0"/>
              <a:t>No./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전화번호 항목으로 출력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특정 학생 이름으로 검색하지 않은 경우 초등학교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중학교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고등학교 선택에 따라 등록된 모든 학생이 출력됨</a:t>
            </a:r>
            <a:endParaRPr lang="en-US" altLang="ko-KR" dirty="0" smtClean="0"/>
          </a:p>
          <a:p>
            <a:r>
              <a:rPr lang="ko-KR" altLang="en-US" dirty="0" smtClean="0"/>
              <a:t>학생 이름 클릭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학생기본정보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화면으로 이동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대기생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퇴원생</a:t>
            </a:r>
            <a:r>
              <a:rPr lang="ko-KR" altLang="en-US" dirty="0" smtClean="0"/>
              <a:t> 으로 구분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대기생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상담만 받고 수강신청은 하지 않은 상태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 정보는 필수 입력 항목으로 </a:t>
            </a:r>
            <a:r>
              <a:rPr lang="ko-KR" altLang="en-US" dirty="0" err="1" smtClean="0"/>
              <a:t>대기생이어도</a:t>
            </a:r>
            <a:r>
              <a:rPr lang="ko-KR" altLang="en-US" dirty="0" smtClean="0"/>
              <a:t> 해당 항목이 출력되어야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상담 이력이 있고 현재 </a:t>
            </a:r>
            <a:r>
              <a:rPr lang="ko-KR" altLang="en-US" dirty="0" err="1" smtClean="0"/>
              <a:t>수강신청하여</a:t>
            </a:r>
            <a:r>
              <a:rPr lang="ko-KR" altLang="en-US" dirty="0" smtClean="0"/>
              <a:t> 수강중인 상태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휴원생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수강 중 특정 사유로 인해 </a:t>
            </a:r>
            <a:r>
              <a:rPr lang="ko-KR" altLang="en-US" dirty="0" err="1" smtClean="0"/>
              <a:t>휴원</a:t>
            </a:r>
            <a:r>
              <a:rPr lang="ko-KR" altLang="en-US" dirty="0" smtClean="0"/>
              <a:t> 신청한 상태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퇴원생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학원을 계속 다닐 의사가 없어 퇴원처리 된 상태</a:t>
            </a:r>
            <a:endParaRPr lang="en-US" altLang="ko-KR" dirty="0" smtClean="0"/>
          </a:p>
          <a:p>
            <a:r>
              <a:rPr lang="ko-KR" altLang="en-US" dirty="0" smtClean="0"/>
              <a:t>등록된 전화번호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없는 경우 하이픈 </a:t>
            </a:r>
            <a:r>
              <a:rPr lang="en-US" altLang="ko-KR" dirty="0" smtClean="0"/>
              <a:t>( - )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1page 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개 부터 </a:t>
            </a:r>
            <a:r>
              <a:rPr lang="en-US" altLang="ko-KR" dirty="0" smtClean="0"/>
              <a:t>pagination</a:t>
            </a:r>
          </a:p>
          <a:p>
            <a:pPr lvl="1"/>
            <a:r>
              <a:rPr lang="en-US" altLang="ko-KR" dirty="0" smtClean="0"/>
              <a:t>1page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2page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5page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6page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10page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학생검색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검색 결과 출력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37662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학생검색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71912"/>
              </p:ext>
            </p:extLst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720000"/>
                <a:gridCol w="540000"/>
                <a:gridCol w="1260000"/>
                <a:gridCol w="1260000"/>
                <a:gridCol w="36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독정초등학교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윤미진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010-9999-8888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대기생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김미정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010-3434-3434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오유라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010-2222-2322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431584" y="4304690"/>
            <a:ext cx="2172832" cy="180366"/>
            <a:chOff x="6534260" y="5120870"/>
            <a:chExt cx="2172832" cy="180366"/>
          </a:xfrm>
        </p:grpSpPr>
        <p:sp>
          <p:nvSpPr>
            <p:cNvPr id="1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8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9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0" name="Page 5"/>
            <p:cNvSpPr/>
            <p:nvPr/>
          </p:nvSpPr>
          <p:spPr>
            <a:xfrm>
              <a:off x="7979561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8255188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8496439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>
            <a:spLocks noChangeAspect="1"/>
          </p:cNvSpPr>
          <p:nvPr/>
        </p:nvSpPr>
        <p:spPr>
          <a:xfrm>
            <a:off x="1462357" y="26692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016828" y="31842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5685186" y="43050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58000" y="40078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2709122" y="34593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3753135" y="31842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96090"/>
              </p:ext>
            </p:extLst>
          </p:nvPr>
        </p:nvGraphicFramePr>
        <p:xfrm>
          <a:off x="1458000" y="1584000"/>
          <a:ext cx="6120000" cy="27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1452832" y="2881655"/>
            <a:ext cx="6118724" cy="2520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92000" y="1620000"/>
            <a:ext cx="3636000" cy="180000"/>
            <a:chOff x="2579672" y="1901107"/>
            <a:chExt cx="3636000" cy="18000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415672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김수내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5288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90924"/>
              </p:ext>
            </p:extLst>
          </p:nvPr>
        </p:nvGraphicFramePr>
        <p:xfrm>
          <a:off x="1458000" y="1584000"/>
          <a:ext cx="6120000" cy="31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                 @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5652000" y="2972635"/>
            <a:ext cx="1101587" cy="180000"/>
            <a:chOff x="5652000" y="3249472"/>
            <a:chExt cx="1101587" cy="18000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최초 진입 시 선택 정보 없음</a:t>
            </a:r>
            <a:endParaRPr lang="en-US" altLang="ko-KR" dirty="0" smtClean="0"/>
          </a:p>
          <a:p>
            <a:r>
              <a:rPr lang="ko-KR" altLang="en-US" dirty="0" smtClean="0"/>
              <a:t>생일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date picker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대기생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재원생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퇴원생</a:t>
            </a:r>
            <a:endParaRPr lang="en-US" altLang="ko-KR" dirty="0" smtClean="0"/>
          </a:p>
          <a:p>
            <a:r>
              <a:rPr lang="ko-KR" altLang="en-US" dirty="0" smtClean="0"/>
              <a:t>학생 전화번호</a:t>
            </a:r>
            <a:endParaRPr lang="en-US" altLang="ko-KR" dirty="0" smtClean="0"/>
          </a:p>
          <a:p>
            <a:r>
              <a:rPr lang="ko-KR" altLang="en-US" dirty="0" smtClean="0"/>
              <a:t>학생 집 전화번호</a:t>
            </a:r>
            <a:endParaRPr lang="en-US" altLang="ko-KR" dirty="0" smtClean="0"/>
          </a:p>
          <a:p>
            <a:r>
              <a:rPr lang="ko-KR" altLang="en-US" dirty="0" smtClean="0"/>
              <a:t>학교이름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클릭 시 학교 검색 팝업 호출</a:t>
            </a:r>
            <a:endParaRPr lang="en-US" altLang="ko-KR" dirty="0" smtClean="0"/>
          </a:p>
          <a:p>
            <a:r>
              <a:rPr lang="ko-KR" altLang="en-US" dirty="0" smtClean="0"/>
              <a:t>학년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초등은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학년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중등 또는 고등은 </a:t>
            </a:r>
            <a:r>
              <a:rPr lang="en-US" altLang="ko-KR" dirty="0" smtClean="0"/>
              <a:t>1~3</a:t>
            </a:r>
            <a:r>
              <a:rPr lang="ko-KR" altLang="en-US" dirty="0" smtClean="0"/>
              <a:t>학년 출력</a:t>
            </a:r>
            <a:endParaRPr lang="en-US" altLang="ko-KR" dirty="0" smtClean="0"/>
          </a:p>
          <a:p>
            <a:r>
              <a:rPr lang="ko-KR" altLang="en-US" dirty="0" smtClean="0"/>
              <a:t>학부모이름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 전화번호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주소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아이디로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직접입력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)/naver.com/daum.net/hanmail.net/gmail.com/nate.com/hotmail.com</a:t>
            </a:r>
          </a:p>
          <a:p>
            <a:r>
              <a:rPr lang="ko-KR" altLang="en-US" dirty="0" smtClean="0"/>
              <a:t>형제정보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클릭 시 학생 검색 팝업 호출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해당 관에 기 등록된 형제가 있는 경우</a:t>
            </a:r>
            <a:r>
              <a:rPr lang="ko-KR" altLang="en-US" dirty="0" smtClean="0"/>
              <a:t> 형제정보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형제 할인과 연관된 정보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타 관에 등록된 형제 정보도 검색이 되어야 하므로 모든 관의 학생 검색이 가능해야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[ + ] </a:t>
            </a:r>
            <a:r>
              <a:rPr lang="ko-KR" altLang="en-US" dirty="0" smtClean="0"/>
              <a:t>버튼 클릭 시 형제 추가 </a:t>
            </a:r>
            <a:r>
              <a:rPr lang="en-US" altLang="ko-KR" dirty="0" smtClean="0"/>
              <a:t>: 1 row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ko-KR" altLang="en-US" dirty="0" smtClean="0"/>
              <a:t>메모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1,000bytes </a:t>
            </a:r>
            <a:r>
              <a:rPr lang="ko-KR" altLang="en-US" dirty="0" smtClean="0"/>
              <a:t>까지 입력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학생정보등록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정보 신규 등록 화면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0027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학생정보등록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91999" y="3533368"/>
            <a:ext cx="4844695" cy="1131147"/>
            <a:chOff x="2591999" y="3420151"/>
            <a:chExt cx="4844695" cy="1131147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591999" y="3420151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605124" y="437129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3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652000" y="2704541"/>
            <a:ext cx="1800000" cy="180000"/>
            <a:chOff x="2607751" y="2423994"/>
            <a:chExt cx="1693066" cy="180000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2592000" y="270454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592000" y="244127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58000" y="4808722"/>
            <a:ext cx="1825401" cy="180000"/>
            <a:chOff x="1494291" y="5420040"/>
            <a:chExt cx="1825401" cy="180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50" name="타원 49"/>
          <p:cNvSpPr>
            <a:spLocks noChangeAspect="1"/>
          </p:cNvSpPr>
          <p:nvPr/>
        </p:nvSpPr>
        <p:spPr>
          <a:xfrm>
            <a:off x="2287389" y="16196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5357936" y="16196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287389" y="1898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5357936" y="18965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287389" y="24455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5357936" y="24455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2287389" y="2704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9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5357936" y="2704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10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2287389" y="29728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2322863" y="3780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2287389" y="3259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83" name="타원 82"/>
          <p:cNvSpPr>
            <a:spLocks noChangeAspect="1"/>
          </p:cNvSpPr>
          <p:nvPr/>
        </p:nvSpPr>
        <p:spPr>
          <a:xfrm>
            <a:off x="2284914" y="2162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5357936" y="21584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652000" y="2440563"/>
            <a:ext cx="1800000" cy="180000"/>
            <a:chOff x="4278488" y="5431208"/>
            <a:chExt cx="2099984" cy="252000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직사각형 8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2000" y="2972635"/>
            <a:ext cx="1806951" cy="180173"/>
            <a:chOff x="2592000" y="2972635"/>
            <a:chExt cx="1806951" cy="180173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592000" y="2972808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직접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입력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6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0" name="직사각형 99"/>
            <p:cNvSpPr/>
            <p:nvPr/>
          </p:nvSpPr>
          <p:spPr bwMode="auto">
            <a:xfrm>
              <a:off x="3219421" y="2972635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0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53536"/>
              </p:ext>
            </p:extLst>
          </p:nvPr>
        </p:nvGraphicFramePr>
        <p:xfrm>
          <a:off x="1458000" y="1584000"/>
          <a:ext cx="6120000" cy="31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                 @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이은빛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수내초등학교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3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학년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 버튼 클릭 시 필수입력항목 </a:t>
            </a:r>
            <a:r>
              <a:rPr lang="en-US" altLang="ko-KR" dirty="0" smtClean="0"/>
              <a:t>validation check</a:t>
            </a:r>
          </a:p>
          <a:p>
            <a:pPr lvl="1"/>
            <a:r>
              <a:rPr lang="ko-KR" altLang="en-US" dirty="0" smtClean="0"/>
              <a:t>누락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필수 입력 항목이 누락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누락된 항목으로 마우스 </a:t>
            </a:r>
            <a:r>
              <a:rPr lang="ko-KR" altLang="en-US" dirty="0" err="1" smtClean="0"/>
              <a:t>포커싱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정상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입력된 정보 저장 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학생기본정보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화면으로 화면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목록 버튼 클릭 시 입력된 정보가 있는 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작성한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입력된 내용 저장하지 않고 학생 검색 화면으로 이동 </a:t>
            </a:r>
            <a:endParaRPr lang="en-US" altLang="ko-KR" dirty="0" smtClean="0"/>
          </a:p>
          <a:p>
            <a:r>
              <a:rPr lang="ko-KR" altLang="en-US" dirty="0" smtClean="0"/>
              <a:t>셔틀 탑승 여부 항목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탑승하는 경우 버튼 색 강조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학생관리 </a:t>
            </a:r>
            <a:r>
              <a:rPr lang="en-US" altLang="ko-KR" dirty="0"/>
              <a:t>– </a:t>
            </a:r>
            <a:r>
              <a:rPr lang="ko-KR" altLang="en-US" dirty="0"/>
              <a:t>학생정보등록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정보 신규 등록 화면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2120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학생정보등록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458000" y="4809614"/>
            <a:ext cx="1825401" cy="180000"/>
            <a:chOff x="1494291" y="5420040"/>
            <a:chExt cx="1825401" cy="180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50" name="타원 49"/>
          <p:cNvSpPr>
            <a:spLocks noChangeAspect="1"/>
          </p:cNvSpPr>
          <p:nvPr/>
        </p:nvSpPr>
        <p:spPr>
          <a:xfrm>
            <a:off x="1458000" y="4995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383401" y="4995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이금빛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     2006-09-01</a:t>
              </a:r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3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1999" y="3533366"/>
            <a:ext cx="4844695" cy="1131147"/>
            <a:chOff x="2591999" y="3420151"/>
            <a:chExt cx="4844695" cy="1131147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2591999" y="3420151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평소 공부에 관심이 없고 산만함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6605124" y="437129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24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52000" y="2704541"/>
            <a:ext cx="1800000" cy="180000"/>
            <a:chOff x="2607751" y="2423994"/>
            <a:chExt cx="1693066" cy="180000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010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6852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2586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03" name="직사각형 102"/>
          <p:cNvSpPr/>
          <p:nvPr/>
        </p:nvSpPr>
        <p:spPr bwMode="auto">
          <a:xfrm>
            <a:off x="2592000" y="270454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엄희정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 bwMode="auto">
          <a:xfrm>
            <a:off x="2592000" y="244127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수내초등학교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652000" y="2440563"/>
            <a:ext cx="1800000" cy="180000"/>
            <a:chOff x="4278488" y="5431208"/>
            <a:chExt cx="2099984" cy="252000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학년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7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5422071" y="29726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2000" y="2972635"/>
            <a:ext cx="1101587" cy="180000"/>
            <a:chOff x="5652000" y="3249472"/>
            <a:chExt cx="1101587" cy="180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592000" y="2972635"/>
            <a:ext cx="1806951" cy="180173"/>
            <a:chOff x="2592000" y="2972635"/>
            <a:chExt cx="1806951" cy="180173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592000" y="2972808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sora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82" name="직사각형 81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daum.net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3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직사각형 77"/>
            <p:cNvSpPr/>
            <p:nvPr/>
          </p:nvSpPr>
          <p:spPr bwMode="auto">
            <a:xfrm>
              <a:off x="3219421" y="2972635"/>
              <a:ext cx="46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daum.net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0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1966</TotalTime>
  <Words>5785</Words>
  <Application>Microsoft Office PowerPoint</Application>
  <PresentationFormat>A4 용지(210x297mm)</PresentationFormat>
  <Paragraphs>2068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Lucida Grande</vt:lpstr>
      <vt:lpstr>가는각진제목체</vt:lpstr>
      <vt:lpstr>나눔고딕</vt:lpstr>
      <vt:lpstr>돋움</vt:lpstr>
      <vt:lpstr>맑은 고딕</vt:lpstr>
      <vt:lpstr>Arial</vt:lpstr>
      <vt:lpstr>Calibri</vt:lpstr>
      <vt:lpstr>Segoe UI</vt:lpstr>
      <vt:lpstr>Tahoma</vt:lpstr>
      <vt:lpstr>Times New Roman</vt:lpstr>
      <vt:lpstr>Trebuchet MS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bond</dc:creator>
  <cp:lastModifiedBy>Bond</cp:lastModifiedBy>
  <cp:revision>91</cp:revision>
  <dcterms:created xsi:type="dcterms:W3CDTF">2018-03-26T09:07:09Z</dcterms:created>
  <dcterms:modified xsi:type="dcterms:W3CDTF">2018-03-30T08:51:38Z</dcterms:modified>
</cp:coreProperties>
</file>