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300" r:id="rId3"/>
    <p:sldId id="303" r:id="rId4"/>
    <p:sldId id="304" r:id="rId5"/>
    <p:sldId id="315" r:id="rId6"/>
    <p:sldId id="311" r:id="rId7"/>
    <p:sldId id="305" r:id="rId8"/>
    <p:sldId id="310" r:id="rId9"/>
    <p:sldId id="312" r:id="rId10"/>
    <p:sldId id="313" r:id="rId11"/>
    <p:sldId id="314" r:id="rId12"/>
  </p:sldIdLst>
  <p:sldSz cx="9906000" cy="6858000" type="A4"/>
  <p:notesSz cx="6797675" cy="9928225"/>
  <p:defaultTextStyle>
    <a:defPPr>
      <a:defRPr lang="ko-KR"/>
    </a:defPPr>
    <a:lvl1pPr marL="0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077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4154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6231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8308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0385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2462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4539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36616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80F10DAC-9177-44F2-8672-466AED9E4011}">
          <p14:sldIdLst>
            <p14:sldId id="300"/>
          </p14:sldIdLst>
        </p14:section>
        <p14:section name="개정이력" id="{BA3AB7FF-5F47-4FD5-9453-CEF1B66C4581}">
          <p14:sldIdLst>
            <p14:sldId id="303"/>
          </p14:sldIdLst>
        </p14:section>
        <p14:section name="문서 가이드" id="{D8B53893-9161-4788-886E-2A3B32F7C4A1}">
          <p14:sldIdLst>
            <p14:sldId id="304"/>
            <p14:sldId id="315"/>
            <p14:sldId id="311"/>
          </p14:sldIdLst>
        </p14:section>
        <p14:section name="ADMIN_주문관리" id="{25562457-CF59-4F23-9CDC-0A5901993CA7}">
          <p14:sldIdLst>
            <p14:sldId id="305"/>
          </p14:sldIdLst>
        </p14:section>
        <p14:section name="FRONT_브랜드스토리" id="{5FE34B41-7CC4-4B6A-BD69-0AD8C8C203BA}">
          <p14:sldIdLst>
            <p14:sldId id="310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3" userDrawn="1">
          <p15:clr>
            <a:srgbClr val="A4A3A4"/>
          </p15:clr>
        </p15:guide>
        <p15:guide id="2" orient="horz" pos="1504" userDrawn="1">
          <p15:clr>
            <a:srgbClr val="A4A3A4"/>
          </p15:clr>
        </p15:guide>
        <p15:guide id="3" pos="244" userDrawn="1">
          <p15:clr>
            <a:srgbClr val="A4A3A4"/>
          </p15:clr>
        </p15:guide>
        <p15:guide id="4" pos="6005" userDrawn="1">
          <p15:clr>
            <a:srgbClr val="A4A3A4"/>
          </p15:clr>
        </p15:guide>
        <p15:guide id="5" orient="horz" pos="2049" userDrawn="1">
          <p15:clr>
            <a:srgbClr val="A4A3A4"/>
          </p15:clr>
        </p15:guide>
        <p15:guide id="6" pos="970" userDrawn="1">
          <p15:clr>
            <a:srgbClr val="A4A3A4"/>
          </p15:clr>
        </p15:guide>
        <p15:guide id="7" pos="1061" userDrawn="1">
          <p15:clr>
            <a:srgbClr val="A4A3A4"/>
          </p15:clr>
        </p15:guide>
        <p15:guide id="8" pos="4213" userDrawn="1">
          <p15:clr>
            <a:srgbClr val="A4A3A4"/>
          </p15:clr>
        </p15:guide>
        <p15:guide id="9" pos="4100" userDrawn="1">
          <p15:clr>
            <a:srgbClr val="A4A3A4"/>
          </p15:clr>
        </p15:guide>
        <p15:guide id="10" orient="horz" pos="281">
          <p15:clr>
            <a:srgbClr val="A4A3A4"/>
          </p15:clr>
        </p15:guide>
        <p15:guide id="11" orient="horz" pos="1074">
          <p15:clr>
            <a:srgbClr val="A4A3A4"/>
          </p15:clr>
        </p15:guide>
        <p15:guide id="12" orient="horz" pos="1464">
          <p15:clr>
            <a:srgbClr val="A4A3A4"/>
          </p15:clr>
        </p15:guide>
        <p15:guide id="13" pos="189">
          <p15:clr>
            <a:srgbClr val="A4A3A4"/>
          </p15:clr>
        </p15:guide>
        <p15:guide id="14" pos="4647">
          <p15:clr>
            <a:srgbClr val="A4A3A4"/>
          </p15:clr>
        </p15:guide>
        <p15:guide id="15" pos="751">
          <p15:clr>
            <a:srgbClr val="A4A3A4"/>
          </p15:clr>
        </p15:guide>
        <p15:guide id="16" pos="821">
          <p15:clr>
            <a:srgbClr val="A4A3A4"/>
          </p15:clr>
        </p15:guide>
        <p15:guide id="17" pos="3260">
          <p15:clr>
            <a:srgbClr val="A4A3A4"/>
          </p15:clr>
        </p15:guide>
        <p15:guide id="18" pos="3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ley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C22"/>
    <a:srgbClr val="0000FF"/>
    <a:srgbClr val="AEA59A"/>
    <a:srgbClr val="79746E"/>
    <a:srgbClr val="A5A5A5"/>
    <a:srgbClr val="CCFFFF"/>
    <a:srgbClr val="66CC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8" autoAdjust="0"/>
    <p:restoredTop sz="96429" autoAdjust="0"/>
  </p:normalViewPr>
  <p:slideViewPr>
    <p:cSldViewPr snapToGrid="0" showGuides="1">
      <p:cViewPr varScale="1">
        <p:scale>
          <a:sx n="131" d="100"/>
          <a:sy n="131" d="100"/>
        </p:scale>
        <p:origin x="1832" y="184"/>
      </p:cViewPr>
      <p:guideLst>
        <p:guide orient="horz" pos="393"/>
        <p:guide orient="horz" pos="1504"/>
        <p:guide pos="244"/>
        <p:guide pos="6005"/>
        <p:guide orient="horz" pos="2049"/>
        <p:guide pos="970"/>
        <p:guide pos="1061"/>
        <p:guide pos="4213"/>
        <p:guide pos="4100"/>
        <p:guide orient="horz" pos="281"/>
        <p:guide orient="horz" pos="1074"/>
        <p:guide orient="horz" pos="1464"/>
        <p:guide pos="189"/>
        <p:guide pos="4647"/>
        <p:guide pos="751"/>
        <p:guide pos="821"/>
        <p:guide pos="3260"/>
        <p:guide pos="3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1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6CFCF-935F-4449-97AB-57B10D393ED2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BA7CA-00A4-48CF-A13B-65EAE7460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4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CF8ED-DAAA-4704-A33D-DCB4BA46BDCB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E9F78-A80D-4BA3-AA36-10CEF4208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4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077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154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6231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68308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0385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2462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4539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36616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1" Type="http://schemas.openxmlformats.org/officeDocument/2006/relationships/tags" Target="../tags/tag47.xml"/><Relationship Id="rId12" Type="http://schemas.openxmlformats.org/officeDocument/2006/relationships/tags" Target="../tags/tag48.xml"/><Relationship Id="rId13" Type="http://schemas.openxmlformats.org/officeDocument/2006/relationships/slideMaster" Target="../slideMasters/slideMaster2.xml"/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6" Type="http://schemas.openxmlformats.org/officeDocument/2006/relationships/tags" Target="../tags/tag42.xml"/><Relationship Id="rId7" Type="http://schemas.openxmlformats.org/officeDocument/2006/relationships/tags" Target="../tags/tag43.xml"/><Relationship Id="rId8" Type="http://schemas.openxmlformats.org/officeDocument/2006/relationships/tags" Target="../tags/tag44.xml"/><Relationship Id="rId9" Type="http://schemas.openxmlformats.org/officeDocument/2006/relationships/tags" Target="../tags/tag45.xml"/><Relationship Id="rId10" Type="http://schemas.openxmlformats.org/officeDocument/2006/relationships/tags" Target="../tags/tag4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slideMaster" Target="../slideMasters/slideMaster2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11" Type="http://schemas.openxmlformats.org/officeDocument/2006/relationships/tags" Target="../tags/tag23.xml"/><Relationship Id="rId12" Type="http://schemas.openxmlformats.org/officeDocument/2006/relationships/tags" Target="../tags/tag24.xml"/><Relationship Id="rId13" Type="http://schemas.openxmlformats.org/officeDocument/2006/relationships/slideMaster" Target="../slideMasters/slideMaster2.xml"/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tags" Target="../tags/tag18.xml"/><Relationship Id="rId7" Type="http://schemas.openxmlformats.org/officeDocument/2006/relationships/tags" Target="../tags/tag19.xml"/><Relationship Id="rId8" Type="http://schemas.openxmlformats.org/officeDocument/2006/relationships/tags" Target="../tags/tag20.xml"/><Relationship Id="rId9" Type="http://schemas.openxmlformats.org/officeDocument/2006/relationships/tags" Target="../tags/tag21.xml"/><Relationship Id="rId10" Type="http://schemas.openxmlformats.org/officeDocument/2006/relationships/tags" Target="../tags/tag22.xml"/></Relationships>
</file>

<file path=ppt/slideLayouts/_rels/slideLayout9.xml.rels><?xml version="1.0" encoding="UTF-8" standalone="yes"?>
<Relationships xmlns="http://schemas.openxmlformats.org/package/2006/relationships"><Relationship Id="rId11" Type="http://schemas.openxmlformats.org/officeDocument/2006/relationships/tags" Target="../tags/tag35.xml"/><Relationship Id="rId12" Type="http://schemas.openxmlformats.org/officeDocument/2006/relationships/tags" Target="../tags/tag36.xml"/><Relationship Id="rId13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tags" Target="../tags/tag31.xml"/><Relationship Id="rId8" Type="http://schemas.openxmlformats.org/officeDocument/2006/relationships/tags" Target="../tags/tag32.xml"/><Relationship Id="rId9" Type="http://schemas.openxmlformats.org/officeDocument/2006/relationships/tags" Target="../tags/tag33.xml"/><Relationship Id="rId10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86614357"/>
              </p:ext>
            </p:extLst>
          </p:nvPr>
        </p:nvGraphicFramePr>
        <p:xfrm>
          <a:off x="633600" y="5231945"/>
          <a:ext cx="3354353" cy="579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941"/>
                <a:gridCol w="2655412"/>
              </a:tblGrid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보안등급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sng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대외비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극비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 userDrawn="1"/>
        </p:nvCxnSpPr>
        <p:spPr>
          <a:xfrm>
            <a:off x="633000" y="2595824"/>
            <a:ext cx="8640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15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9991063"/>
              </p:ext>
            </p:extLst>
          </p:nvPr>
        </p:nvGraphicFramePr>
        <p:xfrm>
          <a:off x="7543801" y="5020747"/>
          <a:ext cx="1732574" cy="1160260"/>
        </p:xfrm>
        <a:graphic>
          <a:graphicData uri="http://schemas.openxmlformats.org/drawingml/2006/table">
            <a:tbl>
              <a:tblPr/>
              <a:tblGrid>
                <a:gridCol w="358464"/>
                <a:gridCol w="687055"/>
                <a:gridCol w="687055"/>
              </a:tblGrid>
              <a:tr h="2050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플로우교육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0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담당자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책임자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6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1377856" y="5264035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377856" y="5462266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000" y="935211"/>
            <a:ext cx="8640000" cy="90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 spc="-150"/>
            </a:lvl1pPr>
          </a:lstStyle>
          <a:p>
            <a:pPr lvl="0"/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22" name="텍스트 개체 틀 3"/>
          <p:cNvSpPr>
            <a:spLocks noGrp="1"/>
          </p:cNvSpPr>
          <p:nvPr>
            <p:ph type="body" sz="quarter" idx="27" hasCustomPrompt="1"/>
          </p:nvPr>
        </p:nvSpPr>
        <p:spPr>
          <a:xfrm>
            <a:off x="633000" y="1840953"/>
            <a:ext cx="8640000" cy="72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spc="-150"/>
            </a:lvl1pPr>
          </a:lstStyle>
          <a:p>
            <a:pPr lvl="0"/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(Admin)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939520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8627132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856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032">
          <p15:clr>
            <a:srgbClr val="FBAE40"/>
          </p15:clr>
        </p15:guide>
        <p15:guide id="2" orient="horz" pos="3024">
          <p15:clr>
            <a:srgbClr val="FBAE40"/>
          </p15:clr>
        </p15:guide>
        <p15:guide id="3" orient="horz" pos="5609">
          <p15:clr>
            <a:srgbClr val="FBAE40"/>
          </p15:clr>
        </p15:guide>
        <p15:guide id="4" pos="403">
          <p15:clr>
            <a:srgbClr val="FBAE40"/>
          </p15:clr>
        </p15:guide>
        <p15:guide id="5" pos="766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LNB_로그인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/>
          </p:nvPr>
        </p:nvGraphicFramePr>
        <p:xfrm>
          <a:off x="7743349" y="216568"/>
          <a:ext cx="2094721" cy="62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URI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변경사항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lnSpc>
                <a:spcPct val="100000"/>
              </a:lnSpc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9" name="Browser" descr="&lt;SmartSettings&gt;&lt;SmartResize enabled=&quot;False&quot; minWidth=&quot;230&quot; minHeight=&quot;4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53071" y="49122"/>
            <a:ext cx="5473008" cy="6557448"/>
            <a:chOff x="508000" y="1416844"/>
            <a:chExt cx="6696744" cy="4405076"/>
          </a:xfrm>
        </p:grpSpPr>
        <p:sp>
          <p:nvSpPr>
            <p:cNvPr id="20" name="Window Outer"/>
            <p:cNvSpPr/>
            <p:nvPr userDrawn="1">
              <p:custDataLst>
                <p:tags r:id="rId2"/>
              </p:custDataLst>
            </p:nvPr>
          </p:nvSpPr>
          <p:spPr>
            <a:xfrm>
              <a:off x="508000" y="1416844"/>
              <a:ext cx="6696744" cy="4405076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제이에스티나 뷰티</a:t>
              </a:r>
              <a:endParaRPr lang="en-US" sz="7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Window Inner"/>
            <p:cNvSpPr/>
            <p:nvPr userDrawn="1">
              <p:custDataLst>
                <p:tags r:id="rId3"/>
              </p:custDataLst>
            </p:nvPr>
          </p:nvSpPr>
          <p:spPr>
            <a:xfrm>
              <a:off x="536885" y="1634617"/>
              <a:ext cx="6638974" cy="41429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Address Box"/>
            <p:cNvSpPr/>
            <p:nvPr userDrawn="1">
              <p:custDataLst>
                <p:tags r:id="rId4"/>
              </p:custDataLst>
            </p:nvPr>
          </p:nvSpPr>
          <p:spPr>
            <a:xfrm>
              <a:off x="1565093" y="1521923"/>
              <a:ext cx="4375968" cy="910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7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http://</a:t>
              </a:r>
              <a:r>
                <a:rPr lang="en-US" sz="7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www. Jestinabeauty.com</a:t>
              </a:r>
            </a:p>
          </p:txBody>
        </p:sp>
        <p:sp>
          <p:nvSpPr>
            <p:cNvPr id="23" name="Search Box"/>
            <p:cNvSpPr/>
            <p:nvPr userDrawn="1">
              <p:custDataLst>
                <p:tags r:id="rId5"/>
              </p:custDataLst>
            </p:nvPr>
          </p:nvSpPr>
          <p:spPr>
            <a:xfrm>
              <a:off x="5986761" y="1521923"/>
              <a:ext cx="1189096" cy="910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Search</a:t>
              </a:r>
              <a:endPara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4" name="Browser Buttons"/>
            <p:cNvGrpSpPr/>
            <p:nvPr userDrawn="1"/>
          </p:nvGrpSpPr>
          <p:grpSpPr>
            <a:xfrm>
              <a:off x="592638" y="1523352"/>
              <a:ext cx="854810" cy="88173"/>
              <a:chOff x="613325" y="1565363"/>
              <a:chExt cx="854810" cy="88173"/>
            </a:xfrm>
          </p:grpSpPr>
          <p:sp>
            <p:nvSpPr>
              <p:cNvPr id="29" name="Cancel Button"/>
              <p:cNvSpPr>
                <a:spLocks noChangeAspect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1320596" y="1569170"/>
                <a:ext cx="147539" cy="80559"/>
              </a:xfrm>
              <a:custGeom>
                <a:avLst/>
                <a:gdLst>
                  <a:gd name="T0" fmla="*/ 245 w 281"/>
                  <a:gd name="T1" fmla="*/ 5 h 280"/>
                  <a:gd name="T2" fmla="*/ 225 w 281"/>
                  <a:gd name="T3" fmla="*/ 5 h 280"/>
                  <a:gd name="T4" fmla="*/ 140 w 281"/>
                  <a:gd name="T5" fmla="*/ 90 h 280"/>
                  <a:gd name="T6" fmla="*/ 56 w 281"/>
                  <a:gd name="T7" fmla="*/ 5 h 280"/>
                  <a:gd name="T8" fmla="*/ 36 w 281"/>
                  <a:gd name="T9" fmla="*/ 5 h 280"/>
                  <a:gd name="T10" fmla="*/ 6 w 281"/>
                  <a:gd name="T11" fmla="*/ 35 h 280"/>
                  <a:gd name="T12" fmla="*/ 6 w 281"/>
                  <a:gd name="T13" fmla="*/ 55 h 280"/>
                  <a:gd name="T14" fmla="*/ 91 w 281"/>
                  <a:gd name="T15" fmla="*/ 140 h 280"/>
                  <a:gd name="T16" fmla="*/ 6 w 281"/>
                  <a:gd name="T17" fmla="*/ 225 h 280"/>
                  <a:gd name="T18" fmla="*/ 6 w 281"/>
                  <a:gd name="T19" fmla="*/ 245 h 280"/>
                  <a:gd name="T20" fmla="*/ 36 w 281"/>
                  <a:gd name="T21" fmla="*/ 274 h 280"/>
                  <a:gd name="T22" fmla="*/ 56 w 281"/>
                  <a:gd name="T23" fmla="*/ 274 h 280"/>
                  <a:gd name="T24" fmla="*/ 140 w 281"/>
                  <a:gd name="T25" fmla="*/ 190 h 280"/>
                  <a:gd name="T26" fmla="*/ 225 w 281"/>
                  <a:gd name="T27" fmla="*/ 274 h 280"/>
                  <a:gd name="T28" fmla="*/ 245 w 281"/>
                  <a:gd name="T29" fmla="*/ 274 h 280"/>
                  <a:gd name="T30" fmla="*/ 275 w 281"/>
                  <a:gd name="T31" fmla="*/ 245 h 280"/>
                  <a:gd name="T32" fmla="*/ 275 w 281"/>
                  <a:gd name="T33" fmla="*/ 225 h 280"/>
                  <a:gd name="T34" fmla="*/ 190 w 281"/>
                  <a:gd name="T35" fmla="*/ 140 h 280"/>
                  <a:gd name="T36" fmla="*/ 275 w 281"/>
                  <a:gd name="T37" fmla="*/ 55 h 280"/>
                  <a:gd name="T38" fmla="*/ 275 w 281"/>
                  <a:gd name="T39" fmla="*/ 35 h 280"/>
                  <a:gd name="T40" fmla="*/ 245 w 281"/>
                  <a:gd name="T41" fmla="*/ 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" h="280">
                    <a:moveTo>
                      <a:pt x="245" y="5"/>
                    </a:moveTo>
                    <a:cubicBezTo>
                      <a:pt x="240" y="0"/>
                      <a:pt x="231" y="0"/>
                      <a:pt x="225" y="5"/>
                    </a:cubicBezTo>
                    <a:lnTo>
                      <a:pt x="140" y="90"/>
                    </a:lnTo>
                    <a:lnTo>
                      <a:pt x="56" y="5"/>
                    </a:lnTo>
                    <a:cubicBezTo>
                      <a:pt x="50" y="0"/>
                      <a:pt x="41" y="0"/>
                      <a:pt x="36" y="5"/>
                    </a:cubicBezTo>
                    <a:lnTo>
                      <a:pt x="6" y="35"/>
                    </a:lnTo>
                    <a:cubicBezTo>
                      <a:pt x="0" y="41"/>
                      <a:pt x="0" y="49"/>
                      <a:pt x="6" y="55"/>
                    </a:cubicBezTo>
                    <a:lnTo>
                      <a:pt x="91" y="140"/>
                    </a:lnTo>
                    <a:lnTo>
                      <a:pt x="6" y="225"/>
                    </a:lnTo>
                    <a:cubicBezTo>
                      <a:pt x="0" y="230"/>
                      <a:pt x="0" y="239"/>
                      <a:pt x="6" y="245"/>
                    </a:cubicBezTo>
                    <a:lnTo>
                      <a:pt x="36" y="274"/>
                    </a:lnTo>
                    <a:cubicBezTo>
                      <a:pt x="41" y="280"/>
                      <a:pt x="50" y="280"/>
                      <a:pt x="56" y="274"/>
                    </a:cubicBezTo>
                    <a:lnTo>
                      <a:pt x="140" y="190"/>
                    </a:lnTo>
                    <a:lnTo>
                      <a:pt x="225" y="274"/>
                    </a:lnTo>
                    <a:cubicBezTo>
                      <a:pt x="231" y="280"/>
                      <a:pt x="240" y="280"/>
                      <a:pt x="245" y="274"/>
                    </a:cubicBezTo>
                    <a:lnTo>
                      <a:pt x="275" y="245"/>
                    </a:lnTo>
                    <a:cubicBezTo>
                      <a:pt x="281" y="239"/>
                      <a:pt x="281" y="230"/>
                      <a:pt x="275" y="225"/>
                    </a:cubicBezTo>
                    <a:lnTo>
                      <a:pt x="190" y="140"/>
                    </a:lnTo>
                    <a:lnTo>
                      <a:pt x="275" y="55"/>
                    </a:lnTo>
                    <a:cubicBezTo>
                      <a:pt x="281" y="49"/>
                      <a:pt x="281" y="41"/>
                      <a:pt x="275" y="35"/>
                    </a:cubicBezTo>
                    <a:lnTo>
                      <a:pt x="245" y="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Reload Button"/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1083016" y="1565363"/>
                <a:ext cx="163477" cy="88173"/>
              </a:xfrm>
              <a:custGeom>
                <a:avLst/>
                <a:gdLst>
                  <a:gd name="T0" fmla="*/ 162 w 312"/>
                  <a:gd name="T1" fmla="*/ 0 h 306"/>
                  <a:gd name="T2" fmla="*/ 82 w 312"/>
                  <a:gd name="T3" fmla="*/ 26 h 306"/>
                  <a:gd name="T4" fmla="*/ 45 w 312"/>
                  <a:gd name="T5" fmla="*/ 227 h 306"/>
                  <a:gd name="T6" fmla="*/ 233 w 312"/>
                  <a:gd name="T7" fmla="*/ 271 h 306"/>
                  <a:gd name="T8" fmla="*/ 246 w 312"/>
                  <a:gd name="T9" fmla="*/ 264 h 306"/>
                  <a:gd name="T10" fmla="*/ 281 w 312"/>
                  <a:gd name="T11" fmla="*/ 229 h 306"/>
                  <a:gd name="T12" fmla="*/ 275 w 312"/>
                  <a:gd name="T13" fmla="*/ 189 h 306"/>
                  <a:gd name="T14" fmla="*/ 235 w 312"/>
                  <a:gd name="T15" fmla="*/ 195 h 306"/>
                  <a:gd name="T16" fmla="*/ 213 w 312"/>
                  <a:gd name="T17" fmla="*/ 217 h 306"/>
                  <a:gd name="T18" fmla="*/ 91 w 312"/>
                  <a:gd name="T19" fmla="*/ 195 h 306"/>
                  <a:gd name="T20" fmla="*/ 114 w 312"/>
                  <a:gd name="T21" fmla="*/ 73 h 306"/>
                  <a:gd name="T22" fmla="*/ 234 w 312"/>
                  <a:gd name="T23" fmla="*/ 93 h 306"/>
                  <a:gd name="T24" fmla="*/ 197 w 312"/>
                  <a:gd name="T25" fmla="*/ 119 h 306"/>
                  <a:gd name="T26" fmla="*/ 312 w 312"/>
                  <a:gd name="T27" fmla="*/ 165 h 306"/>
                  <a:gd name="T28" fmla="*/ 311 w 312"/>
                  <a:gd name="T29" fmla="*/ 41 h 306"/>
                  <a:gd name="T30" fmla="*/ 281 w 312"/>
                  <a:gd name="T31" fmla="*/ 61 h 306"/>
                  <a:gd name="T32" fmla="*/ 162 w 312"/>
                  <a:gd name="T3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2" h="306">
                    <a:moveTo>
                      <a:pt x="162" y="0"/>
                    </a:moveTo>
                    <a:cubicBezTo>
                      <a:pt x="134" y="1"/>
                      <a:pt x="106" y="9"/>
                      <a:pt x="82" y="26"/>
                    </a:cubicBezTo>
                    <a:cubicBezTo>
                      <a:pt x="17" y="71"/>
                      <a:pt x="0" y="162"/>
                      <a:pt x="45" y="227"/>
                    </a:cubicBezTo>
                    <a:cubicBezTo>
                      <a:pt x="87" y="289"/>
                      <a:pt x="169" y="306"/>
                      <a:pt x="233" y="271"/>
                    </a:cubicBezTo>
                    <a:cubicBezTo>
                      <a:pt x="237" y="269"/>
                      <a:pt x="242" y="267"/>
                      <a:pt x="246" y="264"/>
                    </a:cubicBezTo>
                    <a:cubicBezTo>
                      <a:pt x="260" y="255"/>
                      <a:pt x="271" y="243"/>
                      <a:pt x="281" y="229"/>
                    </a:cubicBezTo>
                    <a:cubicBezTo>
                      <a:pt x="290" y="217"/>
                      <a:pt x="287" y="198"/>
                      <a:pt x="275" y="189"/>
                    </a:cubicBezTo>
                    <a:cubicBezTo>
                      <a:pt x="263" y="180"/>
                      <a:pt x="244" y="183"/>
                      <a:pt x="235" y="195"/>
                    </a:cubicBezTo>
                    <a:cubicBezTo>
                      <a:pt x="229" y="204"/>
                      <a:pt x="222" y="212"/>
                      <a:pt x="213" y="217"/>
                    </a:cubicBezTo>
                    <a:cubicBezTo>
                      <a:pt x="173" y="245"/>
                      <a:pt x="119" y="235"/>
                      <a:pt x="91" y="195"/>
                    </a:cubicBezTo>
                    <a:cubicBezTo>
                      <a:pt x="64" y="154"/>
                      <a:pt x="73" y="101"/>
                      <a:pt x="114" y="73"/>
                    </a:cubicBezTo>
                    <a:cubicBezTo>
                      <a:pt x="153" y="46"/>
                      <a:pt x="206" y="55"/>
                      <a:pt x="234" y="93"/>
                    </a:cubicBezTo>
                    <a:lnTo>
                      <a:pt x="197" y="119"/>
                    </a:lnTo>
                    <a:lnTo>
                      <a:pt x="312" y="165"/>
                    </a:lnTo>
                    <a:lnTo>
                      <a:pt x="311" y="41"/>
                    </a:lnTo>
                    <a:lnTo>
                      <a:pt x="281" y="61"/>
                    </a:lnTo>
                    <a:cubicBezTo>
                      <a:pt x="253" y="21"/>
                      <a:pt x="208" y="0"/>
                      <a:pt x="1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Forward Button"/>
              <p:cNvSpPr>
                <a:spLocks noChangeAspect="1"/>
              </p:cNvSpPr>
              <p:nvPr userDrawn="1">
                <p:custDataLst>
                  <p:tags r:id="rId11"/>
                </p:custDataLst>
              </p:nvPr>
            </p:nvSpPr>
            <p:spPr bwMode="auto">
              <a:xfrm>
                <a:off x="848625" y="1573099"/>
                <a:ext cx="160288" cy="72700"/>
              </a:xfrm>
              <a:custGeom>
                <a:avLst/>
                <a:gdLst>
                  <a:gd name="T0" fmla="*/ 123 w 306"/>
                  <a:gd name="T1" fmla="*/ 28 h 252"/>
                  <a:gd name="T2" fmla="*/ 123 w 306"/>
                  <a:gd name="T3" fmla="*/ 70 h 252"/>
                  <a:gd name="T4" fmla="*/ 12 w 306"/>
                  <a:gd name="T5" fmla="*/ 70 h 252"/>
                  <a:gd name="T6" fmla="*/ 0 w 306"/>
                  <a:gd name="T7" fmla="*/ 84 h 252"/>
                  <a:gd name="T8" fmla="*/ 0 w 306"/>
                  <a:gd name="T9" fmla="*/ 164 h 252"/>
                  <a:gd name="T10" fmla="*/ 12 w 306"/>
                  <a:gd name="T11" fmla="*/ 178 h 252"/>
                  <a:gd name="T12" fmla="*/ 123 w 306"/>
                  <a:gd name="T13" fmla="*/ 178 h 252"/>
                  <a:gd name="T14" fmla="*/ 123 w 306"/>
                  <a:gd name="T15" fmla="*/ 220 h 252"/>
                  <a:gd name="T16" fmla="*/ 156 w 306"/>
                  <a:gd name="T17" fmla="*/ 241 h 252"/>
                  <a:gd name="T18" fmla="*/ 296 w 306"/>
                  <a:gd name="T19" fmla="*/ 146 h 252"/>
                  <a:gd name="T20" fmla="*/ 306 w 306"/>
                  <a:gd name="T21" fmla="*/ 124 h 252"/>
                  <a:gd name="T22" fmla="*/ 296 w 306"/>
                  <a:gd name="T23" fmla="*/ 102 h 252"/>
                  <a:gd name="T24" fmla="*/ 156 w 306"/>
                  <a:gd name="T25" fmla="*/ 7 h 252"/>
                  <a:gd name="T26" fmla="*/ 123 w 306"/>
                  <a:gd name="T27" fmla="*/ 2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6" h="252">
                    <a:moveTo>
                      <a:pt x="123" y="28"/>
                    </a:moveTo>
                    <a:lnTo>
                      <a:pt x="123" y="70"/>
                    </a:lnTo>
                    <a:lnTo>
                      <a:pt x="12" y="70"/>
                    </a:lnTo>
                    <a:cubicBezTo>
                      <a:pt x="5" y="70"/>
                      <a:pt x="0" y="76"/>
                      <a:pt x="0" y="84"/>
                    </a:cubicBezTo>
                    <a:lnTo>
                      <a:pt x="0" y="164"/>
                    </a:lnTo>
                    <a:cubicBezTo>
                      <a:pt x="0" y="172"/>
                      <a:pt x="5" y="178"/>
                      <a:pt x="12" y="178"/>
                    </a:cubicBezTo>
                    <a:lnTo>
                      <a:pt x="123" y="178"/>
                    </a:lnTo>
                    <a:lnTo>
                      <a:pt x="123" y="220"/>
                    </a:lnTo>
                    <a:cubicBezTo>
                      <a:pt x="123" y="248"/>
                      <a:pt x="137" y="252"/>
                      <a:pt x="156" y="241"/>
                    </a:cubicBezTo>
                    <a:lnTo>
                      <a:pt x="296" y="146"/>
                    </a:lnTo>
                    <a:cubicBezTo>
                      <a:pt x="303" y="141"/>
                      <a:pt x="306" y="132"/>
                      <a:pt x="306" y="124"/>
                    </a:cubicBezTo>
                    <a:cubicBezTo>
                      <a:pt x="306" y="116"/>
                      <a:pt x="303" y="107"/>
                      <a:pt x="296" y="102"/>
                    </a:cubicBezTo>
                    <a:lnTo>
                      <a:pt x="156" y="7"/>
                    </a:lnTo>
                    <a:cubicBezTo>
                      <a:pt x="135" y="0"/>
                      <a:pt x="123" y="13"/>
                      <a:pt x="123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Back Button"/>
              <p:cNvSpPr>
                <a:spLocks noChangeAspect="1"/>
              </p:cNvSpPr>
              <p:nvPr userDrawn="1">
                <p:custDataLst>
                  <p:tags r:id="rId12"/>
                </p:custDataLst>
              </p:nvPr>
            </p:nvSpPr>
            <p:spPr bwMode="auto">
              <a:xfrm>
                <a:off x="613325" y="1573345"/>
                <a:ext cx="161198" cy="72209"/>
              </a:xfrm>
              <a:custGeom>
                <a:avLst/>
                <a:gdLst>
                  <a:gd name="T0" fmla="*/ 183 w 307"/>
                  <a:gd name="T1" fmla="*/ 223 h 251"/>
                  <a:gd name="T2" fmla="*/ 183 w 307"/>
                  <a:gd name="T3" fmla="*/ 182 h 251"/>
                  <a:gd name="T4" fmla="*/ 295 w 307"/>
                  <a:gd name="T5" fmla="*/ 182 h 251"/>
                  <a:gd name="T6" fmla="*/ 307 w 307"/>
                  <a:gd name="T7" fmla="*/ 168 h 251"/>
                  <a:gd name="T8" fmla="*/ 307 w 307"/>
                  <a:gd name="T9" fmla="*/ 88 h 251"/>
                  <a:gd name="T10" fmla="*/ 295 w 307"/>
                  <a:gd name="T11" fmla="*/ 74 h 251"/>
                  <a:gd name="T12" fmla="*/ 183 w 307"/>
                  <a:gd name="T13" fmla="*/ 74 h 251"/>
                  <a:gd name="T14" fmla="*/ 183 w 307"/>
                  <a:gd name="T15" fmla="*/ 32 h 251"/>
                  <a:gd name="T16" fmla="*/ 151 w 307"/>
                  <a:gd name="T17" fmla="*/ 10 h 251"/>
                  <a:gd name="T18" fmla="*/ 10 w 307"/>
                  <a:gd name="T19" fmla="*/ 106 h 251"/>
                  <a:gd name="T20" fmla="*/ 0 w 307"/>
                  <a:gd name="T21" fmla="*/ 127 h 251"/>
                  <a:gd name="T22" fmla="*/ 10 w 307"/>
                  <a:gd name="T23" fmla="*/ 150 h 251"/>
                  <a:gd name="T24" fmla="*/ 151 w 307"/>
                  <a:gd name="T25" fmla="*/ 245 h 251"/>
                  <a:gd name="T26" fmla="*/ 183 w 307"/>
                  <a:gd name="T27" fmla="*/ 223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251">
                    <a:moveTo>
                      <a:pt x="183" y="223"/>
                    </a:moveTo>
                    <a:lnTo>
                      <a:pt x="183" y="182"/>
                    </a:lnTo>
                    <a:lnTo>
                      <a:pt x="295" y="182"/>
                    </a:lnTo>
                    <a:cubicBezTo>
                      <a:pt x="301" y="182"/>
                      <a:pt x="307" y="176"/>
                      <a:pt x="307" y="168"/>
                    </a:cubicBezTo>
                    <a:lnTo>
                      <a:pt x="307" y="88"/>
                    </a:lnTo>
                    <a:cubicBezTo>
                      <a:pt x="307" y="80"/>
                      <a:pt x="301" y="74"/>
                      <a:pt x="295" y="74"/>
                    </a:cubicBezTo>
                    <a:lnTo>
                      <a:pt x="183" y="74"/>
                    </a:lnTo>
                    <a:lnTo>
                      <a:pt x="183" y="32"/>
                    </a:lnTo>
                    <a:cubicBezTo>
                      <a:pt x="183" y="4"/>
                      <a:pt x="169" y="0"/>
                      <a:pt x="151" y="10"/>
                    </a:cubicBezTo>
                    <a:lnTo>
                      <a:pt x="10" y="106"/>
                    </a:lnTo>
                    <a:cubicBezTo>
                      <a:pt x="3" y="111"/>
                      <a:pt x="0" y="119"/>
                      <a:pt x="0" y="127"/>
                    </a:cubicBezTo>
                    <a:cubicBezTo>
                      <a:pt x="0" y="136"/>
                      <a:pt x="3" y="145"/>
                      <a:pt x="10" y="150"/>
                    </a:cubicBezTo>
                    <a:lnTo>
                      <a:pt x="151" y="245"/>
                    </a:lnTo>
                    <a:cubicBezTo>
                      <a:pt x="171" y="251"/>
                      <a:pt x="183" y="239"/>
                      <a:pt x="183" y="223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" name="Window Buttons"/>
            <p:cNvGrpSpPr>
              <a:grpSpLocks noChangeAspect="1"/>
            </p:cNvGrpSpPr>
            <p:nvPr userDrawn="1"/>
          </p:nvGrpSpPr>
          <p:grpSpPr>
            <a:xfrm>
              <a:off x="6795263" y="1454270"/>
              <a:ext cx="350488" cy="49914"/>
              <a:chOff x="8564975" y="95080"/>
              <a:chExt cx="412351" cy="58721"/>
            </a:xfrm>
          </p:grpSpPr>
          <p:sp>
            <p:nvSpPr>
              <p:cNvPr id="26" name="Close Button"/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8871211" y="96381"/>
                <a:ext cx="106115" cy="57420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Maximize Button"/>
              <p:cNvSpPr>
                <a:spLocks noChangeAspect="1" noEditPoints="1"/>
              </p:cNvSpPr>
              <p:nvPr userDrawn="1">
                <p:custDataLst>
                  <p:tags r:id="rId7"/>
                </p:custDataLst>
              </p:nvPr>
            </p:nvSpPr>
            <p:spPr bwMode="auto">
              <a:xfrm>
                <a:off x="8714988" y="95080"/>
                <a:ext cx="107837" cy="58721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Minimize Button"/>
              <p:cNvSpPr>
                <a:spLocks noChangeAspect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8564975" y="139864"/>
                <a:ext cx="101638" cy="13936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" name="그룹 1"/>
          <p:cNvGrpSpPr/>
          <p:nvPr userDrawn="1"/>
        </p:nvGrpSpPr>
        <p:grpSpPr>
          <a:xfrm>
            <a:off x="5657217" y="46913"/>
            <a:ext cx="1924604" cy="6575099"/>
            <a:chOff x="7310865" y="65679"/>
            <a:chExt cx="2487180" cy="9205138"/>
          </a:xfrm>
        </p:grpSpPr>
        <p:sp>
          <p:nvSpPr>
            <p:cNvPr id="91" name="Case"/>
            <p:cNvSpPr>
              <a:spLocks/>
            </p:cNvSpPr>
            <p:nvPr userDrawn="1"/>
          </p:nvSpPr>
          <p:spPr bwMode="auto">
            <a:xfrm>
              <a:off x="7310865" y="65679"/>
              <a:ext cx="2487180" cy="4886276"/>
            </a:xfrm>
            <a:prstGeom prst="roundRect">
              <a:avLst>
                <a:gd name="adj" fmla="val 7961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Speaker"/>
            <p:cNvSpPr>
              <a:spLocks/>
            </p:cNvSpPr>
            <p:nvPr userDrawn="1"/>
          </p:nvSpPr>
          <p:spPr bwMode="auto">
            <a:xfrm>
              <a:off x="8317827" y="246806"/>
              <a:ext cx="473255" cy="915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3" name="Camera"/>
            <p:cNvGrpSpPr/>
            <p:nvPr userDrawn="1"/>
          </p:nvGrpSpPr>
          <p:grpSpPr>
            <a:xfrm>
              <a:off x="8036695" y="243350"/>
              <a:ext cx="98454" cy="98454"/>
              <a:chOff x="1175120" y="1735138"/>
              <a:chExt cx="90490" cy="90490"/>
            </a:xfrm>
          </p:grpSpPr>
          <p:sp>
            <p:nvSpPr>
              <p:cNvPr id="98" name="Camera Outer"/>
              <p:cNvSpPr>
                <a:spLocks/>
              </p:cNvSpPr>
              <p:nvPr userDrawn="1"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9" name="Camera Inner"/>
              <p:cNvSpPr>
                <a:spLocks/>
              </p:cNvSpPr>
              <p:nvPr userDrawn="1"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94" name="Display"/>
            <p:cNvSpPr>
              <a:spLocks/>
            </p:cNvSpPr>
            <p:nvPr userDrawn="1"/>
          </p:nvSpPr>
          <p:spPr bwMode="auto">
            <a:xfrm>
              <a:off x="7474455" y="492584"/>
              <a:ext cx="2160000" cy="877823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0" name="슬라이드 번호 개체 틀 4"/>
          <p:cNvSpPr>
            <a:spLocks noGrp="1"/>
          </p:cNvSpPr>
          <p:nvPr userDrawn="1"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1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52" name="텍스트 개체 틀 4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53" name="텍스트 개체 틀 4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60" name="텍스트 개체 틀 4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61" name="텍스트 개체 틀 4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7812" y="689279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 userDrawn="1"/>
        </p:nvCxnSpPr>
        <p:spPr>
          <a:xfrm>
            <a:off x="97500" y="1222231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 userDrawn="1"/>
        </p:nvSpPr>
        <p:spPr>
          <a:xfrm>
            <a:off x="365904" y="782210"/>
            <a:ext cx="4853981" cy="175872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브랜드</a:t>
            </a:r>
            <a:r>
              <a:rPr lang="ko-KR" altLang="en-US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 소개     추천 제품     제품 구매     이벤트     고객센터     </a:t>
            </a:r>
            <a:r>
              <a:rPr lang="en-US" altLang="ko-KR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#</a:t>
            </a:r>
            <a:r>
              <a:rPr lang="ko-KR" altLang="en-US" sz="700" b="1" baseline="0" dirty="0" err="1" smtClean="0">
                <a:solidFill>
                  <a:schemeClr val="tx1"/>
                </a:solidFill>
                <a:latin typeface="+mn-ea"/>
                <a:ea typeface="+mn-ea"/>
              </a:rPr>
              <a:t>눈부심주의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6" name="Magnifier"/>
          <p:cNvSpPr>
            <a:spLocks noEditPoints="1"/>
          </p:cNvSpPr>
          <p:nvPr userDrawn="1"/>
        </p:nvSpPr>
        <p:spPr bwMode="auto">
          <a:xfrm>
            <a:off x="5041137" y="795218"/>
            <a:ext cx="137022" cy="138610"/>
          </a:xfrm>
          <a:custGeom>
            <a:avLst/>
            <a:gdLst>
              <a:gd name="T0" fmla="*/ 117 w 315"/>
              <a:gd name="T1" fmla="*/ 0 h 343"/>
              <a:gd name="T2" fmla="*/ 0 w 315"/>
              <a:gd name="T3" fmla="*/ 117 h 343"/>
              <a:gd name="T4" fmla="*/ 117 w 315"/>
              <a:gd name="T5" fmla="*/ 232 h 343"/>
              <a:gd name="T6" fmla="*/ 232 w 315"/>
              <a:gd name="T7" fmla="*/ 117 h 343"/>
              <a:gd name="T8" fmla="*/ 117 w 315"/>
              <a:gd name="T9" fmla="*/ 0 h 343"/>
              <a:gd name="T10" fmla="*/ 117 w 315"/>
              <a:gd name="T11" fmla="*/ 26 h 343"/>
              <a:gd name="T12" fmla="*/ 208 w 315"/>
              <a:gd name="T13" fmla="*/ 117 h 343"/>
              <a:gd name="T14" fmla="*/ 117 w 315"/>
              <a:gd name="T15" fmla="*/ 207 h 343"/>
              <a:gd name="T16" fmla="*/ 26 w 315"/>
              <a:gd name="T17" fmla="*/ 117 h 343"/>
              <a:gd name="T18" fmla="*/ 117 w 315"/>
              <a:gd name="T19" fmla="*/ 26 h 343"/>
              <a:gd name="T20" fmla="*/ 218 w 315"/>
              <a:gd name="T21" fmla="*/ 196 h 343"/>
              <a:gd name="T22" fmla="*/ 184 w 315"/>
              <a:gd name="T23" fmla="*/ 226 h 343"/>
              <a:gd name="T24" fmla="*/ 186 w 315"/>
              <a:gd name="T25" fmla="*/ 228 h 343"/>
              <a:gd name="T26" fmla="*/ 271 w 315"/>
              <a:gd name="T27" fmla="*/ 331 h 343"/>
              <a:gd name="T28" fmla="*/ 305 w 315"/>
              <a:gd name="T29" fmla="*/ 335 h 343"/>
              <a:gd name="T30" fmla="*/ 306 w 315"/>
              <a:gd name="T31" fmla="*/ 301 h 343"/>
              <a:gd name="T32" fmla="*/ 221 w 315"/>
              <a:gd name="T33" fmla="*/ 199 h 343"/>
              <a:gd name="T34" fmla="*/ 218 w 315"/>
              <a:gd name="T35" fmla="*/ 19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5" h="343">
                <a:moveTo>
                  <a:pt x="117" y="0"/>
                </a:moveTo>
                <a:cubicBezTo>
                  <a:pt x="53" y="0"/>
                  <a:pt x="0" y="53"/>
                  <a:pt x="0" y="117"/>
                </a:cubicBezTo>
                <a:cubicBezTo>
                  <a:pt x="0" y="181"/>
                  <a:pt x="53" y="232"/>
                  <a:pt x="117" y="232"/>
                </a:cubicBezTo>
                <a:cubicBezTo>
                  <a:pt x="181" y="232"/>
                  <a:pt x="232" y="181"/>
                  <a:pt x="232" y="117"/>
                </a:cubicBezTo>
                <a:cubicBezTo>
                  <a:pt x="232" y="53"/>
                  <a:pt x="181" y="0"/>
                  <a:pt x="117" y="0"/>
                </a:cubicBezTo>
                <a:close/>
                <a:moveTo>
                  <a:pt x="117" y="26"/>
                </a:moveTo>
                <a:cubicBezTo>
                  <a:pt x="167" y="26"/>
                  <a:pt x="208" y="66"/>
                  <a:pt x="208" y="117"/>
                </a:cubicBezTo>
                <a:cubicBezTo>
                  <a:pt x="208" y="167"/>
                  <a:pt x="167" y="207"/>
                  <a:pt x="117" y="207"/>
                </a:cubicBezTo>
                <a:cubicBezTo>
                  <a:pt x="67" y="207"/>
                  <a:pt x="26" y="167"/>
                  <a:pt x="26" y="117"/>
                </a:cubicBezTo>
                <a:cubicBezTo>
                  <a:pt x="26" y="66"/>
                  <a:pt x="67" y="26"/>
                  <a:pt x="117" y="26"/>
                </a:cubicBezTo>
                <a:close/>
                <a:moveTo>
                  <a:pt x="218" y="196"/>
                </a:moveTo>
                <a:cubicBezTo>
                  <a:pt x="208" y="208"/>
                  <a:pt x="197" y="218"/>
                  <a:pt x="184" y="226"/>
                </a:cubicBezTo>
                <a:lnTo>
                  <a:pt x="186" y="228"/>
                </a:lnTo>
                <a:lnTo>
                  <a:pt x="271" y="331"/>
                </a:lnTo>
                <a:cubicBezTo>
                  <a:pt x="279" y="341"/>
                  <a:pt x="296" y="343"/>
                  <a:pt x="305" y="335"/>
                </a:cubicBezTo>
                <a:cubicBezTo>
                  <a:pt x="315" y="326"/>
                  <a:pt x="315" y="309"/>
                  <a:pt x="306" y="301"/>
                </a:cubicBezTo>
                <a:lnTo>
                  <a:pt x="221" y="199"/>
                </a:lnTo>
                <a:lnTo>
                  <a:pt x="218" y="196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262626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 userDrawn="1"/>
        </p:nvSpPr>
        <p:spPr>
          <a:xfrm>
            <a:off x="93218" y="695086"/>
            <a:ext cx="675172" cy="315305"/>
          </a:xfrm>
          <a:prstGeom prst="rect">
            <a:avLst/>
          </a:prstGeom>
          <a:noFill/>
        </p:spPr>
        <p:txBody>
          <a:bodyPr wrap="none" lIns="68415" tIns="34208" rIns="68415" bIns="34208" rtlCol="0">
            <a:spAutoFit/>
          </a:bodyPr>
          <a:lstStyle/>
          <a:p>
            <a:pPr algn="ctr"/>
            <a:r>
              <a:rPr lang="en-US" altLang="ko-KR" sz="1000" b="1" dirty="0" smtClean="0"/>
              <a:t>J.ESTINA</a:t>
            </a:r>
          </a:p>
          <a:p>
            <a:pPr algn="ctr"/>
            <a:r>
              <a:rPr lang="en-US" altLang="ko-KR" sz="600" b="0" dirty="0" smtClean="0"/>
              <a:t>BEAUTY</a:t>
            </a:r>
            <a:endParaRPr lang="ko-KR" altLang="en-US" sz="600" b="0" dirty="0"/>
          </a:p>
        </p:txBody>
      </p:sp>
      <p:sp>
        <p:nvSpPr>
          <p:cNvPr id="68" name="Shopping Cart"/>
          <p:cNvSpPr>
            <a:spLocks noChangeAspect="1" noEditPoints="1"/>
          </p:cNvSpPr>
          <p:nvPr userDrawn="1"/>
        </p:nvSpPr>
        <p:spPr bwMode="auto">
          <a:xfrm>
            <a:off x="5222019" y="778572"/>
            <a:ext cx="167143" cy="154286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그룹 68"/>
          <p:cNvGrpSpPr/>
          <p:nvPr userDrawn="1"/>
        </p:nvGrpSpPr>
        <p:grpSpPr>
          <a:xfrm>
            <a:off x="63398" y="418672"/>
            <a:ext cx="5389552" cy="205914"/>
            <a:chOff x="81930" y="586141"/>
            <a:chExt cx="6964959" cy="288279"/>
          </a:xfrm>
        </p:grpSpPr>
        <p:sp>
          <p:nvSpPr>
            <p:cNvPr id="70" name="TextBox 69"/>
            <p:cNvSpPr txBox="1"/>
            <p:nvPr userDrawn="1"/>
          </p:nvSpPr>
          <p:spPr>
            <a:xfrm>
              <a:off x="81930" y="594344"/>
              <a:ext cx="400062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spc="-60" dirty="0" smtClean="0"/>
                <a:t>J.ESTINA JEWELRY   |   J.ESTINA</a:t>
              </a:r>
              <a:r>
                <a:rPr lang="en-US" altLang="ko-KR" sz="700" spc="-60" baseline="0" dirty="0" smtClean="0"/>
                <a:t> BAG   |   ERGHE   |   ROMANSON   |   THE GROCERY</a:t>
              </a:r>
              <a:endParaRPr lang="ko-KR" altLang="en-US" sz="700" spc="-60" dirty="0"/>
            </a:p>
          </p:txBody>
        </p:sp>
        <p:sp>
          <p:nvSpPr>
            <p:cNvPr id="71" name="TextBox 70"/>
            <p:cNvSpPr txBox="1"/>
            <p:nvPr userDrawn="1"/>
          </p:nvSpPr>
          <p:spPr>
            <a:xfrm>
              <a:off x="4670938" y="594344"/>
              <a:ext cx="1989539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spc="-60" baseline="0" dirty="0" smtClean="0"/>
                <a:t>로그아웃 </a:t>
              </a:r>
              <a:r>
                <a:rPr lang="en-US" altLang="ko-KR" sz="700" spc="-60" baseline="0" dirty="0"/>
                <a:t>| </a:t>
              </a:r>
              <a:r>
                <a:rPr lang="ko-KR" altLang="en-US" sz="700" spc="-60" baseline="0" dirty="0" err="1" smtClean="0"/>
                <a:t>마이페이지</a:t>
              </a:r>
              <a:r>
                <a:rPr lang="ko-KR" altLang="en-US" sz="700" spc="-60" baseline="0" dirty="0" smtClean="0"/>
                <a:t> </a:t>
              </a:r>
              <a:r>
                <a:rPr lang="en-US" altLang="ko-KR" sz="700" spc="-60" baseline="0" dirty="0" smtClean="0"/>
                <a:t>| </a:t>
              </a:r>
              <a:r>
                <a:rPr lang="ko-KR" altLang="en-US" sz="700" spc="-60" baseline="0" dirty="0"/>
                <a:t>주문배송조회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6639560" y="594344"/>
              <a:ext cx="26599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f</a:t>
              </a:r>
              <a:endParaRPr lang="ko-KR" altLang="en-US" sz="700" spc="-60" baseline="0" dirty="0"/>
            </a:p>
          </p:txBody>
        </p:sp>
        <p:sp>
          <p:nvSpPr>
            <p:cNvPr id="73" name="TextBox 72"/>
            <p:cNvSpPr txBox="1"/>
            <p:nvPr userDrawn="1"/>
          </p:nvSpPr>
          <p:spPr>
            <a:xfrm>
              <a:off x="6787113" y="586141"/>
              <a:ext cx="259776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I</a:t>
              </a:r>
              <a:endParaRPr lang="ko-KR" altLang="en-US" sz="700" spc="-60" baseline="0" dirty="0"/>
            </a:p>
          </p:txBody>
        </p:sp>
      </p:grpSp>
      <p:cxnSp>
        <p:nvCxnSpPr>
          <p:cNvPr id="75" name="직선 연결선 74"/>
          <p:cNvCxnSpPr/>
          <p:nvPr userDrawn="1"/>
        </p:nvCxnSpPr>
        <p:spPr>
          <a:xfrm>
            <a:off x="97500" y="656003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 userDrawn="1"/>
        </p:nvCxnSpPr>
        <p:spPr>
          <a:xfrm>
            <a:off x="97500" y="1045045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5783143" y="679769"/>
            <a:ext cx="169928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hopping Cart"/>
          <p:cNvSpPr>
            <a:spLocks noChangeAspect="1" noEditPoints="1"/>
          </p:cNvSpPr>
          <p:nvPr userDrawn="1"/>
        </p:nvSpPr>
        <p:spPr bwMode="auto">
          <a:xfrm>
            <a:off x="7283528" y="457513"/>
            <a:ext cx="139286" cy="128571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Go Home"/>
          <p:cNvSpPr>
            <a:spLocks noChangeAspect="1" noEditPoints="1"/>
          </p:cNvSpPr>
          <p:nvPr userDrawn="1"/>
        </p:nvSpPr>
        <p:spPr bwMode="auto">
          <a:xfrm>
            <a:off x="5991395" y="462712"/>
            <a:ext cx="139286" cy="127324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Scroll Thumb" descr="&lt;SmartSettings&gt;&lt;SmartResize anchorLeft=&quot;Absolute&quot; anchorTop=&quot;Absolute&quot; anchorRight=&quot;Absolute&quot; anchorBottom=&quot;Absolute&quot; /&gt;&lt;/SmartSettings&gt;"/>
          <p:cNvSpPr>
            <a:spLocks noChangeAspect="1"/>
          </p:cNvSpPr>
          <p:nvPr userDrawn="1"/>
        </p:nvSpPr>
        <p:spPr bwMode="auto">
          <a:xfrm>
            <a:off x="5818887" y="458377"/>
            <a:ext cx="139286" cy="128571"/>
          </a:xfrm>
          <a:prstGeom prst="roundRect">
            <a:avLst>
              <a:gd name="adj" fmla="val 16879"/>
            </a:avLst>
          </a:prstGeom>
          <a:solidFill>
            <a:schemeClr val="bg1">
              <a:lumMod val="95000"/>
              <a:alpha val="9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415" tIns="34208" rIns="68415" bIns="34208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4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〓</a:t>
            </a:r>
            <a:endParaRPr kumimoji="1" lang="en-US" altLang="ko-KR" sz="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793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4191">
          <p15:clr>
            <a:srgbClr val="FBAE40"/>
          </p15:clr>
        </p15:guide>
        <p15:guide id="4" pos="5824">
          <p15:clr>
            <a:srgbClr val="FBAE40"/>
          </p15:clr>
        </p15:guide>
        <p15:guide id="5" pos="358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로그인전_No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Window Inner"/>
          <p:cNvSpPr/>
          <p:nvPr userDrawn="1">
            <p:custDataLst>
              <p:tags r:id="rId1"/>
            </p:custDataLst>
          </p:nvPr>
        </p:nvSpPr>
        <p:spPr>
          <a:xfrm>
            <a:off x="83571" y="57084"/>
            <a:ext cx="5571429" cy="6557143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1106518"/>
              </p:ext>
            </p:extLst>
          </p:nvPr>
        </p:nvGraphicFramePr>
        <p:xfrm>
          <a:off x="7743349" y="216568"/>
          <a:ext cx="2094721" cy="62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URI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</a:t>
            </a:r>
            <a:r>
              <a:rPr lang="ko-KR" altLang="en-US" sz="600" b="1" dirty="0" smtClean="0">
                <a:solidFill>
                  <a:schemeClr val="bg1"/>
                </a:solidFill>
              </a:rPr>
              <a:t>저장사항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9" name="Display"/>
          <p:cNvSpPr>
            <a:spLocks/>
          </p:cNvSpPr>
          <p:nvPr/>
        </p:nvSpPr>
        <p:spPr bwMode="auto">
          <a:xfrm>
            <a:off x="5780905" y="56814"/>
            <a:ext cx="1810714" cy="655835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2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45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46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47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 userDrawn="1"/>
        </p:nvCxnSpPr>
        <p:spPr>
          <a:xfrm>
            <a:off x="83571" y="932856"/>
            <a:ext cx="5571429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365904" y="492835"/>
            <a:ext cx="4853981" cy="175872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브랜드</a:t>
            </a:r>
            <a:r>
              <a:rPr lang="ko-KR" altLang="en-US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 소개     추천 제품     제품 구매     이벤트     고객센터     </a:t>
            </a:r>
            <a:r>
              <a:rPr lang="en-US" altLang="ko-KR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#</a:t>
            </a:r>
            <a:r>
              <a:rPr lang="ko-KR" altLang="en-US" sz="700" b="1" baseline="0" dirty="0" err="1" smtClean="0">
                <a:solidFill>
                  <a:schemeClr val="tx1"/>
                </a:solidFill>
                <a:latin typeface="+mn-ea"/>
                <a:ea typeface="+mn-ea"/>
              </a:rPr>
              <a:t>눈부심주의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2" name="Magnifier"/>
          <p:cNvSpPr>
            <a:spLocks noEditPoints="1"/>
          </p:cNvSpPr>
          <p:nvPr userDrawn="1"/>
        </p:nvSpPr>
        <p:spPr bwMode="auto">
          <a:xfrm>
            <a:off x="5041137" y="505843"/>
            <a:ext cx="137022" cy="138610"/>
          </a:xfrm>
          <a:custGeom>
            <a:avLst/>
            <a:gdLst>
              <a:gd name="T0" fmla="*/ 117 w 315"/>
              <a:gd name="T1" fmla="*/ 0 h 343"/>
              <a:gd name="T2" fmla="*/ 0 w 315"/>
              <a:gd name="T3" fmla="*/ 117 h 343"/>
              <a:gd name="T4" fmla="*/ 117 w 315"/>
              <a:gd name="T5" fmla="*/ 232 h 343"/>
              <a:gd name="T6" fmla="*/ 232 w 315"/>
              <a:gd name="T7" fmla="*/ 117 h 343"/>
              <a:gd name="T8" fmla="*/ 117 w 315"/>
              <a:gd name="T9" fmla="*/ 0 h 343"/>
              <a:gd name="T10" fmla="*/ 117 w 315"/>
              <a:gd name="T11" fmla="*/ 26 h 343"/>
              <a:gd name="T12" fmla="*/ 208 w 315"/>
              <a:gd name="T13" fmla="*/ 117 h 343"/>
              <a:gd name="T14" fmla="*/ 117 w 315"/>
              <a:gd name="T15" fmla="*/ 207 h 343"/>
              <a:gd name="T16" fmla="*/ 26 w 315"/>
              <a:gd name="T17" fmla="*/ 117 h 343"/>
              <a:gd name="T18" fmla="*/ 117 w 315"/>
              <a:gd name="T19" fmla="*/ 26 h 343"/>
              <a:gd name="T20" fmla="*/ 218 w 315"/>
              <a:gd name="T21" fmla="*/ 196 h 343"/>
              <a:gd name="T22" fmla="*/ 184 w 315"/>
              <a:gd name="T23" fmla="*/ 226 h 343"/>
              <a:gd name="T24" fmla="*/ 186 w 315"/>
              <a:gd name="T25" fmla="*/ 228 h 343"/>
              <a:gd name="T26" fmla="*/ 271 w 315"/>
              <a:gd name="T27" fmla="*/ 331 h 343"/>
              <a:gd name="T28" fmla="*/ 305 w 315"/>
              <a:gd name="T29" fmla="*/ 335 h 343"/>
              <a:gd name="T30" fmla="*/ 306 w 315"/>
              <a:gd name="T31" fmla="*/ 301 h 343"/>
              <a:gd name="T32" fmla="*/ 221 w 315"/>
              <a:gd name="T33" fmla="*/ 199 h 343"/>
              <a:gd name="T34" fmla="*/ 218 w 315"/>
              <a:gd name="T35" fmla="*/ 19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5" h="343">
                <a:moveTo>
                  <a:pt x="117" y="0"/>
                </a:moveTo>
                <a:cubicBezTo>
                  <a:pt x="53" y="0"/>
                  <a:pt x="0" y="53"/>
                  <a:pt x="0" y="117"/>
                </a:cubicBezTo>
                <a:cubicBezTo>
                  <a:pt x="0" y="181"/>
                  <a:pt x="53" y="232"/>
                  <a:pt x="117" y="232"/>
                </a:cubicBezTo>
                <a:cubicBezTo>
                  <a:pt x="181" y="232"/>
                  <a:pt x="232" y="181"/>
                  <a:pt x="232" y="117"/>
                </a:cubicBezTo>
                <a:cubicBezTo>
                  <a:pt x="232" y="53"/>
                  <a:pt x="181" y="0"/>
                  <a:pt x="117" y="0"/>
                </a:cubicBezTo>
                <a:close/>
                <a:moveTo>
                  <a:pt x="117" y="26"/>
                </a:moveTo>
                <a:cubicBezTo>
                  <a:pt x="167" y="26"/>
                  <a:pt x="208" y="66"/>
                  <a:pt x="208" y="117"/>
                </a:cubicBezTo>
                <a:cubicBezTo>
                  <a:pt x="208" y="167"/>
                  <a:pt x="167" y="207"/>
                  <a:pt x="117" y="207"/>
                </a:cubicBezTo>
                <a:cubicBezTo>
                  <a:pt x="67" y="207"/>
                  <a:pt x="26" y="167"/>
                  <a:pt x="26" y="117"/>
                </a:cubicBezTo>
                <a:cubicBezTo>
                  <a:pt x="26" y="66"/>
                  <a:pt x="67" y="26"/>
                  <a:pt x="117" y="26"/>
                </a:cubicBezTo>
                <a:close/>
                <a:moveTo>
                  <a:pt x="218" y="196"/>
                </a:moveTo>
                <a:cubicBezTo>
                  <a:pt x="208" y="208"/>
                  <a:pt x="197" y="218"/>
                  <a:pt x="184" y="226"/>
                </a:cubicBezTo>
                <a:lnTo>
                  <a:pt x="186" y="228"/>
                </a:lnTo>
                <a:lnTo>
                  <a:pt x="271" y="331"/>
                </a:lnTo>
                <a:cubicBezTo>
                  <a:pt x="279" y="341"/>
                  <a:pt x="296" y="343"/>
                  <a:pt x="305" y="335"/>
                </a:cubicBezTo>
                <a:cubicBezTo>
                  <a:pt x="315" y="326"/>
                  <a:pt x="315" y="309"/>
                  <a:pt x="306" y="301"/>
                </a:cubicBezTo>
                <a:lnTo>
                  <a:pt x="221" y="199"/>
                </a:lnTo>
                <a:lnTo>
                  <a:pt x="218" y="196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262626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93218" y="405711"/>
            <a:ext cx="675172" cy="315305"/>
          </a:xfrm>
          <a:prstGeom prst="rect">
            <a:avLst/>
          </a:prstGeom>
          <a:noFill/>
        </p:spPr>
        <p:txBody>
          <a:bodyPr wrap="none" lIns="68415" tIns="34208" rIns="68415" bIns="34208" rtlCol="0">
            <a:spAutoFit/>
          </a:bodyPr>
          <a:lstStyle/>
          <a:p>
            <a:pPr algn="ctr"/>
            <a:r>
              <a:rPr lang="en-US" altLang="ko-KR" sz="1000" b="1" dirty="0" smtClean="0"/>
              <a:t>J.ESTINA</a:t>
            </a:r>
          </a:p>
          <a:p>
            <a:pPr algn="ctr"/>
            <a:r>
              <a:rPr lang="en-US" altLang="ko-KR" sz="600" b="0" dirty="0" smtClean="0"/>
              <a:t>BEAUTY</a:t>
            </a:r>
            <a:endParaRPr lang="ko-KR" altLang="en-US" sz="600" b="0" dirty="0"/>
          </a:p>
        </p:txBody>
      </p:sp>
      <p:sp>
        <p:nvSpPr>
          <p:cNvPr id="48" name="Shopping Cart"/>
          <p:cNvSpPr>
            <a:spLocks noChangeAspect="1" noEditPoints="1"/>
          </p:cNvSpPr>
          <p:nvPr userDrawn="1"/>
        </p:nvSpPr>
        <p:spPr bwMode="auto">
          <a:xfrm>
            <a:off x="5222019" y="489197"/>
            <a:ext cx="167143" cy="154286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그룹 49"/>
          <p:cNvGrpSpPr/>
          <p:nvPr userDrawn="1"/>
        </p:nvGrpSpPr>
        <p:grpSpPr>
          <a:xfrm>
            <a:off x="63398" y="129297"/>
            <a:ext cx="5389552" cy="205914"/>
            <a:chOff x="81930" y="586141"/>
            <a:chExt cx="6964959" cy="288279"/>
          </a:xfrm>
        </p:grpSpPr>
        <p:sp>
          <p:nvSpPr>
            <p:cNvPr id="52" name="TextBox 51"/>
            <p:cNvSpPr txBox="1"/>
            <p:nvPr userDrawn="1"/>
          </p:nvSpPr>
          <p:spPr>
            <a:xfrm>
              <a:off x="81930" y="594344"/>
              <a:ext cx="400062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spc="-60" dirty="0" smtClean="0"/>
                <a:t>J.ESTINA JEWELRY   |   J.ESTINA</a:t>
              </a:r>
              <a:r>
                <a:rPr lang="en-US" altLang="ko-KR" sz="700" spc="-60" baseline="0" dirty="0" smtClean="0"/>
                <a:t> BAG   |   ERGHE   |   ROMANSON   |   THE GROCERY</a:t>
              </a:r>
              <a:endParaRPr lang="ko-KR" altLang="en-US" sz="700" spc="-60" dirty="0"/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4883066" y="594344"/>
              <a:ext cx="1777410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spc="-60" baseline="0" dirty="0" smtClean="0"/>
                <a:t>로그인 </a:t>
              </a:r>
              <a:r>
                <a:rPr lang="en-US" altLang="ko-KR" sz="700" spc="-60" baseline="0" dirty="0"/>
                <a:t>| </a:t>
              </a:r>
              <a:r>
                <a:rPr lang="ko-KR" altLang="en-US" sz="700" spc="-60" baseline="0" dirty="0" smtClean="0"/>
                <a:t>회원가입 </a:t>
              </a:r>
              <a:r>
                <a:rPr lang="en-US" altLang="ko-KR" sz="700" spc="-60" baseline="0" dirty="0" smtClean="0"/>
                <a:t>| </a:t>
              </a:r>
              <a:r>
                <a:rPr lang="ko-KR" altLang="en-US" sz="700" spc="-60" baseline="0" dirty="0"/>
                <a:t>주문배송조회</a:t>
              </a:r>
            </a:p>
          </p:txBody>
        </p:sp>
        <p:sp>
          <p:nvSpPr>
            <p:cNvPr id="61" name="TextBox 60"/>
            <p:cNvSpPr txBox="1"/>
            <p:nvPr userDrawn="1"/>
          </p:nvSpPr>
          <p:spPr>
            <a:xfrm>
              <a:off x="6639560" y="594344"/>
              <a:ext cx="26599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f</a:t>
              </a:r>
              <a:endParaRPr lang="ko-KR" altLang="en-US" sz="700" spc="-60" baseline="0" dirty="0"/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6787113" y="586141"/>
              <a:ext cx="259776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I</a:t>
              </a:r>
              <a:endParaRPr lang="ko-KR" altLang="en-US" sz="700" spc="-60" baseline="0" dirty="0"/>
            </a:p>
          </p:txBody>
        </p:sp>
      </p:grpSp>
      <p:cxnSp>
        <p:nvCxnSpPr>
          <p:cNvPr id="63" name="직선 연결선 62"/>
          <p:cNvCxnSpPr/>
          <p:nvPr userDrawn="1"/>
        </p:nvCxnSpPr>
        <p:spPr>
          <a:xfrm>
            <a:off x="83571" y="366628"/>
            <a:ext cx="5571429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 userDrawn="1"/>
        </p:nvCxnSpPr>
        <p:spPr>
          <a:xfrm>
            <a:off x="83571" y="755670"/>
            <a:ext cx="5571429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 userDrawn="1"/>
        </p:nvCxnSpPr>
        <p:spPr>
          <a:xfrm>
            <a:off x="5780357" y="349063"/>
            <a:ext cx="181071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opping Cart"/>
          <p:cNvSpPr>
            <a:spLocks noChangeAspect="1" noEditPoints="1"/>
          </p:cNvSpPr>
          <p:nvPr userDrawn="1"/>
        </p:nvSpPr>
        <p:spPr bwMode="auto">
          <a:xfrm>
            <a:off x="7283528" y="126807"/>
            <a:ext cx="139286" cy="128571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Go Home"/>
          <p:cNvSpPr>
            <a:spLocks noChangeAspect="1" noEditPoints="1"/>
          </p:cNvSpPr>
          <p:nvPr userDrawn="1"/>
        </p:nvSpPr>
        <p:spPr bwMode="auto">
          <a:xfrm>
            <a:off x="5991395" y="132005"/>
            <a:ext cx="139286" cy="127324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Scroll Thumb" descr="&lt;SmartSettings&gt;&lt;SmartResize anchorLeft=&quot;Absolute&quot; anchorTop=&quot;Absolute&quot; anchorRight=&quot;Absolute&quot; anchorBottom=&quot;Absolute&quot; /&gt;&lt;/SmartSettings&gt;"/>
          <p:cNvSpPr>
            <a:spLocks noChangeAspect="1"/>
          </p:cNvSpPr>
          <p:nvPr userDrawn="1"/>
        </p:nvSpPr>
        <p:spPr bwMode="auto">
          <a:xfrm>
            <a:off x="5818887" y="127670"/>
            <a:ext cx="139286" cy="128571"/>
          </a:xfrm>
          <a:prstGeom prst="roundRect">
            <a:avLst>
              <a:gd name="adj" fmla="val 16879"/>
            </a:avLst>
          </a:prstGeom>
          <a:solidFill>
            <a:schemeClr val="bg1">
              <a:lumMod val="95000"/>
              <a:alpha val="9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415" tIns="34208" rIns="68415" bIns="34208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4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〓</a:t>
            </a:r>
            <a:endParaRPr kumimoji="1" lang="en-US" altLang="ko-KR" sz="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9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8147812" y="689279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7234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로그인후_No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62434156"/>
              </p:ext>
            </p:extLst>
          </p:nvPr>
        </p:nvGraphicFramePr>
        <p:xfrm>
          <a:off x="7743349" y="216568"/>
          <a:ext cx="2094721" cy="62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URI</a:t>
                      </a:r>
                      <a:endParaRPr lang="ko-KR" altLang="en-US" sz="600" dirty="0" smtClean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</a:t>
            </a:r>
            <a:r>
              <a:rPr lang="ko-KR" altLang="en-US" sz="600" b="1" dirty="0" smtClean="0">
                <a:solidFill>
                  <a:schemeClr val="bg1"/>
                </a:solidFill>
              </a:rPr>
              <a:t>저장사항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1" name="Window Inner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1"/>
            </p:custDataLst>
          </p:nvPr>
        </p:nvSpPr>
        <p:spPr>
          <a:xfrm>
            <a:off x="83571" y="57084"/>
            <a:ext cx="5571429" cy="6557143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Display"/>
          <p:cNvSpPr>
            <a:spLocks/>
          </p:cNvSpPr>
          <p:nvPr/>
        </p:nvSpPr>
        <p:spPr bwMode="auto">
          <a:xfrm>
            <a:off x="5780905" y="56814"/>
            <a:ext cx="1810714" cy="655835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7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47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48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 userDrawn="1"/>
        </p:nvCxnSpPr>
        <p:spPr>
          <a:xfrm>
            <a:off x="83571" y="932856"/>
            <a:ext cx="5571429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 userDrawn="1"/>
        </p:nvSpPr>
        <p:spPr>
          <a:xfrm>
            <a:off x="365904" y="492835"/>
            <a:ext cx="4853981" cy="175872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브랜드</a:t>
            </a:r>
            <a:r>
              <a:rPr lang="ko-KR" altLang="en-US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 소개     추천 제품     제품 구매     이벤트     고객센터     </a:t>
            </a:r>
            <a:r>
              <a:rPr lang="en-US" altLang="ko-KR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#</a:t>
            </a:r>
            <a:r>
              <a:rPr lang="ko-KR" altLang="en-US" sz="700" b="1" baseline="0" dirty="0" err="1" smtClean="0">
                <a:solidFill>
                  <a:schemeClr val="tx1"/>
                </a:solidFill>
                <a:latin typeface="+mn-ea"/>
                <a:ea typeface="+mn-ea"/>
              </a:rPr>
              <a:t>눈부심주의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2" name="Magnifier"/>
          <p:cNvSpPr>
            <a:spLocks noEditPoints="1"/>
          </p:cNvSpPr>
          <p:nvPr userDrawn="1"/>
        </p:nvSpPr>
        <p:spPr bwMode="auto">
          <a:xfrm>
            <a:off x="5041137" y="505843"/>
            <a:ext cx="137022" cy="138610"/>
          </a:xfrm>
          <a:custGeom>
            <a:avLst/>
            <a:gdLst>
              <a:gd name="T0" fmla="*/ 117 w 315"/>
              <a:gd name="T1" fmla="*/ 0 h 343"/>
              <a:gd name="T2" fmla="*/ 0 w 315"/>
              <a:gd name="T3" fmla="*/ 117 h 343"/>
              <a:gd name="T4" fmla="*/ 117 w 315"/>
              <a:gd name="T5" fmla="*/ 232 h 343"/>
              <a:gd name="T6" fmla="*/ 232 w 315"/>
              <a:gd name="T7" fmla="*/ 117 h 343"/>
              <a:gd name="T8" fmla="*/ 117 w 315"/>
              <a:gd name="T9" fmla="*/ 0 h 343"/>
              <a:gd name="T10" fmla="*/ 117 w 315"/>
              <a:gd name="T11" fmla="*/ 26 h 343"/>
              <a:gd name="T12" fmla="*/ 208 w 315"/>
              <a:gd name="T13" fmla="*/ 117 h 343"/>
              <a:gd name="T14" fmla="*/ 117 w 315"/>
              <a:gd name="T15" fmla="*/ 207 h 343"/>
              <a:gd name="T16" fmla="*/ 26 w 315"/>
              <a:gd name="T17" fmla="*/ 117 h 343"/>
              <a:gd name="T18" fmla="*/ 117 w 315"/>
              <a:gd name="T19" fmla="*/ 26 h 343"/>
              <a:gd name="T20" fmla="*/ 218 w 315"/>
              <a:gd name="T21" fmla="*/ 196 h 343"/>
              <a:gd name="T22" fmla="*/ 184 w 315"/>
              <a:gd name="T23" fmla="*/ 226 h 343"/>
              <a:gd name="T24" fmla="*/ 186 w 315"/>
              <a:gd name="T25" fmla="*/ 228 h 343"/>
              <a:gd name="T26" fmla="*/ 271 w 315"/>
              <a:gd name="T27" fmla="*/ 331 h 343"/>
              <a:gd name="T28" fmla="*/ 305 w 315"/>
              <a:gd name="T29" fmla="*/ 335 h 343"/>
              <a:gd name="T30" fmla="*/ 306 w 315"/>
              <a:gd name="T31" fmla="*/ 301 h 343"/>
              <a:gd name="T32" fmla="*/ 221 w 315"/>
              <a:gd name="T33" fmla="*/ 199 h 343"/>
              <a:gd name="T34" fmla="*/ 218 w 315"/>
              <a:gd name="T35" fmla="*/ 19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5" h="343">
                <a:moveTo>
                  <a:pt x="117" y="0"/>
                </a:moveTo>
                <a:cubicBezTo>
                  <a:pt x="53" y="0"/>
                  <a:pt x="0" y="53"/>
                  <a:pt x="0" y="117"/>
                </a:cubicBezTo>
                <a:cubicBezTo>
                  <a:pt x="0" y="181"/>
                  <a:pt x="53" y="232"/>
                  <a:pt x="117" y="232"/>
                </a:cubicBezTo>
                <a:cubicBezTo>
                  <a:pt x="181" y="232"/>
                  <a:pt x="232" y="181"/>
                  <a:pt x="232" y="117"/>
                </a:cubicBezTo>
                <a:cubicBezTo>
                  <a:pt x="232" y="53"/>
                  <a:pt x="181" y="0"/>
                  <a:pt x="117" y="0"/>
                </a:cubicBezTo>
                <a:close/>
                <a:moveTo>
                  <a:pt x="117" y="26"/>
                </a:moveTo>
                <a:cubicBezTo>
                  <a:pt x="167" y="26"/>
                  <a:pt x="208" y="66"/>
                  <a:pt x="208" y="117"/>
                </a:cubicBezTo>
                <a:cubicBezTo>
                  <a:pt x="208" y="167"/>
                  <a:pt x="167" y="207"/>
                  <a:pt x="117" y="207"/>
                </a:cubicBezTo>
                <a:cubicBezTo>
                  <a:pt x="67" y="207"/>
                  <a:pt x="26" y="167"/>
                  <a:pt x="26" y="117"/>
                </a:cubicBezTo>
                <a:cubicBezTo>
                  <a:pt x="26" y="66"/>
                  <a:pt x="67" y="26"/>
                  <a:pt x="117" y="26"/>
                </a:cubicBezTo>
                <a:close/>
                <a:moveTo>
                  <a:pt x="218" y="196"/>
                </a:moveTo>
                <a:cubicBezTo>
                  <a:pt x="208" y="208"/>
                  <a:pt x="197" y="218"/>
                  <a:pt x="184" y="226"/>
                </a:cubicBezTo>
                <a:lnTo>
                  <a:pt x="186" y="228"/>
                </a:lnTo>
                <a:lnTo>
                  <a:pt x="271" y="331"/>
                </a:lnTo>
                <a:cubicBezTo>
                  <a:pt x="279" y="341"/>
                  <a:pt x="296" y="343"/>
                  <a:pt x="305" y="335"/>
                </a:cubicBezTo>
                <a:cubicBezTo>
                  <a:pt x="315" y="326"/>
                  <a:pt x="315" y="309"/>
                  <a:pt x="306" y="301"/>
                </a:cubicBezTo>
                <a:lnTo>
                  <a:pt x="221" y="199"/>
                </a:lnTo>
                <a:lnTo>
                  <a:pt x="218" y="196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262626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93218" y="405711"/>
            <a:ext cx="675172" cy="315305"/>
          </a:xfrm>
          <a:prstGeom prst="rect">
            <a:avLst/>
          </a:prstGeom>
          <a:noFill/>
        </p:spPr>
        <p:txBody>
          <a:bodyPr wrap="none" lIns="68415" tIns="34208" rIns="68415" bIns="34208" rtlCol="0">
            <a:spAutoFit/>
          </a:bodyPr>
          <a:lstStyle/>
          <a:p>
            <a:pPr algn="ctr"/>
            <a:r>
              <a:rPr lang="en-US" altLang="ko-KR" sz="1000" b="1" dirty="0" smtClean="0"/>
              <a:t>J.ESTINA</a:t>
            </a:r>
          </a:p>
          <a:p>
            <a:pPr algn="ctr"/>
            <a:r>
              <a:rPr lang="en-US" altLang="ko-KR" sz="600" b="0" dirty="0" smtClean="0"/>
              <a:t>BEAUTY</a:t>
            </a:r>
            <a:endParaRPr lang="ko-KR" altLang="en-US" sz="600" b="0" dirty="0"/>
          </a:p>
        </p:txBody>
      </p:sp>
      <p:sp>
        <p:nvSpPr>
          <p:cNvPr id="52" name="Shopping Cart"/>
          <p:cNvSpPr>
            <a:spLocks noChangeAspect="1" noEditPoints="1"/>
          </p:cNvSpPr>
          <p:nvPr userDrawn="1"/>
        </p:nvSpPr>
        <p:spPr bwMode="auto">
          <a:xfrm>
            <a:off x="5222019" y="489197"/>
            <a:ext cx="167143" cy="154286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63398" y="129297"/>
            <a:ext cx="5389552" cy="205914"/>
            <a:chOff x="81930" y="586141"/>
            <a:chExt cx="6964959" cy="288279"/>
          </a:xfrm>
        </p:grpSpPr>
        <p:sp>
          <p:nvSpPr>
            <p:cNvPr id="61" name="TextBox 60"/>
            <p:cNvSpPr txBox="1"/>
            <p:nvPr userDrawn="1"/>
          </p:nvSpPr>
          <p:spPr>
            <a:xfrm>
              <a:off x="81930" y="594344"/>
              <a:ext cx="400062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spc="-60" dirty="0" smtClean="0"/>
                <a:t>J.ESTINA JEWELRY   |   J.ESTINA</a:t>
              </a:r>
              <a:r>
                <a:rPr lang="en-US" altLang="ko-KR" sz="700" spc="-60" baseline="0" dirty="0" smtClean="0"/>
                <a:t> BAG   |   ERGHE   |   ROMANSON   |   THE GROCERY</a:t>
              </a:r>
              <a:endParaRPr lang="ko-KR" altLang="en-US" sz="700" spc="-60" dirty="0"/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4670938" y="594344"/>
              <a:ext cx="1989539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spc="-60" baseline="0" dirty="0" smtClean="0"/>
                <a:t>로그아웃 </a:t>
              </a:r>
              <a:r>
                <a:rPr lang="en-US" altLang="ko-KR" sz="700" spc="-60" baseline="0" dirty="0"/>
                <a:t>| </a:t>
              </a:r>
              <a:r>
                <a:rPr lang="ko-KR" altLang="en-US" sz="700" spc="-60" baseline="0" dirty="0" err="1" smtClean="0"/>
                <a:t>마이페이지</a:t>
              </a:r>
              <a:r>
                <a:rPr lang="ko-KR" altLang="en-US" sz="700" spc="-60" baseline="0" dirty="0" smtClean="0"/>
                <a:t> </a:t>
              </a:r>
              <a:r>
                <a:rPr lang="en-US" altLang="ko-KR" sz="700" spc="-60" baseline="0" dirty="0" smtClean="0"/>
                <a:t>| </a:t>
              </a:r>
              <a:r>
                <a:rPr lang="ko-KR" altLang="en-US" sz="700" spc="-60" baseline="0" dirty="0"/>
                <a:t>주문배송조회</a:t>
              </a:r>
            </a:p>
          </p:txBody>
        </p:sp>
        <p:sp>
          <p:nvSpPr>
            <p:cNvPr id="63" name="TextBox 62"/>
            <p:cNvSpPr txBox="1"/>
            <p:nvPr userDrawn="1"/>
          </p:nvSpPr>
          <p:spPr>
            <a:xfrm>
              <a:off x="6639560" y="594344"/>
              <a:ext cx="26599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f</a:t>
              </a:r>
              <a:endParaRPr lang="ko-KR" altLang="en-US" sz="700" spc="-60" baseline="0" dirty="0"/>
            </a:p>
          </p:txBody>
        </p:sp>
        <p:sp>
          <p:nvSpPr>
            <p:cNvPr id="64" name="TextBox 63"/>
            <p:cNvSpPr txBox="1"/>
            <p:nvPr userDrawn="1"/>
          </p:nvSpPr>
          <p:spPr>
            <a:xfrm>
              <a:off x="6787113" y="586141"/>
              <a:ext cx="259776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I</a:t>
              </a:r>
              <a:endParaRPr lang="ko-KR" altLang="en-US" sz="700" spc="-60" baseline="0" dirty="0"/>
            </a:p>
          </p:txBody>
        </p:sp>
      </p:grpSp>
      <p:cxnSp>
        <p:nvCxnSpPr>
          <p:cNvPr id="65" name="직선 연결선 64"/>
          <p:cNvCxnSpPr/>
          <p:nvPr userDrawn="1"/>
        </p:nvCxnSpPr>
        <p:spPr>
          <a:xfrm>
            <a:off x="83571" y="366628"/>
            <a:ext cx="5571429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 userDrawn="1"/>
        </p:nvCxnSpPr>
        <p:spPr>
          <a:xfrm>
            <a:off x="83571" y="755670"/>
            <a:ext cx="5571429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 userDrawn="1"/>
        </p:nvCxnSpPr>
        <p:spPr>
          <a:xfrm>
            <a:off x="5780357" y="349063"/>
            <a:ext cx="181071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hopping Cart"/>
          <p:cNvSpPr>
            <a:spLocks noChangeAspect="1" noEditPoints="1"/>
          </p:cNvSpPr>
          <p:nvPr userDrawn="1"/>
        </p:nvSpPr>
        <p:spPr bwMode="auto">
          <a:xfrm>
            <a:off x="7283528" y="126807"/>
            <a:ext cx="139286" cy="128571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Go Home"/>
          <p:cNvSpPr>
            <a:spLocks noChangeAspect="1" noEditPoints="1"/>
          </p:cNvSpPr>
          <p:nvPr userDrawn="1"/>
        </p:nvSpPr>
        <p:spPr bwMode="auto">
          <a:xfrm>
            <a:off x="5991395" y="132005"/>
            <a:ext cx="139286" cy="127324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Scroll Thumb" descr="&lt;SmartSettings&gt;&lt;SmartResize anchorLeft=&quot;Absolute&quot; anchorTop=&quot;Absolute&quot; anchorRight=&quot;Absolute&quot; anchorBottom=&quot;Absolute&quot; /&gt;&lt;/SmartSettings&gt;"/>
          <p:cNvSpPr>
            <a:spLocks noChangeAspect="1"/>
          </p:cNvSpPr>
          <p:nvPr userDrawn="1"/>
        </p:nvSpPr>
        <p:spPr bwMode="auto">
          <a:xfrm>
            <a:off x="5818887" y="127670"/>
            <a:ext cx="139286" cy="128571"/>
          </a:xfrm>
          <a:prstGeom prst="roundRect">
            <a:avLst>
              <a:gd name="adj" fmla="val 16879"/>
            </a:avLst>
          </a:prstGeom>
          <a:solidFill>
            <a:schemeClr val="bg1">
              <a:lumMod val="95000"/>
              <a:alpha val="9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415" tIns="34208" rIns="68415" bIns="34208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4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〓</a:t>
            </a:r>
            <a:endParaRPr kumimoji="1" lang="en-US" altLang="ko-KR" sz="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1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8147812" y="689279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8315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전체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6224036"/>
              </p:ext>
            </p:extLst>
          </p:nvPr>
        </p:nvGraphicFramePr>
        <p:xfrm>
          <a:off x="7743349" y="216568"/>
          <a:ext cx="2094721" cy="62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URI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</a:t>
            </a:r>
            <a:r>
              <a:rPr lang="ko-KR" altLang="en-US" sz="600" b="1" dirty="0" smtClean="0">
                <a:solidFill>
                  <a:schemeClr val="bg1"/>
                </a:solidFill>
              </a:rPr>
              <a:t>저장사항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72572" y="56571"/>
            <a:ext cx="7521429" cy="65571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4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8147812" y="689279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276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min_GNB(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 userDrawn="1"/>
        </p:nvSpPr>
        <p:spPr>
          <a:xfrm>
            <a:off x="72572" y="56571"/>
            <a:ext cx="7521429" cy="65571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4174758"/>
              </p:ext>
            </p:extLst>
          </p:nvPr>
        </p:nvGraphicFramePr>
        <p:xfrm>
          <a:off x="7743349" y="216568"/>
          <a:ext cx="2094721" cy="470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</a:t>
            </a:r>
            <a:r>
              <a:rPr lang="ko-KR" altLang="en-US" sz="600" b="1" dirty="0" smtClean="0">
                <a:solidFill>
                  <a:schemeClr val="bg1"/>
                </a:solidFill>
              </a:rPr>
              <a:t>저장사항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4" name="텍스트 개체 틀 73"/>
          <p:cNvSpPr>
            <a:spLocks noGrp="1"/>
          </p:cNvSpPr>
          <p:nvPr userDrawn="1"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 userDrawn="1"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4" name="슬라이드 번호 개체 틀 4"/>
          <p:cNvSpPr>
            <a:spLocks noGrp="1"/>
          </p:cNvSpPr>
          <p:nvPr userDrawn="1"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72572" y="56572"/>
            <a:ext cx="7521429" cy="3297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 userDrawn="1"/>
        </p:nvSpPr>
        <p:spPr>
          <a:xfrm>
            <a:off x="5873552" y="139742"/>
            <a:ext cx="1081654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ID1234567890 (</a:t>
            </a:r>
            <a:r>
              <a:rPr lang="ko-KR" altLang="en-US" sz="700" dirty="0" smtClean="0">
                <a:solidFill>
                  <a:schemeClr val="tx1"/>
                </a:solidFill>
              </a:rPr>
              <a:t>홍길동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Button"/>
          <p:cNvSpPr/>
          <p:nvPr userDrawn="1"/>
        </p:nvSpPr>
        <p:spPr>
          <a:xfrm>
            <a:off x="6997620" y="133209"/>
            <a:ext cx="436438" cy="15927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4208" tIns="20525" rIns="34208" bIns="2052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2030384"/>
              </p:ext>
            </p:extLst>
          </p:nvPr>
        </p:nvGraphicFramePr>
        <p:xfrm>
          <a:off x="1870120" y="80401"/>
          <a:ext cx="3342858" cy="264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143"/>
                <a:gridCol w="557143"/>
                <a:gridCol w="557143"/>
                <a:gridCol w="557143"/>
                <a:gridCol w="557143"/>
                <a:gridCol w="557143"/>
              </a:tblGrid>
              <a:tr h="264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프로모션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주문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상품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/>
                        <a:t>회원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운영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6" name="직선 연결선 35"/>
          <p:cNvCxnSpPr/>
          <p:nvPr userDrawn="1"/>
        </p:nvCxnSpPr>
        <p:spPr>
          <a:xfrm>
            <a:off x="72572" y="729672"/>
            <a:ext cx="75289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 userDrawn="1"/>
        </p:nvSpPr>
        <p:spPr>
          <a:xfrm>
            <a:off x="72570" y="119412"/>
            <a:ext cx="679981" cy="192195"/>
          </a:xfrm>
          <a:prstGeom prst="rect">
            <a:avLst/>
          </a:prstGeom>
          <a:noFill/>
        </p:spPr>
        <p:txBody>
          <a:bodyPr wrap="none" lIns="68415" tIns="34208" rIns="68415" bIns="34208" rtlCol="0">
            <a:spAutoFit/>
          </a:bodyPr>
          <a:lstStyle/>
          <a:p>
            <a:pPr algn="l"/>
            <a:r>
              <a:rPr lang="en-US" altLang="ko-KR" sz="800" b="1" baseline="0" dirty="0" smtClean="0"/>
              <a:t>Site Admin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78378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 userDrawn="1">
          <p15:clr>
            <a:srgbClr val="FBAE40"/>
          </p15:clr>
        </p15:guide>
        <p15:guide id="2" pos="6300" userDrawn="1">
          <p15:clr>
            <a:srgbClr val="FBAE40"/>
          </p15:clr>
        </p15:guide>
        <p15:guide id="3" pos="3125" userDrawn="1">
          <p15:clr>
            <a:srgbClr val="FBAE40"/>
          </p15:clr>
        </p15:guide>
        <p15:guide id="4" pos="5824" userDrawn="1">
          <p15:clr>
            <a:srgbClr val="FBAE40"/>
          </p15:clr>
        </p15:guide>
        <p15:guide id="5" pos="449" userDrawn="1">
          <p15:clr>
            <a:srgbClr val="FBAE40"/>
          </p15:clr>
        </p15:guide>
        <p15:guide id="6" orient="horz" pos="12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min_GNB(左)_닫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 userDrawn="1"/>
        </p:nvSpPr>
        <p:spPr>
          <a:xfrm>
            <a:off x="72572" y="56571"/>
            <a:ext cx="7521429" cy="65571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3" y="56571"/>
            <a:ext cx="1253571" cy="65571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/>
          </p:nvPr>
        </p:nvGraphicFramePr>
        <p:xfrm>
          <a:off x="7743349" y="216568"/>
          <a:ext cx="2094721" cy="470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</a:t>
            </a:r>
            <a:r>
              <a:rPr lang="ko-KR" altLang="en-US" sz="600" b="1" dirty="0" smtClean="0">
                <a:solidFill>
                  <a:schemeClr val="bg1"/>
                </a:solidFill>
              </a:rPr>
              <a:t>저장사항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65839" y="614881"/>
            <a:ext cx="1081654" cy="344959"/>
            <a:chOff x="7791677" y="143783"/>
            <a:chExt cx="1397830" cy="482944"/>
          </a:xfrm>
        </p:grpSpPr>
        <p:sp>
          <p:nvSpPr>
            <p:cNvPr id="70" name="직사각형 69"/>
            <p:cNvSpPr/>
            <p:nvPr userDrawn="1"/>
          </p:nvSpPr>
          <p:spPr>
            <a:xfrm>
              <a:off x="7791677" y="143783"/>
              <a:ext cx="1397830" cy="20468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ID1234567890 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홍길동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1" name="Button"/>
            <p:cNvSpPr/>
            <p:nvPr userDrawn="1"/>
          </p:nvSpPr>
          <p:spPr>
            <a:xfrm>
              <a:off x="8193272" y="382896"/>
              <a:ext cx="594639" cy="243831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로그아웃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79881" y="165335"/>
            <a:ext cx="125357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고객사명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9147987"/>
              </p:ext>
            </p:extLst>
          </p:nvPr>
        </p:nvGraphicFramePr>
        <p:xfrm>
          <a:off x="72570" y="1048252"/>
          <a:ext cx="1253571" cy="1589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3571"/>
              </a:tblGrid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프로모션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/>
                        <a:t>컨텐츠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주문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상품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회원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운영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324716" y="503471"/>
            <a:ext cx="62678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 userDrawn="1"/>
        </p:nvSpPr>
        <p:spPr>
          <a:xfrm>
            <a:off x="1333591" y="116954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메인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173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dmin_GNB(左)_닫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 userDrawn="1"/>
        </p:nvSpPr>
        <p:spPr>
          <a:xfrm>
            <a:off x="72572" y="56571"/>
            <a:ext cx="7521429" cy="65571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3" y="56571"/>
            <a:ext cx="1253571" cy="65571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/>
          </p:nvPr>
        </p:nvGraphicFramePr>
        <p:xfrm>
          <a:off x="7743349" y="216568"/>
          <a:ext cx="2094721" cy="470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</a:t>
            </a:r>
            <a:r>
              <a:rPr lang="ko-KR" altLang="en-US" sz="600" b="1" dirty="0" smtClean="0">
                <a:solidFill>
                  <a:schemeClr val="bg1"/>
                </a:solidFill>
              </a:rPr>
              <a:t>저장사항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79881" y="165335"/>
            <a:ext cx="125357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고객사명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3852645"/>
              </p:ext>
            </p:extLst>
          </p:nvPr>
        </p:nvGraphicFramePr>
        <p:xfrm>
          <a:off x="72570" y="1048252"/>
          <a:ext cx="1253571" cy="2119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3571"/>
              </a:tblGrid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/>
                        <a:t>프로모션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/>
                        <a:t>   ≡ 일반</a:t>
                      </a:r>
                      <a:r>
                        <a:rPr lang="ko-KR" altLang="en-US" sz="700" b="1" baseline="0" dirty="0" smtClean="0"/>
                        <a:t> 이벤트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/>
                        <a:t>   ≡ </a:t>
                      </a:r>
                      <a:r>
                        <a:rPr lang="ko-KR" altLang="en-US" sz="700" b="0" dirty="0" err="1" smtClean="0"/>
                        <a:t>댓글</a:t>
                      </a:r>
                      <a:r>
                        <a:rPr lang="ko-KR" altLang="en-US" sz="700" b="0" dirty="0" smtClean="0"/>
                        <a:t> 이벤트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/>
                        <a:t>컨텐츠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주문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상품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회원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운영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324716" y="503471"/>
            <a:ext cx="62678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 userDrawn="1"/>
        </p:nvSpPr>
        <p:spPr>
          <a:xfrm>
            <a:off x="1333591" y="116954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주문 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165839" y="614881"/>
            <a:ext cx="1081654" cy="344959"/>
            <a:chOff x="7791677" y="143783"/>
            <a:chExt cx="1397830" cy="482944"/>
          </a:xfrm>
        </p:grpSpPr>
        <p:sp>
          <p:nvSpPr>
            <p:cNvPr id="32" name="직사각형 31"/>
            <p:cNvSpPr/>
            <p:nvPr userDrawn="1"/>
          </p:nvSpPr>
          <p:spPr>
            <a:xfrm>
              <a:off x="7791677" y="143783"/>
              <a:ext cx="1397830" cy="20468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ID1234567890 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홍길동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3" name="Button"/>
            <p:cNvSpPr/>
            <p:nvPr userDrawn="1"/>
          </p:nvSpPr>
          <p:spPr>
            <a:xfrm>
              <a:off x="8193272" y="382896"/>
              <a:ext cx="594639" cy="243831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로그아웃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5748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min_전체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51241642"/>
              </p:ext>
            </p:extLst>
          </p:nvPr>
        </p:nvGraphicFramePr>
        <p:xfrm>
          <a:off x="7743349" y="216568"/>
          <a:ext cx="2094721" cy="470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</a:t>
            </a:r>
            <a:r>
              <a:rPr lang="ko-KR" altLang="en-US" sz="600" b="1" dirty="0" smtClean="0">
                <a:solidFill>
                  <a:schemeClr val="bg1"/>
                </a:solidFill>
              </a:rPr>
              <a:t>저장사항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72572" y="56571"/>
            <a:ext cx="7521429" cy="65571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0987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min_설명영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99786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22881383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로그인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/>
          </p:nvPr>
        </p:nvGraphicFramePr>
        <p:xfrm>
          <a:off x="7743349" y="216568"/>
          <a:ext cx="2094721" cy="62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URI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변경사항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lnSpc>
                <a:spcPct val="100000"/>
              </a:lnSpc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9" name="Browser" descr="&lt;SmartSettings&gt;&lt;SmartResize enabled=&quot;False&quot; minWidth=&quot;230&quot; minHeight=&quot;4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53071" y="49122"/>
            <a:ext cx="5473008" cy="6557448"/>
            <a:chOff x="508000" y="1416844"/>
            <a:chExt cx="6696744" cy="4405076"/>
          </a:xfrm>
        </p:grpSpPr>
        <p:sp>
          <p:nvSpPr>
            <p:cNvPr id="20" name="Window Outer"/>
            <p:cNvSpPr/>
            <p:nvPr userDrawn="1">
              <p:custDataLst>
                <p:tags r:id="rId2"/>
              </p:custDataLst>
            </p:nvPr>
          </p:nvSpPr>
          <p:spPr>
            <a:xfrm>
              <a:off x="508000" y="1416844"/>
              <a:ext cx="6696744" cy="4405076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제이에스티나 뷰티</a:t>
              </a:r>
              <a:endParaRPr lang="en-US" sz="7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Window Inner"/>
            <p:cNvSpPr/>
            <p:nvPr userDrawn="1">
              <p:custDataLst>
                <p:tags r:id="rId3"/>
              </p:custDataLst>
            </p:nvPr>
          </p:nvSpPr>
          <p:spPr>
            <a:xfrm>
              <a:off x="536885" y="1634617"/>
              <a:ext cx="6638974" cy="41429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Address Box"/>
            <p:cNvSpPr/>
            <p:nvPr userDrawn="1">
              <p:custDataLst>
                <p:tags r:id="rId4"/>
              </p:custDataLst>
            </p:nvPr>
          </p:nvSpPr>
          <p:spPr>
            <a:xfrm>
              <a:off x="1565093" y="1521923"/>
              <a:ext cx="4375968" cy="910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7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http://</a:t>
              </a:r>
              <a:r>
                <a:rPr lang="en-US" sz="7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www. Jestinabeauty.com</a:t>
              </a:r>
            </a:p>
          </p:txBody>
        </p:sp>
        <p:sp>
          <p:nvSpPr>
            <p:cNvPr id="23" name="Search Box"/>
            <p:cNvSpPr/>
            <p:nvPr userDrawn="1">
              <p:custDataLst>
                <p:tags r:id="rId5"/>
              </p:custDataLst>
            </p:nvPr>
          </p:nvSpPr>
          <p:spPr>
            <a:xfrm>
              <a:off x="5986761" y="1521923"/>
              <a:ext cx="1189096" cy="910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Search</a:t>
              </a:r>
              <a:endPara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4" name="Browser Buttons"/>
            <p:cNvGrpSpPr/>
            <p:nvPr userDrawn="1"/>
          </p:nvGrpSpPr>
          <p:grpSpPr>
            <a:xfrm>
              <a:off x="592638" y="1523352"/>
              <a:ext cx="854810" cy="88173"/>
              <a:chOff x="613325" y="1565363"/>
              <a:chExt cx="854810" cy="88173"/>
            </a:xfrm>
          </p:grpSpPr>
          <p:sp>
            <p:nvSpPr>
              <p:cNvPr id="29" name="Cancel Button"/>
              <p:cNvSpPr>
                <a:spLocks noChangeAspect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1320596" y="1569170"/>
                <a:ext cx="147539" cy="80559"/>
              </a:xfrm>
              <a:custGeom>
                <a:avLst/>
                <a:gdLst>
                  <a:gd name="T0" fmla="*/ 245 w 281"/>
                  <a:gd name="T1" fmla="*/ 5 h 280"/>
                  <a:gd name="T2" fmla="*/ 225 w 281"/>
                  <a:gd name="T3" fmla="*/ 5 h 280"/>
                  <a:gd name="T4" fmla="*/ 140 w 281"/>
                  <a:gd name="T5" fmla="*/ 90 h 280"/>
                  <a:gd name="T6" fmla="*/ 56 w 281"/>
                  <a:gd name="T7" fmla="*/ 5 h 280"/>
                  <a:gd name="T8" fmla="*/ 36 w 281"/>
                  <a:gd name="T9" fmla="*/ 5 h 280"/>
                  <a:gd name="T10" fmla="*/ 6 w 281"/>
                  <a:gd name="T11" fmla="*/ 35 h 280"/>
                  <a:gd name="T12" fmla="*/ 6 w 281"/>
                  <a:gd name="T13" fmla="*/ 55 h 280"/>
                  <a:gd name="T14" fmla="*/ 91 w 281"/>
                  <a:gd name="T15" fmla="*/ 140 h 280"/>
                  <a:gd name="T16" fmla="*/ 6 w 281"/>
                  <a:gd name="T17" fmla="*/ 225 h 280"/>
                  <a:gd name="T18" fmla="*/ 6 w 281"/>
                  <a:gd name="T19" fmla="*/ 245 h 280"/>
                  <a:gd name="T20" fmla="*/ 36 w 281"/>
                  <a:gd name="T21" fmla="*/ 274 h 280"/>
                  <a:gd name="T22" fmla="*/ 56 w 281"/>
                  <a:gd name="T23" fmla="*/ 274 h 280"/>
                  <a:gd name="T24" fmla="*/ 140 w 281"/>
                  <a:gd name="T25" fmla="*/ 190 h 280"/>
                  <a:gd name="T26" fmla="*/ 225 w 281"/>
                  <a:gd name="T27" fmla="*/ 274 h 280"/>
                  <a:gd name="T28" fmla="*/ 245 w 281"/>
                  <a:gd name="T29" fmla="*/ 274 h 280"/>
                  <a:gd name="T30" fmla="*/ 275 w 281"/>
                  <a:gd name="T31" fmla="*/ 245 h 280"/>
                  <a:gd name="T32" fmla="*/ 275 w 281"/>
                  <a:gd name="T33" fmla="*/ 225 h 280"/>
                  <a:gd name="T34" fmla="*/ 190 w 281"/>
                  <a:gd name="T35" fmla="*/ 140 h 280"/>
                  <a:gd name="T36" fmla="*/ 275 w 281"/>
                  <a:gd name="T37" fmla="*/ 55 h 280"/>
                  <a:gd name="T38" fmla="*/ 275 w 281"/>
                  <a:gd name="T39" fmla="*/ 35 h 280"/>
                  <a:gd name="T40" fmla="*/ 245 w 281"/>
                  <a:gd name="T41" fmla="*/ 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" h="280">
                    <a:moveTo>
                      <a:pt x="245" y="5"/>
                    </a:moveTo>
                    <a:cubicBezTo>
                      <a:pt x="240" y="0"/>
                      <a:pt x="231" y="0"/>
                      <a:pt x="225" y="5"/>
                    </a:cubicBezTo>
                    <a:lnTo>
                      <a:pt x="140" y="90"/>
                    </a:lnTo>
                    <a:lnTo>
                      <a:pt x="56" y="5"/>
                    </a:lnTo>
                    <a:cubicBezTo>
                      <a:pt x="50" y="0"/>
                      <a:pt x="41" y="0"/>
                      <a:pt x="36" y="5"/>
                    </a:cubicBezTo>
                    <a:lnTo>
                      <a:pt x="6" y="35"/>
                    </a:lnTo>
                    <a:cubicBezTo>
                      <a:pt x="0" y="41"/>
                      <a:pt x="0" y="49"/>
                      <a:pt x="6" y="55"/>
                    </a:cubicBezTo>
                    <a:lnTo>
                      <a:pt x="91" y="140"/>
                    </a:lnTo>
                    <a:lnTo>
                      <a:pt x="6" y="225"/>
                    </a:lnTo>
                    <a:cubicBezTo>
                      <a:pt x="0" y="230"/>
                      <a:pt x="0" y="239"/>
                      <a:pt x="6" y="245"/>
                    </a:cubicBezTo>
                    <a:lnTo>
                      <a:pt x="36" y="274"/>
                    </a:lnTo>
                    <a:cubicBezTo>
                      <a:pt x="41" y="280"/>
                      <a:pt x="50" y="280"/>
                      <a:pt x="56" y="274"/>
                    </a:cubicBezTo>
                    <a:lnTo>
                      <a:pt x="140" y="190"/>
                    </a:lnTo>
                    <a:lnTo>
                      <a:pt x="225" y="274"/>
                    </a:lnTo>
                    <a:cubicBezTo>
                      <a:pt x="231" y="280"/>
                      <a:pt x="240" y="280"/>
                      <a:pt x="245" y="274"/>
                    </a:cubicBezTo>
                    <a:lnTo>
                      <a:pt x="275" y="245"/>
                    </a:lnTo>
                    <a:cubicBezTo>
                      <a:pt x="281" y="239"/>
                      <a:pt x="281" y="230"/>
                      <a:pt x="275" y="225"/>
                    </a:cubicBezTo>
                    <a:lnTo>
                      <a:pt x="190" y="140"/>
                    </a:lnTo>
                    <a:lnTo>
                      <a:pt x="275" y="55"/>
                    </a:lnTo>
                    <a:cubicBezTo>
                      <a:pt x="281" y="49"/>
                      <a:pt x="281" y="41"/>
                      <a:pt x="275" y="35"/>
                    </a:cubicBezTo>
                    <a:lnTo>
                      <a:pt x="245" y="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Reload Button"/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1083016" y="1565363"/>
                <a:ext cx="163477" cy="88173"/>
              </a:xfrm>
              <a:custGeom>
                <a:avLst/>
                <a:gdLst>
                  <a:gd name="T0" fmla="*/ 162 w 312"/>
                  <a:gd name="T1" fmla="*/ 0 h 306"/>
                  <a:gd name="T2" fmla="*/ 82 w 312"/>
                  <a:gd name="T3" fmla="*/ 26 h 306"/>
                  <a:gd name="T4" fmla="*/ 45 w 312"/>
                  <a:gd name="T5" fmla="*/ 227 h 306"/>
                  <a:gd name="T6" fmla="*/ 233 w 312"/>
                  <a:gd name="T7" fmla="*/ 271 h 306"/>
                  <a:gd name="T8" fmla="*/ 246 w 312"/>
                  <a:gd name="T9" fmla="*/ 264 h 306"/>
                  <a:gd name="T10" fmla="*/ 281 w 312"/>
                  <a:gd name="T11" fmla="*/ 229 h 306"/>
                  <a:gd name="T12" fmla="*/ 275 w 312"/>
                  <a:gd name="T13" fmla="*/ 189 h 306"/>
                  <a:gd name="T14" fmla="*/ 235 w 312"/>
                  <a:gd name="T15" fmla="*/ 195 h 306"/>
                  <a:gd name="T16" fmla="*/ 213 w 312"/>
                  <a:gd name="T17" fmla="*/ 217 h 306"/>
                  <a:gd name="T18" fmla="*/ 91 w 312"/>
                  <a:gd name="T19" fmla="*/ 195 h 306"/>
                  <a:gd name="T20" fmla="*/ 114 w 312"/>
                  <a:gd name="T21" fmla="*/ 73 h 306"/>
                  <a:gd name="T22" fmla="*/ 234 w 312"/>
                  <a:gd name="T23" fmla="*/ 93 h 306"/>
                  <a:gd name="T24" fmla="*/ 197 w 312"/>
                  <a:gd name="T25" fmla="*/ 119 h 306"/>
                  <a:gd name="T26" fmla="*/ 312 w 312"/>
                  <a:gd name="T27" fmla="*/ 165 h 306"/>
                  <a:gd name="T28" fmla="*/ 311 w 312"/>
                  <a:gd name="T29" fmla="*/ 41 h 306"/>
                  <a:gd name="T30" fmla="*/ 281 w 312"/>
                  <a:gd name="T31" fmla="*/ 61 h 306"/>
                  <a:gd name="T32" fmla="*/ 162 w 312"/>
                  <a:gd name="T3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2" h="306">
                    <a:moveTo>
                      <a:pt x="162" y="0"/>
                    </a:moveTo>
                    <a:cubicBezTo>
                      <a:pt x="134" y="1"/>
                      <a:pt x="106" y="9"/>
                      <a:pt x="82" y="26"/>
                    </a:cubicBezTo>
                    <a:cubicBezTo>
                      <a:pt x="17" y="71"/>
                      <a:pt x="0" y="162"/>
                      <a:pt x="45" y="227"/>
                    </a:cubicBezTo>
                    <a:cubicBezTo>
                      <a:pt x="87" y="289"/>
                      <a:pt x="169" y="306"/>
                      <a:pt x="233" y="271"/>
                    </a:cubicBezTo>
                    <a:cubicBezTo>
                      <a:pt x="237" y="269"/>
                      <a:pt x="242" y="267"/>
                      <a:pt x="246" y="264"/>
                    </a:cubicBezTo>
                    <a:cubicBezTo>
                      <a:pt x="260" y="255"/>
                      <a:pt x="271" y="243"/>
                      <a:pt x="281" y="229"/>
                    </a:cubicBezTo>
                    <a:cubicBezTo>
                      <a:pt x="290" y="217"/>
                      <a:pt x="287" y="198"/>
                      <a:pt x="275" y="189"/>
                    </a:cubicBezTo>
                    <a:cubicBezTo>
                      <a:pt x="263" y="180"/>
                      <a:pt x="244" y="183"/>
                      <a:pt x="235" y="195"/>
                    </a:cubicBezTo>
                    <a:cubicBezTo>
                      <a:pt x="229" y="204"/>
                      <a:pt x="222" y="212"/>
                      <a:pt x="213" y="217"/>
                    </a:cubicBezTo>
                    <a:cubicBezTo>
                      <a:pt x="173" y="245"/>
                      <a:pt x="119" y="235"/>
                      <a:pt x="91" y="195"/>
                    </a:cubicBezTo>
                    <a:cubicBezTo>
                      <a:pt x="64" y="154"/>
                      <a:pt x="73" y="101"/>
                      <a:pt x="114" y="73"/>
                    </a:cubicBezTo>
                    <a:cubicBezTo>
                      <a:pt x="153" y="46"/>
                      <a:pt x="206" y="55"/>
                      <a:pt x="234" y="93"/>
                    </a:cubicBezTo>
                    <a:lnTo>
                      <a:pt x="197" y="119"/>
                    </a:lnTo>
                    <a:lnTo>
                      <a:pt x="312" y="165"/>
                    </a:lnTo>
                    <a:lnTo>
                      <a:pt x="311" y="41"/>
                    </a:lnTo>
                    <a:lnTo>
                      <a:pt x="281" y="61"/>
                    </a:lnTo>
                    <a:cubicBezTo>
                      <a:pt x="253" y="21"/>
                      <a:pt x="208" y="0"/>
                      <a:pt x="1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Forward Button"/>
              <p:cNvSpPr>
                <a:spLocks noChangeAspect="1"/>
              </p:cNvSpPr>
              <p:nvPr userDrawn="1">
                <p:custDataLst>
                  <p:tags r:id="rId11"/>
                </p:custDataLst>
              </p:nvPr>
            </p:nvSpPr>
            <p:spPr bwMode="auto">
              <a:xfrm>
                <a:off x="848625" y="1573099"/>
                <a:ext cx="160288" cy="72700"/>
              </a:xfrm>
              <a:custGeom>
                <a:avLst/>
                <a:gdLst>
                  <a:gd name="T0" fmla="*/ 123 w 306"/>
                  <a:gd name="T1" fmla="*/ 28 h 252"/>
                  <a:gd name="T2" fmla="*/ 123 w 306"/>
                  <a:gd name="T3" fmla="*/ 70 h 252"/>
                  <a:gd name="T4" fmla="*/ 12 w 306"/>
                  <a:gd name="T5" fmla="*/ 70 h 252"/>
                  <a:gd name="T6" fmla="*/ 0 w 306"/>
                  <a:gd name="T7" fmla="*/ 84 h 252"/>
                  <a:gd name="T8" fmla="*/ 0 w 306"/>
                  <a:gd name="T9" fmla="*/ 164 h 252"/>
                  <a:gd name="T10" fmla="*/ 12 w 306"/>
                  <a:gd name="T11" fmla="*/ 178 h 252"/>
                  <a:gd name="T12" fmla="*/ 123 w 306"/>
                  <a:gd name="T13" fmla="*/ 178 h 252"/>
                  <a:gd name="T14" fmla="*/ 123 w 306"/>
                  <a:gd name="T15" fmla="*/ 220 h 252"/>
                  <a:gd name="T16" fmla="*/ 156 w 306"/>
                  <a:gd name="T17" fmla="*/ 241 h 252"/>
                  <a:gd name="T18" fmla="*/ 296 w 306"/>
                  <a:gd name="T19" fmla="*/ 146 h 252"/>
                  <a:gd name="T20" fmla="*/ 306 w 306"/>
                  <a:gd name="T21" fmla="*/ 124 h 252"/>
                  <a:gd name="T22" fmla="*/ 296 w 306"/>
                  <a:gd name="T23" fmla="*/ 102 h 252"/>
                  <a:gd name="T24" fmla="*/ 156 w 306"/>
                  <a:gd name="T25" fmla="*/ 7 h 252"/>
                  <a:gd name="T26" fmla="*/ 123 w 306"/>
                  <a:gd name="T27" fmla="*/ 2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6" h="252">
                    <a:moveTo>
                      <a:pt x="123" y="28"/>
                    </a:moveTo>
                    <a:lnTo>
                      <a:pt x="123" y="70"/>
                    </a:lnTo>
                    <a:lnTo>
                      <a:pt x="12" y="70"/>
                    </a:lnTo>
                    <a:cubicBezTo>
                      <a:pt x="5" y="70"/>
                      <a:pt x="0" y="76"/>
                      <a:pt x="0" y="84"/>
                    </a:cubicBezTo>
                    <a:lnTo>
                      <a:pt x="0" y="164"/>
                    </a:lnTo>
                    <a:cubicBezTo>
                      <a:pt x="0" y="172"/>
                      <a:pt x="5" y="178"/>
                      <a:pt x="12" y="178"/>
                    </a:cubicBezTo>
                    <a:lnTo>
                      <a:pt x="123" y="178"/>
                    </a:lnTo>
                    <a:lnTo>
                      <a:pt x="123" y="220"/>
                    </a:lnTo>
                    <a:cubicBezTo>
                      <a:pt x="123" y="248"/>
                      <a:pt x="137" y="252"/>
                      <a:pt x="156" y="241"/>
                    </a:cubicBezTo>
                    <a:lnTo>
                      <a:pt x="296" y="146"/>
                    </a:lnTo>
                    <a:cubicBezTo>
                      <a:pt x="303" y="141"/>
                      <a:pt x="306" y="132"/>
                      <a:pt x="306" y="124"/>
                    </a:cubicBezTo>
                    <a:cubicBezTo>
                      <a:pt x="306" y="116"/>
                      <a:pt x="303" y="107"/>
                      <a:pt x="296" y="102"/>
                    </a:cubicBezTo>
                    <a:lnTo>
                      <a:pt x="156" y="7"/>
                    </a:lnTo>
                    <a:cubicBezTo>
                      <a:pt x="135" y="0"/>
                      <a:pt x="123" y="13"/>
                      <a:pt x="123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Back Button"/>
              <p:cNvSpPr>
                <a:spLocks noChangeAspect="1"/>
              </p:cNvSpPr>
              <p:nvPr userDrawn="1">
                <p:custDataLst>
                  <p:tags r:id="rId12"/>
                </p:custDataLst>
              </p:nvPr>
            </p:nvSpPr>
            <p:spPr bwMode="auto">
              <a:xfrm>
                <a:off x="613325" y="1573345"/>
                <a:ext cx="161198" cy="72209"/>
              </a:xfrm>
              <a:custGeom>
                <a:avLst/>
                <a:gdLst>
                  <a:gd name="T0" fmla="*/ 183 w 307"/>
                  <a:gd name="T1" fmla="*/ 223 h 251"/>
                  <a:gd name="T2" fmla="*/ 183 w 307"/>
                  <a:gd name="T3" fmla="*/ 182 h 251"/>
                  <a:gd name="T4" fmla="*/ 295 w 307"/>
                  <a:gd name="T5" fmla="*/ 182 h 251"/>
                  <a:gd name="T6" fmla="*/ 307 w 307"/>
                  <a:gd name="T7" fmla="*/ 168 h 251"/>
                  <a:gd name="T8" fmla="*/ 307 w 307"/>
                  <a:gd name="T9" fmla="*/ 88 h 251"/>
                  <a:gd name="T10" fmla="*/ 295 w 307"/>
                  <a:gd name="T11" fmla="*/ 74 h 251"/>
                  <a:gd name="T12" fmla="*/ 183 w 307"/>
                  <a:gd name="T13" fmla="*/ 74 h 251"/>
                  <a:gd name="T14" fmla="*/ 183 w 307"/>
                  <a:gd name="T15" fmla="*/ 32 h 251"/>
                  <a:gd name="T16" fmla="*/ 151 w 307"/>
                  <a:gd name="T17" fmla="*/ 10 h 251"/>
                  <a:gd name="T18" fmla="*/ 10 w 307"/>
                  <a:gd name="T19" fmla="*/ 106 h 251"/>
                  <a:gd name="T20" fmla="*/ 0 w 307"/>
                  <a:gd name="T21" fmla="*/ 127 h 251"/>
                  <a:gd name="T22" fmla="*/ 10 w 307"/>
                  <a:gd name="T23" fmla="*/ 150 h 251"/>
                  <a:gd name="T24" fmla="*/ 151 w 307"/>
                  <a:gd name="T25" fmla="*/ 245 h 251"/>
                  <a:gd name="T26" fmla="*/ 183 w 307"/>
                  <a:gd name="T27" fmla="*/ 223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251">
                    <a:moveTo>
                      <a:pt x="183" y="223"/>
                    </a:moveTo>
                    <a:lnTo>
                      <a:pt x="183" y="182"/>
                    </a:lnTo>
                    <a:lnTo>
                      <a:pt x="295" y="182"/>
                    </a:lnTo>
                    <a:cubicBezTo>
                      <a:pt x="301" y="182"/>
                      <a:pt x="307" y="176"/>
                      <a:pt x="307" y="168"/>
                    </a:cubicBezTo>
                    <a:lnTo>
                      <a:pt x="307" y="88"/>
                    </a:lnTo>
                    <a:cubicBezTo>
                      <a:pt x="307" y="80"/>
                      <a:pt x="301" y="74"/>
                      <a:pt x="295" y="74"/>
                    </a:cubicBezTo>
                    <a:lnTo>
                      <a:pt x="183" y="74"/>
                    </a:lnTo>
                    <a:lnTo>
                      <a:pt x="183" y="32"/>
                    </a:lnTo>
                    <a:cubicBezTo>
                      <a:pt x="183" y="4"/>
                      <a:pt x="169" y="0"/>
                      <a:pt x="151" y="10"/>
                    </a:cubicBezTo>
                    <a:lnTo>
                      <a:pt x="10" y="106"/>
                    </a:lnTo>
                    <a:cubicBezTo>
                      <a:pt x="3" y="111"/>
                      <a:pt x="0" y="119"/>
                      <a:pt x="0" y="127"/>
                    </a:cubicBezTo>
                    <a:cubicBezTo>
                      <a:pt x="0" y="136"/>
                      <a:pt x="3" y="145"/>
                      <a:pt x="10" y="150"/>
                    </a:cubicBezTo>
                    <a:lnTo>
                      <a:pt x="151" y="245"/>
                    </a:lnTo>
                    <a:cubicBezTo>
                      <a:pt x="171" y="251"/>
                      <a:pt x="183" y="239"/>
                      <a:pt x="183" y="223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" name="Window Buttons"/>
            <p:cNvGrpSpPr>
              <a:grpSpLocks noChangeAspect="1"/>
            </p:cNvGrpSpPr>
            <p:nvPr userDrawn="1"/>
          </p:nvGrpSpPr>
          <p:grpSpPr>
            <a:xfrm>
              <a:off x="6795263" y="1454270"/>
              <a:ext cx="350488" cy="49914"/>
              <a:chOff x="8564975" y="95080"/>
              <a:chExt cx="412351" cy="58721"/>
            </a:xfrm>
          </p:grpSpPr>
          <p:sp>
            <p:nvSpPr>
              <p:cNvPr id="26" name="Close Button"/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8871211" y="96381"/>
                <a:ext cx="106115" cy="57420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Maximize Button"/>
              <p:cNvSpPr>
                <a:spLocks noChangeAspect="1" noEditPoints="1"/>
              </p:cNvSpPr>
              <p:nvPr userDrawn="1">
                <p:custDataLst>
                  <p:tags r:id="rId7"/>
                </p:custDataLst>
              </p:nvPr>
            </p:nvSpPr>
            <p:spPr bwMode="auto">
              <a:xfrm>
                <a:off x="8714988" y="95080"/>
                <a:ext cx="107837" cy="58721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Minimize Button"/>
              <p:cNvSpPr>
                <a:spLocks noChangeAspect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8564975" y="139864"/>
                <a:ext cx="101638" cy="13936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87" name="그룹 86"/>
          <p:cNvGrpSpPr/>
          <p:nvPr userDrawn="1"/>
        </p:nvGrpSpPr>
        <p:grpSpPr>
          <a:xfrm>
            <a:off x="5657217" y="46913"/>
            <a:ext cx="1924604" cy="6575099"/>
            <a:chOff x="7319905" y="56092"/>
            <a:chExt cx="2487180" cy="9205138"/>
          </a:xfrm>
        </p:grpSpPr>
        <p:sp>
          <p:nvSpPr>
            <p:cNvPr id="91" name="Case"/>
            <p:cNvSpPr>
              <a:spLocks/>
            </p:cNvSpPr>
            <p:nvPr userDrawn="1"/>
          </p:nvSpPr>
          <p:spPr bwMode="auto">
            <a:xfrm>
              <a:off x="7319905" y="56092"/>
              <a:ext cx="2487180" cy="4886276"/>
            </a:xfrm>
            <a:prstGeom prst="roundRect">
              <a:avLst>
                <a:gd name="adj" fmla="val 7961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Speaker"/>
            <p:cNvSpPr>
              <a:spLocks/>
            </p:cNvSpPr>
            <p:nvPr userDrawn="1"/>
          </p:nvSpPr>
          <p:spPr bwMode="auto">
            <a:xfrm>
              <a:off x="8326867" y="237219"/>
              <a:ext cx="473255" cy="915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3" name="Camera"/>
            <p:cNvGrpSpPr/>
            <p:nvPr userDrawn="1"/>
          </p:nvGrpSpPr>
          <p:grpSpPr>
            <a:xfrm>
              <a:off x="8045735" y="233763"/>
              <a:ext cx="98454" cy="98454"/>
              <a:chOff x="1175120" y="1735138"/>
              <a:chExt cx="90490" cy="90490"/>
            </a:xfrm>
          </p:grpSpPr>
          <p:sp>
            <p:nvSpPr>
              <p:cNvPr id="98" name="Camera Outer"/>
              <p:cNvSpPr>
                <a:spLocks/>
              </p:cNvSpPr>
              <p:nvPr userDrawn="1"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9" name="Camera Inner"/>
              <p:cNvSpPr>
                <a:spLocks/>
              </p:cNvSpPr>
              <p:nvPr userDrawn="1"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94" name="Display"/>
            <p:cNvSpPr>
              <a:spLocks/>
            </p:cNvSpPr>
            <p:nvPr userDrawn="1"/>
          </p:nvSpPr>
          <p:spPr bwMode="auto">
            <a:xfrm>
              <a:off x="7483495" y="482997"/>
              <a:ext cx="2160000" cy="877823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1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107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108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109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110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8147812" y="689279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53" name="직선 연결선 52"/>
          <p:cNvCxnSpPr/>
          <p:nvPr userDrawn="1"/>
        </p:nvCxnSpPr>
        <p:spPr>
          <a:xfrm>
            <a:off x="97500" y="656003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 userDrawn="1"/>
        </p:nvSpPr>
        <p:spPr>
          <a:xfrm>
            <a:off x="365904" y="782210"/>
            <a:ext cx="4853981" cy="175872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브랜드</a:t>
            </a:r>
            <a:r>
              <a:rPr lang="ko-KR" altLang="en-US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 소개     추천 제품     제품 구매     이벤트     고객센터     </a:t>
            </a:r>
            <a:r>
              <a:rPr lang="en-US" altLang="ko-KR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#</a:t>
            </a:r>
            <a:r>
              <a:rPr lang="ko-KR" altLang="en-US" sz="700" b="1" baseline="0" dirty="0" err="1" smtClean="0">
                <a:solidFill>
                  <a:schemeClr val="tx1"/>
                </a:solidFill>
                <a:latin typeface="+mn-ea"/>
                <a:ea typeface="+mn-ea"/>
              </a:rPr>
              <a:t>눈부심주의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1" name="Magnifier"/>
          <p:cNvSpPr>
            <a:spLocks noEditPoints="1"/>
          </p:cNvSpPr>
          <p:nvPr userDrawn="1"/>
        </p:nvSpPr>
        <p:spPr bwMode="auto">
          <a:xfrm>
            <a:off x="5041137" y="795218"/>
            <a:ext cx="137022" cy="138610"/>
          </a:xfrm>
          <a:custGeom>
            <a:avLst/>
            <a:gdLst>
              <a:gd name="T0" fmla="*/ 117 w 315"/>
              <a:gd name="T1" fmla="*/ 0 h 343"/>
              <a:gd name="T2" fmla="*/ 0 w 315"/>
              <a:gd name="T3" fmla="*/ 117 h 343"/>
              <a:gd name="T4" fmla="*/ 117 w 315"/>
              <a:gd name="T5" fmla="*/ 232 h 343"/>
              <a:gd name="T6" fmla="*/ 232 w 315"/>
              <a:gd name="T7" fmla="*/ 117 h 343"/>
              <a:gd name="T8" fmla="*/ 117 w 315"/>
              <a:gd name="T9" fmla="*/ 0 h 343"/>
              <a:gd name="T10" fmla="*/ 117 w 315"/>
              <a:gd name="T11" fmla="*/ 26 h 343"/>
              <a:gd name="T12" fmla="*/ 208 w 315"/>
              <a:gd name="T13" fmla="*/ 117 h 343"/>
              <a:gd name="T14" fmla="*/ 117 w 315"/>
              <a:gd name="T15" fmla="*/ 207 h 343"/>
              <a:gd name="T16" fmla="*/ 26 w 315"/>
              <a:gd name="T17" fmla="*/ 117 h 343"/>
              <a:gd name="T18" fmla="*/ 117 w 315"/>
              <a:gd name="T19" fmla="*/ 26 h 343"/>
              <a:gd name="T20" fmla="*/ 218 w 315"/>
              <a:gd name="T21" fmla="*/ 196 h 343"/>
              <a:gd name="T22" fmla="*/ 184 w 315"/>
              <a:gd name="T23" fmla="*/ 226 h 343"/>
              <a:gd name="T24" fmla="*/ 186 w 315"/>
              <a:gd name="T25" fmla="*/ 228 h 343"/>
              <a:gd name="T26" fmla="*/ 271 w 315"/>
              <a:gd name="T27" fmla="*/ 331 h 343"/>
              <a:gd name="T28" fmla="*/ 305 w 315"/>
              <a:gd name="T29" fmla="*/ 335 h 343"/>
              <a:gd name="T30" fmla="*/ 306 w 315"/>
              <a:gd name="T31" fmla="*/ 301 h 343"/>
              <a:gd name="T32" fmla="*/ 221 w 315"/>
              <a:gd name="T33" fmla="*/ 199 h 343"/>
              <a:gd name="T34" fmla="*/ 218 w 315"/>
              <a:gd name="T35" fmla="*/ 19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5" h="343">
                <a:moveTo>
                  <a:pt x="117" y="0"/>
                </a:moveTo>
                <a:cubicBezTo>
                  <a:pt x="53" y="0"/>
                  <a:pt x="0" y="53"/>
                  <a:pt x="0" y="117"/>
                </a:cubicBezTo>
                <a:cubicBezTo>
                  <a:pt x="0" y="181"/>
                  <a:pt x="53" y="232"/>
                  <a:pt x="117" y="232"/>
                </a:cubicBezTo>
                <a:cubicBezTo>
                  <a:pt x="181" y="232"/>
                  <a:pt x="232" y="181"/>
                  <a:pt x="232" y="117"/>
                </a:cubicBezTo>
                <a:cubicBezTo>
                  <a:pt x="232" y="53"/>
                  <a:pt x="181" y="0"/>
                  <a:pt x="117" y="0"/>
                </a:cubicBezTo>
                <a:close/>
                <a:moveTo>
                  <a:pt x="117" y="26"/>
                </a:moveTo>
                <a:cubicBezTo>
                  <a:pt x="167" y="26"/>
                  <a:pt x="208" y="66"/>
                  <a:pt x="208" y="117"/>
                </a:cubicBezTo>
                <a:cubicBezTo>
                  <a:pt x="208" y="167"/>
                  <a:pt x="167" y="207"/>
                  <a:pt x="117" y="207"/>
                </a:cubicBezTo>
                <a:cubicBezTo>
                  <a:pt x="67" y="207"/>
                  <a:pt x="26" y="167"/>
                  <a:pt x="26" y="117"/>
                </a:cubicBezTo>
                <a:cubicBezTo>
                  <a:pt x="26" y="66"/>
                  <a:pt x="67" y="26"/>
                  <a:pt x="117" y="26"/>
                </a:cubicBezTo>
                <a:close/>
                <a:moveTo>
                  <a:pt x="218" y="196"/>
                </a:moveTo>
                <a:cubicBezTo>
                  <a:pt x="208" y="208"/>
                  <a:pt x="197" y="218"/>
                  <a:pt x="184" y="226"/>
                </a:cubicBezTo>
                <a:lnTo>
                  <a:pt x="186" y="228"/>
                </a:lnTo>
                <a:lnTo>
                  <a:pt x="271" y="331"/>
                </a:lnTo>
                <a:cubicBezTo>
                  <a:pt x="279" y="341"/>
                  <a:pt x="296" y="343"/>
                  <a:pt x="305" y="335"/>
                </a:cubicBezTo>
                <a:cubicBezTo>
                  <a:pt x="315" y="326"/>
                  <a:pt x="315" y="309"/>
                  <a:pt x="306" y="301"/>
                </a:cubicBezTo>
                <a:lnTo>
                  <a:pt x="221" y="199"/>
                </a:lnTo>
                <a:lnTo>
                  <a:pt x="218" y="196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262626"/>
              </a:solidFill>
              <a:latin typeface="+mn-ea"/>
              <a:ea typeface="+mn-ea"/>
              <a:cs typeface="Calibri" pitchFamily="34" charset="0"/>
            </a:endParaRPr>
          </a:p>
        </p:txBody>
      </p:sp>
      <p:cxnSp>
        <p:nvCxnSpPr>
          <p:cNvPr id="62" name="직선 연결선 61"/>
          <p:cNvCxnSpPr/>
          <p:nvPr userDrawn="1"/>
        </p:nvCxnSpPr>
        <p:spPr>
          <a:xfrm>
            <a:off x="97500" y="1045045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 userDrawn="1"/>
        </p:nvSpPr>
        <p:spPr>
          <a:xfrm>
            <a:off x="93218" y="695086"/>
            <a:ext cx="675172" cy="315305"/>
          </a:xfrm>
          <a:prstGeom prst="rect">
            <a:avLst/>
          </a:prstGeom>
          <a:noFill/>
        </p:spPr>
        <p:txBody>
          <a:bodyPr wrap="none" lIns="68415" tIns="34208" rIns="68415" bIns="34208" rtlCol="0">
            <a:spAutoFit/>
          </a:bodyPr>
          <a:lstStyle/>
          <a:p>
            <a:pPr algn="ctr"/>
            <a:r>
              <a:rPr lang="en-US" altLang="ko-KR" sz="1000" b="1" dirty="0" smtClean="0"/>
              <a:t>J.ESTINA</a:t>
            </a:r>
          </a:p>
          <a:p>
            <a:pPr algn="ctr"/>
            <a:r>
              <a:rPr lang="en-US" altLang="ko-KR" sz="600" b="0" dirty="0" smtClean="0"/>
              <a:t>BEAUTY</a:t>
            </a:r>
            <a:endParaRPr lang="ko-KR" altLang="en-US" sz="600" b="0" dirty="0"/>
          </a:p>
        </p:txBody>
      </p:sp>
      <p:sp>
        <p:nvSpPr>
          <p:cNvPr id="64" name="Shopping Cart"/>
          <p:cNvSpPr>
            <a:spLocks noChangeAspect="1" noEditPoints="1"/>
          </p:cNvSpPr>
          <p:nvPr userDrawn="1"/>
        </p:nvSpPr>
        <p:spPr bwMode="auto">
          <a:xfrm>
            <a:off x="5222019" y="778572"/>
            <a:ext cx="167143" cy="154286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/>
          <p:cNvGrpSpPr/>
          <p:nvPr userDrawn="1"/>
        </p:nvGrpSpPr>
        <p:grpSpPr>
          <a:xfrm>
            <a:off x="63398" y="418672"/>
            <a:ext cx="5389552" cy="205914"/>
            <a:chOff x="81930" y="586141"/>
            <a:chExt cx="6964959" cy="288279"/>
          </a:xfrm>
        </p:grpSpPr>
        <p:sp>
          <p:nvSpPr>
            <p:cNvPr id="66" name="TextBox 65"/>
            <p:cNvSpPr txBox="1"/>
            <p:nvPr userDrawn="1"/>
          </p:nvSpPr>
          <p:spPr>
            <a:xfrm>
              <a:off x="81930" y="594344"/>
              <a:ext cx="400062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spc="-60" dirty="0" smtClean="0"/>
                <a:t>J.ESTINA JEWELRY   |   J.ESTINA</a:t>
              </a:r>
              <a:r>
                <a:rPr lang="en-US" altLang="ko-KR" sz="700" spc="-60" baseline="0" dirty="0" smtClean="0"/>
                <a:t> BAG   |   ERGHE   |   ROMANSON   |   THE GROCERY</a:t>
              </a:r>
              <a:endParaRPr lang="ko-KR" altLang="en-US" sz="700" spc="-60" dirty="0"/>
            </a:p>
          </p:txBody>
        </p:sp>
        <p:sp>
          <p:nvSpPr>
            <p:cNvPr id="67" name="TextBox 66"/>
            <p:cNvSpPr txBox="1"/>
            <p:nvPr userDrawn="1"/>
          </p:nvSpPr>
          <p:spPr>
            <a:xfrm>
              <a:off x="4883066" y="594344"/>
              <a:ext cx="1777410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spc="-60" baseline="0" dirty="0"/>
                <a:t>로그인 </a:t>
              </a:r>
              <a:r>
                <a:rPr lang="en-US" altLang="ko-KR" sz="700" spc="-60" baseline="0" dirty="0"/>
                <a:t>| </a:t>
              </a:r>
              <a:r>
                <a:rPr lang="ko-KR" altLang="en-US" sz="700" spc="-60" baseline="0" dirty="0"/>
                <a:t>회원가입 </a:t>
              </a:r>
              <a:r>
                <a:rPr lang="en-US" altLang="ko-KR" sz="700" spc="-60" baseline="0" dirty="0" smtClean="0"/>
                <a:t>| </a:t>
              </a:r>
              <a:r>
                <a:rPr lang="ko-KR" altLang="en-US" sz="700" spc="-60" baseline="0" dirty="0"/>
                <a:t>주문배송조회</a:t>
              </a:r>
            </a:p>
          </p:txBody>
        </p:sp>
        <p:sp>
          <p:nvSpPr>
            <p:cNvPr id="68" name="TextBox 67"/>
            <p:cNvSpPr txBox="1"/>
            <p:nvPr userDrawn="1"/>
          </p:nvSpPr>
          <p:spPr>
            <a:xfrm>
              <a:off x="6639560" y="594344"/>
              <a:ext cx="26599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f</a:t>
              </a:r>
              <a:endParaRPr lang="ko-KR" altLang="en-US" sz="700" spc="-60" baseline="0" dirty="0"/>
            </a:p>
          </p:txBody>
        </p:sp>
        <p:sp>
          <p:nvSpPr>
            <p:cNvPr id="69" name="TextBox 68"/>
            <p:cNvSpPr txBox="1"/>
            <p:nvPr userDrawn="1"/>
          </p:nvSpPr>
          <p:spPr>
            <a:xfrm>
              <a:off x="6787113" y="586141"/>
              <a:ext cx="259776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I</a:t>
              </a:r>
              <a:endParaRPr lang="ko-KR" altLang="en-US" sz="700" spc="-60" baseline="0" dirty="0"/>
            </a:p>
          </p:txBody>
        </p:sp>
      </p:grpSp>
      <p:sp>
        <p:nvSpPr>
          <p:cNvPr id="70" name="Shopping Cart"/>
          <p:cNvSpPr>
            <a:spLocks noChangeAspect="1" noEditPoints="1"/>
          </p:cNvSpPr>
          <p:nvPr userDrawn="1"/>
        </p:nvSpPr>
        <p:spPr bwMode="auto">
          <a:xfrm>
            <a:off x="7283528" y="457513"/>
            <a:ext cx="139286" cy="128571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Go Home"/>
          <p:cNvSpPr>
            <a:spLocks noChangeAspect="1" noEditPoints="1"/>
          </p:cNvSpPr>
          <p:nvPr userDrawn="1"/>
        </p:nvSpPr>
        <p:spPr bwMode="auto">
          <a:xfrm>
            <a:off x="5991395" y="462712"/>
            <a:ext cx="139286" cy="127324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직선 연결선 71"/>
          <p:cNvCxnSpPr/>
          <p:nvPr userDrawn="1"/>
        </p:nvCxnSpPr>
        <p:spPr>
          <a:xfrm>
            <a:off x="5783143" y="679769"/>
            <a:ext cx="167142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croll Thumb" descr="&lt;SmartSettings&gt;&lt;SmartResize anchorLeft=&quot;Absolute&quot; anchorTop=&quot;Absolute&quot; anchorRight=&quot;Absolute&quot; anchorBottom=&quot;Absolute&quot; /&gt;&lt;/SmartSettings&gt;"/>
          <p:cNvSpPr>
            <a:spLocks noChangeAspect="1"/>
          </p:cNvSpPr>
          <p:nvPr userDrawn="1"/>
        </p:nvSpPr>
        <p:spPr bwMode="auto">
          <a:xfrm>
            <a:off x="5818887" y="458377"/>
            <a:ext cx="139286" cy="128571"/>
          </a:xfrm>
          <a:prstGeom prst="roundRect">
            <a:avLst>
              <a:gd name="adj" fmla="val 16879"/>
            </a:avLst>
          </a:prstGeom>
          <a:solidFill>
            <a:schemeClr val="bg1">
              <a:lumMod val="95000"/>
              <a:alpha val="9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415" tIns="34208" rIns="68415" bIns="34208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4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〓</a:t>
            </a:r>
            <a:endParaRPr kumimoji="1" lang="en-US" altLang="ko-KR" sz="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316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4191">
          <p15:clr>
            <a:srgbClr val="FBAE40"/>
          </p15:clr>
        </p15:guide>
        <p15:guide id="4" pos="5824">
          <p15:clr>
            <a:srgbClr val="FBAE40"/>
          </p15:clr>
        </p15:guide>
        <p15:guide id="5" pos="358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LNB_로그인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/>
          </p:nvPr>
        </p:nvGraphicFramePr>
        <p:xfrm>
          <a:off x="7743349" y="216568"/>
          <a:ext cx="2094721" cy="62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URI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변경사항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lnSpc>
                <a:spcPct val="100000"/>
              </a:lnSpc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9" name="Browser" descr="&lt;SmartSettings&gt;&lt;SmartResize enabled=&quot;False&quot; minWidth=&quot;230&quot; minHeight=&quot;4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53071" y="49122"/>
            <a:ext cx="5473008" cy="6557448"/>
            <a:chOff x="508000" y="1416844"/>
            <a:chExt cx="6696744" cy="4405076"/>
          </a:xfrm>
        </p:grpSpPr>
        <p:sp>
          <p:nvSpPr>
            <p:cNvPr id="20" name="Window Outer"/>
            <p:cNvSpPr/>
            <p:nvPr userDrawn="1">
              <p:custDataLst>
                <p:tags r:id="rId2"/>
              </p:custDataLst>
            </p:nvPr>
          </p:nvSpPr>
          <p:spPr>
            <a:xfrm>
              <a:off x="508000" y="1416844"/>
              <a:ext cx="6696744" cy="4405076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제이에스티나 뷰티</a:t>
              </a:r>
              <a:endParaRPr lang="en-US" sz="7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Window Inner"/>
            <p:cNvSpPr/>
            <p:nvPr userDrawn="1">
              <p:custDataLst>
                <p:tags r:id="rId3"/>
              </p:custDataLst>
            </p:nvPr>
          </p:nvSpPr>
          <p:spPr>
            <a:xfrm>
              <a:off x="536885" y="1634617"/>
              <a:ext cx="6638974" cy="41429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Address Box"/>
            <p:cNvSpPr/>
            <p:nvPr userDrawn="1">
              <p:custDataLst>
                <p:tags r:id="rId4"/>
              </p:custDataLst>
            </p:nvPr>
          </p:nvSpPr>
          <p:spPr>
            <a:xfrm>
              <a:off x="1565093" y="1521923"/>
              <a:ext cx="4375968" cy="910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7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http://</a:t>
              </a:r>
              <a:r>
                <a:rPr lang="en-US" sz="7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www. Jestinabeauty.com</a:t>
              </a:r>
            </a:p>
          </p:txBody>
        </p:sp>
        <p:sp>
          <p:nvSpPr>
            <p:cNvPr id="23" name="Search Box"/>
            <p:cNvSpPr/>
            <p:nvPr userDrawn="1">
              <p:custDataLst>
                <p:tags r:id="rId5"/>
              </p:custDataLst>
            </p:nvPr>
          </p:nvSpPr>
          <p:spPr>
            <a:xfrm>
              <a:off x="5986761" y="1521923"/>
              <a:ext cx="1189096" cy="910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Search</a:t>
              </a:r>
              <a:endPara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4" name="Browser Buttons"/>
            <p:cNvGrpSpPr/>
            <p:nvPr userDrawn="1"/>
          </p:nvGrpSpPr>
          <p:grpSpPr>
            <a:xfrm>
              <a:off x="592638" y="1523352"/>
              <a:ext cx="854810" cy="88173"/>
              <a:chOff x="613325" y="1565363"/>
              <a:chExt cx="854810" cy="88173"/>
            </a:xfrm>
          </p:grpSpPr>
          <p:sp>
            <p:nvSpPr>
              <p:cNvPr id="29" name="Cancel Button"/>
              <p:cNvSpPr>
                <a:spLocks noChangeAspect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1320596" y="1569170"/>
                <a:ext cx="147539" cy="80559"/>
              </a:xfrm>
              <a:custGeom>
                <a:avLst/>
                <a:gdLst>
                  <a:gd name="T0" fmla="*/ 245 w 281"/>
                  <a:gd name="T1" fmla="*/ 5 h 280"/>
                  <a:gd name="T2" fmla="*/ 225 w 281"/>
                  <a:gd name="T3" fmla="*/ 5 h 280"/>
                  <a:gd name="T4" fmla="*/ 140 w 281"/>
                  <a:gd name="T5" fmla="*/ 90 h 280"/>
                  <a:gd name="T6" fmla="*/ 56 w 281"/>
                  <a:gd name="T7" fmla="*/ 5 h 280"/>
                  <a:gd name="T8" fmla="*/ 36 w 281"/>
                  <a:gd name="T9" fmla="*/ 5 h 280"/>
                  <a:gd name="T10" fmla="*/ 6 w 281"/>
                  <a:gd name="T11" fmla="*/ 35 h 280"/>
                  <a:gd name="T12" fmla="*/ 6 w 281"/>
                  <a:gd name="T13" fmla="*/ 55 h 280"/>
                  <a:gd name="T14" fmla="*/ 91 w 281"/>
                  <a:gd name="T15" fmla="*/ 140 h 280"/>
                  <a:gd name="T16" fmla="*/ 6 w 281"/>
                  <a:gd name="T17" fmla="*/ 225 h 280"/>
                  <a:gd name="T18" fmla="*/ 6 w 281"/>
                  <a:gd name="T19" fmla="*/ 245 h 280"/>
                  <a:gd name="T20" fmla="*/ 36 w 281"/>
                  <a:gd name="T21" fmla="*/ 274 h 280"/>
                  <a:gd name="T22" fmla="*/ 56 w 281"/>
                  <a:gd name="T23" fmla="*/ 274 h 280"/>
                  <a:gd name="T24" fmla="*/ 140 w 281"/>
                  <a:gd name="T25" fmla="*/ 190 h 280"/>
                  <a:gd name="T26" fmla="*/ 225 w 281"/>
                  <a:gd name="T27" fmla="*/ 274 h 280"/>
                  <a:gd name="T28" fmla="*/ 245 w 281"/>
                  <a:gd name="T29" fmla="*/ 274 h 280"/>
                  <a:gd name="T30" fmla="*/ 275 w 281"/>
                  <a:gd name="T31" fmla="*/ 245 h 280"/>
                  <a:gd name="T32" fmla="*/ 275 w 281"/>
                  <a:gd name="T33" fmla="*/ 225 h 280"/>
                  <a:gd name="T34" fmla="*/ 190 w 281"/>
                  <a:gd name="T35" fmla="*/ 140 h 280"/>
                  <a:gd name="T36" fmla="*/ 275 w 281"/>
                  <a:gd name="T37" fmla="*/ 55 h 280"/>
                  <a:gd name="T38" fmla="*/ 275 w 281"/>
                  <a:gd name="T39" fmla="*/ 35 h 280"/>
                  <a:gd name="T40" fmla="*/ 245 w 281"/>
                  <a:gd name="T41" fmla="*/ 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" h="280">
                    <a:moveTo>
                      <a:pt x="245" y="5"/>
                    </a:moveTo>
                    <a:cubicBezTo>
                      <a:pt x="240" y="0"/>
                      <a:pt x="231" y="0"/>
                      <a:pt x="225" y="5"/>
                    </a:cubicBezTo>
                    <a:lnTo>
                      <a:pt x="140" y="90"/>
                    </a:lnTo>
                    <a:lnTo>
                      <a:pt x="56" y="5"/>
                    </a:lnTo>
                    <a:cubicBezTo>
                      <a:pt x="50" y="0"/>
                      <a:pt x="41" y="0"/>
                      <a:pt x="36" y="5"/>
                    </a:cubicBezTo>
                    <a:lnTo>
                      <a:pt x="6" y="35"/>
                    </a:lnTo>
                    <a:cubicBezTo>
                      <a:pt x="0" y="41"/>
                      <a:pt x="0" y="49"/>
                      <a:pt x="6" y="55"/>
                    </a:cubicBezTo>
                    <a:lnTo>
                      <a:pt x="91" y="140"/>
                    </a:lnTo>
                    <a:lnTo>
                      <a:pt x="6" y="225"/>
                    </a:lnTo>
                    <a:cubicBezTo>
                      <a:pt x="0" y="230"/>
                      <a:pt x="0" y="239"/>
                      <a:pt x="6" y="245"/>
                    </a:cubicBezTo>
                    <a:lnTo>
                      <a:pt x="36" y="274"/>
                    </a:lnTo>
                    <a:cubicBezTo>
                      <a:pt x="41" y="280"/>
                      <a:pt x="50" y="280"/>
                      <a:pt x="56" y="274"/>
                    </a:cubicBezTo>
                    <a:lnTo>
                      <a:pt x="140" y="190"/>
                    </a:lnTo>
                    <a:lnTo>
                      <a:pt x="225" y="274"/>
                    </a:lnTo>
                    <a:cubicBezTo>
                      <a:pt x="231" y="280"/>
                      <a:pt x="240" y="280"/>
                      <a:pt x="245" y="274"/>
                    </a:cubicBezTo>
                    <a:lnTo>
                      <a:pt x="275" y="245"/>
                    </a:lnTo>
                    <a:cubicBezTo>
                      <a:pt x="281" y="239"/>
                      <a:pt x="281" y="230"/>
                      <a:pt x="275" y="225"/>
                    </a:cubicBezTo>
                    <a:lnTo>
                      <a:pt x="190" y="140"/>
                    </a:lnTo>
                    <a:lnTo>
                      <a:pt x="275" y="55"/>
                    </a:lnTo>
                    <a:cubicBezTo>
                      <a:pt x="281" y="49"/>
                      <a:pt x="281" y="41"/>
                      <a:pt x="275" y="35"/>
                    </a:cubicBezTo>
                    <a:lnTo>
                      <a:pt x="245" y="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Reload Button"/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1083016" y="1565363"/>
                <a:ext cx="163477" cy="88173"/>
              </a:xfrm>
              <a:custGeom>
                <a:avLst/>
                <a:gdLst>
                  <a:gd name="T0" fmla="*/ 162 w 312"/>
                  <a:gd name="T1" fmla="*/ 0 h 306"/>
                  <a:gd name="T2" fmla="*/ 82 w 312"/>
                  <a:gd name="T3" fmla="*/ 26 h 306"/>
                  <a:gd name="T4" fmla="*/ 45 w 312"/>
                  <a:gd name="T5" fmla="*/ 227 h 306"/>
                  <a:gd name="T6" fmla="*/ 233 w 312"/>
                  <a:gd name="T7" fmla="*/ 271 h 306"/>
                  <a:gd name="T8" fmla="*/ 246 w 312"/>
                  <a:gd name="T9" fmla="*/ 264 h 306"/>
                  <a:gd name="T10" fmla="*/ 281 w 312"/>
                  <a:gd name="T11" fmla="*/ 229 h 306"/>
                  <a:gd name="T12" fmla="*/ 275 w 312"/>
                  <a:gd name="T13" fmla="*/ 189 h 306"/>
                  <a:gd name="T14" fmla="*/ 235 w 312"/>
                  <a:gd name="T15" fmla="*/ 195 h 306"/>
                  <a:gd name="T16" fmla="*/ 213 w 312"/>
                  <a:gd name="T17" fmla="*/ 217 h 306"/>
                  <a:gd name="T18" fmla="*/ 91 w 312"/>
                  <a:gd name="T19" fmla="*/ 195 h 306"/>
                  <a:gd name="T20" fmla="*/ 114 w 312"/>
                  <a:gd name="T21" fmla="*/ 73 h 306"/>
                  <a:gd name="T22" fmla="*/ 234 w 312"/>
                  <a:gd name="T23" fmla="*/ 93 h 306"/>
                  <a:gd name="T24" fmla="*/ 197 w 312"/>
                  <a:gd name="T25" fmla="*/ 119 h 306"/>
                  <a:gd name="T26" fmla="*/ 312 w 312"/>
                  <a:gd name="T27" fmla="*/ 165 h 306"/>
                  <a:gd name="T28" fmla="*/ 311 w 312"/>
                  <a:gd name="T29" fmla="*/ 41 h 306"/>
                  <a:gd name="T30" fmla="*/ 281 w 312"/>
                  <a:gd name="T31" fmla="*/ 61 h 306"/>
                  <a:gd name="T32" fmla="*/ 162 w 312"/>
                  <a:gd name="T3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2" h="306">
                    <a:moveTo>
                      <a:pt x="162" y="0"/>
                    </a:moveTo>
                    <a:cubicBezTo>
                      <a:pt x="134" y="1"/>
                      <a:pt x="106" y="9"/>
                      <a:pt x="82" y="26"/>
                    </a:cubicBezTo>
                    <a:cubicBezTo>
                      <a:pt x="17" y="71"/>
                      <a:pt x="0" y="162"/>
                      <a:pt x="45" y="227"/>
                    </a:cubicBezTo>
                    <a:cubicBezTo>
                      <a:pt x="87" y="289"/>
                      <a:pt x="169" y="306"/>
                      <a:pt x="233" y="271"/>
                    </a:cubicBezTo>
                    <a:cubicBezTo>
                      <a:pt x="237" y="269"/>
                      <a:pt x="242" y="267"/>
                      <a:pt x="246" y="264"/>
                    </a:cubicBezTo>
                    <a:cubicBezTo>
                      <a:pt x="260" y="255"/>
                      <a:pt x="271" y="243"/>
                      <a:pt x="281" y="229"/>
                    </a:cubicBezTo>
                    <a:cubicBezTo>
                      <a:pt x="290" y="217"/>
                      <a:pt x="287" y="198"/>
                      <a:pt x="275" y="189"/>
                    </a:cubicBezTo>
                    <a:cubicBezTo>
                      <a:pt x="263" y="180"/>
                      <a:pt x="244" y="183"/>
                      <a:pt x="235" y="195"/>
                    </a:cubicBezTo>
                    <a:cubicBezTo>
                      <a:pt x="229" y="204"/>
                      <a:pt x="222" y="212"/>
                      <a:pt x="213" y="217"/>
                    </a:cubicBezTo>
                    <a:cubicBezTo>
                      <a:pt x="173" y="245"/>
                      <a:pt x="119" y="235"/>
                      <a:pt x="91" y="195"/>
                    </a:cubicBezTo>
                    <a:cubicBezTo>
                      <a:pt x="64" y="154"/>
                      <a:pt x="73" y="101"/>
                      <a:pt x="114" y="73"/>
                    </a:cubicBezTo>
                    <a:cubicBezTo>
                      <a:pt x="153" y="46"/>
                      <a:pt x="206" y="55"/>
                      <a:pt x="234" y="93"/>
                    </a:cubicBezTo>
                    <a:lnTo>
                      <a:pt x="197" y="119"/>
                    </a:lnTo>
                    <a:lnTo>
                      <a:pt x="312" y="165"/>
                    </a:lnTo>
                    <a:lnTo>
                      <a:pt x="311" y="41"/>
                    </a:lnTo>
                    <a:lnTo>
                      <a:pt x="281" y="61"/>
                    </a:lnTo>
                    <a:cubicBezTo>
                      <a:pt x="253" y="21"/>
                      <a:pt x="208" y="0"/>
                      <a:pt x="1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Forward Button"/>
              <p:cNvSpPr>
                <a:spLocks noChangeAspect="1"/>
              </p:cNvSpPr>
              <p:nvPr userDrawn="1">
                <p:custDataLst>
                  <p:tags r:id="rId11"/>
                </p:custDataLst>
              </p:nvPr>
            </p:nvSpPr>
            <p:spPr bwMode="auto">
              <a:xfrm>
                <a:off x="848625" y="1573099"/>
                <a:ext cx="160288" cy="72700"/>
              </a:xfrm>
              <a:custGeom>
                <a:avLst/>
                <a:gdLst>
                  <a:gd name="T0" fmla="*/ 123 w 306"/>
                  <a:gd name="T1" fmla="*/ 28 h 252"/>
                  <a:gd name="T2" fmla="*/ 123 w 306"/>
                  <a:gd name="T3" fmla="*/ 70 h 252"/>
                  <a:gd name="T4" fmla="*/ 12 w 306"/>
                  <a:gd name="T5" fmla="*/ 70 h 252"/>
                  <a:gd name="T6" fmla="*/ 0 w 306"/>
                  <a:gd name="T7" fmla="*/ 84 h 252"/>
                  <a:gd name="T8" fmla="*/ 0 w 306"/>
                  <a:gd name="T9" fmla="*/ 164 h 252"/>
                  <a:gd name="T10" fmla="*/ 12 w 306"/>
                  <a:gd name="T11" fmla="*/ 178 h 252"/>
                  <a:gd name="T12" fmla="*/ 123 w 306"/>
                  <a:gd name="T13" fmla="*/ 178 h 252"/>
                  <a:gd name="T14" fmla="*/ 123 w 306"/>
                  <a:gd name="T15" fmla="*/ 220 h 252"/>
                  <a:gd name="T16" fmla="*/ 156 w 306"/>
                  <a:gd name="T17" fmla="*/ 241 h 252"/>
                  <a:gd name="T18" fmla="*/ 296 w 306"/>
                  <a:gd name="T19" fmla="*/ 146 h 252"/>
                  <a:gd name="T20" fmla="*/ 306 w 306"/>
                  <a:gd name="T21" fmla="*/ 124 h 252"/>
                  <a:gd name="T22" fmla="*/ 296 w 306"/>
                  <a:gd name="T23" fmla="*/ 102 h 252"/>
                  <a:gd name="T24" fmla="*/ 156 w 306"/>
                  <a:gd name="T25" fmla="*/ 7 h 252"/>
                  <a:gd name="T26" fmla="*/ 123 w 306"/>
                  <a:gd name="T27" fmla="*/ 2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6" h="252">
                    <a:moveTo>
                      <a:pt x="123" y="28"/>
                    </a:moveTo>
                    <a:lnTo>
                      <a:pt x="123" y="70"/>
                    </a:lnTo>
                    <a:lnTo>
                      <a:pt x="12" y="70"/>
                    </a:lnTo>
                    <a:cubicBezTo>
                      <a:pt x="5" y="70"/>
                      <a:pt x="0" y="76"/>
                      <a:pt x="0" y="84"/>
                    </a:cubicBezTo>
                    <a:lnTo>
                      <a:pt x="0" y="164"/>
                    </a:lnTo>
                    <a:cubicBezTo>
                      <a:pt x="0" y="172"/>
                      <a:pt x="5" y="178"/>
                      <a:pt x="12" y="178"/>
                    </a:cubicBezTo>
                    <a:lnTo>
                      <a:pt x="123" y="178"/>
                    </a:lnTo>
                    <a:lnTo>
                      <a:pt x="123" y="220"/>
                    </a:lnTo>
                    <a:cubicBezTo>
                      <a:pt x="123" y="248"/>
                      <a:pt x="137" y="252"/>
                      <a:pt x="156" y="241"/>
                    </a:cubicBezTo>
                    <a:lnTo>
                      <a:pt x="296" y="146"/>
                    </a:lnTo>
                    <a:cubicBezTo>
                      <a:pt x="303" y="141"/>
                      <a:pt x="306" y="132"/>
                      <a:pt x="306" y="124"/>
                    </a:cubicBezTo>
                    <a:cubicBezTo>
                      <a:pt x="306" y="116"/>
                      <a:pt x="303" y="107"/>
                      <a:pt x="296" y="102"/>
                    </a:cubicBezTo>
                    <a:lnTo>
                      <a:pt x="156" y="7"/>
                    </a:lnTo>
                    <a:cubicBezTo>
                      <a:pt x="135" y="0"/>
                      <a:pt x="123" y="13"/>
                      <a:pt x="123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Back Button"/>
              <p:cNvSpPr>
                <a:spLocks noChangeAspect="1"/>
              </p:cNvSpPr>
              <p:nvPr userDrawn="1">
                <p:custDataLst>
                  <p:tags r:id="rId12"/>
                </p:custDataLst>
              </p:nvPr>
            </p:nvSpPr>
            <p:spPr bwMode="auto">
              <a:xfrm>
                <a:off x="613325" y="1573345"/>
                <a:ext cx="161198" cy="72209"/>
              </a:xfrm>
              <a:custGeom>
                <a:avLst/>
                <a:gdLst>
                  <a:gd name="T0" fmla="*/ 183 w 307"/>
                  <a:gd name="T1" fmla="*/ 223 h 251"/>
                  <a:gd name="T2" fmla="*/ 183 w 307"/>
                  <a:gd name="T3" fmla="*/ 182 h 251"/>
                  <a:gd name="T4" fmla="*/ 295 w 307"/>
                  <a:gd name="T5" fmla="*/ 182 h 251"/>
                  <a:gd name="T6" fmla="*/ 307 w 307"/>
                  <a:gd name="T7" fmla="*/ 168 h 251"/>
                  <a:gd name="T8" fmla="*/ 307 w 307"/>
                  <a:gd name="T9" fmla="*/ 88 h 251"/>
                  <a:gd name="T10" fmla="*/ 295 w 307"/>
                  <a:gd name="T11" fmla="*/ 74 h 251"/>
                  <a:gd name="T12" fmla="*/ 183 w 307"/>
                  <a:gd name="T13" fmla="*/ 74 h 251"/>
                  <a:gd name="T14" fmla="*/ 183 w 307"/>
                  <a:gd name="T15" fmla="*/ 32 h 251"/>
                  <a:gd name="T16" fmla="*/ 151 w 307"/>
                  <a:gd name="T17" fmla="*/ 10 h 251"/>
                  <a:gd name="T18" fmla="*/ 10 w 307"/>
                  <a:gd name="T19" fmla="*/ 106 h 251"/>
                  <a:gd name="T20" fmla="*/ 0 w 307"/>
                  <a:gd name="T21" fmla="*/ 127 h 251"/>
                  <a:gd name="T22" fmla="*/ 10 w 307"/>
                  <a:gd name="T23" fmla="*/ 150 h 251"/>
                  <a:gd name="T24" fmla="*/ 151 w 307"/>
                  <a:gd name="T25" fmla="*/ 245 h 251"/>
                  <a:gd name="T26" fmla="*/ 183 w 307"/>
                  <a:gd name="T27" fmla="*/ 223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251">
                    <a:moveTo>
                      <a:pt x="183" y="223"/>
                    </a:moveTo>
                    <a:lnTo>
                      <a:pt x="183" y="182"/>
                    </a:lnTo>
                    <a:lnTo>
                      <a:pt x="295" y="182"/>
                    </a:lnTo>
                    <a:cubicBezTo>
                      <a:pt x="301" y="182"/>
                      <a:pt x="307" y="176"/>
                      <a:pt x="307" y="168"/>
                    </a:cubicBezTo>
                    <a:lnTo>
                      <a:pt x="307" y="88"/>
                    </a:lnTo>
                    <a:cubicBezTo>
                      <a:pt x="307" y="80"/>
                      <a:pt x="301" y="74"/>
                      <a:pt x="295" y="74"/>
                    </a:cubicBezTo>
                    <a:lnTo>
                      <a:pt x="183" y="74"/>
                    </a:lnTo>
                    <a:lnTo>
                      <a:pt x="183" y="32"/>
                    </a:lnTo>
                    <a:cubicBezTo>
                      <a:pt x="183" y="4"/>
                      <a:pt x="169" y="0"/>
                      <a:pt x="151" y="10"/>
                    </a:cubicBezTo>
                    <a:lnTo>
                      <a:pt x="10" y="106"/>
                    </a:lnTo>
                    <a:cubicBezTo>
                      <a:pt x="3" y="111"/>
                      <a:pt x="0" y="119"/>
                      <a:pt x="0" y="127"/>
                    </a:cubicBezTo>
                    <a:cubicBezTo>
                      <a:pt x="0" y="136"/>
                      <a:pt x="3" y="145"/>
                      <a:pt x="10" y="150"/>
                    </a:cubicBezTo>
                    <a:lnTo>
                      <a:pt x="151" y="245"/>
                    </a:lnTo>
                    <a:cubicBezTo>
                      <a:pt x="171" y="251"/>
                      <a:pt x="183" y="239"/>
                      <a:pt x="183" y="223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" name="Window Buttons"/>
            <p:cNvGrpSpPr>
              <a:grpSpLocks noChangeAspect="1"/>
            </p:cNvGrpSpPr>
            <p:nvPr userDrawn="1"/>
          </p:nvGrpSpPr>
          <p:grpSpPr>
            <a:xfrm>
              <a:off x="6795263" y="1454270"/>
              <a:ext cx="350488" cy="49914"/>
              <a:chOff x="8564975" y="95080"/>
              <a:chExt cx="412351" cy="58721"/>
            </a:xfrm>
          </p:grpSpPr>
          <p:sp>
            <p:nvSpPr>
              <p:cNvPr id="26" name="Close Button"/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8871211" y="96381"/>
                <a:ext cx="106115" cy="57420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Maximize Button"/>
              <p:cNvSpPr>
                <a:spLocks noChangeAspect="1" noEditPoints="1"/>
              </p:cNvSpPr>
              <p:nvPr userDrawn="1">
                <p:custDataLst>
                  <p:tags r:id="rId7"/>
                </p:custDataLst>
              </p:nvPr>
            </p:nvSpPr>
            <p:spPr bwMode="auto">
              <a:xfrm>
                <a:off x="8714988" y="95080"/>
                <a:ext cx="107837" cy="58721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Minimize Button"/>
              <p:cNvSpPr>
                <a:spLocks noChangeAspect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8564975" y="139864"/>
                <a:ext cx="101638" cy="13936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87" name="그룹 86"/>
          <p:cNvGrpSpPr/>
          <p:nvPr userDrawn="1"/>
        </p:nvGrpSpPr>
        <p:grpSpPr>
          <a:xfrm>
            <a:off x="5657217" y="46913"/>
            <a:ext cx="1924604" cy="6575099"/>
            <a:chOff x="7319905" y="56092"/>
            <a:chExt cx="2487180" cy="9205138"/>
          </a:xfrm>
        </p:grpSpPr>
        <p:sp>
          <p:nvSpPr>
            <p:cNvPr id="91" name="Case"/>
            <p:cNvSpPr>
              <a:spLocks/>
            </p:cNvSpPr>
            <p:nvPr userDrawn="1"/>
          </p:nvSpPr>
          <p:spPr bwMode="auto">
            <a:xfrm>
              <a:off x="7319905" y="56092"/>
              <a:ext cx="2487180" cy="4886276"/>
            </a:xfrm>
            <a:prstGeom prst="roundRect">
              <a:avLst>
                <a:gd name="adj" fmla="val 7961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Speaker"/>
            <p:cNvSpPr>
              <a:spLocks/>
            </p:cNvSpPr>
            <p:nvPr userDrawn="1"/>
          </p:nvSpPr>
          <p:spPr bwMode="auto">
            <a:xfrm>
              <a:off x="8326867" y="237219"/>
              <a:ext cx="473255" cy="915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3" name="Camera"/>
            <p:cNvGrpSpPr/>
            <p:nvPr userDrawn="1"/>
          </p:nvGrpSpPr>
          <p:grpSpPr>
            <a:xfrm>
              <a:off x="8045735" y="233763"/>
              <a:ext cx="98454" cy="98454"/>
              <a:chOff x="1175120" y="1735138"/>
              <a:chExt cx="90490" cy="90490"/>
            </a:xfrm>
          </p:grpSpPr>
          <p:sp>
            <p:nvSpPr>
              <p:cNvPr id="98" name="Camera Outer"/>
              <p:cNvSpPr>
                <a:spLocks/>
              </p:cNvSpPr>
              <p:nvPr userDrawn="1"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9" name="Camera Inner"/>
              <p:cNvSpPr>
                <a:spLocks/>
              </p:cNvSpPr>
              <p:nvPr userDrawn="1"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94" name="Display"/>
            <p:cNvSpPr>
              <a:spLocks/>
            </p:cNvSpPr>
            <p:nvPr userDrawn="1"/>
          </p:nvSpPr>
          <p:spPr bwMode="auto">
            <a:xfrm>
              <a:off x="7483495" y="482997"/>
              <a:ext cx="2160000" cy="877823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1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107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108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109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110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8147812" y="689279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53" name="직선 연결선 52"/>
          <p:cNvCxnSpPr/>
          <p:nvPr userDrawn="1"/>
        </p:nvCxnSpPr>
        <p:spPr>
          <a:xfrm>
            <a:off x="97500" y="1222231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 userDrawn="1"/>
        </p:nvSpPr>
        <p:spPr>
          <a:xfrm>
            <a:off x="365904" y="782210"/>
            <a:ext cx="4853981" cy="175872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브랜드</a:t>
            </a:r>
            <a:r>
              <a:rPr lang="ko-KR" altLang="en-US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 소개     추천 제품     제품 구매     이벤트     고객센터     </a:t>
            </a:r>
            <a:r>
              <a:rPr lang="en-US" altLang="ko-KR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#</a:t>
            </a:r>
            <a:r>
              <a:rPr lang="ko-KR" altLang="en-US" sz="700" b="1" baseline="0" dirty="0" err="1" smtClean="0">
                <a:solidFill>
                  <a:schemeClr val="tx1"/>
                </a:solidFill>
                <a:latin typeface="+mn-ea"/>
                <a:ea typeface="+mn-ea"/>
              </a:rPr>
              <a:t>눈부심주의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" name="Magnifier"/>
          <p:cNvSpPr>
            <a:spLocks noEditPoints="1"/>
          </p:cNvSpPr>
          <p:nvPr userDrawn="1"/>
        </p:nvSpPr>
        <p:spPr bwMode="auto">
          <a:xfrm>
            <a:off x="5041137" y="795218"/>
            <a:ext cx="137022" cy="138610"/>
          </a:xfrm>
          <a:custGeom>
            <a:avLst/>
            <a:gdLst>
              <a:gd name="T0" fmla="*/ 117 w 315"/>
              <a:gd name="T1" fmla="*/ 0 h 343"/>
              <a:gd name="T2" fmla="*/ 0 w 315"/>
              <a:gd name="T3" fmla="*/ 117 h 343"/>
              <a:gd name="T4" fmla="*/ 117 w 315"/>
              <a:gd name="T5" fmla="*/ 232 h 343"/>
              <a:gd name="T6" fmla="*/ 232 w 315"/>
              <a:gd name="T7" fmla="*/ 117 h 343"/>
              <a:gd name="T8" fmla="*/ 117 w 315"/>
              <a:gd name="T9" fmla="*/ 0 h 343"/>
              <a:gd name="T10" fmla="*/ 117 w 315"/>
              <a:gd name="T11" fmla="*/ 26 h 343"/>
              <a:gd name="T12" fmla="*/ 208 w 315"/>
              <a:gd name="T13" fmla="*/ 117 h 343"/>
              <a:gd name="T14" fmla="*/ 117 w 315"/>
              <a:gd name="T15" fmla="*/ 207 h 343"/>
              <a:gd name="T16" fmla="*/ 26 w 315"/>
              <a:gd name="T17" fmla="*/ 117 h 343"/>
              <a:gd name="T18" fmla="*/ 117 w 315"/>
              <a:gd name="T19" fmla="*/ 26 h 343"/>
              <a:gd name="T20" fmla="*/ 218 w 315"/>
              <a:gd name="T21" fmla="*/ 196 h 343"/>
              <a:gd name="T22" fmla="*/ 184 w 315"/>
              <a:gd name="T23" fmla="*/ 226 h 343"/>
              <a:gd name="T24" fmla="*/ 186 w 315"/>
              <a:gd name="T25" fmla="*/ 228 h 343"/>
              <a:gd name="T26" fmla="*/ 271 w 315"/>
              <a:gd name="T27" fmla="*/ 331 h 343"/>
              <a:gd name="T28" fmla="*/ 305 w 315"/>
              <a:gd name="T29" fmla="*/ 335 h 343"/>
              <a:gd name="T30" fmla="*/ 306 w 315"/>
              <a:gd name="T31" fmla="*/ 301 h 343"/>
              <a:gd name="T32" fmla="*/ 221 w 315"/>
              <a:gd name="T33" fmla="*/ 199 h 343"/>
              <a:gd name="T34" fmla="*/ 218 w 315"/>
              <a:gd name="T35" fmla="*/ 19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5" h="343">
                <a:moveTo>
                  <a:pt x="117" y="0"/>
                </a:moveTo>
                <a:cubicBezTo>
                  <a:pt x="53" y="0"/>
                  <a:pt x="0" y="53"/>
                  <a:pt x="0" y="117"/>
                </a:cubicBezTo>
                <a:cubicBezTo>
                  <a:pt x="0" y="181"/>
                  <a:pt x="53" y="232"/>
                  <a:pt x="117" y="232"/>
                </a:cubicBezTo>
                <a:cubicBezTo>
                  <a:pt x="181" y="232"/>
                  <a:pt x="232" y="181"/>
                  <a:pt x="232" y="117"/>
                </a:cubicBezTo>
                <a:cubicBezTo>
                  <a:pt x="232" y="53"/>
                  <a:pt x="181" y="0"/>
                  <a:pt x="117" y="0"/>
                </a:cubicBezTo>
                <a:close/>
                <a:moveTo>
                  <a:pt x="117" y="26"/>
                </a:moveTo>
                <a:cubicBezTo>
                  <a:pt x="167" y="26"/>
                  <a:pt x="208" y="66"/>
                  <a:pt x="208" y="117"/>
                </a:cubicBezTo>
                <a:cubicBezTo>
                  <a:pt x="208" y="167"/>
                  <a:pt x="167" y="207"/>
                  <a:pt x="117" y="207"/>
                </a:cubicBezTo>
                <a:cubicBezTo>
                  <a:pt x="67" y="207"/>
                  <a:pt x="26" y="167"/>
                  <a:pt x="26" y="117"/>
                </a:cubicBezTo>
                <a:cubicBezTo>
                  <a:pt x="26" y="66"/>
                  <a:pt x="67" y="26"/>
                  <a:pt x="117" y="26"/>
                </a:cubicBezTo>
                <a:close/>
                <a:moveTo>
                  <a:pt x="218" y="196"/>
                </a:moveTo>
                <a:cubicBezTo>
                  <a:pt x="208" y="208"/>
                  <a:pt x="197" y="218"/>
                  <a:pt x="184" y="226"/>
                </a:cubicBezTo>
                <a:lnTo>
                  <a:pt x="186" y="228"/>
                </a:lnTo>
                <a:lnTo>
                  <a:pt x="271" y="331"/>
                </a:lnTo>
                <a:cubicBezTo>
                  <a:pt x="279" y="341"/>
                  <a:pt x="296" y="343"/>
                  <a:pt x="305" y="335"/>
                </a:cubicBezTo>
                <a:cubicBezTo>
                  <a:pt x="315" y="326"/>
                  <a:pt x="315" y="309"/>
                  <a:pt x="306" y="301"/>
                </a:cubicBezTo>
                <a:lnTo>
                  <a:pt x="221" y="199"/>
                </a:lnTo>
                <a:lnTo>
                  <a:pt x="218" y="196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262626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93218" y="695086"/>
            <a:ext cx="675172" cy="315305"/>
          </a:xfrm>
          <a:prstGeom prst="rect">
            <a:avLst/>
          </a:prstGeom>
          <a:noFill/>
        </p:spPr>
        <p:txBody>
          <a:bodyPr wrap="none" lIns="68415" tIns="34208" rIns="68415" bIns="34208" rtlCol="0">
            <a:spAutoFit/>
          </a:bodyPr>
          <a:lstStyle/>
          <a:p>
            <a:pPr algn="ctr"/>
            <a:r>
              <a:rPr lang="en-US" altLang="ko-KR" sz="1000" b="1" dirty="0" smtClean="0"/>
              <a:t>J.ESTINA</a:t>
            </a:r>
          </a:p>
          <a:p>
            <a:pPr algn="ctr"/>
            <a:r>
              <a:rPr lang="en-US" altLang="ko-KR" sz="600" b="0" dirty="0" smtClean="0"/>
              <a:t>BEAUTY</a:t>
            </a:r>
            <a:endParaRPr lang="ko-KR" altLang="en-US" sz="600" b="0" dirty="0"/>
          </a:p>
        </p:txBody>
      </p:sp>
      <p:sp>
        <p:nvSpPr>
          <p:cNvPr id="65" name="Shopping Cart"/>
          <p:cNvSpPr>
            <a:spLocks noChangeAspect="1" noEditPoints="1"/>
          </p:cNvSpPr>
          <p:nvPr userDrawn="1"/>
        </p:nvSpPr>
        <p:spPr bwMode="auto">
          <a:xfrm>
            <a:off x="5222019" y="778572"/>
            <a:ext cx="167143" cy="154286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6" name="그룹 65"/>
          <p:cNvGrpSpPr/>
          <p:nvPr userDrawn="1"/>
        </p:nvGrpSpPr>
        <p:grpSpPr>
          <a:xfrm>
            <a:off x="63398" y="418672"/>
            <a:ext cx="5389552" cy="205914"/>
            <a:chOff x="81930" y="586141"/>
            <a:chExt cx="6964959" cy="288279"/>
          </a:xfrm>
        </p:grpSpPr>
        <p:sp>
          <p:nvSpPr>
            <p:cNvPr id="67" name="TextBox 66"/>
            <p:cNvSpPr txBox="1"/>
            <p:nvPr userDrawn="1"/>
          </p:nvSpPr>
          <p:spPr>
            <a:xfrm>
              <a:off x="81930" y="594344"/>
              <a:ext cx="400062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spc="-60" dirty="0" smtClean="0"/>
                <a:t>J.ESTINA JEWELRY   |   J.ESTINA</a:t>
              </a:r>
              <a:r>
                <a:rPr lang="en-US" altLang="ko-KR" sz="700" spc="-60" baseline="0" dirty="0" smtClean="0"/>
                <a:t> BAG   |   ERGHE   |   ROMANSON   |   THE GROCERY</a:t>
              </a:r>
              <a:endParaRPr lang="ko-KR" altLang="en-US" sz="700" spc="-60" dirty="0"/>
            </a:p>
          </p:txBody>
        </p:sp>
        <p:sp>
          <p:nvSpPr>
            <p:cNvPr id="68" name="TextBox 67"/>
            <p:cNvSpPr txBox="1"/>
            <p:nvPr userDrawn="1"/>
          </p:nvSpPr>
          <p:spPr>
            <a:xfrm>
              <a:off x="4883066" y="594344"/>
              <a:ext cx="1777410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spc="-60" baseline="0" dirty="0"/>
                <a:t>로그인 </a:t>
              </a:r>
              <a:r>
                <a:rPr lang="en-US" altLang="ko-KR" sz="700" spc="-60" baseline="0" dirty="0"/>
                <a:t>| </a:t>
              </a:r>
              <a:r>
                <a:rPr lang="ko-KR" altLang="en-US" sz="700" spc="-60" baseline="0" dirty="0"/>
                <a:t>회원가입 </a:t>
              </a:r>
              <a:r>
                <a:rPr lang="en-US" altLang="ko-KR" sz="700" spc="-60" baseline="0" dirty="0" smtClean="0"/>
                <a:t>| </a:t>
              </a:r>
              <a:r>
                <a:rPr lang="ko-KR" altLang="en-US" sz="700" spc="-60" baseline="0" dirty="0"/>
                <a:t>주문배송조회</a:t>
              </a:r>
            </a:p>
          </p:txBody>
        </p:sp>
        <p:sp>
          <p:nvSpPr>
            <p:cNvPr id="69" name="TextBox 68"/>
            <p:cNvSpPr txBox="1"/>
            <p:nvPr userDrawn="1"/>
          </p:nvSpPr>
          <p:spPr>
            <a:xfrm>
              <a:off x="6639560" y="594344"/>
              <a:ext cx="26599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f</a:t>
              </a:r>
              <a:endParaRPr lang="ko-KR" altLang="en-US" sz="700" spc="-60" baseline="0" dirty="0"/>
            </a:p>
          </p:txBody>
        </p:sp>
        <p:sp>
          <p:nvSpPr>
            <p:cNvPr id="70" name="TextBox 69"/>
            <p:cNvSpPr txBox="1"/>
            <p:nvPr userDrawn="1"/>
          </p:nvSpPr>
          <p:spPr>
            <a:xfrm>
              <a:off x="6787113" y="586141"/>
              <a:ext cx="259776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I</a:t>
              </a:r>
              <a:endParaRPr lang="ko-KR" altLang="en-US" sz="700" spc="-60" baseline="0" dirty="0"/>
            </a:p>
          </p:txBody>
        </p:sp>
      </p:grpSp>
      <p:cxnSp>
        <p:nvCxnSpPr>
          <p:cNvPr id="71" name="직선 연결선 70"/>
          <p:cNvCxnSpPr/>
          <p:nvPr userDrawn="1"/>
        </p:nvCxnSpPr>
        <p:spPr>
          <a:xfrm>
            <a:off x="97500" y="656003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 userDrawn="1"/>
        </p:nvCxnSpPr>
        <p:spPr>
          <a:xfrm>
            <a:off x="97500" y="1045045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 userDrawn="1"/>
        </p:nvCxnSpPr>
        <p:spPr>
          <a:xfrm>
            <a:off x="5783143" y="679769"/>
            <a:ext cx="169928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hopping Cart"/>
          <p:cNvSpPr>
            <a:spLocks noChangeAspect="1" noEditPoints="1"/>
          </p:cNvSpPr>
          <p:nvPr userDrawn="1"/>
        </p:nvSpPr>
        <p:spPr bwMode="auto">
          <a:xfrm>
            <a:off x="7283528" y="457513"/>
            <a:ext cx="139286" cy="128571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Go Home"/>
          <p:cNvSpPr>
            <a:spLocks noChangeAspect="1" noEditPoints="1"/>
          </p:cNvSpPr>
          <p:nvPr userDrawn="1"/>
        </p:nvSpPr>
        <p:spPr bwMode="auto">
          <a:xfrm>
            <a:off x="5991395" y="462712"/>
            <a:ext cx="139286" cy="127324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Scroll Thumb" descr="&lt;SmartSettings&gt;&lt;SmartResize anchorLeft=&quot;Absolute&quot; anchorTop=&quot;Absolute&quot; anchorRight=&quot;Absolute&quot; anchorBottom=&quot;Absolute&quot; /&gt;&lt;/SmartSettings&gt;"/>
          <p:cNvSpPr>
            <a:spLocks noChangeAspect="1"/>
          </p:cNvSpPr>
          <p:nvPr userDrawn="1"/>
        </p:nvSpPr>
        <p:spPr bwMode="auto">
          <a:xfrm>
            <a:off x="5818887" y="458377"/>
            <a:ext cx="139286" cy="128571"/>
          </a:xfrm>
          <a:prstGeom prst="roundRect">
            <a:avLst>
              <a:gd name="adj" fmla="val 16879"/>
            </a:avLst>
          </a:prstGeom>
          <a:solidFill>
            <a:schemeClr val="bg1">
              <a:lumMod val="95000"/>
              <a:alpha val="9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415" tIns="34208" rIns="68415" bIns="34208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4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〓</a:t>
            </a:r>
            <a:endParaRPr kumimoji="1" lang="en-US" altLang="ko-KR" sz="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159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4191">
          <p15:clr>
            <a:srgbClr val="FBAE40"/>
          </p15:clr>
        </p15:guide>
        <p15:guide id="4" pos="5824">
          <p15:clr>
            <a:srgbClr val="FBAE40"/>
          </p15:clr>
        </p15:guide>
        <p15:guide id="5" pos="358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로그인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/>
          </p:nvPr>
        </p:nvGraphicFramePr>
        <p:xfrm>
          <a:off x="7743349" y="216568"/>
          <a:ext cx="2094721" cy="62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URI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변경사항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lnSpc>
                <a:spcPct val="100000"/>
              </a:lnSpc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9" name="Browser" descr="&lt;SmartSettings&gt;&lt;SmartResize enabled=&quot;False&quot; minWidth=&quot;230&quot; minHeight=&quot;4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53071" y="49122"/>
            <a:ext cx="5473008" cy="6557448"/>
            <a:chOff x="508000" y="1416844"/>
            <a:chExt cx="6696744" cy="4405076"/>
          </a:xfrm>
        </p:grpSpPr>
        <p:sp>
          <p:nvSpPr>
            <p:cNvPr id="20" name="Window Outer"/>
            <p:cNvSpPr/>
            <p:nvPr userDrawn="1">
              <p:custDataLst>
                <p:tags r:id="rId2"/>
              </p:custDataLst>
            </p:nvPr>
          </p:nvSpPr>
          <p:spPr>
            <a:xfrm>
              <a:off x="508000" y="1416844"/>
              <a:ext cx="6696744" cy="4405076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제이에스티나 뷰티</a:t>
              </a:r>
              <a:endParaRPr lang="en-US" sz="7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Window Inner"/>
            <p:cNvSpPr/>
            <p:nvPr userDrawn="1">
              <p:custDataLst>
                <p:tags r:id="rId3"/>
              </p:custDataLst>
            </p:nvPr>
          </p:nvSpPr>
          <p:spPr>
            <a:xfrm>
              <a:off x="536885" y="1634617"/>
              <a:ext cx="6638974" cy="41429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Address Box"/>
            <p:cNvSpPr/>
            <p:nvPr userDrawn="1">
              <p:custDataLst>
                <p:tags r:id="rId4"/>
              </p:custDataLst>
            </p:nvPr>
          </p:nvSpPr>
          <p:spPr>
            <a:xfrm>
              <a:off x="1565093" y="1521923"/>
              <a:ext cx="4375968" cy="910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7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http://</a:t>
              </a:r>
              <a:r>
                <a:rPr lang="en-US" sz="7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www. Jestinabeauty.com</a:t>
              </a:r>
            </a:p>
          </p:txBody>
        </p:sp>
        <p:sp>
          <p:nvSpPr>
            <p:cNvPr id="23" name="Search Box"/>
            <p:cNvSpPr/>
            <p:nvPr userDrawn="1">
              <p:custDataLst>
                <p:tags r:id="rId5"/>
              </p:custDataLst>
            </p:nvPr>
          </p:nvSpPr>
          <p:spPr>
            <a:xfrm>
              <a:off x="5986761" y="1521923"/>
              <a:ext cx="1189096" cy="910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Search</a:t>
              </a:r>
              <a:endPara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4" name="Browser Buttons"/>
            <p:cNvGrpSpPr/>
            <p:nvPr userDrawn="1"/>
          </p:nvGrpSpPr>
          <p:grpSpPr>
            <a:xfrm>
              <a:off x="592638" y="1523352"/>
              <a:ext cx="854810" cy="88173"/>
              <a:chOff x="613325" y="1565363"/>
              <a:chExt cx="854810" cy="88173"/>
            </a:xfrm>
          </p:grpSpPr>
          <p:sp>
            <p:nvSpPr>
              <p:cNvPr id="29" name="Cancel Button"/>
              <p:cNvSpPr>
                <a:spLocks noChangeAspect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1320596" y="1569170"/>
                <a:ext cx="147539" cy="80559"/>
              </a:xfrm>
              <a:custGeom>
                <a:avLst/>
                <a:gdLst>
                  <a:gd name="T0" fmla="*/ 245 w 281"/>
                  <a:gd name="T1" fmla="*/ 5 h 280"/>
                  <a:gd name="T2" fmla="*/ 225 w 281"/>
                  <a:gd name="T3" fmla="*/ 5 h 280"/>
                  <a:gd name="T4" fmla="*/ 140 w 281"/>
                  <a:gd name="T5" fmla="*/ 90 h 280"/>
                  <a:gd name="T6" fmla="*/ 56 w 281"/>
                  <a:gd name="T7" fmla="*/ 5 h 280"/>
                  <a:gd name="T8" fmla="*/ 36 w 281"/>
                  <a:gd name="T9" fmla="*/ 5 h 280"/>
                  <a:gd name="T10" fmla="*/ 6 w 281"/>
                  <a:gd name="T11" fmla="*/ 35 h 280"/>
                  <a:gd name="T12" fmla="*/ 6 w 281"/>
                  <a:gd name="T13" fmla="*/ 55 h 280"/>
                  <a:gd name="T14" fmla="*/ 91 w 281"/>
                  <a:gd name="T15" fmla="*/ 140 h 280"/>
                  <a:gd name="T16" fmla="*/ 6 w 281"/>
                  <a:gd name="T17" fmla="*/ 225 h 280"/>
                  <a:gd name="T18" fmla="*/ 6 w 281"/>
                  <a:gd name="T19" fmla="*/ 245 h 280"/>
                  <a:gd name="T20" fmla="*/ 36 w 281"/>
                  <a:gd name="T21" fmla="*/ 274 h 280"/>
                  <a:gd name="T22" fmla="*/ 56 w 281"/>
                  <a:gd name="T23" fmla="*/ 274 h 280"/>
                  <a:gd name="T24" fmla="*/ 140 w 281"/>
                  <a:gd name="T25" fmla="*/ 190 h 280"/>
                  <a:gd name="T26" fmla="*/ 225 w 281"/>
                  <a:gd name="T27" fmla="*/ 274 h 280"/>
                  <a:gd name="T28" fmla="*/ 245 w 281"/>
                  <a:gd name="T29" fmla="*/ 274 h 280"/>
                  <a:gd name="T30" fmla="*/ 275 w 281"/>
                  <a:gd name="T31" fmla="*/ 245 h 280"/>
                  <a:gd name="T32" fmla="*/ 275 w 281"/>
                  <a:gd name="T33" fmla="*/ 225 h 280"/>
                  <a:gd name="T34" fmla="*/ 190 w 281"/>
                  <a:gd name="T35" fmla="*/ 140 h 280"/>
                  <a:gd name="T36" fmla="*/ 275 w 281"/>
                  <a:gd name="T37" fmla="*/ 55 h 280"/>
                  <a:gd name="T38" fmla="*/ 275 w 281"/>
                  <a:gd name="T39" fmla="*/ 35 h 280"/>
                  <a:gd name="T40" fmla="*/ 245 w 281"/>
                  <a:gd name="T41" fmla="*/ 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" h="280">
                    <a:moveTo>
                      <a:pt x="245" y="5"/>
                    </a:moveTo>
                    <a:cubicBezTo>
                      <a:pt x="240" y="0"/>
                      <a:pt x="231" y="0"/>
                      <a:pt x="225" y="5"/>
                    </a:cubicBezTo>
                    <a:lnTo>
                      <a:pt x="140" y="90"/>
                    </a:lnTo>
                    <a:lnTo>
                      <a:pt x="56" y="5"/>
                    </a:lnTo>
                    <a:cubicBezTo>
                      <a:pt x="50" y="0"/>
                      <a:pt x="41" y="0"/>
                      <a:pt x="36" y="5"/>
                    </a:cubicBezTo>
                    <a:lnTo>
                      <a:pt x="6" y="35"/>
                    </a:lnTo>
                    <a:cubicBezTo>
                      <a:pt x="0" y="41"/>
                      <a:pt x="0" y="49"/>
                      <a:pt x="6" y="55"/>
                    </a:cubicBezTo>
                    <a:lnTo>
                      <a:pt x="91" y="140"/>
                    </a:lnTo>
                    <a:lnTo>
                      <a:pt x="6" y="225"/>
                    </a:lnTo>
                    <a:cubicBezTo>
                      <a:pt x="0" y="230"/>
                      <a:pt x="0" y="239"/>
                      <a:pt x="6" y="245"/>
                    </a:cubicBezTo>
                    <a:lnTo>
                      <a:pt x="36" y="274"/>
                    </a:lnTo>
                    <a:cubicBezTo>
                      <a:pt x="41" y="280"/>
                      <a:pt x="50" y="280"/>
                      <a:pt x="56" y="274"/>
                    </a:cubicBezTo>
                    <a:lnTo>
                      <a:pt x="140" y="190"/>
                    </a:lnTo>
                    <a:lnTo>
                      <a:pt x="225" y="274"/>
                    </a:lnTo>
                    <a:cubicBezTo>
                      <a:pt x="231" y="280"/>
                      <a:pt x="240" y="280"/>
                      <a:pt x="245" y="274"/>
                    </a:cubicBezTo>
                    <a:lnTo>
                      <a:pt x="275" y="245"/>
                    </a:lnTo>
                    <a:cubicBezTo>
                      <a:pt x="281" y="239"/>
                      <a:pt x="281" y="230"/>
                      <a:pt x="275" y="225"/>
                    </a:cubicBezTo>
                    <a:lnTo>
                      <a:pt x="190" y="140"/>
                    </a:lnTo>
                    <a:lnTo>
                      <a:pt x="275" y="55"/>
                    </a:lnTo>
                    <a:cubicBezTo>
                      <a:pt x="281" y="49"/>
                      <a:pt x="281" y="41"/>
                      <a:pt x="275" y="35"/>
                    </a:cubicBezTo>
                    <a:lnTo>
                      <a:pt x="245" y="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Reload Button"/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1083016" y="1565363"/>
                <a:ext cx="163477" cy="88173"/>
              </a:xfrm>
              <a:custGeom>
                <a:avLst/>
                <a:gdLst>
                  <a:gd name="T0" fmla="*/ 162 w 312"/>
                  <a:gd name="T1" fmla="*/ 0 h 306"/>
                  <a:gd name="T2" fmla="*/ 82 w 312"/>
                  <a:gd name="T3" fmla="*/ 26 h 306"/>
                  <a:gd name="T4" fmla="*/ 45 w 312"/>
                  <a:gd name="T5" fmla="*/ 227 h 306"/>
                  <a:gd name="T6" fmla="*/ 233 w 312"/>
                  <a:gd name="T7" fmla="*/ 271 h 306"/>
                  <a:gd name="T8" fmla="*/ 246 w 312"/>
                  <a:gd name="T9" fmla="*/ 264 h 306"/>
                  <a:gd name="T10" fmla="*/ 281 w 312"/>
                  <a:gd name="T11" fmla="*/ 229 h 306"/>
                  <a:gd name="T12" fmla="*/ 275 w 312"/>
                  <a:gd name="T13" fmla="*/ 189 h 306"/>
                  <a:gd name="T14" fmla="*/ 235 w 312"/>
                  <a:gd name="T15" fmla="*/ 195 h 306"/>
                  <a:gd name="T16" fmla="*/ 213 w 312"/>
                  <a:gd name="T17" fmla="*/ 217 h 306"/>
                  <a:gd name="T18" fmla="*/ 91 w 312"/>
                  <a:gd name="T19" fmla="*/ 195 h 306"/>
                  <a:gd name="T20" fmla="*/ 114 w 312"/>
                  <a:gd name="T21" fmla="*/ 73 h 306"/>
                  <a:gd name="T22" fmla="*/ 234 w 312"/>
                  <a:gd name="T23" fmla="*/ 93 h 306"/>
                  <a:gd name="T24" fmla="*/ 197 w 312"/>
                  <a:gd name="T25" fmla="*/ 119 h 306"/>
                  <a:gd name="T26" fmla="*/ 312 w 312"/>
                  <a:gd name="T27" fmla="*/ 165 h 306"/>
                  <a:gd name="T28" fmla="*/ 311 w 312"/>
                  <a:gd name="T29" fmla="*/ 41 h 306"/>
                  <a:gd name="T30" fmla="*/ 281 w 312"/>
                  <a:gd name="T31" fmla="*/ 61 h 306"/>
                  <a:gd name="T32" fmla="*/ 162 w 312"/>
                  <a:gd name="T3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2" h="306">
                    <a:moveTo>
                      <a:pt x="162" y="0"/>
                    </a:moveTo>
                    <a:cubicBezTo>
                      <a:pt x="134" y="1"/>
                      <a:pt x="106" y="9"/>
                      <a:pt x="82" y="26"/>
                    </a:cubicBezTo>
                    <a:cubicBezTo>
                      <a:pt x="17" y="71"/>
                      <a:pt x="0" y="162"/>
                      <a:pt x="45" y="227"/>
                    </a:cubicBezTo>
                    <a:cubicBezTo>
                      <a:pt x="87" y="289"/>
                      <a:pt x="169" y="306"/>
                      <a:pt x="233" y="271"/>
                    </a:cubicBezTo>
                    <a:cubicBezTo>
                      <a:pt x="237" y="269"/>
                      <a:pt x="242" y="267"/>
                      <a:pt x="246" y="264"/>
                    </a:cubicBezTo>
                    <a:cubicBezTo>
                      <a:pt x="260" y="255"/>
                      <a:pt x="271" y="243"/>
                      <a:pt x="281" y="229"/>
                    </a:cubicBezTo>
                    <a:cubicBezTo>
                      <a:pt x="290" y="217"/>
                      <a:pt x="287" y="198"/>
                      <a:pt x="275" y="189"/>
                    </a:cubicBezTo>
                    <a:cubicBezTo>
                      <a:pt x="263" y="180"/>
                      <a:pt x="244" y="183"/>
                      <a:pt x="235" y="195"/>
                    </a:cubicBezTo>
                    <a:cubicBezTo>
                      <a:pt x="229" y="204"/>
                      <a:pt x="222" y="212"/>
                      <a:pt x="213" y="217"/>
                    </a:cubicBezTo>
                    <a:cubicBezTo>
                      <a:pt x="173" y="245"/>
                      <a:pt x="119" y="235"/>
                      <a:pt x="91" y="195"/>
                    </a:cubicBezTo>
                    <a:cubicBezTo>
                      <a:pt x="64" y="154"/>
                      <a:pt x="73" y="101"/>
                      <a:pt x="114" y="73"/>
                    </a:cubicBezTo>
                    <a:cubicBezTo>
                      <a:pt x="153" y="46"/>
                      <a:pt x="206" y="55"/>
                      <a:pt x="234" y="93"/>
                    </a:cubicBezTo>
                    <a:lnTo>
                      <a:pt x="197" y="119"/>
                    </a:lnTo>
                    <a:lnTo>
                      <a:pt x="312" y="165"/>
                    </a:lnTo>
                    <a:lnTo>
                      <a:pt x="311" y="41"/>
                    </a:lnTo>
                    <a:lnTo>
                      <a:pt x="281" y="61"/>
                    </a:lnTo>
                    <a:cubicBezTo>
                      <a:pt x="253" y="21"/>
                      <a:pt x="208" y="0"/>
                      <a:pt x="1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Forward Button"/>
              <p:cNvSpPr>
                <a:spLocks noChangeAspect="1"/>
              </p:cNvSpPr>
              <p:nvPr userDrawn="1">
                <p:custDataLst>
                  <p:tags r:id="rId11"/>
                </p:custDataLst>
              </p:nvPr>
            </p:nvSpPr>
            <p:spPr bwMode="auto">
              <a:xfrm>
                <a:off x="848625" y="1573099"/>
                <a:ext cx="160288" cy="72700"/>
              </a:xfrm>
              <a:custGeom>
                <a:avLst/>
                <a:gdLst>
                  <a:gd name="T0" fmla="*/ 123 w 306"/>
                  <a:gd name="T1" fmla="*/ 28 h 252"/>
                  <a:gd name="T2" fmla="*/ 123 w 306"/>
                  <a:gd name="T3" fmla="*/ 70 h 252"/>
                  <a:gd name="T4" fmla="*/ 12 w 306"/>
                  <a:gd name="T5" fmla="*/ 70 h 252"/>
                  <a:gd name="T6" fmla="*/ 0 w 306"/>
                  <a:gd name="T7" fmla="*/ 84 h 252"/>
                  <a:gd name="T8" fmla="*/ 0 w 306"/>
                  <a:gd name="T9" fmla="*/ 164 h 252"/>
                  <a:gd name="T10" fmla="*/ 12 w 306"/>
                  <a:gd name="T11" fmla="*/ 178 h 252"/>
                  <a:gd name="T12" fmla="*/ 123 w 306"/>
                  <a:gd name="T13" fmla="*/ 178 h 252"/>
                  <a:gd name="T14" fmla="*/ 123 w 306"/>
                  <a:gd name="T15" fmla="*/ 220 h 252"/>
                  <a:gd name="T16" fmla="*/ 156 w 306"/>
                  <a:gd name="T17" fmla="*/ 241 h 252"/>
                  <a:gd name="T18" fmla="*/ 296 w 306"/>
                  <a:gd name="T19" fmla="*/ 146 h 252"/>
                  <a:gd name="T20" fmla="*/ 306 w 306"/>
                  <a:gd name="T21" fmla="*/ 124 h 252"/>
                  <a:gd name="T22" fmla="*/ 296 w 306"/>
                  <a:gd name="T23" fmla="*/ 102 h 252"/>
                  <a:gd name="T24" fmla="*/ 156 w 306"/>
                  <a:gd name="T25" fmla="*/ 7 h 252"/>
                  <a:gd name="T26" fmla="*/ 123 w 306"/>
                  <a:gd name="T27" fmla="*/ 2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6" h="252">
                    <a:moveTo>
                      <a:pt x="123" y="28"/>
                    </a:moveTo>
                    <a:lnTo>
                      <a:pt x="123" y="70"/>
                    </a:lnTo>
                    <a:lnTo>
                      <a:pt x="12" y="70"/>
                    </a:lnTo>
                    <a:cubicBezTo>
                      <a:pt x="5" y="70"/>
                      <a:pt x="0" y="76"/>
                      <a:pt x="0" y="84"/>
                    </a:cubicBezTo>
                    <a:lnTo>
                      <a:pt x="0" y="164"/>
                    </a:lnTo>
                    <a:cubicBezTo>
                      <a:pt x="0" y="172"/>
                      <a:pt x="5" y="178"/>
                      <a:pt x="12" y="178"/>
                    </a:cubicBezTo>
                    <a:lnTo>
                      <a:pt x="123" y="178"/>
                    </a:lnTo>
                    <a:lnTo>
                      <a:pt x="123" y="220"/>
                    </a:lnTo>
                    <a:cubicBezTo>
                      <a:pt x="123" y="248"/>
                      <a:pt x="137" y="252"/>
                      <a:pt x="156" y="241"/>
                    </a:cubicBezTo>
                    <a:lnTo>
                      <a:pt x="296" y="146"/>
                    </a:lnTo>
                    <a:cubicBezTo>
                      <a:pt x="303" y="141"/>
                      <a:pt x="306" y="132"/>
                      <a:pt x="306" y="124"/>
                    </a:cubicBezTo>
                    <a:cubicBezTo>
                      <a:pt x="306" y="116"/>
                      <a:pt x="303" y="107"/>
                      <a:pt x="296" y="102"/>
                    </a:cubicBezTo>
                    <a:lnTo>
                      <a:pt x="156" y="7"/>
                    </a:lnTo>
                    <a:cubicBezTo>
                      <a:pt x="135" y="0"/>
                      <a:pt x="123" y="13"/>
                      <a:pt x="123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Back Button"/>
              <p:cNvSpPr>
                <a:spLocks noChangeAspect="1"/>
              </p:cNvSpPr>
              <p:nvPr userDrawn="1">
                <p:custDataLst>
                  <p:tags r:id="rId12"/>
                </p:custDataLst>
              </p:nvPr>
            </p:nvSpPr>
            <p:spPr bwMode="auto">
              <a:xfrm>
                <a:off x="613325" y="1573345"/>
                <a:ext cx="161198" cy="72209"/>
              </a:xfrm>
              <a:custGeom>
                <a:avLst/>
                <a:gdLst>
                  <a:gd name="T0" fmla="*/ 183 w 307"/>
                  <a:gd name="T1" fmla="*/ 223 h 251"/>
                  <a:gd name="T2" fmla="*/ 183 w 307"/>
                  <a:gd name="T3" fmla="*/ 182 h 251"/>
                  <a:gd name="T4" fmla="*/ 295 w 307"/>
                  <a:gd name="T5" fmla="*/ 182 h 251"/>
                  <a:gd name="T6" fmla="*/ 307 w 307"/>
                  <a:gd name="T7" fmla="*/ 168 h 251"/>
                  <a:gd name="T8" fmla="*/ 307 w 307"/>
                  <a:gd name="T9" fmla="*/ 88 h 251"/>
                  <a:gd name="T10" fmla="*/ 295 w 307"/>
                  <a:gd name="T11" fmla="*/ 74 h 251"/>
                  <a:gd name="T12" fmla="*/ 183 w 307"/>
                  <a:gd name="T13" fmla="*/ 74 h 251"/>
                  <a:gd name="T14" fmla="*/ 183 w 307"/>
                  <a:gd name="T15" fmla="*/ 32 h 251"/>
                  <a:gd name="T16" fmla="*/ 151 w 307"/>
                  <a:gd name="T17" fmla="*/ 10 h 251"/>
                  <a:gd name="T18" fmla="*/ 10 w 307"/>
                  <a:gd name="T19" fmla="*/ 106 h 251"/>
                  <a:gd name="T20" fmla="*/ 0 w 307"/>
                  <a:gd name="T21" fmla="*/ 127 h 251"/>
                  <a:gd name="T22" fmla="*/ 10 w 307"/>
                  <a:gd name="T23" fmla="*/ 150 h 251"/>
                  <a:gd name="T24" fmla="*/ 151 w 307"/>
                  <a:gd name="T25" fmla="*/ 245 h 251"/>
                  <a:gd name="T26" fmla="*/ 183 w 307"/>
                  <a:gd name="T27" fmla="*/ 223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251">
                    <a:moveTo>
                      <a:pt x="183" y="223"/>
                    </a:moveTo>
                    <a:lnTo>
                      <a:pt x="183" y="182"/>
                    </a:lnTo>
                    <a:lnTo>
                      <a:pt x="295" y="182"/>
                    </a:lnTo>
                    <a:cubicBezTo>
                      <a:pt x="301" y="182"/>
                      <a:pt x="307" y="176"/>
                      <a:pt x="307" y="168"/>
                    </a:cubicBezTo>
                    <a:lnTo>
                      <a:pt x="307" y="88"/>
                    </a:lnTo>
                    <a:cubicBezTo>
                      <a:pt x="307" y="80"/>
                      <a:pt x="301" y="74"/>
                      <a:pt x="295" y="74"/>
                    </a:cubicBezTo>
                    <a:lnTo>
                      <a:pt x="183" y="74"/>
                    </a:lnTo>
                    <a:lnTo>
                      <a:pt x="183" y="32"/>
                    </a:lnTo>
                    <a:cubicBezTo>
                      <a:pt x="183" y="4"/>
                      <a:pt x="169" y="0"/>
                      <a:pt x="151" y="10"/>
                    </a:cubicBezTo>
                    <a:lnTo>
                      <a:pt x="10" y="106"/>
                    </a:lnTo>
                    <a:cubicBezTo>
                      <a:pt x="3" y="111"/>
                      <a:pt x="0" y="119"/>
                      <a:pt x="0" y="127"/>
                    </a:cubicBezTo>
                    <a:cubicBezTo>
                      <a:pt x="0" y="136"/>
                      <a:pt x="3" y="145"/>
                      <a:pt x="10" y="150"/>
                    </a:cubicBezTo>
                    <a:lnTo>
                      <a:pt x="151" y="245"/>
                    </a:lnTo>
                    <a:cubicBezTo>
                      <a:pt x="171" y="251"/>
                      <a:pt x="183" y="239"/>
                      <a:pt x="183" y="223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" name="Window Buttons"/>
            <p:cNvGrpSpPr>
              <a:grpSpLocks noChangeAspect="1"/>
            </p:cNvGrpSpPr>
            <p:nvPr userDrawn="1"/>
          </p:nvGrpSpPr>
          <p:grpSpPr>
            <a:xfrm>
              <a:off x="6795263" y="1454270"/>
              <a:ext cx="350488" cy="49914"/>
              <a:chOff x="8564975" y="95080"/>
              <a:chExt cx="412351" cy="58721"/>
            </a:xfrm>
          </p:grpSpPr>
          <p:sp>
            <p:nvSpPr>
              <p:cNvPr id="26" name="Close Button"/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8871211" y="96381"/>
                <a:ext cx="106115" cy="57420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Maximize Button"/>
              <p:cNvSpPr>
                <a:spLocks noChangeAspect="1" noEditPoints="1"/>
              </p:cNvSpPr>
              <p:nvPr userDrawn="1">
                <p:custDataLst>
                  <p:tags r:id="rId7"/>
                </p:custDataLst>
              </p:nvPr>
            </p:nvSpPr>
            <p:spPr bwMode="auto">
              <a:xfrm>
                <a:off x="8714988" y="95080"/>
                <a:ext cx="107837" cy="58721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Minimize Button"/>
              <p:cNvSpPr>
                <a:spLocks noChangeAspect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8564975" y="139864"/>
                <a:ext cx="101638" cy="13936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87" name="그룹 86"/>
          <p:cNvGrpSpPr/>
          <p:nvPr userDrawn="1"/>
        </p:nvGrpSpPr>
        <p:grpSpPr>
          <a:xfrm>
            <a:off x="5657217" y="46913"/>
            <a:ext cx="1924604" cy="6575099"/>
            <a:chOff x="7319905" y="56092"/>
            <a:chExt cx="2487180" cy="9205138"/>
          </a:xfrm>
        </p:grpSpPr>
        <p:sp>
          <p:nvSpPr>
            <p:cNvPr id="91" name="Case"/>
            <p:cNvSpPr>
              <a:spLocks/>
            </p:cNvSpPr>
            <p:nvPr userDrawn="1"/>
          </p:nvSpPr>
          <p:spPr bwMode="auto">
            <a:xfrm>
              <a:off x="7319905" y="56092"/>
              <a:ext cx="2487180" cy="4886276"/>
            </a:xfrm>
            <a:prstGeom prst="roundRect">
              <a:avLst>
                <a:gd name="adj" fmla="val 7961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Speaker"/>
            <p:cNvSpPr>
              <a:spLocks/>
            </p:cNvSpPr>
            <p:nvPr userDrawn="1"/>
          </p:nvSpPr>
          <p:spPr bwMode="auto">
            <a:xfrm>
              <a:off x="8326867" y="237219"/>
              <a:ext cx="473255" cy="915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3" name="Camera"/>
            <p:cNvGrpSpPr/>
            <p:nvPr userDrawn="1"/>
          </p:nvGrpSpPr>
          <p:grpSpPr>
            <a:xfrm>
              <a:off x="8045735" y="233763"/>
              <a:ext cx="98454" cy="98454"/>
              <a:chOff x="1175120" y="1735138"/>
              <a:chExt cx="90490" cy="90490"/>
            </a:xfrm>
          </p:grpSpPr>
          <p:sp>
            <p:nvSpPr>
              <p:cNvPr id="98" name="Camera Outer"/>
              <p:cNvSpPr>
                <a:spLocks/>
              </p:cNvSpPr>
              <p:nvPr userDrawn="1"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9" name="Camera Inner"/>
              <p:cNvSpPr>
                <a:spLocks/>
              </p:cNvSpPr>
              <p:nvPr userDrawn="1"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94" name="Display"/>
            <p:cNvSpPr>
              <a:spLocks/>
            </p:cNvSpPr>
            <p:nvPr userDrawn="1"/>
          </p:nvSpPr>
          <p:spPr bwMode="auto">
            <a:xfrm>
              <a:off x="7483495" y="482997"/>
              <a:ext cx="2160000" cy="877823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1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53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60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61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8147812" y="689279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 userDrawn="1"/>
        </p:nvCxnSpPr>
        <p:spPr>
          <a:xfrm>
            <a:off x="97500" y="656003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 userDrawn="1"/>
        </p:nvSpPr>
        <p:spPr>
          <a:xfrm>
            <a:off x="365904" y="782210"/>
            <a:ext cx="4853981" cy="175872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브랜드</a:t>
            </a:r>
            <a:r>
              <a:rPr lang="ko-KR" altLang="en-US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 소개     추천 제품     제품 구매     이벤트     고객센터     </a:t>
            </a:r>
            <a:r>
              <a:rPr lang="en-US" altLang="ko-KR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#</a:t>
            </a:r>
            <a:r>
              <a:rPr lang="ko-KR" altLang="en-US" sz="700" b="1" baseline="0" dirty="0" err="1" smtClean="0">
                <a:solidFill>
                  <a:schemeClr val="tx1"/>
                </a:solidFill>
                <a:latin typeface="+mn-ea"/>
                <a:ea typeface="+mn-ea"/>
              </a:rPr>
              <a:t>눈부심주의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4" name="Magnifier"/>
          <p:cNvSpPr>
            <a:spLocks noEditPoints="1"/>
          </p:cNvSpPr>
          <p:nvPr userDrawn="1"/>
        </p:nvSpPr>
        <p:spPr bwMode="auto">
          <a:xfrm>
            <a:off x="5041137" y="795218"/>
            <a:ext cx="137022" cy="138610"/>
          </a:xfrm>
          <a:custGeom>
            <a:avLst/>
            <a:gdLst>
              <a:gd name="T0" fmla="*/ 117 w 315"/>
              <a:gd name="T1" fmla="*/ 0 h 343"/>
              <a:gd name="T2" fmla="*/ 0 w 315"/>
              <a:gd name="T3" fmla="*/ 117 h 343"/>
              <a:gd name="T4" fmla="*/ 117 w 315"/>
              <a:gd name="T5" fmla="*/ 232 h 343"/>
              <a:gd name="T6" fmla="*/ 232 w 315"/>
              <a:gd name="T7" fmla="*/ 117 h 343"/>
              <a:gd name="T8" fmla="*/ 117 w 315"/>
              <a:gd name="T9" fmla="*/ 0 h 343"/>
              <a:gd name="T10" fmla="*/ 117 w 315"/>
              <a:gd name="T11" fmla="*/ 26 h 343"/>
              <a:gd name="T12" fmla="*/ 208 w 315"/>
              <a:gd name="T13" fmla="*/ 117 h 343"/>
              <a:gd name="T14" fmla="*/ 117 w 315"/>
              <a:gd name="T15" fmla="*/ 207 h 343"/>
              <a:gd name="T16" fmla="*/ 26 w 315"/>
              <a:gd name="T17" fmla="*/ 117 h 343"/>
              <a:gd name="T18" fmla="*/ 117 w 315"/>
              <a:gd name="T19" fmla="*/ 26 h 343"/>
              <a:gd name="T20" fmla="*/ 218 w 315"/>
              <a:gd name="T21" fmla="*/ 196 h 343"/>
              <a:gd name="T22" fmla="*/ 184 w 315"/>
              <a:gd name="T23" fmla="*/ 226 h 343"/>
              <a:gd name="T24" fmla="*/ 186 w 315"/>
              <a:gd name="T25" fmla="*/ 228 h 343"/>
              <a:gd name="T26" fmla="*/ 271 w 315"/>
              <a:gd name="T27" fmla="*/ 331 h 343"/>
              <a:gd name="T28" fmla="*/ 305 w 315"/>
              <a:gd name="T29" fmla="*/ 335 h 343"/>
              <a:gd name="T30" fmla="*/ 306 w 315"/>
              <a:gd name="T31" fmla="*/ 301 h 343"/>
              <a:gd name="T32" fmla="*/ 221 w 315"/>
              <a:gd name="T33" fmla="*/ 199 h 343"/>
              <a:gd name="T34" fmla="*/ 218 w 315"/>
              <a:gd name="T35" fmla="*/ 19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5" h="343">
                <a:moveTo>
                  <a:pt x="117" y="0"/>
                </a:moveTo>
                <a:cubicBezTo>
                  <a:pt x="53" y="0"/>
                  <a:pt x="0" y="53"/>
                  <a:pt x="0" y="117"/>
                </a:cubicBezTo>
                <a:cubicBezTo>
                  <a:pt x="0" y="181"/>
                  <a:pt x="53" y="232"/>
                  <a:pt x="117" y="232"/>
                </a:cubicBezTo>
                <a:cubicBezTo>
                  <a:pt x="181" y="232"/>
                  <a:pt x="232" y="181"/>
                  <a:pt x="232" y="117"/>
                </a:cubicBezTo>
                <a:cubicBezTo>
                  <a:pt x="232" y="53"/>
                  <a:pt x="181" y="0"/>
                  <a:pt x="117" y="0"/>
                </a:cubicBezTo>
                <a:close/>
                <a:moveTo>
                  <a:pt x="117" y="26"/>
                </a:moveTo>
                <a:cubicBezTo>
                  <a:pt x="167" y="26"/>
                  <a:pt x="208" y="66"/>
                  <a:pt x="208" y="117"/>
                </a:cubicBezTo>
                <a:cubicBezTo>
                  <a:pt x="208" y="167"/>
                  <a:pt x="167" y="207"/>
                  <a:pt x="117" y="207"/>
                </a:cubicBezTo>
                <a:cubicBezTo>
                  <a:pt x="67" y="207"/>
                  <a:pt x="26" y="167"/>
                  <a:pt x="26" y="117"/>
                </a:cubicBezTo>
                <a:cubicBezTo>
                  <a:pt x="26" y="66"/>
                  <a:pt x="67" y="26"/>
                  <a:pt x="117" y="26"/>
                </a:cubicBezTo>
                <a:close/>
                <a:moveTo>
                  <a:pt x="218" y="196"/>
                </a:moveTo>
                <a:cubicBezTo>
                  <a:pt x="208" y="208"/>
                  <a:pt x="197" y="218"/>
                  <a:pt x="184" y="226"/>
                </a:cubicBezTo>
                <a:lnTo>
                  <a:pt x="186" y="228"/>
                </a:lnTo>
                <a:lnTo>
                  <a:pt x="271" y="331"/>
                </a:lnTo>
                <a:cubicBezTo>
                  <a:pt x="279" y="341"/>
                  <a:pt x="296" y="343"/>
                  <a:pt x="305" y="335"/>
                </a:cubicBezTo>
                <a:cubicBezTo>
                  <a:pt x="315" y="326"/>
                  <a:pt x="315" y="309"/>
                  <a:pt x="306" y="301"/>
                </a:cubicBezTo>
                <a:lnTo>
                  <a:pt x="221" y="199"/>
                </a:lnTo>
                <a:lnTo>
                  <a:pt x="218" y="196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262626"/>
              </a:solidFill>
              <a:latin typeface="+mn-ea"/>
              <a:ea typeface="+mn-ea"/>
              <a:cs typeface="Calibri" pitchFamily="34" charset="0"/>
            </a:endParaRPr>
          </a:p>
        </p:txBody>
      </p:sp>
      <p:cxnSp>
        <p:nvCxnSpPr>
          <p:cNvPr id="65" name="직선 연결선 64"/>
          <p:cNvCxnSpPr/>
          <p:nvPr userDrawn="1"/>
        </p:nvCxnSpPr>
        <p:spPr>
          <a:xfrm>
            <a:off x="97500" y="1045045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 userDrawn="1"/>
        </p:nvSpPr>
        <p:spPr>
          <a:xfrm>
            <a:off x="93218" y="695086"/>
            <a:ext cx="675172" cy="315305"/>
          </a:xfrm>
          <a:prstGeom prst="rect">
            <a:avLst/>
          </a:prstGeom>
          <a:noFill/>
        </p:spPr>
        <p:txBody>
          <a:bodyPr wrap="none" lIns="68415" tIns="34208" rIns="68415" bIns="34208" rtlCol="0">
            <a:spAutoFit/>
          </a:bodyPr>
          <a:lstStyle/>
          <a:p>
            <a:pPr algn="ctr"/>
            <a:r>
              <a:rPr lang="en-US" altLang="ko-KR" sz="1000" b="1" dirty="0" smtClean="0"/>
              <a:t>J.ESTINA</a:t>
            </a:r>
          </a:p>
          <a:p>
            <a:pPr algn="ctr"/>
            <a:r>
              <a:rPr lang="en-US" altLang="ko-KR" sz="600" b="0" dirty="0" smtClean="0"/>
              <a:t>BEAUTY</a:t>
            </a:r>
            <a:endParaRPr lang="ko-KR" altLang="en-US" sz="600" b="0" dirty="0"/>
          </a:p>
        </p:txBody>
      </p:sp>
      <p:sp>
        <p:nvSpPr>
          <p:cNvPr id="67" name="Shopping Cart"/>
          <p:cNvSpPr>
            <a:spLocks noChangeAspect="1" noEditPoints="1"/>
          </p:cNvSpPr>
          <p:nvPr userDrawn="1"/>
        </p:nvSpPr>
        <p:spPr bwMode="auto">
          <a:xfrm>
            <a:off x="5222019" y="778572"/>
            <a:ext cx="167143" cy="154286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그룹 67"/>
          <p:cNvGrpSpPr/>
          <p:nvPr userDrawn="1"/>
        </p:nvGrpSpPr>
        <p:grpSpPr>
          <a:xfrm>
            <a:off x="63398" y="418672"/>
            <a:ext cx="5389552" cy="205914"/>
            <a:chOff x="81930" y="586141"/>
            <a:chExt cx="6964959" cy="288279"/>
          </a:xfrm>
        </p:grpSpPr>
        <p:sp>
          <p:nvSpPr>
            <p:cNvPr id="69" name="TextBox 68"/>
            <p:cNvSpPr txBox="1"/>
            <p:nvPr userDrawn="1"/>
          </p:nvSpPr>
          <p:spPr>
            <a:xfrm>
              <a:off x="81930" y="594344"/>
              <a:ext cx="400062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spc="-60" dirty="0" smtClean="0"/>
                <a:t>J.ESTINA JEWELRY   |   J.ESTINA</a:t>
              </a:r>
              <a:r>
                <a:rPr lang="en-US" altLang="ko-KR" sz="700" spc="-60" baseline="0" dirty="0" smtClean="0"/>
                <a:t> BAG   |   ERGHE   |   ROMANSON   |   THE GROCERY</a:t>
              </a:r>
              <a:endParaRPr lang="ko-KR" altLang="en-US" sz="700" spc="-60" dirty="0"/>
            </a:p>
          </p:txBody>
        </p:sp>
        <p:sp>
          <p:nvSpPr>
            <p:cNvPr id="70" name="TextBox 69"/>
            <p:cNvSpPr txBox="1"/>
            <p:nvPr userDrawn="1"/>
          </p:nvSpPr>
          <p:spPr>
            <a:xfrm>
              <a:off x="4670938" y="594344"/>
              <a:ext cx="1989539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spc="-60" baseline="0" dirty="0" smtClean="0"/>
                <a:t>로그아웃 </a:t>
              </a:r>
              <a:r>
                <a:rPr lang="en-US" altLang="ko-KR" sz="700" spc="-60" baseline="0" dirty="0"/>
                <a:t>| </a:t>
              </a:r>
              <a:r>
                <a:rPr lang="ko-KR" altLang="en-US" sz="700" spc="-60" baseline="0" dirty="0" err="1" smtClean="0"/>
                <a:t>마이페이지</a:t>
              </a:r>
              <a:r>
                <a:rPr lang="ko-KR" altLang="en-US" sz="700" spc="-60" baseline="0" dirty="0" smtClean="0"/>
                <a:t> </a:t>
              </a:r>
              <a:r>
                <a:rPr lang="en-US" altLang="ko-KR" sz="700" spc="-60" baseline="0" dirty="0" smtClean="0"/>
                <a:t>| </a:t>
              </a:r>
              <a:r>
                <a:rPr lang="ko-KR" altLang="en-US" sz="700" spc="-60" baseline="0" dirty="0"/>
                <a:t>주문배송조회</a:t>
              </a:r>
            </a:p>
          </p:txBody>
        </p:sp>
        <p:sp>
          <p:nvSpPr>
            <p:cNvPr id="71" name="TextBox 70"/>
            <p:cNvSpPr txBox="1"/>
            <p:nvPr userDrawn="1"/>
          </p:nvSpPr>
          <p:spPr>
            <a:xfrm>
              <a:off x="6639560" y="594344"/>
              <a:ext cx="26599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f</a:t>
              </a:r>
              <a:endParaRPr lang="ko-KR" altLang="en-US" sz="700" spc="-60" baseline="0" dirty="0"/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6787113" y="586141"/>
              <a:ext cx="259776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I</a:t>
              </a:r>
              <a:endParaRPr lang="ko-KR" altLang="en-US" sz="700" spc="-60" baseline="0" dirty="0"/>
            </a:p>
          </p:txBody>
        </p:sp>
      </p:grpSp>
      <p:cxnSp>
        <p:nvCxnSpPr>
          <p:cNvPr id="73" name="직선 연결선 72"/>
          <p:cNvCxnSpPr/>
          <p:nvPr userDrawn="1"/>
        </p:nvCxnSpPr>
        <p:spPr>
          <a:xfrm>
            <a:off x="5774786" y="679769"/>
            <a:ext cx="169928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hopping Cart"/>
          <p:cNvSpPr>
            <a:spLocks noChangeAspect="1" noEditPoints="1"/>
          </p:cNvSpPr>
          <p:nvPr userDrawn="1"/>
        </p:nvSpPr>
        <p:spPr bwMode="auto">
          <a:xfrm>
            <a:off x="7283528" y="457513"/>
            <a:ext cx="139286" cy="128571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Go Home"/>
          <p:cNvSpPr>
            <a:spLocks noChangeAspect="1" noEditPoints="1"/>
          </p:cNvSpPr>
          <p:nvPr userDrawn="1"/>
        </p:nvSpPr>
        <p:spPr bwMode="auto">
          <a:xfrm>
            <a:off x="5991395" y="462712"/>
            <a:ext cx="139286" cy="127324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Scroll Thumb" descr="&lt;SmartSettings&gt;&lt;SmartResize anchorLeft=&quot;Absolute&quot; anchorTop=&quot;Absolute&quot; anchorRight=&quot;Absolute&quot; anchorBottom=&quot;Absolute&quot; /&gt;&lt;/SmartSettings&gt;"/>
          <p:cNvSpPr>
            <a:spLocks noChangeAspect="1"/>
          </p:cNvSpPr>
          <p:nvPr userDrawn="1"/>
        </p:nvSpPr>
        <p:spPr bwMode="auto">
          <a:xfrm>
            <a:off x="5818887" y="458377"/>
            <a:ext cx="139286" cy="128571"/>
          </a:xfrm>
          <a:prstGeom prst="roundRect">
            <a:avLst>
              <a:gd name="adj" fmla="val 16879"/>
            </a:avLst>
          </a:prstGeom>
          <a:solidFill>
            <a:schemeClr val="bg1">
              <a:lumMod val="95000"/>
              <a:alpha val="9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415" tIns="34208" rIns="68415" bIns="34208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4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〓</a:t>
            </a:r>
            <a:endParaRPr kumimoji="1" lang="en-US" altLang="ko-KR" sz="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192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4191">
          <p15:clr>
            <a:srgbClr val="FBAE40"/>
          </p15:clr>
        </p15:guide>
        <p15:guide id="4" pos="5824">
          <p15:clr>
            <a:srgbClr val="FBAE40"/>
          </p15:clr>
        </p15:guide>
        <p15:guide id="5" pos="358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33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5" r:id="rId2"/>
    <p:sldLayoutId id="2147483713" r:id="rId3"/>
    <p:sldLayoutId id="2147483715" r:id="rId4"/>
    <p:sldLayoutId id="2147483691" r:id="rId5"/>
    <p:sldLayoutId id="2147483712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57792" rtl="0" eaLnBrk="1" latinLnBrk="1" hangingPunct="1">
        <a:lnSpc>
          <a:spcPct val="90000"/>
        </a:lnSpc>
        <a:spcBef>
          <a:spcPct val="0"/>
        </a:spcBef>
        <a:buNone/>
        <a:defRPr sz="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079" indent="-70079" algn="l" defTabSz="957792" rtl="0" eaLnBrk="1" latinLnBrk="1" hangingPunct="1">
        <a:lnSpc>
          <a:spcPct val="50000"/>
        </a:lnSpc>
        <a:spcBef>
          <a:spcPts val="1047"/>
        </a:spcBef>
        <a:buFont typeface="+mj-lt"/>
        <a:buAutoNum type="arabicPeriod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31843" indent="-61764" algn="l" defTabSz="957792" rtl="0" eaLnBrk="1" latinLnBrk="1" hangingPunct="1">
        <a:lnSpc>
          <a:spcPct val="50000"/>
        </a:lnSpc>
        <a:spcBef>
          <a:spcPts val="524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01920" indent="-70079" algn="l" defTabSz="957792" rtl="0" eaLnBrk="1" latinLnBrk="1" hangingPunct="1">
        <a:lnSpc>
          <a:spcPct val="50000"/>
        </a:lnSpc>
        <a:spcBef>
          <a:spcPts val="524"/>
        </a:spcBef>
        <a:buFont typeface="Tempus Sans ITC" panose="04020404030D07020202" pitchFamily="82" charset="0"/>
        <a:buChar char="-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271999" indent="-70079" algn="l" defTabSz="957792" rtl="0" eaLnBrk="1" latinLnBrk="1" hangingPunct="1">
        <a:lnSpc>
          <a:spcPct val="50000"/>
        </a:lnSpc>
        <a:spcBef>
          <a:spcPts val="524"/>
        </a:spcBef>
        <a:buFont typeface="Wingdings" panose="05000000000000000000" pitchFamily="2" charset="2"/>
        <a:buChar char="ü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333763" indent="-61764" algn="l" defTabSz="957792" rtl="0" eaLnBrk="1" latinLnBrk="1" hangingPunct="1">
        <a:lnSpc>
          <a:spcPct val="90000"/>
        </a:lnSpc>
        <a:spcBef>
          <a:spcPts val="524"/>
        </a:spcBef>
        <a:buFont typeface="Wingdings" panose="05000000000000000000" pitchFamily="2" charset="2"/>
        <a:buChar char="Ø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27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23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19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15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6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2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88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84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79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75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71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67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64072" y="6687911"/>
            <a:ext cx="9777857" cy="17008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95628" y="6715104"/>
            <a:ext cx="11799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©</a:t>
            </a:r>
            <a:r>
              <a:rPr kumimoji="0" lang="ko-KR" altLang="en-US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이롭게 </a:t>
            </a: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- </a:t>
            </a:r>
            <a:r>
              <a:rPr kumimoji="0" lang="en-US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Proprietary </a:t>
            </a:r>
            <a:r>
              <a:rPr kumimoji="0" lang="en-US" altLang="en-US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and </a:t>
            </a:r>
            <a:r>
              <a:rPr kumimoji="0" lang="en-US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Confidential</a:t>
            </a:r>
            <a:endParaRPr kumimoji="0" lang="en-US" altLang="ko-KR" sz="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텍스트 개체 틀 4"/>
          <p:cNvSpPr txBox="1">
            <a:spLocks/>
          </p:cNvSpPr>
          <p:nvPr userDrawn="1"/>
        </p:nvSpPr>
        <p:spPr>
          <a:xfrm>
            <a:off x="5824929" y="6696000"/>
            <a:ext cx="3342857" cy="164571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 algn="l" defTabSz="1280128" rtl="0" eaLnBrk="1" latinLnBrk="1" hangingPunct="1">
              <a:lnSpc>
                <a:spcPct val="50000"/>
              </a:lnSpc>
              <a:spcBef>
                <a:spcPts val="14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82550" algn="l" defTabSz="1280128" rtl="0" eaLnBrk="1" latinLnBrk="1" hangingPunct="1">
              <a:lnSpc>
                <a:spcPct val="5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93663" algn="l" defTabSz="1280128" rtl="0" eaLnBrk="1" latinLnBrk="1" hangingPunct="1">
              <a:lnSpc>
                <a:spcPct val="50000"/>
              </a:lnSpc>
              <a:spcBef>
                <a:spcPts val="700"/>
              </a:spcBef>
              <a:buFont typeface="Tempus Sans ITC" panose="04020404030D07020202" pitchFamily="82" charset="0"/>
              <a:buChar char="-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38" indent="-93663" algn="l" defTabSz="1280128" rtl="0" eaLnBrk="1" latinLnBrk="1" hangingPunct="1">
              <a:lnSpc>
                <a:spcPct val="50000"/>
              </a:lnSpc>
              <a:spcBef>
                <a:spcPts val="7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82550" algn="l" defTabSz="1280128" rtl="0" eaLnBrk="1" latinLnBrk="1" hangingPunct="1">
              <a:lnSpc>
                <a:spcPct val="90000"/>
              </a:lnSpc>
              <a:spcBef>
                <a:spcPts val="700"/>
              </a:spcBef>
              <a:buFont typeface="Wingdings" panose="05000000000000000000" pitchFamily="2" charset="2"/>
              <a:buChar char="Ø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352" indent="-320032" algn="l" defTabSz="1280128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416" indent="-320032" algn="l" defTabSz="1280128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480" indent="-320032" algn="l" defTabSz="1280128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544" indent="-320032" algn="l" defTabSz="1280128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제이에스티나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51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9" r:id="rId2"/>
    <p:sldLayoutId id="2147483717" r:id="rId3"/>
    <p:sldLayoutId id="2147483718" r:id="rId4"/>
    <p:sldLayoutId id="2147483705" r:id="rId5"/>
    <p:sldLayoutId id="2147483711" r:id="rId6"/>
    <p:sldLayoutId id="2147483710" r:id="rId7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57792" rtl="0" eaLnBrk="1" latinLnBrk="1" hangingPunct="1">
        <a:lnSpc>
          <a:spcPct val="90000"/>
        </a:lnSpc>
        <a:spcBef>
          <a:spcPct val="0"/>
        </a:spcBef>
        <a:buNone/>
        <a:defRPr sz="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079" indent="-70079" algn="l" defTabSz="957792" rtl="0" eaLnBrk="1" latinLnBrk="1" hangingPunct="1">
        <a:lnSpc>
          <a:spcPct val="50000"/>
        </a:lnSpc>
        <a:spcBef>
          <a:spcPts val="1047"/>
        </a:spcBef>
        <a:buFont typeface="+mj-lt"/>
        <a:buAutoNum type="arabicPeriod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31843" indent="-61764" algn="l" defTabSz="957792" rtl="0" eaLnBrk="1" latinLnBrk="1" hangingPunct="1">
        <a:lnSpc>
          <a:spcPct val="50000"/>
        </a:lnSpc>
        <a:spcBef>
          <a:spcPts val="524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01920" indent="-70079" algn="l" defTabSz="957792" rtl="0" eaLnBrk="1" latinLnBrk="1" hangingPunct="1">
        <a:lnSpc>
          <a:spcPct val="50000"/>
        </a:lnSpc>
        <a:spcBef>
          <a:spcPts val="524"/>
        </a:spcBef>
        <a:buFont typeface="Tempus Sans ITC" panose="04020404030D07020202" pitchFamily="82" charset="0"/>
        <a:buChar char="-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271999" indent="-70079" algn="l" defTabSz="957792" rtl="0" eaLnBrk="1" latinLnBrk="1" hangingPunct="1">
        <a:lnSpc>
          <a:spcPct val="50000"/>
        </a:lnSpc>
        <a:spcBef>
          <a:spcPts val="524"/>
        </a:spcBef>
        <a:buFont typeface="Wingdings" panose="05000000000000000000" pitchFamily="2" charset="2"/>
        <a:buChar char="ü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333763" indent="-61764" algn="l" defTabSz="957792" rtl="0" eaLnBrk="1" latinLnBrk="1" hangingPunct="1">
        <a:lnSpc>
          <a:spcPct val="90000"/>
        </a:lnSpc>
        <a:spcBef>
          <a:spcPts val="524"/>
        </a:spcBef>
        <a:buFont typeface="Wingdings" panose="05000000000000000000" pitchFamily="2" charset="2"/>
        <a:buChar char="Ø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27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23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19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15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6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2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88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84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79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75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71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67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텍스트 개체 틀 3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219872" y="5680953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0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9458"/>
              </p:ext>
            </p:extLst>
          </p:nvPr>
        </p:nvGraphicFramePr>
        <p:xfrm>
          <a:off x="138924" y="2137493"/>
          <a:ext cx="5292858" cy="848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6429"/>
                <a:gridCol w="2646429"/>
              </a:tblGrid>
              <a:tr h="257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구매 고객 사은품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/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1429">
                <a:tc gridSpan="2"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251510" y="2498236"/>
            <a:ext cx="5158444" cy="385714"/>
            <a:chOff x="325028" y="3497530"/>
            <a:chExt cx="6666297" cy="540000"/>
          </a:xfrm>
        </p:grpSpPr>
        <p:grpSp>
          <p:nvGrpSpPr>
            <p:cNvPr id="11" name="Image"/>
            <p:cNvGrpSpPr>
              <a:grpSpLocks/>
            </p:cNvGrpSpPr>
            <p:nvPr/>
          </p:nvGrpSpPr>
          <p:grpSpPr bwMode="auto">
            <a:xfrm>
              <a:off x="325028" y="3497530"/>
              <a:ext cx="612000" cy="540000"/>
              <a:chOff x="508000" y="1397000"/>
              <a:chExt cx="1008112" cy="1008112"/>
            </a:xfrm>
          </p:grpSpPr>
          <p:sp>
            <p:nvSpPr>
              <p:cNvPr id="13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 bwMode="auto">
            <a:xfrm>
              <a:off x="1111326" y="3641530"/>
              <a:ext cx="1440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아쿠아라이즈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젤 크림</a:t>
              </a:r>
              <a:endParaRPr lang="en-US" altLang="ko-KR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  <a:p>
              <a:r>
                <a:rPr lang="ko-KR" altLang="en-US" sz="700" dirty="0" err="1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파우치</a:t>
              </a:r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7" name="Image"/>
            <p:cNvGrpSpPr>
              <a:grpSpLocks/>
            </p:cNvGrpSpPr>
            <p:nvPr/>
          </p:nvGrpSpPr>
          <p:grpSpPr bwMode="auto">
            <a:xfrm>
              <a:off x="2545027" y="3497530"/>
              <a:ext cx="612000" cy="540000"/>
              <a:chOff x="508000" y="1397000"/>
              <a:chExt cx="1008112" cy="1008112"/>
            </a:xfrm>
          </p:grpSpPr>
          <p:sp>
            <p:nvSpPr>
              <p:cNvPr id="19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 bwMode="auto">
            <a:xfrm>
              <a:off x="3331325" y="3641530"/>
              <a:ext cx="1440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아쿠아라이즈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젤 크림</a:t>
              </a:r>
              <a:endParaRPr lang="en-US" altLang="ko-KR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  <a:p>
              <a:r>
                <a:rPr lang="ko-KR" altLang="en-US" sz="700" dirty="0" err="1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파우치</a:t>
              </a:r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23" name="Image"/>
            <p:cNvGrpSpPr>
              <a:grpSpLocks/>
            </p:cNvGrpSpPr>
            <p:nvPr/>
          </p:nvGrpSpPr>
          <p:grpSpPr bwMode="auto">
            <a:xfrm>
              <a:off x="4765027" y="3497530"/>
              <a:ext cx="612000" cy="540000"/>
              <a:chOff x="508000" y="1397000"/>
              <a:chExt cx="1008112" cy="1008112"/>
            </a:xfrm>
          </p:grpSpPr>
          <p:sp>
            <p:nvSpPr>
              <p:cNvPr id="25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 bwMode="auto">
            <a:xfrm>
              <a:off x="5551325" y="3641530"/>
              <a:ext cx="1440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아쿠아라이즈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젤 크림</a:t>
              </a:r>
              <a:endParaRPr lang="en-US" altLang="ko-KR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  <a:p>
              <a:r>
                <a:rPr lang="ko-KR" altLang="en-US" sz="700" dirty="0" err="1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파우치</a:t>
              </a:r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78912"/>
              </p:ext>
            </p:extLst>
          </p:nvPr>
        </p:nvGraphicFramePr>
        <p:xfrm>
          <a:off x="142072" y="3243104"/>
          <a:ext cx="5292857" cy="514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2857"/>
              </a:tblGrid>
              <a:tr h="257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결제 수단 선택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220585" y="3543202"/>
            <a:ext cx="657962" cy="180000"/>
            <a:chOff x="285064" y="5553603"/>
            <a:chExt cx="850289" cy="252000"/>
          </a:xfrm>
        </p:grpSpPr>
        <p:grpSp>
          <p:nvGrpSpPr>
            <p:cNvPr id="30" name="Option"/>
            <p:cNvGrpSpPr/>
            <p:nvPr/>
          </p:nvGrpSpPr>
          <p:grpSpPr>
            <a:xfrm>
              <a:off x="285064" y="5611635"/>
              <a:ext cx="125412" cy="127000"/>
              <a:chOff x="1068388" y="1876425"/>
              <a:chExt cx="125412" cy="127000"/>
            </a:xfrm>
          </p:grpSpPr>
          <p:sp>
            <p:nvSpPr>
              <p:cNvPr id="32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Check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 bwMode="auto">
            <a:xfrm>
              <a:off x="379353" y="5553603"/>
              <a:ext cx="756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신용카드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64712" y="3543086"/>
            <a:ext cx="654714" cy="180000"/>
            <a:chOff x="1343618" y="5558480"/>
            <a:chExt cx="846092" cy="252000"/>
          </a:xfrm>
        </p:grpSpPr>
        <p:grpSp>
          <p:nvGrpSpPr>
            <p:cNvPr id="35" name="Option"/>
            <p:cNvGrpSpPr/>
            <p:nvPr/>
          </p:nvGrpSpPr>
          <p:grpSpPr>
            <a:xfrm>
              <a:off x="1343618" y="5611635"/>
              <a:ext cx="125412" cy="127000"/>
              <a:chOff x="1068388" y="1876425"/>
              <a:chExt cx="125412" cy="127000"/>
            </a:xfrm>
          </p:grpSpPr>
          <p:sp>
            <p:nvSpPr>
              <p:cNvPr id="37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Check" hidden="1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 bwMode="auto">
            <a:xfrm>
              <a:off x="1433710" y="5558480"/>
              <a:ext cx="756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카카오페이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601211" y="3543086"/>
            <a:ext cx="654714" cy="180000"/>
            <a:chOff x="1343618" y="5558480"/>
            <a:chExt cx="846092" cy="252000"/>
          </a:xfrm>
        </p:grpSpPr>
        <p:grpSp>
          <p:nvGrpSpPr>
            <p:cNvPr id="40" name="Option"/>
            <p:cNvGrpSpPr/>
            <p:nvPr/>
          </p:nvGrpSpPr>
          <p:grpSpPr>
            <a:xfrm>
              <a:off x="1343618" y="5611635"/>
              <a:ext cx="125412" cy="127000"/>
              <a:chOff x="1068388" y="1876425"/>
              <a:chExt cx="125412" cy="127000"/>
            </a:xfrm>
          </p:grpSpPr>
          <p:sp>
            <p:nvSpPr>
              <p:cNvPr id="42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Check" hidden="1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 bwMode="auto">
            <a:xfrm>
              <a:off x="1433710" y="5558480"/>
              <a:ext cx="756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페이코</a:t>
              </a:r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288742" y="3543086"/>
            <a:ext cx="1184000" cy="180000"/>
            <a:chOff x="1343618" y="5558480"/>
            <a:chExt cx="1530092" cy="252000"/>
          </a:xfrm>
        </p:grpSpPr>
        <p:grpSp>
          <p:nvGrpSpPr>
            <p:cNvPr id="45" name="Option"/>
            <p:cNvGrpSpPr/>
            <p:nvPr/>
          </p:nvGrpSpPr>
          <p:grpSpPr>
            <a:xfrm>
              <a:off x="1343618" y="5611635"/>
              <a:ext cx="125412" cy="127000"/>
              <a:chOff x="1068388" y="1876425"/>
              <a:chExt cx="125412" cy="127000"/>
            </a:xfrm>
          </p:grpSpPr>
          <p:sp>
            <p:nvSpPr>
              <p:cNvPr id="47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Check" hidden="1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6" name="직사각형 45"/>
            <p:cNvSpPr/>
            <p:nvPr/>
          </p:nvSpPr>
          <p:spPr bwMode="auto">
            <a:xfrm>
              <a:off x="1433710" y="5558480"/>
              <a:ext cx="1440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실시간계좌이체</a:t>
              </a:r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486107" y="3543086"/>
            <a:ext cx="849714" cy="180000"/>
            <a:chOff x="1343618" y="5558480"/>
            <a:chExt cx="1098092" cy="252000"/>
          </a:xfrm>
        </p:grpSpPr>
        <p:grpSp>
          <p:nvGrpSpPr>
            <p:cNvPr id="50" name="Option"/>
            <p:cNvGrpSpPr/>
            <p:nvPr/>
          </p:nvGrpSpPr>
          <p:grpSpPr>
            <a:xfrm>
              <a:off x="1343618" y="5611635"/>
              <a:ext cx="125412" cy="127000"/>
              <a:chOff x="1068388" y="1876425"/>
              <a:chExt cx="125412" cy="127000"/>
            </a:xfrm>
          </p:grpSpPr>
          <p:sp>
            <p:nvSpPr>
              <p:cNvPr id="52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Check" hidden="1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 bwMode="auto">
            <a:xfrm>
              <a:off x="1433710" y="5558480"/>
              <a:ext cx="1008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휴대폰 결제</a:t>
              </a:r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695457"/>
              </p:ext>
            </p:extLst>
          </p:nvPr>
        </p:nvGraphicFramePr>
        <p:xfrm>
          <a:off x="138924" y="3937346"/>
          <a:ext cx="5292857" cy="2571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2857"/>
              </a:tblGrid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/>
                        <a:t>위 상품의 판매조건을 명확히 확인 하였으며</a:t>
                      </a:r>
                      <a:r>
                        <a:rPr lang="en-US" altLang="ko-KR" sz="700" b="0" dirty="0" smtClean="0"/>
                        <a:t>,</a:t>
                      </a:r>
                      <a:r>
                        <a:rPr lang="en-US" altLang="ko-KR" sz="700" b="0" baseline="0" dirty="0" smtClean="0"/>
                        <a:t> </a:t>
                      </a:r>
                      <a:r>
                        <a:rPr lang="ko-KR" altLang="en-US" sz="700" b="0" baseline="0" dirty="0" smtClean="0"/>
                        <a:t>구매 진행에 동의합니다</a:t>
                      </a:r>
                      <a:r>
                        <a:rPr lang="en-US" altLang="ko-KR" sz="700" b="0" baseline="0" dirty="0" smtClean="0"/>
                        <a:t>. (</a:t>
                      </a:r>
                      <a:r>
                        <a:rPr lang="ko-KR" altLang="en-US" sz="700" b="0" baseline="0" dirty="0" err="1" smtClean="0"/>
                        <a:t>전자상거래법</a:t>
                      </a:r>
                      <a:r>
                        <a:rPr lang="ko-KR" altLang="en-US" sz="700" b="0" baseline="0" dirty="0" smtClean="0"/>
                        <a:t> 제 </a:t>
                      </a:r>
                      <a:r>
                        <a:rPr lang="en-US" altLang="ko-KR" sz="700" b="0" baseline="0" dirty="0" smtClean="0"/>
                        <a:t>8</a:t>
                      </a:r>
                      <a:r>
                        <a:rPr lang="ko-KR" altLang="en-US" sz="700" b="0" baseline="0" dirty="0" smtClean="0"/>
                        <a:t>조 </a:t>
                      </a:r>
                      <a:r>
                        <a:rPr lang="en-US" altLang="ko-KR" sz="700" b="0" baseline="0" dirty="0" smtClean="0"/>
                        <a:t>2</a:t>
                      </a:r>
                      <a:r>
                        <a:rPr lang="ko-KR" altLang="en-US" sz="700" b="0" baseline="0" dirty="0" smtClean="0"/>
                        <a:t>항</a:t>
                      </a:r>
                      <a:r>
                        <a:rPr lang="en-US" altLang="ko-KR" sz="700" b="0" baseline="0" dirty="0" smtClean="0"/>
                        <a:t>)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430794" y="3988774"/>
            <a:ext cx="167143" cy="1542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370643" y="4378253"/>
            <a:ext cx="835714" cy="180000"/>
          </a:xfrm>
          <a:prstGeom prst="rect">
            <a:avLst/>
          </a:prstGeom>
          <a:solidFill>
            <a:srgbClr val="79746E"/>
          </a:solidFill>
          <a:ln w="6350" cap="flat" cmpd="sng" algn="ctr">
            <a:solidFill>
              <a:srgbClr val="79746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결제하기</a:t>
            </a:r>
          </a:p>
        </p:txBody>
      </p:sp>
    </p:spTree>
    <p:extLst>
      <p:ext uri="{BB962C8B-B14F-4D97-AF65-F5344CB8AC3E}">
        <p14:creationId xmlns:p14="http://schemas.microsoft.com/office/powerpoint/2010/main" val="8380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개정이력</a:t>
            </a:r>
            <a:endParaRPr lang="ko-KR" altLang="en-US" dirty="0"/>
          </a:p>
        </p:txBody>
      </p:sp>
      <p:graphicFrame>
        <p:nvGraphicFramePr>
          <p:cNvPr id="9" name="Group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6912"/>
              </p:ext>
            </p:extLst>
          </p:nvPr>
        </p:nvGraphicFramePr>
        <p:xfrm>
          <a:off x="78000" y="514286"/>
          <a:ext cx="9750001" cy="2519997"/>
        </p:xfrm>
        <a:graphic>
          <a:graphicData uri="http://schemas.openxmlformats.org/drawingml/2006/table">
            <a:tbl>
              <a:tblPr/>
              <a:tblGrid>
                <a:gridCol w="6964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6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5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071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714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0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가이드 요소 규정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55440"/>
              </p:ext>
            </p:extLst>
          </p:nvPr>
        </p:nvGraphicFramePr>
        <p:xfrm>
          <a:off x="78001" y="514286"/>
          <a:ext cx="9750000" cy="711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(PC)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12,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10,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 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(Hover)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row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Field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latin typeface="+mn-ea"/>
                          <a:ea typeface="+mn-ea"/>
                        </a:rPr>
                        <a:t>                                  </a:t>
                      </a:r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Picker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Radio Button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◎ </a:t>
                      </a:r>
                      <a:r>
                        <a:rPr kumimoji="0" lang="ko-KR" altLang="en-US" sz="7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전체     ○ 아이디     ○ </a:t>
                      </a:r>
                      <a:r>
                        <a:rPr kumimoji="0" lang="ko-KR" altLang="en-US" sz="700" b="0" kern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</a:rPr>
                        <a:t>상품번호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Type1 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                                                      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우측 배치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                                                                     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우측 배치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Navigation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Women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&gt; Clothing</a:t>
                      </a:r>
                      <a:r>
                        <a:rPr kumimoji="0" lang="en-US" altLang="ko-KR" sz="8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en-US" altLang="ko-KR" sz="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Outer  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우측 상단에 배치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Text Area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600" dirty="0" smtClean="0">
                          <a:latin typeface="+mn-ea"/>
                          <a:ea typeface="+mn-ea"/>
                        </a:rPr>
                        <a:t>        </a:t>
                      </a:r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 영역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                                        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표시가 필요한 경우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3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 smtClean="0"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600" dirty="0" smtClean="0">
                          <a:latin typeface="+mn-ea"/>
                          <a:ea typeface="+mn-ea"/>
                        </a:rPr>
                        <a:t> 요청으로 삭제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8)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업로드 용량 확인</a:t>
                      </a:r>
                      <a:r>
                        <a:rPr lang="ko-KR" altLang="en-US" sz="6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빨강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8, Bold)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3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kumimoji="0" lang="en-US" altLang="ko-KR" sz="7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700" b="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3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중략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생략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0" name="그룹 99"/>
          <p:cNvGrpSpPr/>
          <p:nvPr/>
        </p:nvGrpSpPr>
        <p:grpSpPr>
          <a:xfrm>
            <a:off x="6536781" y="3140124"/>
            <a:ext cx="975000" cy="252000"/>
            <a:chOff x="4278489" y="5431208"/>
            <a:chExt cx="1260000" cy="352800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4278489" y="5431208"/>
              <a:ext cx="1260000" cy="3528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105" name="Arrow Down"/>
            <p:cNvSpPr>
              <a:spLocks noChangeAspect="1"/>
            </p:cNvSpPr>
            <p:nvPr/>
          </p:nvSpPr>
          <p:spPr bwMode="auto">
            <a:xfrm flipH="1">
              <a:off x="5407365" y="55895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직사각형 105"/>
          <p:cNvSpPr/>
          <p:nvPr/>
        </p:nvSpPr>
        <p:spPr bwMode="auto">
          <a:xfrm>
            <a:off x="6536780" y="3462326"/>
            <a:ext cx="2520000" cy="25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6538071" y="4470947"/>
            <a:ext cx="2595345" cy="186119"/>
            <a:chOff x="8449200" y="4015810"/>
            <a:chExt cx="3353984" cy="260566"/>
          </a:xfrm>
        </p:grpSpPr>
        <p:cxnSp>
          <p:nvCxnSpPr>
            <p:cNvPr id="108" name="Line"/>
            <p:cNvCxnSpPr/>
            <p:nvPr/>
          </p:nvCxnSpPr>
          <p:spPr>
            <a:xfrm>
              <a:off x="9524907" y="4265087"/>
              <a:ext cx="15120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Active Tab Shape"/>
            <p:cNvSpPr/>
            <p:nvPr/>
          </p:nvSpPr>
          <p:spPr>
            <a:xfrm>
              <a:off x="8449200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상품설명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10" name="Active Tab Marker"/>
            <p:cNvCxnSpPr/>
            <p:nvPr/>
          </p:nvCxnSpPr>
          <p:spPr>
            <a:xfrm>
              <a:off x="8451582" y="4276376"/>
              <a:ext cx="108000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Active Tab Shape"/>
            <p:cNvSpPr/>
            <p:nvPr/>
          </p:nvSpPr>
          <p:spPr>
            <a:xfrm>
              <a:off x="9580948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dirty="0" err="1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상품평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(1)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6" name="Active Tab Shape"/>
            <p:cNvSpPr/>
            <p:nvPr/>
          </p:nvSpPr>
          <p:spPr>
            <a:xfrm>
              <a:off x="10723184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Q&amp;A(1)</a:t>
              </a:r>
            </a:p>
          </p:txBody>
        </p:sp>
      </p:grpSp>
      <p:grpSp>
        <p:nvGrpSpPr>
          <p:cNvPr id="137" name="Pagination"/>
          <p:cNvGrpSpPr/>
          <p:nvPr/>
        </p:nvGrpSpPr>
        <p:grpSpPr>
          <a:xfrm>
            <a:off x="6536781" y="4795459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39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2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47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48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54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55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60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2076236" y="3462725"/>
            <a:ext cx="2218286" cy="252000"/>
            <a:chOff x="4028849" y="2588400"/>
            <a:chExt cx="2866708" cy="252000"/>
          </a:xfrm>
        </p:grpSpPr>
        <p:sp>
          <p:nvSpPr>
            <p:cNvPr id="162" name="직사각형 161"/>
            <p:cNvSpPr/>
            <p:nvPr/>
          </p:nvSpPr>
          <p:spPr bwMode="auto">
            <a:xfrm>
              <a:off x="402884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460961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519037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577114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6355557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90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223" name="직사각형 222"/>
          <p:cNvSpPr/>
          <p:nvPr/>
        </p:nvSpPr>
        <p:spPr bwMode="auto">
          <a:xfrm>
            <a:off x="4308669" y="2853101"/>
            <a:ext cx="835714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n-ea"/>
                <a:cs typeface="Calibri" pitchFamily="34" charset="0"/>
              </a:rPr>
              <a:t>(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rPr>
              <a:t>특정일 지정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cs typeface="Calibri" pitchFamily="34" charset="0"/>
              </a:rPr>
              <a:t>)</a:t>
            </a:r>
            <a:endParaRPr lang="ko-KR" altLang="en-US" sz="7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76163" y="3143927"/>
            <a:ext cx="1331594" cy="252000"/>
            <a:chOff x="1737483" y="2610506"/>
            <a:chExt cx="1331594" cy="252000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1989077" y="2610506"/>
              <a:ext cx="108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737483" y="2611300"/>
              <a:ext cx="252000" cy="250412"/>
              <a:chOff x="467483" y="2612094"/>
              <a:chExt cx="252000" cy="250412"/>
            </a:xfrm>
          </p:grpSpPr>
          <p:sp>
            <p:nvSpPr>
              <p:cNvPr id="95" name="직사각형 94"/>
              <p:cNvSpPr/>
              <p:nvPr/>
            </p:nvSpPr>
            <p:spPr bwMode="auto">
              <a:xfrm>
                <a:off x="467483" y="2612094"/>
                <a:ext cx="252000" cy="2504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01" name="Calendar"/>
              <p:cNvSpPr>
                <a:spLocks noChangeAspect="1" noEditPoints="1"/>
              </p:cNvSpPr>
              <p:nvPr/>
            </p:nvSpPr>
            <p:spPr bwMode="auto">
              <a:xfrm>
                <a:off x="521483" y="2665300"/>
                <a:ext cx="144000" cy="144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076236" y="3826780"/>
            <a:ext cx="1712861" cy="1305011"/>
            <a:chOff x="2076236" y="3852181"/>
            <a:chExt cx="1712861" cy="1305011"/>
          </a:xfrm>
        </p:grpSpPr>
        <p:sp>
          <p:nvSpPr>
            <p:cNvPr id="173" name="Calendar Background"/>
            <p:cNvSpPr>
              <a:spLocks/>
            </p:cNvSpPr>
            <p:nvPr/>
          </p:nvSpPr>
          <p:spPr bwMode="auto">
            <a:xfrm>
              <a:off x="2076236" y="3852181"/>
              <a:ext cx="1712861" cy="1305011"/>
            </a:xfrm>
            <a:prstGeom prst="roundRect">
              <a:avLst>
                <a:gd name="adj" fmla="val 1539"/>
              </a:avLst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210" name="Previous Button"/>
            <p:cNvSpPr>
              <a:spLocks/>
            </p:cNvSpPr>
            <p:nvPr/>
          </p:nvSpPr>
          <p:spPr bwMode="auto">
            <a:xfrm>
              <a:off x="2219487" y="3954041"/>
              <a:ext cx="56671" cy="58124"/>
            </a:xfrm>
            <a:custGeom>
              <a:avLst/>
              <a:gdLst>
                <a:gd name="T0" fmla="*/ 0 w 258"/>
                <a:gd name="T1" fmla="*/ 148 h 297"/>
                <a:gd name="T2" fmla="*/ 258 w 258"/>
                <a:gd name="T3" fmla="*/ 0 h 297"/>
                <a:gd name="T4" fmla="*/ 258 w 258"/>
                <a:gd name="T5" fmla="*/ 297 h 297"/>
                <a:gd name="T6" fmla="*/ 0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0" y="148"/>
                  </a:moveTo>
                  <a:lnTo>
                    <a:pt x="258" y="0"/>
                  </a:lnTo>
                  <a:lnTo>
                    <a:pt x="258" y="297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11" name="Next Button"/>
            <p:cNvSpPr>
              <a:spLocks/>
            </p:cNvSpPr>
            <p:nvPr/>
          </p:nvSpPr>
          <p:spPr bwMode="auto">
            <a:xfrm>
              <a:off x="3581157" y="3954041"/>
              <a:ext cx="55097" cy="58124"/>
            </a:xfrm>
            <a:custGeom>
              <a:avLst/>
              <a:gdLst>
                <a:gd name="T0" fmla="*/ 258 w 258"/>
                <a:gd name="T1" fmla="*/ 148 h 297"/>
                <a:gd name="T2" fmla="*/ 0 w 258"/>
                <a:gd name="T3" fmla="*/ 297 h 297"/>
                <a:gd name="T4" fmla="*/ 0 w 258"/>
                <a:gd name="T5" fmla="*/ 0 h 297"/>
                <a:gd name="T6" fmla="*/ 258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258" y="148"/>
                  </a:moveTo>
                  <a:lnTo>
                    <a:pt x="0" y="297"/>
                  </a:lnTo>
                  <a:lnTo>
                    <a:pt x="0" y="0"/>
                  </a:lnTo>
                  <a:lnTo>
                    <a:pt x="258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2375524" y="3905960"/>
              <a:ext cx="1114285" cy="154286"/>
              <a:chOff x="3319872" y="3839849"/>
              <a:chExt cx="1440000" cy="216000"/>
            </a:xfrm>
          </p:grpSpPr>
          <p:sp>
            <p:nvSpPr>
              <p:cNvPr id="220" name="직사각형 219"/>
              <p:cNvSpPr/>
              <p:nvPr/>
            </p:nvSpPr>
            <p:spPr bwMode="auto">
              <a:xfrm>
                <a:off x="331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2017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 bwMode="auto">
              <a:xfrm>
                <a:off x="403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196105" y="4102162"/>
              <a:ext cx="1473122" cy="128571"/>
              <a:chOff x="2196365" y="4102162"/>
              <a:chExt cx="1473122" cy="128571"/>
            </a:xfrm>
          </p:grpSpPr>
          <p:sp>
            <p:nvSpPr>
              <p:cNvPr id="213" name="직사각형 212"/>
              <p:cNvSpPr/>
              <p:nvPr/>
            </p:nvSpPr>
            <p:spPr bwMode="auto">
              <a:xfrm>
                <a:off x="219636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14" name="직사각형 213"/>
              <p:cNvSpPr/>
              <p:nvPr/>
            </p:nvSpPr>
            <p:spPr bwMode="auto">
              <a:xfrm>
                <a:off x="241867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월</a:t>
                </a:r>
              </a:p>
            </p:txBody>
          </p:sp>
          <p:sp>
            <p:nvSpPr>
              <p:cNvPr id="215" name="직사각형 214"/>
              <p:cNvSpPr/>
              <p:nvPr/>
            </p:nvSpPr>
            <p:spPr bwMode="auto">
              <a:xfrm>
                <a:off x="2640977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화</a:t>
                </a:r>
              </a:p>
            </p:txBody>
          </p:sp>
          <p:sp>
            <p:nvSpPr>
              <p:cNvPr id="216" name="직사각형 215"/>
              <p:cNvSpPr/>
              <p:nvPr/>
            </p:nvSpPr>
            <p:spPr bwMode="auto">
              <a:xfrm>
                <a:off x="2863283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수</a:t>
                </a:r>
              </a:p>
            </p:txBody>
          </p:sp>
          <p:sp>
            <p:nvSpPr>
              <p:cNvPr id="217" name="직사각형 216"/>
              <p:cNvSpPr/>
              <p:nvPr/>
            </p:nvSpPr>
            <p:spPr bwMode="auto">
              <a:xfrm>
                <a:off x="3085589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목</a:t>
                </a:r>
              </a:p>
            </p:txBody>
          </p:sp>
          <p:sp>
            <p:nvSpPr>
              <p:cNvPr id="218" name="직사각형 217"/>
              <p:cNvSpPr/>
              <p:nvPr/>
            </p:nvSpPr>
            <p:spPr bwMode="auto">
              <a:xfrm>
                <a:off x="330789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금</a:t>
                </a:r>
              </a:p>
            </p:txBody>
          </p:sp>
          <p:sp>
            <p:nvSpPr>
              <p:cNvPr id="219" name="직사각형 218"/>
              <p:cNvSpPr/>
              <p:nvPr/>
            </p:nvSpPr>
            <p:spPr bwMode="auto">
              <a:xfrm>
                <a:off x="353020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토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196105" y="4254562"/>
              <a:ext cx="1473122" cy="128571"/>
              <a:chOff x="2196105" y="4254562"/>
              <a:chExt cx="1473122" cy="128571"/>
            </a:xfrm>
          </p:grpSpPr>
          <p:sp>
            <p:nvSpPr>
              <p:cNvPr id="103" name="직사각형 102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2196105" y="4403729"/>
              <a:ext cx="1473122" cy="128571"/>
              <a:chOff x="2196105" y="4254562"/>
              <a:chExt cx="1473122" cy="128571"/>
            </a:xfrm>
          </p:grpSpPr>
          <p:sp>
            <p:nvSpPr>
              <p:cNvPr id="119" name="직사각형 11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2195842" y="4552896"/>
              <a:ext cx="1473122" cy="128571"/>
              <a:chOff x="2196105" y="4254562"/>
              <a:chExt cx="1473122" cy="128571"/>
            </a:xfrm>
          </p:grpSpPr>
          <p:sp>
            <p:nvSpPr>
              <p:cNvPr id="127" name="직사각형 126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2195842" y="4702063"/>
              <a:ext cx="1473122" cy="128571"/>
              <a:chOff x="2196105" y="4254562"/>
              <a:chExt cx="1473122" cy="128571"/>
            </a:xfrm>
          </p:grpSpPr>
          <p:sp>
            <p:nvSpPr>
              <p:cNvPr id="135" name="직사각형 134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2195579" y="4851230"/>
              <a:ext cx="1473122" cy="128571"/>
              <a:chOff x="2196105" y="4254562"/>
              <a:chExt cx="1473122" cy="128571"/>
            </a:xfrm>
          </p:grpSpPr>
          <p:sp>
            <p:nvSpPr>
              <p:cNvPr id="149" name="직사각형 14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2195579" y="5000397"/>
              <a:ext cx="1473122" cy="128571"/>
              <a:chOff x="2196105" y="4254562"/>
              <a:chExt cx="1473122" cy="128571"/>
            </a:xfrm>
          </p:grpSpPr>
          <p:sp>
            <p:nvSpPr>
              <p:cNvPr id="159" name="직사각형 15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74" name="직사각형 173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6534260" y="5120870"/>
            <a:ext cx="2181299" cy="180366"/>
            <a:chOff x="6534260" y="5120870"/>
            <a:chExt cx="2181299" cy="180366"/>
          </a:xfrm>
        </p:grpSpPr>
        <p:sp>
          <p:nvSpPr>
            <p:cNvPr id="177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78" name="Page 2"/>
            <p:cNvSpPr/>
            <p:nvPr/>
          </p:nvSpPr>
          <p:spPr>
            <a:xfrm>
              <a:off x="726218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79" name="Page 3"/>
            <p:cNvSpPr/>
            <p:nvPr/>
          </p:nvSpPr>
          <p:spPr>
            <a:xfrm>
              <a:off x="7505415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80" name="Page 4"/>
            <p:cNvSpPr/>
            <p:nvPr/>
          </p:nvSpPr>
          <p:spPr>
            <a:xfrm>
              <a:off x="7744286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81" name="Page 5"/>
            <p:cNvSpPr/>
            <p:nvPr/>
          </p:nvSpPr>
          <p:spPr>
            <a:xfrm>
              <a:off x="798802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86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7" name="Next"/>
            <p:cNvSpPr/>
            <p:nvPr/>
          </p:nvSpPr>
          <p:spPr>
            <a:xfrm rot="5400000">
              <a:off x="8263655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8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3" name="Next"/>
            <p:cNvSpPr/>
            <p:nvPr/>
          </p:nvSpPr>
          <p:spPr>
            <a:xfrm rot="5400000">
              <a:off x="8504906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5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82959" y="6021151"/>
            <a:ext cx="261488" cy="1379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700" b="1" dirty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Rectangle 589"/>
          <p:cNvSpPr>
            <a:spLocks noChangeArrowheads="1"/>
          </p:cNvSpPr>
          <p:nvPr/>
        </p:nvSpPr>
        <p:spPr bwMode="auto">
          <a:xfrm>
            <a:off x="6538072" y="6006628"/>
            <a:ext cx="1392857" cy="180000"/>
          </a:xfrm>
          <a:prstGeom prst="rect">
            <a:avLst/>
          </a:prstGeom>
          <a:noFill/>
          <a:ln w="19050" algn="ctr">
            <a:solidFill>
              <a:srgbClr val="0070C0"/>
            </a:solidFill>
            <a:prstDash val="sysDash"/>
            <a:miter lim="800000"/>
            <a:headEnd/>
            <a:tailEnd/>
          </a:ln>
        </p:spPr>
        <p:txBody>
          <a:bodyPr lIns="68415" tIns="34208" rIns="68415" bIns="34208" anchor="ctr"/>
          <a:lstStyle/>
          <a:p>
            <a:pPr latinLnBrk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</a:pPr>
            <a:endParaRPr lang="ko-KR" altLang="en-US" sz="700" dirty="0">
              <a:solidFill>
                <a:srgbClr val="1F497D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76236" y="5733763"/>
            <a:ext cx="2785714" cy="1285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>
                <a:solidFill>
                  <a:prstClr val="white"/>
                </a:solidFill>
              </a:rPr>
              <a:t>다음 페이지에 이어서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36781" y="5733763"/>
            <a:ext cx="2785714" cy="1285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>
                <a:solidFill>
                  <a:prstClr val="white"/>
                </a:solidFill>
              </a:rPr>
              <a:t>이전 페이지에 이어서</a:t>
            </a:r>
          </a:p>
        </p:txBody>
      </p:sp>
      <p:grpSp>
        <p:nvGrpSpPr>
          <p:cNvPr id="17" name="그룹 11"/>
          <p:cNvGrpSpPr>
            <a:grpSpLocks/>
          </p:cNvGrpSpPr>
          <p:nvPr/>
        </p:nvGrpSpPr>
        <p:grpSpPr bwMode="auto">
          <a:xfrm>
            <a:off x="2083204" y="6007414"/>
            <a:ext cx="2785714" cy="77143"/>
            <a:chOff x="367236" y="3957072"/>
            <a:chExt cx="3214693" cy="170338"/>
          </a:xfrm>
        </p:grpSpPr>
        <p:sp>
          <p:nvSpPr>
            <p:cNvPr id="18" name="자유형 17"/>
            <p:cNvSpPr/>
            <p:nvPr/>
          </p:nvSpPr>
          <p:spPr bwMode="auto">
            <a:xfrm>
              <a:off x="367236" y="3987021"/>
              <a:ext cx="3214693" cy="121670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자유형 18"/>
            <p:cNvSpPr/>
            <p:nvPr/>
          </p:nvSpPr>
          <p:spPr bwMode="auto">
            <a:xfrm>
              <a:off x="367236" y="395707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자유형 19"/>
            <p:cNvSpPr/>
            <p:nvPr/>
          </p:nvSpPr>
          <p:spPr bwMode="auto">
            <a:xfrm>
              <a:off x="367236" y="400761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098419" y="5132668"/>
            <a:ext cx="5571158" cy="360000"/>
            <a:chOff x="2693197" y="1814657"/>
            <a:chExt cx="7199650" cy="50400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HTML 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허용</a:t>
              </a:r>
            </a:p>
          </p:txBody>
        </p:sp>
        <p:sp>
          <p:nvSpPr>
            <p:cNvPr id="23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098419" y="5528912"/>
            <a:ext cx="5571158" cy="360000"/>
            <a:chOff x="2693197" y="1814657"/>
            <a:chExt cx="7199650" cy="50400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26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95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가이드 요소 규정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42276"/>
              </p:ext>
            </p:extLst>
          </p:nvPr>
        </p:nvGraphicFramePr>
        <p:xfrm>
          <a:off x="78001" y="514286"/>
          <a:ext cx="9750000" cy="604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85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Popup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Popup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위로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아래로 버튼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동작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기본동작 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검정색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부수동작 </a:t>
                      </a:r>
                      <a:r>
                        <a:rPr lang="en-US" altLang="ko-KR" sz="7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회색</a:t>
                      </a:r>
                      <a:r>
                        <a:rPr lang="en-US" altLang="ko-KR" sz="7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위험동작 </a:t>
                      </a:r>
                      <a:r>
                        <a:rPr lang="en-US" altLang="ko-KR" sz="7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빨강색</a:t>
                      </a:r>
                      <a:endParaRPr lang="ko-KR" altLang="en-US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57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검색 조건 설정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247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검색 결과 출력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동작 버튼은 좌측에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prstClr val="black"/>
                          </a:solidFill>
                          <a:latin typeface="+mn-ea"/>
                        </a:rPr>
                        <a:t>페이지네이션은</a:t>
                      </a: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 우측에 배치</a:t>
                      </a:r>
                      <a:endParaRPr lang="ko-KR" altLang="en-US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>
          <a:xfrm>
            <a:off x="2083520" y="835718"/>
            <a:ext cx="3227744" cy="115653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2082958" y="859654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700" dirty="0" err="1">
                <a:solidFill>
                  <a:schemeClr val="bg1"/>
                </a:solidFill>
                <a:latin typeface="+mn-ea"/>
                <a:cs typeface="Calibri" pitchFamily="34" charset="0"/>
              </a:rPr>
              <a:t>레이어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팝업 백그라운드</a:t>
            </a:r>
          </a:p>
        </p:txBody>
      </p:sp>
      <p:sp>
        <p:nvSpPr>
          <p:cNvPr id="141" name="직사각형 140"/>
          <p:cNvSpPr/>
          <p:nvPr/>
        </p:nvSpPr>
        <p:spPr bwMode="auto">
          <a:xfrm>
            <a:off x="2326793" y="859654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채우기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검정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/ 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투명도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40%)</a:t>
            </a:r>
            <a:endParaRPr lang="ko-KR" altLang="en-US" sz="700" dirty="0">
              <a:solidFill>
                <a:schemeClr val="bg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36781" y="834200"/>
            <a:ext cx="1532143" cy="840546"/>
            <a:chOff x="8447532" y="6573600"/>
            <a:chExt cx="1980000" cy="1176764"/>
          </a:xfrm>
        </p:grpSpPr>
        <p:sp>
          <p:nvSpPr>
            <p:cNvPr id="143" name="사각형 설명선 142"/>
            <p:cNvSpPr/>
            <p:nvPr/>
          </p:nvSpPr>
          <p:spPr>
            <a:xfrm>
              <a:off x="8447532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700" dirty="0">
                  <a:solidFill>
                    <a:srgbClr val="000000"/>
                  </a:solidFill>
                  <a:latin typeface="+mn-ea"/>
                </a:rPr>
                <a:t>알럿 문구를 표시합니다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</a:rPr>
                <a:t>.</a:t>
              </a:r>
            </a:p>
            <a:p>
              <a:pPr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7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8447532" y="6573600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700" dirty="0">
                  <a:latin typeface="+mn-ea"/>
                </a:rPr>
                <a:t> Alert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145" name="TextBox 28"/>
            <p:cNvSpPr txBox="1">
              <a:spLocks noChangeArrowheads="1"/>
            </p:cNvSpPr>
            <p:nvPr/>
          </p:nvSpPr>
          <p:spPr bwMode="auto">
            <a:xfrm>
              <a:off x="10100003" y="6575448"/>
              <a:ext cx="315295" cy="280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X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146" name="AutoShape 28"/>
            <p:cNvSpPr>
              <a:spLocks noChangeArrowheads="1"/>
            </p:cNvSpPr>
            <p:nvPr/>
          </p:nvSpPr>
          <p:spPr bwMode="auto">
            <a:xfrm>
              <a:off x="9077532" y="7443176"/>
              <a:ext cx="720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r>
                <a:rPr lang="ko-KR" altLang="en-US" sz="700" b="1" dirty="0">
                  <a:latin typeface="+mn-ea"/>
                </a:rPr>
                <a:t>확인</a:t>
              </a:r>
              <a:endParaRPr lang="en-US" altLang="ko-KR" sz="700" b="1" dirty="0">
                <a:latin typeface="+mn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167106" y="834200"/>
            <a:ext cx="1540673" cy="840546"/>
            <a:chOff x="10554418" y="6573600"/>
            <a:chExt cx="1991024" cy="1176764"/>
          </a:xfrm>
        </p:grpSpPr>
        <p:sp>
          <p:nvSpPr>
            <p:cNvPr id="149" name="사각형 설명선 148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700" dirty="0">
                  <a:solidFill>
                    <a:srgbClr val="000000"/>
                  </a:solidFill>
                  <a:latin typeface="+mn-ea"/>
                </a:rPr>
                <a:t>알럿 문구를 표시합니다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</a:rPr>
                <a:t>.</a:t>
              </a:r>
            </a:p>
            <a:p>
              <a:pPr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7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10554418" y="6573600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700" dirty="0">
                  <a:latin typeface="+mn-ea"/>
                </a:rPr>
                <a:t> Alert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151" name="TextBox 28"/>
            <p:cNvSpPr txBox="1">
              <a:spLocks noChangeArrowheads="1"/>
            </p:cNvSpPr>
            <p:nvPr/>
          </p:nvSpPr>
          <p:spPr bwMode="auto">
            <a:xfrm>
              <a:off x="12230147" y="6577855"/>
              <a:ext cx="315295" cy="280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X</a:t>
              </a:r>
              <a:endParaRPr lang="ko-KR" altLang="en-US" sz="700" b="1" dirty="0">
                <a:latin typeface="+mn-ea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0792697" y="7445581"/>
              <a:ext cx="1503443" cy="252000"/>
              <a:chOff x="10782939" y="7445581"/>
              <a:chExt cx="1503443" cy="252000"/>
            </a:xfrm>
          </p:grpSpPr>
          <p:sp>
            <p:nvSpPr>
              <p:cNvPr id="152" name="AutoShape 28"/>
              <p:cNvSpPr>
                <a:spLocks noChangeArrowheads="1"/>
              </p:cNvSpPr>
              <p:nvPr/>
            </p:nvSpPr>
            <p:spPr bwMode="auto">
              <a:xfrm>
                <a:off x="11566382" y="7445581"/>
                <a:ext cx="720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700" b="1" dirty="0">
                    <a:latin typeface="+mn-ea"/>
                  </a:rPr>
                  <a:t>확인</a:t>
                </a:r>
                <a:endParaRPr lang="en-US" altLang="ko-KR" sz="700" b="1" dirty="0">
                  <a:latin typeface="+mn-ea"/>
                </a:endParaRPr>
              </a:p>
            </p:txBody>
          </p:sp>
          <p:sp>
            <p:nvSpPr>
              <p:cNvPr id="153" name="AutoShape 28"/>
              <p:cNvSpPr>
                <a:spLocks noChangeArrowheads="1"/>
              </p:cNvSpPr>
              <p:nvPr/>
            </p:nvSpPr>
            <p:spPr bwMode="auto">
              <a:xfrm>
                <a:off x="10782939" y="7445581"/>
                <a:ext cx="720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700" b="1" dirty="0">
                    <a:latin typeface="+mn-ea"/>
                  </a:rPr>
                  <a:t>취소</a:t>
                </a:r>
                <a:endParaRPr lang="en-US" altLang="ko-KR" sz="700" b="1" dirty="0">
                  <a:latin typeface="+mn-ea"/>
                </a:endParaRPr>
              </a:p>
            </p:txBody>
          </p:sp>
        </p:grpSp>
      </p:grpSp>
      <p:sp>
        <p:nvSpPr>
          <p:cNvPr id="156" name="Button Background"/>
          <p:cNvSpPr>
            <a:spLocks noChangeAspect="1"/>
          </p:cNvSpPr>
          <p:nvPr/>
        </p:nvSpPr>
        <p:spPr>
          <a:xfrm>
            <a:off x="2087664" y="2096112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157" name="Button Background"/>
          <p:cNvSpPr>
            <a:spLocks noChangeAspect="1"/>
          </p:cNvSpPr>
          <p:nvPr/>
        </p:nvSpPr>
        <p:spPr>
          <a:xfrm>
            <a:off x="2311109" y="2096666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0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158" name="Button Background"/>
          <p:cNvSpPr>
            <a:spLocks noChangeAspect="1"/>
          </p:cNvSpPr>
          <p:nvPr/>
        </p:nvSpPr>
        <p:spPr>
          <a:xfrm rot="5400000">
            <a:off x="6562141" y="2096986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&lt;&lt;</a:t>
            </a:r>
          </a:p>
        </p:txBody>
      </p:sp>
      <p:sp>
        <p:nvSpPr>
          <p:cNvPr id="159" name="Button Background"/>
          <p:cNvSpPr>
            <a:spLocks noChangeAspect="1"/>
          </p:cNvSpPr>
          <p:nvPr/>
        </p:nvSpPr>
        <p:spPr>
          <a:xfrm rot="5400000">
            <a:off x="6785586" y="2096986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2928655" y="1052654"/>
            <a:ext cx="1540673" cy="840546"/>
            <a:chOff x="10554418" y="6573600"/>
            <a:chExt cx="1991024" cy="1176764"/>
          </a:xfrm>
        </p:grpSpPr>
        <p:sp>
          <p:nvSpPr>
            <p:cNvPr id="92" name="사각형 설명선 91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700" dirty="0" err="1">
                  <a:solidFill>
                    <a:srgbClr val="000000"/>
                  </a:solidFill>
                  <a:latin typeface="+mn-ea"/>
                </a:rPr>
                <a:t>레이어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</a:rPr>
                <a:t> 팝업 내용</a:t>
              </a:r>
              <a:endParaRPr lang="en-US" altLang="ko-KR" sz="7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0554418" y="6573600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700" dirty="0">
                  <a:latin typeface="+mn-ea"/>
                </a:rPr>
                <a:t> Layer Popup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94" name="TextBox 28"/>
            <p:cNvSpPr txBox="1">
              <a:spLocks noChangeArrowheads="1"/>
            </p:cNvSpPr>
            <p:nvPr/>
          </p:nvSpPr>
          <p:spPr bwMode="auto">
            <a:xfrm>
              <a:off x="12230147" y="6577855"/>
              <a:ext cx="315295" cy="280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X</a:t>
              </a:r>
              <a:endParaRPr lang="ko-KR" altLang="en-US" sz="700" b="1" dirty="0">
                <a:latin typeface="+mn-ea"/>
              </a:endParaRPr>
            </a:p>
          </p:txBody>
        </p:sp>
      </p:grpSp>
      <p:sp>
        <p:nvSpPr>
          <p:cNvPr id="95" name="직사각형 94"/>
          <p:cNvSpPr/>
          <p:nvPr/>
        </p:nvSpPr>
        <p:spPr bwMode="auto">
          <a:xfrm>
            <a:off x="2103214" y="2372004"/>
            <a:ext cx="835714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전시상품 등록</a:t>
            </a:r>
          </a:p>
        </p:txBody>
      </p:sp>
      <p:sp>
        <p:nvSpPr>
          <p:cNvPr id="96" name="직사각형 95"/>
          <p:cNvSpPr/>
          <p:nvPr/>
        </p:nvSpPr>
        <p:spPr bwMode="auto">
          <a:xfrm>
            <a:off x="2103214" y="2610000"/>
            <a:ext cx="835714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송장번호 등록</a:t>
            </a:r>
          </a:p>
        </p:txBody>
      </p:sp>
      <p:sp>
        <p:nvSpPr>
          <p:cNvPr id="97" name="직사각형 96"/>
          <p:cNvSpPr/>
          <p:nvPr/>
        </p:nvSpPr>
        <p:spPr bwMode="auto">
          <a:xfrm>
            <a:off x="2969299" y="2609619"/>
            <a:ext cx="835714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엑셀 다운로드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2103214" y="2853506"/>
            <a:ext cx="835714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삭제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2969572" y="2853506"/>
            <a:ext cx="835714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7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맨앞으로</a:t>
            </a:r>
            <a:endParaRPr lang="ko-KR" altLang="en-US" sz="7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3826762" y="2853506"/>
            <a:ext cx="835714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7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맨뒤로</a:t>
            </a:r>
            <a:endParaRPr lang="ko-KR" altLang="en-US" sz="7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4954006" y="2372004"/>
            <a:ext cx="835714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엑셀 다운로드</a:t>
            </a:r>
          </a:p>
        </p:txBody>
      </p:sp>
      <p:sp>
        <p:nvSpPr>
          <p:cNvPr id="106" name="직사각형 105"/>
          <p:cNvSpPr/>
          <p:nvPr/>
        </p:nvSpPr>
        <p:spPr bwMode="auto">
          <a:xfrm>
            <a:off x="4954006" y="2609619"/>
            <a:ext cx="835714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</a:p>
        </p:txBody>
      </p:sp>
      <p:sp>
        <p:nvSpPr>
          <p:cNvPr id="107" name="직사각형 106"/>
          <p:cNvSpPr/>
          <p:nvPr/>
        </p:nvSpPr>
        <p:spPr bwMode="auto">
          <a:xfrm>
            <a:off x="6679025" y="2609619"/>
            <a:ext cx="835714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목록</a:t>
            </a:r>
          </a:p>
        </p:txBody>
      </p:sp>
      <p:sp>
        <p:nvSpPr>
          <p:cNvPr id="108" name="직사각형 107"/>
          <p:cNvSpPr/>
          <p:nvPr/>
        </p:nvSpPr>
        <p:spPr bwMode="auto">
          <a:xfrm>
            <a:off x="5815720" y="2609619"/>
            <a:ext cx="835714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B71C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삭제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63422"/>
              </p:ext>
            </p:extLst>
          </p:nvPr>
        </p:nvGraphicFramePr>
        <p:xfrm>
          <a:off x="2101782" y="3328974"/>
          <a:ext cx="7242856" cy="10285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92857"/>
                <a:gridCol w="2228571"/>
                <a:gridCol w="1392857"/>
                <a:gridCol w="2228571"/>
              </a:tblGrid>
              <a:tr h="257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0757" marR="70757" marT="32657" marB="326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7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kern="0" dirty="0" smtClean="0">
                        <a:solidFill>
                          <a:schemeClr val="tx1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0757" marR="70757" marT="32657" marB="326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7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7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1" i="0" u="none" strike="noStrike" kern="1200" cap="none" spc="0" normalizeH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7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3536320" y="3365590"/>
            <a:ext cx="975000" cy="180000"/>
            <a:chOff x="4278489" y="5431208"/>
            <a:chExt cx="1260000" cy="252000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4278489" y="5431208"/>
              <a:ext cx="126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135" name="Arrow Down"/>
            <p:cNvSpPr>
              <a:spLocks noChangeAspect="1"/>
            </p:cNvSpPr>
            <p:nvPr/>
          </p:nvSpPr>
          <p:spPr bwMode="auto">
            <a:xfrm flipH="1">
              <a:off x="5407365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3536320" y="4134191"/>
            <a:ext cx="3238866" cy="180000"/>
            <a:chOff x="4570013" y="5796000"/>
            <a:chExt cx="4185611" cy="252000"/>
          </a:xfrm>
        </p:grpSpPr>
        <p:sp>
          <p:nvSpPr>
            <p:cNvPr id="137" name="직사각형 136"/>
            <p:cNvSpPr/>
            <p:nvPr/>
          </p:nvSpPr>
          <p:spPr bwMode="auto">
            <a:xfrm>
              <a:off x="5875624" y="5796000"/>
              <a:ext cx="288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4570013" y="5796000"/>
              <a:ext cx="1260000" cy="252000"/>
              <a:chOff x="4278489" y="5431208"/>
              <a:chExt cx="1260000" cy="252000"/>
            </a:xfrm>
          </p:grpSpPr>
          <p:sp>
            <p:nvSpPr>
              <p:cNvPr id="140" name="직사각형 139"/>
              <p:cNvSpPr/>
              <p:nvPr/>
            </p:nvSpPr>
            <p:spPr bwMode="auto">
              <a:xfrm>
                <a:off x="4278489" y="5431208"/>
                <a:ext cx="1260000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전체</a:t>
                </a:r>
              </a:p>
            </p:txBody>
          </p:sp>
          <p:sp>
            <p:nvSpPr>
              <p:cNvPr id="142" name="Arrow Down"/>
              <p:cNvSpPr>
                <a:spLocks noChangeAspect="1"/>
              </p:cNvSpPr>
              <p:nvPr/>
            </p:nvSpPr>
            <p:spPr bwMode="auto">
              <a:xfrm flipH="1">
                <a:off x="5407365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47" name="직사각형 146"/>
          <p:cNvSpPr/>
          <p:nvPr/>
        </p:nvSpPr>
        <p:spPr bwMode="auto">
          <a:xfrm>
            <a:off x="6801408" y="4134191"/>
            <a:ext cx="835714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148" name="그룹 147"/>
          <p:cNvGrpSpPr/>
          <p:nvPr/>
        </p:nvGrpSpPr>
        <p:grpSpPr>
          <a:xfrm>
            <a:off x="7160639" y="3580499"/>
            <a:ext cx="975000" cy="180000"/>
            <a:chOff x="4278489" y="5431208"/>
            <a:chExt cx="1260000" cy="252000"/>
          </a:xfrm>
        </p:grpSpPr>
        <p:sp>
          <p:nvSpPr>
            <p:cNvPr id="154" name="직사각형 153"/>
            <p:cNvSpPr/>
            <p:nvPr/>
          </p:nvSpPr>
          <p:spPr bwMode="auto">
            <a:xfrm>
              <a:off x="4278489" y="5431208"/>
              <a:ext cx="126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155" name="Arrow Down"/>
            <p:cNvSpPr>
              <a:spLocks noChangeAspect="1"/>
            </p:cNvSpPr>
            <p:nvPr/>
          </p:nvSpPr>
          <p:spPr bwMode="auto">
            <a:xfrm flipH="1">
              <a:off x="5407365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0" name="직사각형 159"/>
          <p:cNvSpPr/>
          <p:nvPr/>
        </p:nvSpPr>
        <p:spPr bwMode="auto">
          <a:xfrm>
            <a:off x="7662090" y="4134406"/>
            <a:ext cx="835714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전체보기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705684" y="3883854"/>
            <a:ext cx="1748033" cy="180000"/>
            <a:chOff x="7373499" y="5437396"/>
            <a:chExt cx="2258997" cy="252000"/>
          </a:xfrm>
        </p:grpSpPr>
        <p:sp>
          <p:nvSpPr>
            <p:cNvPr id="162" name="직사각형 161"/>
            <p:cNvSpPr/>
            <p:nvPr/>
          </p:nvSpPr>
          <p:spPr bwMode="auto">
            <a:xfrm>
              <a:off x="7373499" y="5437396"/>
              <a:ext cx="54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7950406" y="5437396"/>
              <a:ext cx="54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8527313" y="5437396"/>
              <a:ext cx="54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1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개월</a:t>
              </a: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9092496" y="5437396"/>
              <a:ext cx="54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3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개월</a:t>
              </a: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3543042" y="3883854"/>
            <a:ext cx="2125667" cy="181650"/>
            <a:chOff x="2691823" y="2588400"/>
            <a:chExt cx="2747016" cy="254310"/>
          </a:xfrm>
        </p:grpSpPr>
        <p:grpSp>
          <p:nvGrpSpPr>
            <p:cNvPr id="172" name="그룹 171"/>
            <p:cNvGrpSpPr/>
            <p:nvPr/>
          </p:nvGrpSpPr>
          <p:grpSpPr>
            <a:xfrm>
              <a:off x="2691823" y="2588400"/>
              <a:ext cx="1276069" cy="252000"/>
              <a:chOff x="6996364" y="915664"/>
              <a:chExt cx="1276069" cy="252000"/>
            </a:xfrm>
          </p:grpSpPr>
          <p:sp>
            <p:nvSpPr>
              <p:cNvPr id="187" name="직사각형 186"/>
              <p:cNvSpPr/>
              <p:nvPr/>
            </p:nvSpPr>
            <p:spPr bwMode="auto">
              <a:xfrm>
                <a:off x="7192433" y="915664"/>
                <a:ext cx="1080000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2017-04-21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88" name="Calendar"/>
              <p:cNvSpPr>
                <a:spLocks noChangeAspect="1" noEditPoints="1"/>
              </p:cNvSpPr>
              <p:nvPr/>
            </p:nvSpPr>
            <p:spPr bwMode="auto">
              <a:xfrm>
                <a:off x="6996364" y="969915"/>
                <a:ext cx="147205" cy="147205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3" name="직사각형 172"/>
            <p:cNvSpPr/>
            <p:nvPr/>
          </p:nvSpPr>
          <p:spPr bwMode="auto">
            <a:xfrm>
              <a:off x="3975957" y="2590710"/>
              <a:ext cx="180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~</a:t>
              </a:r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84" name="그룹 183"/>
            <p:cNvGrpSpPr/>
            <p:nvPr/>
          </p:nvGrpSpPr>
          <p:grpSpPr>
            <a:xfrm>
              <a:off x="4162770" y="2589988"/>
              <a:ext cx="1276069" cy="252000"/>
              <a:chOff x="6996364" y="915664"/>
              <a:chExt cx="1276069" cy="252000"/>
            </a:xfrm>
          </p:grpSpPr>
          <p:sp>
            <p:nvSpPr>
              <p:cNvPr id="185" name="직사각형 184"/>
              <p:cNvSpPr/>
              <p:nvPr/>
            </p:nvSpPr>
            <p:spPr bwMode="auto">
              <a:xfrm>
                <a:off x="7192433" y="915664"/>
                <a:ext cx="1080000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2017-04-21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86" name="Calendar"/>
              <p:cNvSpPr>
                <a:spLocks noChangeAspect="1" noEditPoints="1"/>
              </p:cNvSpPr>
              <p:nvPr/>
            </p:nvSpPr>
            <p:spPr bwMode="auto">
              <a:xfrm>
                <a:off x="6996364" y="969915"/>
                <a:ext cx="147205" cy="147205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91" name="표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62365"/>
              </p:ext>
            </p:extLst>
          </p:nvPr>
        </p:nvGraphicFramePr>
        <p:xfrm>
          <a:off x="2101782" y="4624891"/>
          <a:ext cx="7242856" cy="1542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71"/>
                <a:gridCol w="417857"/>
                <a:gridCol w="1392857"/>
                <a:gridCol w="1392857"/>
                <a:gridCol w="2925000"/>
                <a:gridCol w="835714"/>
              </a:tblGrid>
              <a:tr h="257143"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7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번호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  <a:endParaRPr kumimoji="1" lang="ko-KR" altLang="en-US" sz="7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7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등록일자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5   </a:t>
                      </a: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   </a:t>
                      </a: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   </a:t>
                      </a: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2" name="직선 화살표 연결선 191"/>
          <p:cNvCxnSpPr/>
          <p:nvPr/>
        </p:nvCxnSpPr>
        <p:spPr bwMode="auto">
          <a:xfrm>
            <a:off x="5696727" y="4852842"/>
            <a:ext cx="0" cy="1157143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sp>
        <p:nvSpPr>
          <p:cNvPr id="210" name="직사각형 209"/>
          <p:cNvSpPr/>
          <p:nvPr/>
        </p:nvSpPr>
        <p:spPr>
          <a:xfrm rot="20560603">
            <a:off x="5305887" y="5297313"/>
            <a:ext cx="821045" cy="17680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none" lIns="68415" tIns="34208" rIns="68415" bIns="34208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ko-KR" sz="700" dirty="0">
                <a:solidFill>
                  <a:srgbClr val="0000FF"/>
                </a:solidFill>
                <a:latin typeface="+mn-ea"/>
              </a:rPr>
              <a:t>1Page 10</a:t>
            </a:r>
            <a:r>
              <a:rPr lang="ko-KR" altLang="en-US" sz="700" dirty="0">
                <a:solidFill>
                  <a:srgbClr val="0000FF"/>
                </a:solidFill>
                <a:latin typeface="+mn-ea"/>
              </a:rPr>
              <a:t>행</a:t>
            </a:r>
            <a:r>
              <a:rPr lang="en-US" altLang="ko-KR" sz="7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700" dirty="0">
                <a:solidFill>
                  <a:srgbClr val="0000FF"/>
                </a:solidFill>
                <a:latin typeface="+mn-ea"/>
              </a:rPr>
              <a:t>출력</a:t>
            </a:r>
            <a:endParaRPr lang="en-US" altLang="ko-KR" sz="7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2103214" y="6203271"/>
            <a:ext cx="835714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전시상품 등록</a:t>
            </a:r>
          </a:p>
        </p:txBody>
      </p:sp>
      <p:grpSp>
        <p:nvGrpSpPr>
          <p:cNvPr id="212" name="Pagination"/>
          <p:cNvGrpSpPr/>
          <p:nvPr/>
        </p:nvGrpSpPr>
        <p:grpSpPr>
          <a:xfrm>
            <a:off x="7669577" y="6202286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213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</a:p>
          </p:txBody>
        </p:sp>
        <p:sp>
          <p:nvSpPr>
            <p:cNvPr id="214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15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16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17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18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19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160612" y="3373734"/>
            <a:ext cx="1690397" cy="135450"/>
            <a:chOff x="8474782" y="4768389"/>
            <a:chExt cx="2184514" cy="189630"/>
          </a:xfrm>
        </p:grpSpPr>
        <p:grpSp>
          <p:nvGrpSpPr>
            <p:cNvPr id="79" name="Option"/>
            <p:cNvGrpSpPr/>
            <p:nvPr/>
          </p:nvGrpSpPr>
          <p:grpSpPr>
            <a:xfrm>
              <a:off x="8474782" y="4768390"/>
              <a:ext cx="425719" cy="188513"/>
              <a:chOff x="1068388" y="1845669"/>
              <a:chExt cx="425719" cy="188513"/>
            </a:xfrm>
          </p:grpSpPr>
          <p:grpSp>
            <p:nvGrpSpPr>
              <p:cNvPr id="90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101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2" name="Check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9" name="Text"/>
              <p:cNvSpPr txBox="1"/>
              <p:nvPr/>
            </p:nvSpPr>
            <p:spPr>
              <a:xfrm>
                <a:off x="1262091" y="1845669"/>
                <a:ext cx="232016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374"/>
                  </a:spcAft>
                </a:pPr>
                <a:r>
                  <a:rPr lang="ko-KR" altLang="en-US" sz="700" noProof="1">
                    <a:latin typeface="+mn-ea"/>
                    <a:cs typeface="Segoe UI" panose="020B0502040204020203" pitchFamily="34" charset="0"/>
                  </a:rPr>
                  <a:t>전체</a:t>
                </a:r>
                <a:endParaRPr lang="en-US" sz="700" noProof="1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0" name="Option"/>
            <p:cNvGrpSpPr/>
            <p:nvPr/>
          </p:nvGrpSpPr>
          <p:grpSpPr>
            <a:xfrm>
              <a:off x="9137912" y="4768389"/>
              <a:ext cx="657736" cy="188513"/>
              <a:chOff x="1068388" y="1845668"/>
              <a:chExt cx="657736" cy="188513"/>
            </a:xfrm>
          </p:grpSpPr>
          <p:grpSp>
            <p:nvGrpSpPr>
              <p:cNvPr id="86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88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9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7" name="Text"/>
              <p:cNvSpPr txBox="1"/>
              <p:nvPr/>
            </p:nvSpPr>
            <p:spPr>
              <a:xfrm>
                <a:off x="1262091" y="1845668"/>
                <a:ext cx="464033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374"/>
                  </a:spcAft>
                </a:pPr>
                <a:r>
                  <a:rPr lang="ko-KR" altLang="en-US" sz="700" noProof="1">
                    <a:latin typeface="+mn-ea"/>
                    <a:cs typeface="Segoe UI" panose="020B0502040204020203" pitchFamily="34" charset="0"/>
                  </a:rPr>
                  <a:t>결제완료</a:t>
                </a:r>
                <a:endParaRPr lang="en-US" sz="700" noProof="1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1" name="Option"/>
            <p:cNvGrpSpPr/>
            <p:nvPr/>
          </p:nvGrpSpPr>
          <p:grpSpPr>
            <a:xfrm>
              <a:off x="10001560" y="4769506"/>
              <a:ext cx="657736" cy="188513"/>
              <a:chOff x="1068388" y="1845668"/>
              <a:chExt cx="657736" cy="188513"/>
            </a:xfrm>
          </p:grpSpPr>
          <p:grpSp>
            <p:nvGrpSpPr>
              <p:cNvPr id="82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84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3" name="Text"/>
              <p:cNvSpPr txBox="1"/>
              <p:nvPr/>
            </p:nvSpPr>
            <p:spPr>
              <a:xfrm>
                <a:off x="1262091" y="1845668"/>
                <a:ext cx="464033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374"/>
                  </a:spcAft>
                </a:pPr>
                <a:r>
                  <a:rPr lang="ko-KR" altLang="en-US" sz="700" noProof="1">
                    <a:latin typeface="+mn-ea"/>
                    <a:cs typeface="Segoe UI" panose="020B0502040204020203" pitchFamily="34" charset="0"/>
                  </a:rPr>
                  <a:t>주문완료</a:t>
                </a:r>
                <a:endParaRPr lang="en-US" sz="700" noProof="1"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3" name="Button Background"/>
          <p:cNvSpPr>
            <a:spLocks noChangeAspect="1"/>
          </p:cNvSpPr>
          <p:nvPr/>
        </p:nvSpPr>
        <p:spPr>
          <a:xfrm rot="5400000">
            <a:off x="7006128" y="2096986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11" name="Button Background"/>
          <p:cNvSpPr>
            <a:spLocks noChangeAspect="1"/>
          </p:cNvSpPr>
          <p:nvPr/>
        </p:nvSpPr>
        <p:spPr>
          <a:xfrm rot="5400000">
            <a:off x="7229573" y="2096986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27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5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6418" y="1050659"/>
            <a:ext cx="2381139" cy="175872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브랜드 스토리   </a:t>
            </a:r>
            <a:r>
              <a:rPr lang="ko-KR" altLang="en-US" sz="700" b="1" dirty="0" err="1">
                <a:latin typeface="+mn-ea"/>
              </a:rPr>
              <a:t>미디어룸</a:t>
            </a:r>
            <a:r>
              <a:rPr lang="ko-KR" altLang="en-US" sz="700" b="1" dirty="0">
                <a:latin typeface="+mn-ea"/>
              </a:rPr>
              <a:t>   매장정보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27472"/>
              </p:ext>
            </p:extLst>
          </p:nvPr>
        </p:nvGraphicFramePr>
        <p:xfrm>
          <a:off x="139286" y="1650928"/>
          <a:ext cx="5292857" cy="27092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71"/>
                <a:gridCol w="640714"/>
                <a:gridCol w="1532143"/>
                <a:gridCol w="975000"/>
                <a:gridCol w="612857"/>
                <a:gridCol w="626786"/>
                <a:gridCol w="626786"/>
              </a:tblGrid>
              <a:tr h="257143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주문리스트  </a:t>
                      </a:r>
                      <a:r>
                        <a:rPr lang="en-US" altLang="ko-KR" sz="7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0/2</a:t>
                      </a: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개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</a:t>
                      </a:r>
                      <a:endParaRPr lang="ko-KR" altLang="en-US" sz="1000" dirty="0"/>
                    </a:p>
                  </a:txBody>
                  <a:tcPr marL="27857" marR="278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제품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판매가격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수량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주문금액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</a:t>
                      </a:r>
                      <a:endParaRPr lang="ko-KR" altLang="en-US" sz="1000" dirty="0"/>
                    </a:p>
                  </a:txBody>
                  <a:tcPr marL="27857" marR="278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주얼 </a:t>
                      </a:r>
                      <a:r>
                        <a:rPr lang="ko-KR" altLang="en-US" sz="700" dirty="0" err="1" smtClean="0"/>
                        <a:t>텐션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립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새틴</a:t>
                      </a:r>
                      <a:endParaRPr lang="en-US" altLang="ko-KR" sz="700" dirty="0" smtClean="0"/>
                    </a:p>
                    <a:p>
                      <a:pPr latinLnBrk="1"/>
                      <a:r>
                        <a:rPr lang="ko-KR" altLang="en-US" sz="700" dirty="0" smtClean="0"/>
                        <a:t>용량 </a:t>
                      </a:r>
                      <a:r>
                        <a:rPr lang="en-US" altLang="ko-KR" sz="700" dirty="0" smtClean="0"/>
                        <a:t>: 3.5g</a:t>
                      </a:r>
                      <a:endParaRPr lang="en-US" altLang="ko-KR" sz="700" dirty="0" smtClean="0">
                        <a:solidFill>
                          <a:srgbClr val="863874"/>
                        </a:solidFill>
                      </a:endParaRP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rgbClr val="863874"/>
                          </a:solidFill>
                        </a:rPr>
                        <a:t>BE 101 </a:t>
                      </a:r>
                      <a:r>
                        <a:rPr lang="ko-KR" altLang="en-US" sz="700" dirty="0" err="1" smtClean="0">
                          <a:solidFill>
                            <a:srgbClr val="863874"/>
                          </a:solidFill>
                        </a:rPr>
                        <a:t>샌드</a:t>
                      </a:r>
                      <a:r>
                        <a:rPr lang="ko-KR" altLang="en-US" sz="700" dirty="0" smtClean="0">
                          <a:solidFill>
                            <a:srgbClr val="863874"/>
                          </a:solidFill>
                        </a:rPr>
                        <a:t> 베이지</a:t>
                      </a:r>
                      <a:endParaRPr lang="ko-KR" altLang="en-US" sz="700" dirty="0"/>
                    </a:p>
                  </a:txBody>
                  <a:tcPr marL="0" marR="70757" marT="51429" marB="3265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(10% Off)</a:t>
                      </a:r>
                    </a:p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7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33,000</a:t>
                      </a:r>
                      <a:r>
                        <a:rPr lang="ko-KR" altLang="en-US" sz="7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원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700" dirty="0" smtClean="0"/>
                        <a:t> 30,000</a:t>
                      </a:r>
                      <a:r>
                        <a:rPr lang="ko-KR" altLang="en-US" sz="700" dirty="0" smtClean="0"/>
                        <a:t>원</a:t>
                      </a:r>
                      <a:endParaRPr lang="en-US" altLang="ko-KR" sz="700" dirty="0" smtClean="0"/>
                    </a:p>
                  </a:txBody>
                  <a:tcPr marL="0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/>
                        <a:t>60,000</a:t>
                      </a:r>
                      <a:r>
                        <a:rPr lang="ko-KR" altLang="en-US" sz="700" b="0" dirty="0" smtClean="0"/>
                        <a:t>원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99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                              └ 사은품 </a:t>
                      </a:r>
                      <a:r>
                        <a:rPr lang="en-US" altLang="ko-KR" sz="700" dirty="0" smtClean="0"/>
                        <a:t>: </a:t>
                      </a:r>
                      <a:r>
                        <a:rPr lang="ko-KR" altLang="en-US" sz="700" dirty="0" err="1" smtClean="0"/>
                        <a:t>눈부심주의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4</a:t>
                      </a:r>
                      <a:r>
                        <a:rPr lang="ko-KR" altLang="en-US" sz="700" dirty="0" smtClean="0"/>
                        <a:t>종 키트</a:t>
                      </a:r>
                      <a:endParaRPr lang="ko-KR" altLang="en-US" sz="700" dirty="0"/>
                    </a:p>
                  </a:txBody>
                  <a:tcPr marL="27857" marR="278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27857" marR="278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아쿠아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라이즈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토너</a:t>
                      </a:r>
                      <a:endParaRPr lang="en-US" altLang="ko-KR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용량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: 150ml</a:t>
                      </a:r>
                    </a:p>
                    <a:p>
                      <a:pPr latinLnBrk="1"/>
                      <a:endParaRPr lang="ko-KR" altLang="en-US" sz="700" dirty="0"/>
                    </a:p>
                  </a:txBody>
                  <a:tcPr marL="0" marR="70757" marT="51429" marB="3265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90,000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원</a:t>
                      </a:r>
                      <a:endParaRPr lang="ko-KR" altLang="en-US" sz="7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71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총 제품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156,000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원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제품 할인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6,000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원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쿠폰 할인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원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포인트 사용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원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배송비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2857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결제 예정 금액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n-US" altLang="ko-KR" sz="700" b="1" dirty="0" smtClean="0">
                          <a:solidFill>
                            <a:srgbClr val="863874"/>
                          </a:solidFill>
                        </a:rPr>
                        <a:t>150,000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Image"/>
          <p:cNvGrpSpPr>
            <a:grpSpLocks/>
          </p:cNvGrpSpPr>
          <p:nvPr/>
        </p:nvGrpSpPr>
        <p:grpSpPr bwMode="auto">
          <a:xfrm>
            <a:off x="403763" y="3081359"/>
            <a:ext cx="417857" cy="385714"/>
            <a:chOff x="508000" y="1397000"/>
            <a:chExt cx="1008112" cy="1008112"/>
          </a:xfrm>
        </p:grpSpPr>
        <p:sp>
          <p:nvSpPr>
            <p:cNvPr id="12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614515" y="2379543"/>
            <a:ext cx="523312" cy="163286"/>
            <a:chOff x="5409368" y="7210137"/>
            <a:chExt cx="676280" cy="228600"/>
          </a:xfrm>
        </p:grpSpPr>
        <p:sp>
          <p:nvSpPr>
            <p:cNvPr id="24" name="Button Background"/>
            <p:cNvSpPr>
              <a:spLocks noChangeAspect="1"/>
            </p:cNvSpPr>
            <p:nvPr/>
          </p:nvSpPr>
          <p:spPr>
            <a:xfrm>
              <a:off x="585704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+</a:t>
              </a:r>
            </a:p>
          </p:txBody>
        </p:sp>
        <p:sp>
          <p:nvSpPr>
            <p:cNvPr id="25" name="Button Background"/>
            <p:cNvSpPr>
              <a:spLocks noChangeAspect="1"/>
            </p:cNvSpPr>
            <p:nvPr/>
          </p:nvSpPr>
          <p:spPr>
            <a:xfrm>
              <a:off x="540936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-</a:t>
              </a:r>
            </a:p>
          </p:txBody>
        </p:sp>
        <p:sp>
          <p:nvSpPr>
            <p:cNvPr id="26" name="Button Background"/>
            <p:cNvSpPr>
              <a:spLocks noChangeAspect="1"/>
            </p:cNvSpPr>
            <p:nvPr/>
          </p:nvSpPr>
          <p:spPr>
            <a:xfrm>
              <a:off x="563320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836000" y="2279003"/>
            <a:ext cx="557143" cy="389131"/>
            <a:chOff x="6249600" y="3264746"/>
            <a:chExt cx="720000" cy="544784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6249600" y="3264746"/>
              <a:ext cx="720000" cy="252000"/>
            </a:xfrm>
            <a:prstGeom prst="rect">
              <a:avLst/>
            </a:prstGeom>
            <a:solidFill>
              <a:srgbClr val="79746E"/>
            </a:solidFill>
            <a:ln w="6350" cap="flat" cmpd="sng" algn="ctr">
              <a:solidFill>
                <a:srgbClr val="79746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바로구매</a:t>
              </a:r>
              <a:endPara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6249600" y="3557530"/>
              <a:ext cx="72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삭제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835094" y="3084996"/>
            <a:ext cx="557143" cy="389131"/>
            <a:chOff x="6249600" y="3264746"/>
            <a:chExt cx="720000" cy="544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6249600" y="3264746"/>
              <a:ext cx="72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일시품절</a:t>
              </a:r>
              <a:endPara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6249600" y="3557530"/>
              <a:ext cx="72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삭제</a:t>
              </a:r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1060935" y="2607480"/>
            <a:ext cx="557143" cy="128571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무료배송</a:t>
            </a:r>
            <a:endParaRPr lang="ko-KR" altLang="en-US" sz="7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4" name="Image"/>
          <p:cNvGrpSpPr>
            <a:grpSpLocks noChangeAspect="1"/>
          </p:cNvGrpSpPr>
          <p:nvPr/>
        </p:nvGrpSpPr>
        <p:grpSpPr bwMode="auto">
          <a:xfrm>
            <a:off x="403763" y="2274519"/>
            <a:ext cx="417857" cy="385714"/>
            <a:chOff x="508000" y="1397000"/>
            <a:chExt cx="1008112" cy="1008112"/>
          </a:xfrm>
        </p:grpSpPr>
        <p:sp>
          <p:nvSpPr>
            <p:cNvPr id="3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614515" y="3192559"/>
            <a:ext cx="523312" cy="163286"/>
            <a:chOff x="5409368" y="7210137"/>
            <a:chExt cx="676280" cy="228600"/>
          </a:xfrm>
        </p:grpSpPr>
        <p:sp>
          <p:nvSpPr>
            <p:cNvPr id="39" name="Button Background"/>
            <p:cNvSpPr>
              <a:spLocks noChangeAspect="1"/>
            </p:cNvSpPr>
            <p:nvPr/>
          </p:nvSpPr>
          <p:spPr>
            <a:xfrm>
              <a:off x="585704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+</a:t>
              </a:r>
            </a:p>
          </p:txBody>
        </p:sp>
        <p:sp>
          <p:nvSpPr>
            <p:cNvPr id="40" name="Button Background"/>
            <p:cNvSpPr>
              <a:spLocks noChangeAspect="1"/>
            </p:cNvSpPr>
            <p:nvPr/>
          </p:nvSpPr>
          <p:spPr>
            <a:xfrm>
              <a:off x="540936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-</a:t>
              </a:r>
            </a:p>
          </p:txBody>
        </p:sp>
        <p:sp>
          <p:nvSpPr>
            <p:cNvPr id="41" name="Button Background"/>
            <p:cNvSpPr>
              <a:spLocks noChangeAspect="1"/>
            </p:cNvSpPr>
            <p:nvPr/>
          </p:nvSpPr>
          <p:spPr>
            <a:xfrm>
              <a:off x="563320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495832" y="4494851"/>
            <a:ext cx="2585336" cy="180000"/>
            <a:chOff x="1821041" y="6984772"/>
            <a:chExt cx="3341050" cy="252000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4082091" y="6984772"/>
              <a:ext cx="1080000" cy="252000"/>
            </a:xfrm>
            <a:prstGeom prst="rect">
              <a:avLst/>
            </a:prstGeom>
            <a:solidFill>
              <a:srgbClr val="79746E"/>
            </a:solidFill>
            <a:ln w="6350" cap="flat" cmpd="sng" algn="ctr">
              <a:solidFill>
                <a:srgbClr val="79746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전체제품 주문</a:t>
              </a: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2951566" y="6984772"/>
              <a:ext cx="108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선택제품 주문</a:t>
              </a: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1821041" y="6984772"/>
              <a:ext cx="108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계속 쇼핑하기</a:t>
              </a:r>
            </a:p>
          </p:txBody>
        </p:sp>
      </p:grpSp>
      <p:sp>
        <p:nvSpPr>
          <p:cNvPr id="60" name="직사각형 59"/>
          <p:cNvSpPr/>
          <p:nvPr/>
        </p:nvSpPr>
        <p:spPr bwMode="auto">
          <a:xfrm>
            <a:off x="1061357" y="3408458"/>
            <a:ext cx="557143" cy="128571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이벤트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93371" y="1047624"/>
            <a:ext cx="5400558" cy="536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장바구니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562387" y="1234886"/>
            <a:ext cx="1922083" cy="180000"/>
            <a:chOff x="4603701" y="1728841"/>
            <a:chExt cx="2483922" cy="252000"/>
          </a:xfrm>
        </p:grpSpPr>
        <p:grpSp>
          <p:nvGrpSpPr>
            <p:cNvPr id="65" name="그룹 64"/>
            <p:cNvGrpSpPr/>
            <p:nvPr/>
          </p:nvGrpSpPr>
          <p:grpSpPr>
            <a:xfrm>
              <a:off x="4603701" y="1728841"/>
              <a:ext cx="807086" cy="252000"/>
              <a:chOff x="4381275" y="1642342"/>
              <a:chExt cx="807086" cy="252000"/>
            </a:xfrm>
          </p:grpSpPr>
          <p:sp>
            <p:nvSpPr>
              <p:cNvPr id="72" name="육각형 71"/>
              <p:cNvSpPr>
                <a:spLocks noChangeAspect="1"/>
              </p:cNvSpPr>
              <p:nvPr/>
            </p:nvSpPr>
            <p:spPr bwMode="auto">
              <a:xfrm>
                <a:off x="4381275" y="1662539"/>
                <a:ext cx="216000" cy="186207"/>
              </a:xfrm>
              <a:prstGeom prst="hexagon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 bwMode="auto">
              <a:xfrm>
                <a:off x="4648361" y="1642342"/>
                <a:ext cx="540000" cy="252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ko-KR" altLang="en-US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장바구니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5442119" y="1728841"/>
              <a:ext cx="807086" cy="252000"/>
              <a:chOff x="4381275" y="1642342"/>
              <a:chExt cx="807086" cy="252000"/>
            </a:xfrm>
          </p:grpSpPr>
          <p:sp>
            <p:nvSpPr>
              <p:cNvPr id="70" name="육각형 69"/>
              <p:cNvSpPr>
                <a:spLocks noChangeAspect="1"/>
              </p:cNvSpPr>
              <p:nvPr/>
            </p:nvSpPr>
            <p:spPr bwMode="auto">
              <a:xfrm>
                <a:off x="4381275" y="1662539"/>
                <a:ext cx="216000" cy="186207"/>
              </a:xfrm>
              <a:prstGeom prst="hexagon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4648361" y="1642342"/>
                <a:ext cx="540000" cy="252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ko-KR" altLang="en-US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결제하기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6280537" y="1728841"/>
              <a:ext cx="807086" cy="252000"/>
              <a:chOff x="4381275" y="1642342"/>
              <a:chExt cx="807086" cy="252000"/>
            </a:xfrm>
          </p:grpSpPr>
          <p:sp>
            <p:nvSpPr>
              <p:cNvPr id="68" name="육각형 67"/>
              <p:cNvSpPr>
                <a:spLocks noChangeAspect="1"/>
              </p:cNvSpPr>
              <p:nvPr/>
            </p:nvSpPr>
            <p:spPr bwMode="auto">
              <a:xfrm>
                <a:off x="4381275" y="1662539"/>
                <a:ext cx="216000" cy="186207"/>
              </a:xfrm>
              <a:prstGeom prst="hexagon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 bwMode="auto">
              <a:xfrm>
                <a:off x="4648361" y="1642342"/>
                <a:ext cx="540000" cy="252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ko-KR" altLang="en-US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주문완료</a:t>
                </a:r>
              </a:p>
            </p:txBody>
          </p:sp>
        </p:grpSp>
      </p:grp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89319"/>
              </p:ext>
            </p:extLst>
          </p:nvPr>
        </p:nvGraphicFramePr>
        <p:xfrm>
          <a:off x="5783143" y="1012086"/>
          <a:ext cx="1671428" cy="144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857"/>
                <a:gridCol w="1058571"/>
              </a:tblGrid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55714" marT="25714" marB="3265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판매가격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 smtClean="0">
                          <a:solidFill>
                            <a:srgbClr val="FF0000"/>
                          </a:solidFill>
                        </a:rPr>
                        <a:t>(10% Off)</a:t>
                      </a:r>
                    </a:p>
                    <a:p>
                      <a:pPr algn="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600" b="0" strike="sngStrike" dirty="0" smtClean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600" b="0" strike="sngStrike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) 30,000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55714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60,000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└ 사은품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</a:rPr>
                        <a:t>눈부심주의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종 키트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111429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9" name="그룹 148"/>
          <p:cNvGrpSpPr/>
          <p:nvPr/>
        </p:nvGrpSpPr>
        <p:grpSpPr>
          <a:xfrm>
            <a:off x="5752151" y="887342"/>
            <a:ext cx="515108" cy="566246"/>
            <a:chOff x="7492163" y="1523630"/>
            <a:chExt cx="665678" cy="792745"/>
          </a:xfrm>
        </p:grpSpPr>
        <p:grpSp>
          <p:nvGrpSpPr>
            <p:cNvPr id="150" name="Image"/>
            <p:cNvGrpSpPr>
              <a:grpSpLocks/>
            </p:cNvGrpSpPr>
            <p:nvPr/>
          </p:nvGrpSpPr>
          <p:grpSpPr bwMode="auto">
            <a:xfrm>
              <a:off x="7617841" y="1776375"/>
              <a:ext cx="540000" cy="540000"/>
              <a:chOff x="508000" y="1397000"/>
              <a:chExt cx="1008112" cy="1008112"/>
            </a:xfrm>
          </p:grpSpPr>
          <p:sp>
            <p:nvSpPr>
              <p:cNvPr id="152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1" name="직사각형 150"/>
            <p:cNvSpPr/>
            <p:nvPr/>
          </p:nvSpPr>
          <p:spPr>
            <a:xfrm>
              <a:off x="7492163" y="1523630"/>
              <a:ext cx="385728" cy="3447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anose="020B0503020000020004" pitchFamily="50" charset="-127"/>
                  <a:cs typeface="Times New Roman" panose="02020603050405020304" pitchFamily="18" charset="0"/>
                  <a:sym typeface="Wingdings 2" panose="05020102010507070707" pitchFamily="18" charset="2"/>
                </a:rPr>
                <a:t></a:t>
              </a:r>
              <a:endParaRPr lang="ko-KR" altLang="en-US" sz="1000" dirty="0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6874653" y="1793192"/>
            <a:ext cx="523312" cy="163286"/>
            <a:chOff x="5409368" y="7210137"/>
            <a:chExt cx="676280" cy="228600"/>
          </a:xfrm>
        </p:grpSpPr>
        <p:sp>
          <p:nvSpPr>
            <p:cNvPr id="156" name="Button Background"/>
            <p:cNvSpPr>
              <a:spLocks noChangeAspect="1"/>
            </p:cNvSpPr>
            <p:nvPr/>
          </p:nvSpPr>
          <p:spPr>
            <a:xfrm>
              <a:off x="585704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+</a:t>
              </a:r>
            </a:p>
          </p:txBody>
        </p:sp>
        <p:sp>
          <p:nvSpPr>
            <p:cNvPr id="157" name="Button Background"/>
            <p:cNvSpPr>
              <a:spLocks noChangeAspect="1"/>
            </p:cNvSpPr>
            <p:nvPr/>
          </p:nvSpPr>
          <p:spPr>
            <a:xfrm>
              <a:off x="540936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-</a:t>
              </a:r>
            </a:p>
          </p:txBody>
        </p:sp>
        <p:sp>
          <p:nvSpPr>
            <p:cNvPr id="158" name="Button Background"/>
            <p:cNvSpPr>
              <a:spLocks noChangeAspect="1"/>
            </p:cNvSpPr>
            <p:nvPr/>
          </p:nvSpPr>
          <p:spPr>
            <a:xfrm>
              <a:off x="563320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</p:grpSp>
      <p:graphicFrame>
        <p:nvGraphicFramePr>
          <p:cNvPr id="159" name="표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26331"/>
              </p:ext>
            </p:extLst>
          </p:nvPr>
        </p:nvGraphicFramePr>
        <p:xfrm>
          <a:off x="5783143" y="2602714"/>
          <a:ext cx="1671428" cy="1208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857"/>
                <a:gridCol w="1058571"/>
              </a:tblGrid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55714" marT="25714" marB="3265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판매가격</a:t>
                      </a:r>
                      <a:endParaRPr lang="ko-KR" altLang="en-US" sz="6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(10% Off)</a:t>
                      </a:r>
                    </a:p>
                    <a:p>
                      <a:pPr algn="r" latinLnBrk="1"/>
                      <a:r>
                        <a:rPr lang="en-US" altLang="ko-KR" sz="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(33,000</a:t>
                      </a:r>
                      <a:r>
                        <a:rPr lang="ko-KR" altLang="en-US" sz="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원</a:t>
                      </a:r>
                      <a:r>
                        <a:rPr lang="en-US" altLang="ko-KR" sz="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30,000</a:t>
                      </a:r>
                      <a:r>
                        <a:rPr lang="ko-KR" altLang="en-US" sz="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원</a:t>
                      </a:r>
                      <a:endParaRPr lang="en-US" altLang="ko-KR" sz="600" b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55714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수량</a:t>
                      </a:r>
                      <a:endParaRPr lang="ko-KR" altLang="en-US" sz="6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주문금액</a:t>
                      </a:r>
                      <a:endParaRPr lang="ko-KR" altLang="en-US" sz="6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60,000</a:t>
                      </a:r>
                      <a:r>
                        <a:rPr lang="ko-KR" altLang="en-US" sz="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0" name="직사각형 159"/>
          <p:cNvSpPr/>
          <p:nvPr/>
        </p:nvSpPr>
        <p:spPr>
          <a:xfrm>
            <a:off x="7259500" y="912264"/>
            <a:ext cx="192668" cy="176806"/>
          </a:xfrm>
          <a:prstGeom prst="rect">
            <a:avLst/>
          </a:prstGeom>
        </p:spPr>
        <p:txBody>
          <a:bodyPr wrap="none" lIns="68415" tIns="34208" rIns="68415" bIns="34208">
            <a:spAutoFit/>
          </a:bodyPr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endParaRPr lang="ko-KR" altLang="en-US" sz="700" dirty="0"/>
          </a:p>
        </p:txBody>
      </p:sp>
      <p:sp>
        <p:nvSpPr>
          <p:cNvPr id="161" name="직사각형 160"/>
          <p:cNvSpPr/>
          <p:nvPr/>
        </p:nvSpPr>
        <p:spPr bwMode="auto">
          <a:xfrm>
            <a:off x="5783143" y="5516019"/>
            <a:ext cx="1671429" cy="180000"/>
          </a:xfrm>
          <a:prstGeom prst="rect">
            <a:avLst/>
          </a:prstGeom>
          <a:solidFill>
            <a:srgbClr val="79746E"/>
          </a:solidFill>
          <a:ln w="6350" cap="flat" cmpd="sng" algn="ctr">
            <a:solidFill>
              <a:srgbClr val="79746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전체제품 주문</a:t>
            </a:r>
          </a:p>
        </p:txBody>
      </p:sp>
      <p:sp>
        <p:nvSpPr>
          <p:cNvPr id="162" name="직사각형 161"/>
          <p:cNvSpPr/>
          <p:nvPr/>
        </p:nvSpPr>
        <p:spPr bwMode="auto">
          <a:xfrm>
            <a:off x="6620653" y="5284526"/>
            <a:ext cx="835714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34208" rIns="26935" bIns="34208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선택제품 주문</a:t>
            </a:r>
          </a:p>
        </p:txBody>
      </p:sp>
      <p:sp>
        <p:nvSpPr>
          <p:cNvPr id="163" name="직사각형 162"/>
          <p:cNvSpPr/>
          <p:nvPr/>
        </p:nvSpPr>
        <p:spPr bwMode="auto">
          <a:xfrm>
            <a:off x="5783143" y="5284526"/>
            <a:ext cx="835714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34208" rIns="26935" bIns="34208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계속 쇼핑하기</a:t>
            </a:r>
          </a:p>
        </p:txBody>
      </p:sp>
      <p:grpSp>
        <p:nvGrpSpPr>
          <p:cNvPr id="164" name="그룹 163"/>
          <p:cNvGrpSpPr/>
          <p:nvPr/>
        </p:nvGrpSpPr>
        <p:grpSpPr>
          <a:xfrm>
            <a:off x="5783857" y="711015"/>
            <a:ext cx="1671429" cy="184666"/>
            <a:chOff x="7463723" y="1323667"/>
            <a:chExt cx="2160000" cy="258532"/>
          </a:xfrm>
        </p:grpSpPr>
        <p:sp>
          <p:nvSpPr>
            <p:cNvPr id="165" name="직사각형 164"/>
            <p:cNvSpPr/>
            <p:nvPr/>
          </p:nvSpPr>
          <p:spPr>
            <a:xfrm>
              <a:off x="7482635" y="1323667"/>
              <a:ext cx="1052774" cy="2585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600" dirty="0">
                  <a:latin typeface="+mn-ea"/>
                </a:rPr>
                <a:t>주문리스트  </a:t>
              </a:r>
              <a:r>
                <a:rPr lang="en-US" altLang="ko-KR" sz="600" dirty="0">
                  <a:solidFill>
                    <a:srgbClr val="C00000"/>
                  </a:solidFill>
                  <a:latin typeface="+mn-ea"/>
                </a:rPr>
                <a:t>0/2</a:t>
              </a:r>
              <a:r>
                <a:rPr lang="ko-KR" altLang="en-US" sz="600" dirty="0">
                  <a:latin typeface="+mn-ea"/>
                </a:rPr>
                <a:t>개</a:t>
              </a:r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7463723" y="1536480"/>
              <a:ext cx="2160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직사각형 166"/>
          <p:cNvSpPr/>
          <p:nvPr/>
        </p:nvSpPr>
        <p:spPr bwMode="auto">
          <a:xfrm>
            <a:off x="6373868" y="1329217"/>
            <a:ext cx="417857" cy="128571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무료배송</a:t>
            </a:r>
          </a:p>
        </p:txBody>
      </p:sp>
      <p:sp>
        <p:nvSpPr>
          <p:cNvPr id="168" name="직사각형 167"/>
          <p:cNvSpPr/>
          <p:nvPr/>
        </p:nvSpPr>
        <p:spPr bwMode="auto">
          <a:xfrm>
            <a:off x="6171595" y="417776"/>
            <a:ext cx="913946" cy="24514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장바구니</a:t>
            </a:r>
          </a:p>
        </p:txBody>
      </p:sp>
      <p:sp>
        <p:nvSpPr>
          <p:cNvPr id="169" name="직사각형 168"/>
          <p:cNvSpPr/>
          <p:nvPr/>
        </p:nvSpPr>
        <p:spPr bwMode="auto">
          <a:xfrm>
            <a:off x="6373714" y="1023774"/>
            <a:ext cx="835714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4208" rtlCol="0" anchor="ctr"/>
          <a:lstStyle/>
          <a:p>
            <a:r>
              <a:rPr lang="ko-KR" altLang="en-US" sz="600" dirty="0">
                <a:solidFill>
                  <a:schemeClr val="tx1"/>
                </a:solidFill>
                <a:latin typeface="+mn-ea"/>
                <a:cs typeface="Calibri" pitchFamily="34" charset="0"/>
              </a:rPr>
              <a:t>주얼 </a:t>
            </a:r>
            <a:r>
              <a:rPr lang="ko-KR" altLang="en-US" sz="6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탠션</a:t>
            </a:r>
            <a:r>
              <a:rPr lang="ko-KR" altLang="en-US" sz="600" dirty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립</a:t>
            </a:r>
            <a:r>
              <a:rPr lang="ko-KR" altLang="en-US" sz="600" dirty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세틴</a:t>
            </a:r>
            <a:endParaRPr lang="ko-KR" altLang="en-US" sz="6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70" name="Image"/>
          <p:cNvGrpSpPr>
            <a:grpSpLocks/>
          </p:cNvGrpSpPr>
          <p:nvPr/>
        </p:nvGrpSpPr>
        <p:grpSpPr bwMode="auto">
          <a:xfrm>
            <a:off x="5850694" y="2663864"/>
            <a:ext cx="417857" cy="385714"/>
            <a:chOff x="508000" y="1397000"/>
            <a:chExt cx="1008112" cy="1008112"/>
          </a:xfrm>
        </p:grpSpPr>
        <p:sp>
          <p:nvSpPr>
            <p:cNvPr id="17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4" name="직사각형 173"/>
          <p:cNvSpPr/>
          <p:nvPr/>
        </p:nvSpPr>
        <p:spPr>
          <a:xfrm>
            <a:off x="5776693" y="2483332"/>
            <a:ext cx="251979" cy="222972"/>
          </a:xfrm>
          <a:prstGeom prst="rect">
            <a:avLst/>
          </a:prstGeom>
        </p:spPr>
        <p:txBody>
          <a:bodyPr wrap="none" lIns="68415" tIns="34208" rIns="68415" bIns="34208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 2" panose="05020102010507070707" pitchFamily="18" charset="2"/>
              </a:rPr>
              <a:t>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259500" y="2498198"/>
            <a:ext cx="192668" cy="176806"/>
          </a:xfrm>
          <a:prstGeom prst="rect">
            <a:avLst/>
          </a:prstGeom>
        </p:spPr>
        <p:txBody>
          <a:bodyPr wrap="none" lIns="68415" tIns="34208" rIns="68415" bIns="34208">
            <a:spAutoFit/>
          </a:bodyPr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endParaRPr lang="ko-KR" altLang="en-US" sz="700" dirty="0"/>
          </a:p>
        </p:txBody>
      </p:sp>
      <p:sp>
        <p:nvSpPr>
          <p:cNvPr id="176" name="직사각형 175"/>
          <p:cNvSpPr/>
          <p:nvPr/>
        </p:nvSpPr>
        <p:spPr bwMode="auto">
          <a:xfrm>
            <a:off x="6373714" y="2620926"/>
            <a:ext cx="835714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4208" rtlCol="0" anchor="ctr"/>
          <a:lstStyle/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주얼 </a:t>
            </a:r>
            <a:r>
              <a:rPr lang="ko-KR" altLang="en-US" sz="600" dirty="0" err="1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탠션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600" dirty="0" err="1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립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600" dirty="0" err="1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세틴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177" name="표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91864"/>
              </p:ext>
            </p:extLst>
          </p:nvPr>
        </p:nvGraphicFramePr>
        <p:xfrm>
          <a:off x="5783143" y="3851042"/>
          <a:ext cx="1671428" cy="1388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857"/>
                <a:gridCol w="1058571"/>
              </a:tblGrid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총 제품 가격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156,000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제품 할인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-6,000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쿠폰 할인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포인트 사용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배송비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결제 예정 금액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150,000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78" name="그룹 177"/>
          <p:cNvGrpSpPr/>
          <p:nvPr/>
        </p:nvGrpSpPr>
        <p:grpSpPr>
          <a:xfrm>
            <a:off x="6874653" y="3381812"/>
            <a:ext cx="523312" cy="163286"/>
            <a:chOff x="5409368" y="7210137"/>
            <a:chExt cx="676280" cy="228600"/>
          </a:xfrm>
        </p:grpSpPr>
        <p:sp>
          <p:nvSpPr>
            <p:cNvPr id="179" name="Button Background"/>
            <p:cNvSpPr>
              <a:spLocks noChangeAspect="1"/>
            </p:cNvSpPr>
            <p:nvPr/>
          </p:nvSpPr>
          <p:spPr>
            <a:xfrm>
              <a:off x="585704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+</a:t>
              </a:r>
            </a:p>
          </p:txBody>
        </p:sp>
        <p:sp>
          <p:nvSpPr>
            <p:cNvPr id="180" name="Button Background"/>
            <p:cNvSpPr>
              <a:spLocks noChangeAspect="1"/>
            </p:cNvSpPr>
            <p:nvPr/>
          </p:nvSpPr>
          <p:spPr>
            <a:xfrm>
              <a:off x="540936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-</a:t>
              </a:r>
            </a:p>
          </p:txBody>
        </p:sp>
        <p:sp>
          <p:nvSpPr>
            <p:cNvPr id="181" name="Button Background"/>
            <p:cNvSpPr>
              <a:spLocks noChangeAspect="1"/>
            </p:cNvSpPr>
            <p:nvPr/>
          </p:nvSpPr>
          <p:spPr>
            <a:xfrm>
              <a:off x="563320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182" name="직사각형 181"/>
          <p:cNvSpPr/>
          <p:nvPr/>
        </p:nvSpPr>
        <p:spPr bwMode="auto">
          <a:xfrm>
            <a:off x="6373868" y="2921779"/>
            <a:ext cx="417857" cy="1285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6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일시품절</a:t>
            </a:r>
            <a:endParaRPr lang="ko-KR" altLang="en-US" sz="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텍스트 개체 틀 7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3" name="텍스트 개체 틀 7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5" name="텍스트 개체 틀 7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6" name="텍스트 개체 틀 7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7" name="텍스트 개체 틀 7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98031"/>
              </p:ext>
            </p:extLst>
          </p:nvPr>
        </p:nvGraphicFramePr>
        <p:xfrm>
          <a:off x="142072" y="1650928"/>
          <a:ext cx="5292858" cy="19378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286"/>
                <a:gridCol w="780000"/>
                <a:gridCol w="1532143"/>
                <a:gridCol w="975000"/>
                <a:gridCol w="612857"/>
                <a:gridCol w="626786"/>
                <a:gridCol w="626786"/>
              </a:tblGrid>
              <a:tr h="257143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주문리스트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27857" marR="278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제품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판매가격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수량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주문금액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적립포인트</a:t>
                      </a:r>
                      <a:endParaRPr lang="ko-KR" altLang="en-US" sz="700" b="1" dirty="0"/>
                    </a:p>
                  </a:txBody>
                  <a:tcPr marL="0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27857" marR="278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주얼 </a:t>
                      </a:r>
                      <a:r>
                        <a:rPr lang="ko-KR" altLang="en-US" sz="700" dirty="0" err="1" smtClean="0"/>
                        <a:t>텐션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립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새틴</a:t>
                      </a:r>
                      <a:endParaRPr lang="en-US" altLang="ko-KR" sz="700" dirty="0" smtClean="0"/>
                    </a:p>
                    <a:p>
                      <a:pPr latinLnBrk="1"/>
                      <a:r>
                        <a:rPr lang="ko-KR" altLang="en-US" sz="700" dirty="0" smtClean="0"/>
                        <a:t>용량 </a:t>
                      </a:r>
                      <a:r>
                        <a:rPr lang="en-US" altLang="ko-KR" sz="700" dirty="0" smtClean="0"/>
                        <a:t>: 3.5g</a:t>
                      </a:r>
                      <a:endParaRPr lang="en-US" altLang="ko-KR" sz="700" dirty="0" smtClean="0">
                        <a:solidFill>
                          <a:srgbClr val="863874"/>
                        </a:solidFill>
                      </a:endParaRP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rgbClr val="863874"/>
                          </a:solidFill>
                        </a:rPr>
                        <a:t>BE 101 </a:t>
                      </a:r>
                      <a:r>
                        <a:rPr lang="ko-KR" altLang="en-US" sz="700" dirty="0" err="1" smtClean="0">
                          <a:solidFill>
                            <a:srgbClr val="863874"/>
                          </a:solidFill>
                        </a:rPr>
                        <a:t>샌드</a:t>
                      </a:r>
                      <a:r>
                        <a:rPr lang="ko-KR" altLang="en-US" sz="700" dirty="0" smtClean="0">
                          <a:solidFill>
                            <a:srgbClr val="863874"/>
                          </a:solidFill>
                        </a:rPr>
                        <a:t> 베이지</a:t>
                      </a:r>
                      <a:endParaRPr lang="ko-KR" altLang="en-US" sz="700" dirty="0"/>
                    </a:p>
                  </a:txBody>
                  <a:tcPr marL="70757" marR="70757" marT="51429" marB="3265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(10% Off)</a:t>
                      </a:r>
                    </a:p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7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33,000</a:t>
                      </a:r>
                      <a:r>
                        <a:rPr lang="ko-KR" altLang="en-US" sz="7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원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700" dirty="0" smtClean="0"/>
                        <a:t> 30,000</a:t>
                      </a:r>
                      <a:r>
                        <a:rPr lang="ko-KR" altLang="en-US" sz="700" dirty="0" smtClean="0"/>
                        <a:t>원</a:t>
                      </a:r>
                      <a:endParaRPr lang="en-US" altLang="ko-KR" sz="700" dirty="0" smtClean="0"/>
                    </a:p>
                  </a:txBody>
                  <a:tcPr marL="0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r>
                        <a:rPr lang="ko-KR" altLang="en-US" sz="700" dirty="0" smtClean="0"/>
                        <a:t>개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/>
                        <a:t>60,000</a:t>
                      </a:r>
                      <a:r>
                        <a:rPr lang="ko-KR" altLang="en-US" sz="700" b="0" dirty="0" smtClean="0"/>
                        <a:t>원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/>
                        <a:t>     300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99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                            └ 사은품 </a:t>
                      </a:r>
                      <a:r>
                        <a:rPr lang="en-US" altLang="ko-KR" sz="700" dirty="0" smtClean="0"/>
                        <a:t>: </a:t>
                      </a:r>
                      <a:r>
                        <a:rPr lang="ko-KR" altLang="en-US" sz="700" dirty="0" err="1" smtClean="0"/>
                        <a:t>눈부심주의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4</a:t>
                      </a:r>
                      <a:r>
                        <a:rPr lang="ko-KR" altLang="en-US" sz="700" dirty="0" smtClean="0"/>
                        <a:t>종 키트</a:t>
                      </a:r>
                      <a:endParaRPr lang="ko-KR" altLang="en-US" sz="700" dirty="0"/>
                    </a:p>
                  </a:txBody>
                  <a:tcPr marL="27857" marR="278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27857" marR="278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아쿠아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라이즈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토너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용량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: 150ml</a:t>
                      </a:r>
                    </a:p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0757" marR="70757" marT="51429" marB="3265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90,000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/>
                        <a:t>     300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 bwMode="auto">
          <a:xfrm>
            <a:off x="1151648" y="2607480"/>
            <a:ext cx="557143" cy="128571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무료배송</a:t>
            </a:r>
            <a:endParaRPr lang="ko-KR" altLang="en-US" sz="7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4859939" y="2395923"/>
            <a:ext cx="167143" cy="1542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cs typeface="Calibri" pitchFamily="34" charset="0"/>
              </a:rPr>
              <a:t>P</a:t>
            </a:r>
            <a:endParaRPr lang="ko-KR" altLang="en-US" sz="7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861071" y="3197760"/>
            <a:ext cx="167143" cy="1542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cs typeface="Calibri" pitchFamily="34" charset="0"/>
              </a:rPr>
              <a:t>P</a:t>
            </a:r>
            <a:endParaRPr lang="ko-KR" altLang="en-US" sz="7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70826"/>
              </p:ext>
            </p:extLst>
          </p:nvPr>
        </p:nvGraphicFramePr>
        <p:xfrm>
          <a:off x="142072" y="3728547"/>
          <a:ext cx="5292858" cy="1542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000"/>
                <a:gridCol w="1671429"/>
                <a:gridCol w="975000"/>
                <a:gridCol w="1671429"/>
              </a:tblGrid>
              <a:tr h="257143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/>
                        <a:t>배송지</a:t>
                      </a:r>
                      <a:r>
                        <a:rPr lang="en-US" altLang="ko-KR" sz="700" b="1" dirty="0" smtClean="0"/>
                        <a:t> </a:t>
                      </a:r>
                      <a:r>
                        <a:rPr lang="ko-KR" altLang="en-US" sz="700" b="1" dirty="0" smtClean="0"/>
                        <a:t>정보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143">
                <a:tc gridSpan="4"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받으시는 분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이기훈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휴대폰 번호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4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주소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14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배송 메시지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(16892)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경기도 용인시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기흥구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청덕동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506 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휴먼시아풀무레마을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단지아파트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 777-777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 bwMode="auto">
          <a:xfrm>
            <a:off x="4599214" y="3757534"/>
            <a:ext cx="835714" cy="180000"/>
          </a:xfrm>
          <a:prstGeom prst="rect">
            <a:avLst/>
          </a:prstGeom>
          <a:solidFill>
            <a:srgbClr val="79746E"/>
          </a:solidFill>
          <a:ln w="6350" cap="flat" cmpd="sng" algn="ctr">
            <a:solidFill>
              <a:srgbClr val="79746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배송지</a:t>
            </a:r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관리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1168780" y="4273016"/>
            <a:ext cx="1114286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수취인 성명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3832674" y="4272608"/>
            <a:ext cx="1327133" cy="180000"/>
            <a:chOff x="4919822" y="5537371"/>
            <a:chExt cx="1715064" cy="252000"/>
          </a:xfrm>
        </p:grpSpPr>
        <p:grpSp>
          <p:nvGrpSpPr>
            <p:cNvPr id="25" name="그룹 24"/>
            <p:cNvGrpSpPr/>
            <p:nvPr/>
          </p:nvGrpSpPr>
          <p:grpSpPr>
            <a:xfrm>
              <a:off x="4919822" y="5537371"/>
              <a:ext cx="540000" cy="252000"/>
              <a:chOff x="4278489" y="5431208"/>
              <a:chExt cx="540000" cy="252000"/>
            </a:xfrm>
          </p:grpSpPr>
          <p:sp>
            <p:nvSpPr>
              <p:cNvPr id="28" name="직사각형 27"/>
              <p:cNvSpPr/>
              <p:nvPr/>
            </p:nvSpPr>
            <p:spPr bwMode="auto">
              <a:xfrm>
                <a:off x="4278489" y="5431208"/>
                <a:ext cx="540000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010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9" name="Arrow Down"/>
              <p:cNvSpPr>
                <a:spLocks noChangeAspect="1"/>
              </p:cNvSpPr>
              <p:nvPr/>
            </p:nvSpPr>
            <p:spPr bwMode="auto">
              <a:xfrm flipH="1">
                <a:off x="4690670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 bwMode="auto">
            <a:xfrm>
              <a:off x="5507354" y="5537371"/>
              <a:ext cx="54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6094886" y="5537371"/>
              <a:ext cx="54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30" name="직사각형 29"/>
          <p:cNvSpPr/>
          <p:nvPr/>
        </p:nvSpPr>
        <p:spPr bwMode="auto">
          <a:xfrm>
            <a:off x="1168780" y="4530718"/>
            <a:ext cx="1114286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우편번호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2321314" y="4530718"/>
            <a:ext cx="835714" cy="180000"/>
          </a:xfrm>
          <a:prstGeom prst="rect">
            <a:avLst/>
          </a:prstGeom>
          <a:solidFill>
            <a:srgbClr val="79746E"/>
          </a:solidFill>
          <a:ln w="6350" cap="flat" cmpd="sng" algn="ctr">
            <a:solidFill>
              <a:srgbClr val="79746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우편번호찾기</a:t>
            </a:r>
            <a:endParaRPr lang="ko-KR" altLang="en-US" sz="7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181950" y="4530096"/>
            <a:ext cx="1977857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주소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1168781" y="4775089"/>
            <a:ext cx="3991026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상세주소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1168781" y="5051596"/>
            <a:ext cx="3991026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배송메시지를 입력해 주세요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. (30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자 이내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20585" y="4028644"/>
            <a:ext cx="715334" cy="180000"/>
            <a:chOff x="285064" y="5553603"/>
            <a:chExt cx="924431" cy="252000"/>
          </a:xfrm>
        </p:grpSpPr>
        <p:grpSp>
          <p:nvGrpSpPr>
            <p:cNvPr id="36" name="Option"/>
            <p:cNvGrpSpPr/>
            <p:nvPr/>
          </p:nvGrpSpPr>
          <p:grpSpPr>
            <a:xfrm>
              <a:off x="285064" y="5611635"/>
              <a:ext cx="125412" cy="127000"/>
              <a:chOff x="1068388" y="1876425"/>
              <a:chExt cx="125412" cy="127000"/>
            </a:xfrm>
          </p:grpSpPr>
          <p:sp>
            <p:nvSpPr>
              <p:cNvPr id="38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Check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 bwMode="auto">
            <a:xfrm>
              <a:off x="453495" y="5553603"/>
              <a:ext cx="756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집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(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기본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)</a:t>
              </a:r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979456" y="4029499"/>
            <a:ext cx="702524" cy="180000"/>
            <a:chOff x="1343618" y="5558480"/>
            <a:chExt cx="907877" cy="252000"/>
          </a:xfrm>
        </p:grpSpPr>
        <p:grpSp>
          <p:nvGrpSpPr>
            <p:cNvPr id="41" name="Option"/>
            <p:cNvGrpSpPr/>
            <p:nvPr/>
          </p:nvGrpSpPr>
          <p:grpSpPr>
            <a:xfrm>
              <a:off x="1343618" y="5611635"/>
              <a:ext cx="125412" cy="127000"/>
              <a:chOff x="1068388" y="1876425"/>
              <a:chExt cx="125412" cy="127000"/>
            </a:xfrm>
          </p:grpSpPr>
          <p:sp>
            <p:nvSpPr>
              <p:cNvPr id="43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Check" hidden="1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 bwMode="auto">
            <a:xfrm>
              <a:off x="1495495" y="5558480"/>
              <a:ext cx="756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회사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725517" y="4029499"/>
            <a:ext cx="702524" cy="180000"/>
            <a:chOff x="1343618" y="5558480"/>
            <a:chExt cx="907877" cy="252000"/>
          </a:xfrm>
        </p:grpSpPr>
        <p:grpSp>
          <p:nvGrpSpPr>
            <p:cNvPr id="46" name="Option"/>
            <p:cNvGrpSpPr/>
            <p:nvPr/>
          </p:nvGrpSpPr>
          <p:grpSpPr>
            <a:xfrm>
              <a:off x="1343618" y="5611635"/>
              <a:ext cx="125412" cy="127000"/>
              <a:chOff x="1068388" y="1876425"/>
              <a:chExt cx="125412" cy="127000"/>
            </a:xfrm>
          </p:grpSpPr>
          <p:sp>
            <p:nvSpPr>
              <p:cNvPr id="48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Check" hidden="1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7" name="직사각형 46"/>
            <p:cNvSpPr/>
            <p:nvPr/>
          </p:nvSpPr>
          <p:spPr bwMode="auto">
            <a:xfrm>
              <a:off x="1495495" y="5558480"/>
              <a:ext cx="756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신규입력</a:t>
              </a:r>
            </a:p>
          </p:txBody>
        </p:sp>
      </p:grp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89198"/>
              </p:ext>
            </p:extLst>
          </p:nvPr>
        </p:nvGraphicFramePr>
        <p:xfrm>
          <a:off x="138924" y="5394388"/>
          <a:ext cx="5292857" cy="1028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000"/>
                <a:gridCol w="4317857"/>
              </a:tblGrid>
              <a:tr h="25714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결제 정보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4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할인 정보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할인쿠폰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/>
                        <a:t>                                                           </a:t>
                      </a:r>
                      <a:r>
                        <a:rPr lang="ko-KR" altLang="en-US" sz="700" b="0" dirty="0" smtClean="0"/>
                        <a:t>사용가능 쿠폰 </a:t>
                      </a:r>
                      <a:r>
                        <a:rPr lang="en-US" altLang="ko-KR" sz="700" b="0" dirty="0" smtClean="0"/>
                        <a:t>| 2</a:t>
                      </a:r>
                      <a:r>
                        <a:rPr lang="ko-KR" altLang="en-US" sz="700" b="0" dirty="0" smtClean="0"/>
                        <a:t>개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포인트 사용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/>
                        <a:t>                                                           </a:t>
                      </a:r>
                      <a:r>
                        <a:rPr lang="ko-KR" altLang="en-US" sz="700" b="0" dirty="0" smtClean="0"/>
                        <a:t>보유</a:t>
                      </a:r>
                      <a:r>
                        <a:rPr lang="ko-KR" altLang="en-US" sz="700" b="0" baseline="0" dirty="0" smtClean="0"/>
                        <a:t> 포인트 </a:t>
                      </a:r>
                      <a:r>
                        <a:rPr lang="en-US" altLang="ko-KR" sz="700" b="0" baseline="0" dirty="0" smtClean="0"/>
                        <a:t>|       5,000 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1168780" y="5938110"/>
            <a:ext cx="1950000" cy="180000"/>
            <a:chOff x="4278489" y="5431208"/>
            <a:chExt cx="2520000" cy="252000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4278489" y="5431208"/>
              <a:ext cx="252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쿠폰을 선택하세요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Arrow Down"/>
            <p:cNvSpPr>
              <a:spLocks noChangeAspect="1"/>
            </p:cNvSpPr>
            <p:nvPr/>
          </p:nvSpPr>
          <p:spPr bwMode="auto">
            <a:xfrm flipH="1">
              <a:off x="665540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/>
          <p:cNvSpPr/>
          <p:nvPr/>
        </p:nvSpPr>
        <p:spPr bwMode="auto">
          <a:xfrm>
            <a:off x="1168780" y="6196964"/>
            <a:ext cx="195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사용할 포인트를 숫자로만 입력하세요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3832674" y="6215238"/>
            <a:ext cx="167143" cy="1542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cs typeface="Calibri" pitchFamily="34" charset="0"/>
              </a:rPr>
              <a:t>P</a:t>
            </a:r>
            <a:endParaRPr lang="ko-KR" altLang="en-US" sz="7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151648" y="3408458"/>
            <a:ext cx="557143" cy="128571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이벤트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1735485" y="2607480"/>
            <a:ext cx="557143" cy="128571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이벤트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93371" y="1047624"/>
            <a:ext cx="5400558" cy="536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결제하기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3562387" y="1234886"/>
            <a:ext cx="1922083" cy="180000"/>
            <a:chOff x="4603701" y="1728841"/>
            <a:chExt cx="2483922" cy="252000"/>
          </a:xfrm>
        </p:grpSpPr>
        <p:grpSp>
          <p:nvGrpSpPr>
            <p:cNvPr id="63" name="그룹 62"/>
            <p:cNvGrpSpPr/>
            <p:nvPr/>
          </p:nvGrpSpPr>
          <p:grpSpPr>
            <a:xfrm>
              <a:off x="4603701" y="1728841"/>
              <a:ext cx="807086" cy="252000"/>
              <a:chOff x="4381275" y="1642342"/>
              <a:chExt cx="807086" cy="252000"/>
            </a:xfrm>
          </p:grpSpPr>
          <p:sp>
            <p:nvSpPr>
              <p:cNvPr id="70" name="육각형 69"/>
              <p:cNvSpPr>
                <a:spLocks noChangeAspect="1"/>
              </p:cNvSpPr>
              <p:nvPr/>
            </p:nvSpPr>
            <p:spPr bwMode="auto">
              <a:xfrm>
                <a:off x="4381275" y="1662539"/>
                <a:ext cx="216000" cy="186207"/>
              </a:xfrm>
              <a:prstGeom prst="hexagon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4648361" y="1642342"/>
                <a:ext cx="540000" cy="252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ko-KR" altLang="en-US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장바구니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442119" y="1728841"/>
              <a:ext cx="807086" cy="252000"/>
              <a:chOff x="4381275" y="1642342"/>
              <a:chExt cx="807086" cy="252000"/>
            </a:xfrm>
          </p:grpSpPr>
          <p:sp>
            <p:nvSpPr>
              <p:cNvPr id="68" name="육각형 67"/>
              <p:cNvSpPr>
                <a:spLocks noChangeAspect="1"/>
              </p:cNvSpPr>
              <p:nvPr/>
            </p:nvSpPr>
            <p:spPr bwMode="auto">
              <a:xfrm>
                <a:off x="4381275" y="1662539"/>
                <a:ext cx="216000" cy="186207"/>
              </a:xfrm>
              <a:prstGeom prst="hexagon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 bwMode="auto">
              <a:xfrm>
                <a:off x="4648361" y="1642342"/>
                <a:ext cx="540000" cy="252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ko-KR" altLang="en-US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결제하기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280537" y="1728841"/>
              <a:ext cx="807086" cy="252000"/>
              <a:chOff x="4381275" y="1642342"/>
              <a:chExt cx="807086" cy="252000"/>
            </a:xfrm>
          </p:grpSpPr>
          <p:sp>
            <p:nvSpPr>
              <p:cNvPr id="66" name="육각형 65"/>
              <p:cNvSpPr>
                <a:spLocks noChangeAspect="1"/>
              </p:cNvSpPr>
              <p:nvPr/>
            </p:nvSpPr>
            <p:spPr bwMode="auto">
              <a:xfrm>
                <a:off x="4381275" y="1662539"/>
                <a:ext cx="216000" cy="186207"/>
              </a:xfrm>
              <a:prstGeom prst="hexagon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 bwMode="auto">
              <a:xfrm>
                <a:off x="4648361" y="1642342"/>
                <a:ext cx="540000" cy="252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ko-KR" altLang="en-US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주문완료</a:t>
                </a:r>
              </a:p>
            </p:txBody>
          </p:sp>
        </p:grpSp>
      </p:grpSp>
      <p:grpSp>
        <p:nvGrpSpPr>
          <p:cNvPr id="78" name="Image"/>
          <p:cNvGrpSpPr>
            <a:grpSpLocks/>
          </p:cNvGrpSpPr>
          <p:nvPr/>
        </p:nvGrpSpPr>
        <p:grpSpPr bwMode="auto">
          <a:xfrm>
            <a:off x="403763" y="3081359"/>
            <a:ext cx="417857" cy="385714"/>
            <a:chOff x="508000" y="1397000"/>
            <a:chExt cx="1008112" cy="1008112"/>
          </a:xfrm>
        </p:grpSpPr>
        <p:sp>
          <p:nvSpPr>
            <p:cNvPr id="7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Image"/>
          <p:cNvGrpSpPr>
            <a:grpSpLocks noChangeAspect="1"/>
          </p:cNvGrpSpPr>
          <p:nvPr/>
        </p:nvGrpSpPr>
        <p:grpSpPr bwMode="auto">
          <a:xfrm>
            <a:off x="403763" y="2274519"/>
            <a:ext cx="417857" cy="385714"/>
            <a:chOff x="508000" y="1397000"/>
            <a:chExt cx="1008112" cy="1008112"/>
          </a:xfrm>
        </p:grpSpPr>
        <p:sp>
          <p:nvSpPr>
            <p:cNvPr id="8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6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SMARTSETTINGSHASH" val="yJeGUYpMtVEur9XvBsHw7Qw5WQ7Ho0NNuehYwkr3pbw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SMARTSETTINGSHASH" val="yJeGUYpMtVEur9XvBsHw7Qw5WQ7Ho0NNuehYwkr3pbw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SMARTSETTINGSHASH" val="yJeGUYpMtVEur9XvBsHw7Qw5WQ7Ho0NNuehYwkr3pbw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SMARTSETTINGSHASH" val="yJeGUYpMtVEur9XvBsHw7Qw5WQ7Ho0NNuehYwkr3pbw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BOTTOM" val="Absolute"/>
  <p:tag name="ANCHORRIGHT" val="Absolute"/>
  <p:tag name="ANCHORTOP" val="Absolute"/>
  <p:tag name="ANCHORLEFT" val="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heme/theme1.xml><?xml version="1.0" encoding="utf-8"?>
<a:theme xmlns:a="http://schemas.openxmlformats.org/drawingml/2006/main" name="BackOffice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rontOffice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20123</TotalTime>
  <Words>996</Words>
  <Application>Microsoft Macintosh PowerPoint</Application>
  <PresentationFormat>A4 용지(210x297mm)</PresentationFormat>
  <Paragraphs>440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나눔고딕</vt:lpstr>
      <vt:lpstr>맑은 고딕</vt:lpstr>
      <vt:lpstr>Calibri</vt:lpstr>
      <vt:lpstr>Segoe UI</vt:lpstr>
      <vt:lpstr>Tahoma</vt:lpstr>
      <vt:lpstr>Tempus Sans ITC</vt:lpstr>
      <vt:lpstr>Times New Roman</vt:lpstr>
      <vt:lpstr>Wingdings</vt:lpstr>
      <vt:lpstr>Wingdings 2</vt:lpstr>
      <vt:lpstr>Arial</vt:lpstr>
      <vt:lpstr>BackOffice</vt:lpstr>
      <vt:lpstr>FrontOffice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Ashley</dc:creator>
  <cp:lastModifiedBy>Microsoft Office 사용자</cp:lastModifiedBy>
  <cp:revision>1384</cp:revision>
  <cp:lastPrinted>2016-05-29T05:24:11Z</cp:lastPrinted>
  <dcterms:created xsi:type="dcterms:W3CDTF">2014-10-14T01:07:56Z</dcterms:created>
  <dcterms:modified xsi:type="dcterms:W3CDTF">2017-12-05T07:35:30Z</dcterms:modified>
</cp:coreProperties>
</file>