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91" r:id="rId21"/>
    <p:sldId id="278" r:id="rId22"/>
    <p:sldId id="292" r:id="rId23"/>
    <p:sldId id="279" r:id="rId24"/>
    <p:sldId id="293" r:id="rId25"/>
    <p:sldId id="297" r:id="rId26"/>
    <p:sldId id="298" r:id="rId27"/>
    <p:sldId id="284" r:id="rId28"/>
    <p:sldId id="300" r:id="rId29"/>
    <p:sldId id="301" r:id="rId30"/>
    <p:sldId id="302" r:id="rId31"/>
    <p:sldId id="288" r:id="rId32"/>
    <p:sldId id="289" r:id="rId33"/>
    <p:sldId id="290" r:id="rId34"/>
    <p:sldId id="303" r:id="rId35"/>
    <p:sldId id="304" r:id="rId3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CB3E1463-A744-4DEE-B47F-13AFBBBEB1D6}">
          <p14:sldIdLst>
            <p14:sldId id="256"/>
          </p14:sldIdLst>
        </p14:section>
        <p14:section name="개정이력" id="{95DFD1EC-100F-4AEA-A5CA-0F22842881CA}">
          <p14:sldIdLst>
            <p14:sldId id="257"/>
          </p14:sldIdLst>
        </p14:section>
        <p14:section name="문서 가이드" id="{023BCC3D-64D0-498D-9DA8-0F2C1BF3227E}">
          <p14:sldIdLst>
            <p14:sldId id="258"/>
            <p14:sldId id="259"/>
            <p14:sldId id="260"/>
          </p14:sldIdLst>
        </p14:section>
        <p14:section name="학생관리 &gt; 학생관리" id="{B5B571C5-2DCB-43BD-A5CF-4CEA3F87BD6D}">
          <p14:sldIdLst>
            <p14:sldId id="262"/>
            <p14:sldId id="263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91"/>
            <p14:sldId id="278"/>
            <p14:sldId id="292"/>
            <p14:sldId id="279"/>
            <p14:sldId id="293"/>
            <p14:sldId id="297"/>
            <p14:sldId id="298"/>
            <p14:sldId id="284"/>
            <p14:sldId id="300"/>
            <p14:sldId id="301"/>
            <p14:sldId id="302"/>
          </p14:sldIdLst>
        </p14:section>
        <p14:section name="학생관리 &gt; 상담관리" id="{51899168-FB80-424C-8701-C8E76ED3555B}">
          <p14:sldIdLst>
            <p14:sldId id="288"/>
            <p14:sldId id="289"/>
            <p14:sldId id="290"/>
          </p14:sldIdLst>
        </p14:section>
        <p14:section name="학생관리 &gt; 수납관리" id="{033EA83C-0F72-4922-A2EF-62284EC4C1D8}">
          <p14:sldIdLst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736A8-1A28-43D0-8B1A-D2B48376F78E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BE6DE-8322-47FF-900A-72F731B81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39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BE6DE-8322-47FF-900A-72F731B817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5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BE6DE-8322-47FF-900A-72F731B817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8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81574777"/>
              </p:ext>
            </p:extLst>
          </p:nvPr>
        </p:nvGraphicFramePr>
        <p:xfrm>
          <a:off x="633600" y="5231945"/>
          <a:ext cx="3354353" cy="579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941"/>
                <a:gridCol w="2655412"/>
              </a:tblGrid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보안등급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sng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대외비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극비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8" name="직선 연결선 7"/>
          <p:cNvCxnSpPr/>
          <p:nvPr userDrawn="1"/>
        </p:nvCxnSpPr>
        <p:spPr>
          <a:xfrm>
            <a:off x="633000" y="2595824"/>
            <a:ext cx="8640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Group 15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43658014"/>
              </p:ext>
            </p:extLst>
          </p:nvPr>
        </p:nvGraphicFramePr>
        <p:xfrm>
          <a:off x="7543801" y="5020747"/>
          <a:ext cx="1732574" cy="1160260"/>
        </p:xfrm>
        <a:graphic>
          <a:graphicData uri="http://schemas.openxmlformats.org/drawingml/2006/table">
            <a:tbl>
              <a:tblPr/>
              <a:tblGrid>
                <a:gridCol w="358464"/>
                <a:gridCol w="687055"/>
                <a:gridCol w="687055"/>
              </a:tblGrid>
              <a:tr h="20501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플로우교육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0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결재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담당자</a:t>
                      </a: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책임자</a:t>
                      </a: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6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텍스트 개체 틀 4"/>
          <p:cNvSpPr>
            <a:spLocks noGrp="1"/>
          </p:cNvSpPr>
          <p:nvPr>
            <p:ph type="body" sz="quarter" idx="24" hasCustomPrompt="1"/>
          </p:nvPr>
        </p:nvSpPr>
        <p:spPr>
          <a:xfrm>
            <a:off x="1377856" y="5264035"/>
            <a:ext cx="2160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377856" y="5462266"/>
            <a:ext cx="2160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633000" y="935211"/>
            <a:ext cx="8640000" cy="90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 spc="-150"/>
            </a:lvl1pPr>
          </a:lstStyle>
          <a:p>
            <a:pPr lvl="0"/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27" hasCustomPrompt="1"/>
          </p:nvPr>
        </p:nvSpPr>
        <p:spPr>
          <a:xfrm>
            <a:off x="633000" y="1840953"/>
            <a:ext cx="8640000" cy="72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spc="-150"/>
            </a:lvl1pPr>
          </a:lstStyle>
          <a:p>
            <a:pPr lvl="0"/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(Admin)</a:t>
            </a:r>
            <a:endParaRPr lang="ko-KR" altLang="en-US" dirty="0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7939520" y="6017570"/>
            <a:ext cx="612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일자</a:t>
            </a:r>
            <a:endParaRPr lang="ko-KR" altLang="en-US" dirty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8627132" y="6017570"/>
            <a:ext cx="612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일자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00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2572" y="622538"/>
            <a:ext cx="7521429" cy="59911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5319" y="89957"/>
            <a:ext cx="27857" cy="205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286" y="71211"/>
            <a:ext cx="3966103" cy="262954"/>
          </a:xfrm>
          <a:prstGeom prst="rect">
            <a:avLst/>
          </a:prstGeom>
        </p:spPr>
        <p:txBody>
          <a:bodyPr lIns="68415" tIns="34208" rIns="68415" bIns="34208" anchor="ctr"/>
          <a:lstStyle>
            <a:lvl1pPr marL="0" indent="0">
              <a:buNone/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ko-KR" altLang="en-US" dirty="0" err="1" smtClean="0"/>
              <a:t>화면명을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13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1284880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정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65319" y="89957"/>
            <a:ext cx="27857" cy="205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286" y="71211"/>
            <a:ext cx="3966103" cy="262954"/>
          </a:xfrm>
          <a:prstGeom prst="rect">
            <a:avLst/>
          </a:prstGeom>
        </p:spPr>
        <p:txBody>
          <a:bodyPr lIns="68415" tIns="34208" rIns="68415" bIns="34208" anchor="ctr"/>
          <a:lstStyle>
            <a:lvl1pPr marL="0" indent="0">
              <a:buNone/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ko-KR" altLang="en-US" dirty="0" err="1" smtClean="0"/>
              <a:t>화면명을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145077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이어지는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/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/>
          </p:nvPr>
        </p:nvGraphicFramePr>
        <p:xfrm>
          <a:off x="75600" y="1112138"/>
          <a:ext cx="1332000" cy="29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운영세팅관리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커뮤니티관리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ERP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시스템관리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17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1663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1579200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404571" y="622538"/>
            <a:ext cx="6227999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13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38125397"/>
              </p:ext>
            </p:extLst>
          </p:nvPr>
        </p:nvGraphicFramePr>
        <p:xfrm>
          <a:off x="75600" y="1112138"/>
          <a:ext cx="1332000" cy="29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메인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학습관리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행정관리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err="1" smtClean="0">
                <a:solidFill>
                  <a:schemeClr val="tx1"/>
                </a:solidFill>
              </a:rPr>
              <a:t>대쉬보드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9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20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grpSp>
        <p:nvGrpSpPr>
          <p:cNvPr id="22" name="그룹 21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3" name="그룹 22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8" name="그룹 27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29" name="직사각형 28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0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4" name="그룹 23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5" name="직사각형 24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직사각형 25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1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2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68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학생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83997450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10165997"/>
              </p:ext>
            </p:extLst>
          </p:nvPr>
        </p:nvGraphicFramePr>
        <p:xfrm>
          <a:off x="75600" y="1112138"/>
          <a:ext cx="1332000" cy="38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학생관리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상담관리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&gt; </a:t>
                      </a:r>
                      <a:r>
                        <a:rPr lang="ko-KR" altLang="en-US" sz="800" b="0" dirty="0" smtClean="0"/>
                        <a:t>수납관리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학습관리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행정관리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학생관리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8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19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1" name="직선 연결선 20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3" name="그룹 22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8" name="그룹 27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29" name="직사각형 28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0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4" name="그룹 23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5" name="직사각형 24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직사각형 25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2" name="직사각형 31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3282674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학습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78844410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66372298"/>
              </p:ext>
            </p:extLst>
          </p:nvPr>
        </p:nvGraphicFramePr>
        <p:xfrm>
          <a:off x="75600" y="1112138"/>
          <a:ext cx="1332000" cy="421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학습관리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출결관리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학습도구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보충학습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내신관리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행정관리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학습관리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9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20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2" name="직선 연결선 21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8" name="직사각형 27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9" name="그룹 28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30" name="직사각형 29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1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그룹 24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6" name="직사각형 25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직사각형 26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2" name="직사각형 31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54566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행정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8256350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77838030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행정관리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err="1" smtClean="0"/>
                        <a:t>개설반관리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수납관리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행정관리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21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22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4" name="직선 연결선 23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6" name="그룹 25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30" name="직사각형 29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31" name="그룹 30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32" name="직사각형 31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3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7" name="그룹 26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8" name="직사각형 27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직사각형 28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4" name="직사각형 3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6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7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8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3048821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경영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95168758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66090245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경영관리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운영현황관리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매출관리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경영관리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7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18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2" name="그룹 21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6" name="직사각형 25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7" name="그룹 26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28" name="직사각형 27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9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4" name="직사각형 23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0" name="직사각형 29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2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3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4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103839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운영세팅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51678933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27381639"/>
              </p:ext>
            </p:extLst>
          </p:nvPr>
        </p:nvGraphicFramePr>
        <p:xfrm>
          <a:off x="75600" y="1112138"/>
          <a:ext cx="1332000" cy="48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 smtClean="0"/>
                        <a:t>운영세팅관리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학원정보설정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학과정보설정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셔틀버스설정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근태관리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모니터링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기타설정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err="1" smtClean="0">
                <a:solidFill>
                  <a:schemeClr val="tx1"/>
                </a:solidFill>
              </a:rPr>
              <a:t>운영세팅관리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6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17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19" name="직선 연결선 18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1" name="그룹 20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5" name="직사각형 24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6" name="그룹 25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27" name="직사각형 26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8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2" name="그룹 21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3" name="직사각형 22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직사각형 23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9" name="직사각형 28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1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2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3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796350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커뮤니티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83349725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91383028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운영세팅관리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커뮤니티관리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MVP</a:t>
                      </a:r>
                      <a:r>
                        <a:rPr lang="ko-KR" altLang="en-US" sz="800" b="0" dirty="0" smtClean="0"/>
                        <a:t>프로그램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en-US" altLang="ko-KR" sz="800" b="0" dirty="0" err="1" smtClean="0"/>
                        <a:t>Xgene</a:t>
                      </a:r>
                      <a:r>
                        <a:rPr lang="en-US" altLang="ko-KR" sz="800" b="0" dirty="0" smtClean="0"/>
                        <a:t> S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커뮤니티관리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9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20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2" name="직선 연결선 21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8" name="직사각형 27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9" name="그룹 28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30" name="직사각형 29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1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그룹 24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6" name="직사각형 25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직사각형 26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2" name="직사각형 31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3452200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시스템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40679327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60705031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운영세팅관리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커뮤니티관리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ERP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시스템관리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권한관리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커뮤니티관리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시스템관리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9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20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2" name="직선 연결선 21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8" name="직사각형 27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9" name="그룹 28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30" name="직사각형 29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1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그룹 24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6" name="직사각형 25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직사각형 26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2" name="직사각형 31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1219695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23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smtClean="0"/>
              <a:t>이기훈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2018-03-28</a:t>
            </a:r>
            <a:endParaRPr lang="ko-KR" altLang="en-US" dirty="0"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플로우</a:t>
            </a:r>
            <a:r>
              <a:rPr lang="ko-KR" altLang="en-US" dirty="0" err="1" smtClean="0"/>
              <a:t>교육</a:t>
            </a:r>
            <a:r>
              <a:rPr lang="ko-KR" altLang="en-US" dirty="0" smtClean="0"/>
              <a:t> </a:t>
            </a:r>
            <a:r>
              <a:rPr lang="en-US" altLang="ko-KR" dirty="0" smtClean="0"/>
              <a:t>- Academy Management System 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/>
              <a:t>Admin – </a:t>
            </a:r>
            <a:r>
              <a:rPr lang="ko-KR" altLang="en-US" dirty="0" smtClean="0"/>
              <a:t>학생관리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 메모 작성자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 작성일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최근에 작성된 메모가 </a:t>
            </a:r>
            <a:r>
              <a:rPr lang="ko-KR" altLang="en-US" dirty="0" err="1" smtClean="0"/>
              <a:t>최하단에</a:t>
            </a:r>
            <a:r>
              <a:rPr lang="ko-KR" altLang="en-US" dirty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저장된 메모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저장된 메모는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불가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메모 신규 작성 영역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 신규 작성 후 저장 버튼을 클릭해야 메모가 저장 됨</a:t>
            </a:r>
            <a:endParaRPr lang="en-US" altLang="ko-KR" dirty="0" smtClean="0"/>
          </a:p>
          <a:p>
            <a:r>
              <a:rPr lang="ko-KR" altLang="en-US" dirty="0" smtClean="0"/>
              <a:t>개인정보 또는 메모 입력 후 저장 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저장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 – </a:t>
            </a:r>
            <a:r>
              <a:rPr lang="ko-KR" altLang="en-US" dirty="0" smtClean="0"/>
              <a:t>확인 버튼 클릭 시 변경된 내용을 저장하고 현재 화면에서 대기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학생기본정보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학생 기본 정보 조회 및 수정</a:t>
            </a:r>
            <a:r>
              <a:rPr lang="en-US" altLang="ko-KR" dirty="0"/>
              <a:t>, </a:t>
            </a:r>
            <a:r>
              <a:rPr lang="ko-KR" altLang="en-US" dirty="0" smtClean="0"/>
              <a:t>최근 상담 </a:t>
            </a:r>
            <a:r>
              <a:rPr lang="ko-KR" altLang="en-US" dirty="0"/>
              <a:t>내용 확인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/>
        </p:nvSpPr>
        <p:spPr>
          <a:xfrm>
            <a:off x="1413371" y="6450568"/>
            <a:ext cx="622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>
                <a:solidFill>
                  <a:prstClr val="white"/>
                </a:solidFill>
              </a:rPr>
              <a:t>다음 페이지에 이어서</a:t>
            </a: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36008"/>
              </p:ext>
            </p:extLst>
          </p:nvPr>
        </p:nvGraphicFramePr>
        <p:xfrm>
          <a:off x="1458000" y="1584000"/>
          <a:ext cx="6120000" cy="44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이름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생일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 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집 전화번호 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 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 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 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주소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형제 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2" name="그룹 111"/>
          <p:cNvGrpSpPr/>
          <p:nvPr/>
        </p:nvGrpSpPr>
        <p:grpSpPr>
          <a:xfrm>
            <a:off x="1458000" y="6072361"/>
            <a:ext cx="1825401" cy="180000"/>
            <a:chOff x="1494291" y="5420040"/>
            <a:chExt cx="1825401" cy="180000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1494291" y="5420040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2419692" y="5420040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115" name="직사각형 114"/>
          <p:cNvSpPr/>
          <p:nvPr/>
        </p:nvSpPr>
        <p:spPr bwMode="auto">
          <a:xfrm>
            <a:off x="2592000" y="161910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이금빛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2592000" y="1896576"/>
            <a:ext cx="1800000" cy="180000"/>
            <a:chOff x="2076163" y="3143133"/>
            <a:chExt cx="1800000" cy="180000"/>
          </a:xfrm>
        </p:grpSpPr>
        <p:sp>
          <p:nvSpPr>
            <p:cNvPr id="117" name="직사각형 116"/>
            <p:cNvSpPr/>
            <p:nvPr/>
          </p:nvSpPr>
          <p:spPr bwMode="auto">
            <a:xfrm>
              <a:off x="2076163" y="314313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     2006-09-01</a:t>
              </a:r>
              <a:endPara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2076163" y="3143133"/>
              <a:ext cx="252000" cy="180000"/>
              <a:chOff x="2076163" y="3143133"/>
              <a:chExt cx="252000" cy="180000"/>
            </a:xfrm>
          </p:grpSpPr>
          <p:sp>
            <p:nvSpPr>
              <p:cNvPr id="119" name="직사각형 118"/>
              <p:cNvSpPr/>
              <p:nvPr/>
            </p:nvSpPr>
            <p:spPr bwMode="auto">
              <a:xfrm>
                <a:off x="2076163" y="3143133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0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1" name="그룹 120"/>
          <p:cNvGrpSpPr/>
          <p:nvPr/>
        </p:nvGrpSpPr>
        <p:grpSpPr>
          <a:xfrm>
            <a:off x="5652000" y="1619650"/>
            <a:ext cx="1101586" cy="180000"/>
            <a:chOff x="4028848" y="2588400"/>
            <a:chExt cx="1423583" cy="252000"/>
          </a:xfrm>
        </p:grpSpPr>
        <p:sp>
          <p:nvSpPr>
            <p:cNvPr id="122" name="직사각형 121"/>
            <p:cNvSpPr/>
            <p:nvPr/>
          </p:nvSpPr>
          <p:spPr bwMode="auto">
            <a:xfrm>
              <a:off x="4028848" y="2588400"/>
              <a:ext cx="697845" cy="252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남자</a:t>
              </a:r>
              <a:endParaRPr lang="ko-KR" altLang="en-US" sz="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4754587" y="2588400"/>
              <a:ext cx="697844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여자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5652000" y="1899745"/>
            <a:ext cx="1800000" cy="180000"/>
            <a:chOff x="4278488" y="5431208"/>
            <a:chExt cx="2099984" cy="252000"/>
          </a:xfrm>
        </p:grpSpPr>
        <p:sp>
          <p:nvSpPr>
            <p:cNvPr id="125" name="직사각형 124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대기생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652000" y="2704539"/>
            <a:ext cx="1800000" cy="180000"/>
            <a:chOff x="2607751" y="2423994"/>
            <a:chExt cx="1693066" cy="180000"/>
          </a:xfrm>
        </p:grpSpPr>
        <p:sp>
          <p:nvSpPr>
            <p:cNvPr id="130" name="직사각형 129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010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6852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2586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33" name="직사각형 132"/>
          <p:cNvSpPr/>
          <p:nvPr/>
        </p:nvSpPr>
        <p:spPr bwMode="auto">
          <a:xfrm>
            <a:off x="2592000" y="297281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sorasora@naver.com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2592000" y="2704539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엄희정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2592000" y="324947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이은빛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/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수내초등학교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/ 3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학년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4428000" y="2972811"/>
            <a:ext cx="1800000" cy="180000"/>
            <a:chOff x="4278488" y="5431208"/>
            <a:chExt cx="2099984" cy="252000"/>
          </a:xfrm>
        </p:grpSpPr>
        <p:sp>
          <p:nvSpPr>
            <p:cNvPr id="137" name="직사각형 136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naver.com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38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9" name="직사각형 138"/>
          <p:cNvSpPr/>
          <p:nvPr/>
        </p:nvSpPr>
        <p:spPr bwMode="auto">
          <a:xfrm>
            <a:off x="4428000" y="324863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</a:t>
            </a:r>
            <a:endParaRPr lang="ko-KR" altLang="en-US" sz="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2591999" y="2158493"/>
            <a:ext cx="1800000" cy="180000"/>
            <a:chOff x="2607751" y="2423994"/>
            <a:chExt cx="1693066" cy="180000"/>
          </a:xfrm>
        </p:grpSpPr>
        <p:sp>
          <p:nvSpPr>
            <p:cNvPr id="141" name="직사각형 140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5652000" y="2162327"/>
            <a:ext cx="1800000" cy="180000"/>
            <a:chOff x="2607751" y="2423994"/>
            <a:chExt cx="1693066" cy="180000"/>
          </a:xfrm>
        </p:grpSpPr>
        <p:sp>
          <p:nvSpPr>
            <p:cNvPr id="145" name="직사각형 144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48" name="직사각형 147"/>
          <p:cNvSpPr/>
          <p:nvPr/>
        </p:nvSpPr>
        <p:spPr bwMode="auto">
          <a:xfrm>
            <a:off x="2592000" y="244127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수내초등학교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5652000" y="2440561"/>
            <a:ext cx="1800000" cy="180000"/>
            <a:chOff x="4278488" y="5431208"/>
            <a:chExt cx="2099984" cy="252000"/>
          </a:xfrm>
        </p:grpSpPr>
        <p:sp>
          <p:nvSpPr>
            <p:cNvPr id="150" name="직사각형 149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5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학년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51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2591999" y="3540477"/>
            <a:ext cx="4842000" cy="432000"/>
            <a:chOff x="2591999" y="2907223"/>
            <a:chExt cx="4842000" cy="432000"/>
          </a:xfrm>
        </p:grpSpPr>
        <p:sp>
          <p:nvSpPr>
            <p:cNvPr id="153" name="직사각형 152"/>
            <p:cNvSpPr/>
            <p:nvPr/>
          </p:nvSpPr>
          <p:spPr bwMode="auto">
            <a:xfrm>
              <a:off x="2591999" y="3087223"/>
              <a:ext cx="4842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공부에 관심이 없고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집중을 못해 이번 학기에 제대로 성적을 올리고 싶어함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 bwMode="auto">
            <a:xfrm>
              <a:off x="2591999" y="2907223"/>
              <a:ext cx="2160000" cy="180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작성자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임예원  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|  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작성일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: 2018-02-11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591999" y="4802211"/>
            <a:ext cx="4844695" cy="1123055"/>
            <a:chOff x="2591999" y="4706413"/>
            <a:chExt cx="4844695" cy="1123055"/>
          </a:xfrm>
        </p:grpSpPr>
        <p:sp>
          <p:nvSpPr>
            <p:cNvPr id="155" name="직사각형 154"/>
            <p:cNvSpPr/>
            <p:nvPr/>
          </p:nvSpPr>
          <p:spPr bwMode="auto">
            <a:xfrm>
              <a:off x="2591999" y="4706413"/>
              <a:ext cx="4842000" cy="90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 bwMode="auto">
            <a:xfrm>
              <a:off x="6605124" y="5649468"/>
              <a:ext cx="831570" cy="180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0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/ 1,000bytes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2591999" y="4116785"/>
            <a:ext cx="4842000" cy="540000"/>
            <a:chOff x="2591999" y="2907223"/>
            <a:chExt cx="4842000" cy="540000"/>
          </a:xfrm>
        </p:grpSpPr>
        <p:sp>
          <p:nvSpPr>
            <p:cNvPr id="158" name="직사각형 157"/>
            <p:cNvSpPr/>
            <p:nvPr/>
          </p:nvSpPr>
          <p:spPr bwMode="auto">
            <a:xfrm>
              <a:off x="2591999" y="3087223"/>
              <a:ext cx="4842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우선 다음주에 입학테스트를 진행 하기로 하였고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진학 담당 강사이신 차호진 원장님께 테스트 후 입학 상담을 추가로 받기로 하였음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59" name="직사각형 158"/>
            <p:cNvSpPr/>
            <p:nvPr/>
          </p:nvSpPr>
          <p:spPr bwMode="auto">
            <a:xfrm>
              <a:off x="2591999" y="2907223"/>
              <a:ext cx="2160000" cy="180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작성자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박수원  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|  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작성일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: 2018-02-21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cxnSp>
        <p:nvCxnSpPr>
          <p:cNvPr id="160" name="직선 연결선 159"/>
          <p:cNvCxnSpPr/>
          <p:nvPr/>
        </p:nvCxnSpPr>
        <p:spPr>
          <a:xfrm>
            <a:off x="2591999" y="4039029"/>
            <a:ext cx="484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2591999" y="4725503"/>
            <a:ext cx="484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/>
          <p:cNvSpPr>
            <a:spLocks noChangeAspect="1"/>
          </p:cNvSpPr>
          <p:nvPr/>
        </p:nvSpPr>
        <p:spPr>
          <a:xfrm>
            <a:off x="4539371" y="35404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63" name="타원 162"/>
          <p:cNvSpPr>
            <a:spLocks noChangeAspect="1"/>
          </p:cNvSpPr>
          <p:nvPr/>
        </p:nvSpPr>
        <p:spPr>
          <a:xfrm>
            <a:off x="4782352" y="438678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64" name="타원 163"/>
          <p:cNvSpPr>
            <a:spLocks noChangeAspect="1"/>
          </p:cNvSpPr>
          <p:nvPr/>
        </p:nvSpPr>
        <p:spPr>
          <a:xfrm>
            <a:off x="2684425" y="516221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65" name="타원 164"/>
          <p:cNvSpPr>
            <a:spLocks noChangeAspect="1"/>
          </p:cNvSpPr>
          <p:nvPr/>
        </p:nvSpPr>
        <p:spPr>
          <a:xfrm>
            <a:off x="1458000" y="625236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학생기본정보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학생 기본 정보 조회 및 수정</a:t>
            </a:r>
            <a:r>
              <a:rPr lang="en-US" altLang="ko-KR" dirty="0"/>
              <a:t>, </a:t>
            </a:r>
            <a:r>
              <a:rPr lang="ko-KR" altLang="en-US" dirty="0" smtClean="0"/>
              <a:t>최근 상담 </a:t>
            </a:r>
            <a:r>
              <a:rPr lang="ko-KR" altLang="en-US" dirty="0"/>
              <a:t>내용 확인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+mj-lt"/>
              <a:buAutoNum type="arabicPeriod" startAt="5"/>
            </a:pPr>
            <a:r>
              <a:rPr lang="en-US" altLang="ko-KR" dirty="0" smtClean="0"/>
              <a:t> </a:t>
            </a:r>
            <a:r>
              <a:rPr lang="ko-KR" altLang="en-US" dirty="0" smtClean="0"/>
              <a:t>상담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내역이 없는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최근 상담 내역이 없습니다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>
              <a:buFont typeface="+mj-lt"/>
              <a:buAutoNum type="arabicPeriod" startAt="5"/>
            </a:pPr>
            <a:r>
              <a:rPr lang="en-US" altLang="ko-KR" dirty="0"/>
              <a:t> </a:t>
            </a:r>
            <a:r>
              <a:rPr lang="ko-KR" altLang="en-US" dirty="0" smtClean="0"/>
              <a:t>상담 내역 목록 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최근 상담 내역 최대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제목</a:t>
            </a:r>
            <a:r>
              <a:rPr lang="en-US" altLang="ko-KR" dirty="0" smtClean="0"/>
              <a:t>/</a:t>
            </a:r>
            <a:r>
              <a:rPr lang="ko-KR" altLang="en-US" strike="sngStrike" dirty="0" smtClean="0"/>
              <a:t>내용</a:t>
            </a:r>
            <a:r>
              <a:rPr lang="en-US" altLang="ko-KR" strike="sngStrike" dirty="0" smtClean="0"/>
              <a:t>/</a:t>
            </a:r>
            <a:r>
              <a:rPr lang="ko-KR" altLang="en-US" dirty="0" smtClean="0"/>
              <a:t>등록자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등록일시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처리자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처리일시</a:t>
            </a:r>
            <a:r>
              <a:rPr lang="ko-KR" altLang="en-US" dirty="0" smtClean="0"/>
              <a:t> 항목으로 출력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내용 항목 삭제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상세 내용은 제목 클릭하여 상세 화면에서 확인 및 처리하도록 </a:t>
            </a:r>
            <a:r>
              <a:rPr lang="ko-KR" altLang="en-US" dirty="0" smtClean="0">
                <a:solidFill>
                  <a:srgbClr val="FF0000"/>
                </a:solidFill>
              </a:rPr>
              <a:t>변경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제목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등록자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err="1" smtClean="0">
                <a:solidFill>
                  <a:srgbClr val="FF0000"/>
                </a:solidFill>
              </a:rPr>
              <a:t>등록일시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처리자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상태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err="1" smtClean="0">
                <a:solidFill>
                  <a:srgbClr val="FF0000"/>
                </a:solidFill>
              </a:rPr>
              <a:t>처리일시</a:t>
            </a:r>
            <a:r>
              <a:rPr lang="ko-KR" altLang="en-US" dirty="0" smtClean="0">
                <a:solidFill>
                  <a:srgbClr val="FF0000"/>
                </a:solidFill>
              </a:rPr>
              <a:t> 로 항목 변경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상담 내역이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이상인 경우 가장 최근에 진행된 상담 내용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나머지 내용은 상담관리 탭에 가서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상태가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경우 </a:t>
            </a:r>
            <a:r>
              <a:rPr lang="ko-KR" altLang="en-US" dirty="0" err="1" smtClean="0"/>
              <a:t>등록일시와</a:t>
            </a:r>
            <a:r>
              <a:rPr lang="ko-KR" altLang="en-US" dirty="0" smtClean="0"/>
              <a:t> 관계없이 </a:t>
            </a:r>
            <a:r>
              <a:rPr lang="ko-KR" altLang="en-US" dirty="0" err="1" smtClean="0"/>
              <a:t>최상단에</a:t>
            </a:r>
            <a:r>
              <a:rPr lang="ko-KR" altLang="en-US" dirty="0" smtClean="0"/>
              <a:t> 출력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대기 상태가 여러 개인 경우 가장 일찍 등록된 상담 내용 출력</a:t>
            </a:r>
            <a:endParaRPr lang="en-US" altLang="ko-KR" dirty="0" smtClean="0"/>
          </a:p>
          <a:p>
            <a:pPr>
              <a:buAutoNum type="arabicPeriod" startAt="5"/>
            </a:pPr>
            <a:r>
              <a:rPr lang="ko-KR" altLang="en-US" dirty="0" smtClean="0">
                <a:solidFill>
                  <a:srgbClr val="FF0000"/>
                </a:solidFill>
              </a:rPr>
              <a:t>제목 클릭 시 해당 학생의 상담관리 탭 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smtClean="0">
                <a:solidFill>
                  <a:srgbClr val="FF0000"/>
                </a:solidFill>
              </a:rPr>
              <a:t>상담 상세 화면으로 </a:t>
            </a:r>
            <a:r>
              <a:rPr lang="ko-KR" altLang="en-US" dirty="0" smtClean="0">
                <a:solidFill>
                  <a:srgbClr val="FF0000"/>
                </a:solidFill>
              </a:rPr>
              <a:t>이동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458000" y="1012675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최근 상담 내역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97440"/>
              </p:ext>
            </p:extLst>
          </p:nvPr>
        </p:nvGraphicFramePr>
        <p:xfrm>
          <a:off x="1458000" y="1312333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0000"/>
                <a:gridCol w="540000"/>
                <a:gridCol w="1080000"/>
                <a:gridCol w="540000"/>
                <a:gridCol w="360000"/>
                <a:gridCol w="10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처리일시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상담 내역이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949438"/>
              </p:ext>
            </p:extLst>
          </p:nvPr>
        </p:nvGraphicFramePr>
        <p:xfrm>
          <a:off x="1458000" y="2291188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0000"/>
                <a:gridCol w="540000"/>
                <a:gridCol w="1080000"/>
                <a:gridCol w="540000"/>
                <a:gridCol w="360000"/>
                <a:gridCol w="10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처리일시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이금빛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 학생 담당 선생님 통화 요망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김안내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2017-12-05 14:59:08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김안내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입학 상담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박진철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2017-12-01 14:59:08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김진모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2017-12-05 14:59:08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" name="직선 화살표 연결선 16"/>
          <p:cNvCxnSpPr>
            <a:stCxn id="13" idx="2"/>
            <a:endCxn id="15" idx="0"/>
          </p:cNvCxnSpPr>
          <p:nvPr/>
        </p:nvCxnSpPr>
        <p:spPr>
          <a:xfrm>
            <a:off x="4518000" y="1852333"/>
            <a:ext cx="0" cy="438855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>
            <a:spLocks noChangeAspect="1"/>
          </p:cNvSpPr>
          <p:nvPr/>
        </p:nvSpPr>
        <p:spPr>
          <a:xfrm>
            <a:off x="3683293" y="15927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1494291" y="21714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3222355" y="25834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7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750800" y="1049490"/>
            <a:ext cx="2074346" cy="2834613"/>
            <a:chOff x="5526079" y="4476819"/>
            <a:chExt cx="2074346" cy="2834613"/>
          </a:xfrm>
        </p:grpSpPr>
        <p:sp>
          <p:nvSpPr>
            <p:cNvPr id="21" name="직사각형 210"/>
            <p:cNvSpPr>
              <a:spLocks noChangeArrowheads="1"/>
            </p:cNvSpPr>
            <p:nvPr/>
          </p:nvSpPr>
          <p:spPr bwMode="auto">
            <a:xfrm>
              <a:off x="5527449" y="4604801"/>
              <a:ext cx="2072976" cy="2706631"/>
            </a:xfrm>
            <a:prstGeom prst="rect">
              <a:avLst/>
            </a:prstGeom>
            <a:noFill/>
            <a:ln w="12700" algn="ctr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Trebuchet MS" pitchFamily="34" charset="0"/>
              </a:endParaRPr>
            </a:p>
          </p:txBody>
        </p:sp>
        <p:sp>
          <p:nvSpPr>
            <p:cNvPr id="22" name="직사각형 43"/>
            <p:cNvSpPr>
              <a:spLocks noChangeArrowheads="1"/>
            </p:cNvSpPr>
            <p:nvPr/>
          </p:nvSpPr>
          <p:spPr bwMode="auto">
            <a:xfrm>
              <a:off x="5526079" y="4476819"/>
              <a:ext cx="1115440" cy="135469"/>
            </a:xfrm>
            <a:prstGeom prst="rect">
              <a:avLst/>
            </a:prstGeom>
            <a:solidFill>
              <a:schemeClr val="accent3"/>
            </a:solidFill>
            <a:ln w="9525" algn="ctr">
              <a:solidFill>
                <a:schemeClr val="accent3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800" dirty="0">
                  <a:solidFill>
                    <a:srgbClr val="FFFFFF"/>
                  </a:solidFill>
                  <a:latin typeface="+mn-ea"/>
                </a:rPr>
                <a:t>Updated </a:t>
              </a:r>
              <a:r>
                <a:rPr lang="en-US" altLang="ko-KR" sz="800" dirty="0" smtClean="0">
                  <a:solidFill>
                    <a:srgbClr val="FFFFFF"/>
                  </a:solidFill>
                  <a:latin typeface="+mn-ea"/>
                </a:rPr>
                <a:t>(2018-03-15)</a:t>
              </a:r>
              <a:endParaRPr lang="ko-KR" altLang="en-US" sz="800" dirty="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413371" y="632420"/>
            <a:ext cx="622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 smtClean="0">
                <a:solidFill>
                  <a:prstClr val="white"/>
                </a:solidFill>
              </a:rPr>
              <a:t>이</a:t>
            </a:r>
            <a:r>
              <a:rPr lang="ko-KR" altLang="en-US" sz="800" b="1" dirty="0">
                <a:solidFill>
                  <a:prstClr val="white"/>
                </a:solidFill>
              </a:rPr>
              <a:t>전</a:t>
            </a:r>
            <a:r>
              <a:rPr lang="ko-KR" altLang="en-US" sz="800" b="1" dirty="0" smtClean="0">
                <a:solidFill>
                  <a:prstClr val="white"/>
                </a:solidFill>
              </a:rPr>
              <a:t> </a:t>
            </a:r>
            <a:r>
              <a:rPr lang="ko-KR" altLang="en-US" sz="800" b="1" dirty="0">
                <a:solidFill>
                  <a:prstClr val="white"/>
                </a:solidFill>
              </a:rPr>
              <a:t>페이지에 이어서</a:t>
            </a:r>
          </a:p>
        </p:txBody>
      </p:sp>
    </p:spTree>
    <p:extLst>
      <p:ext uri="{BB962C8B-B14F-4D97-AF65-F5344CB8AC3E}">
        <p14:creationId xmlns:p14="http://schemas.microsoft.com/office/powerpoint/2010/main" val="385559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학생관리 </a:t>
            </a:r>
            <a:r>
              <a:rPr lang="en-US" altLang="ko-KR" smtClean="0"/>
              <a:t>– </a:t>
            </a:r>
            <a:r>
              <a:rPr lang="ko-KR" altLang="en-US" smtClean="0"/>
              <a:t>학생기본정보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학교 검색 팝업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학교구분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초등</a:t>
            </a:r>
            <a:r>
              <a:rPr lang="en-US" altLang="ko-KR" dirty="0" smtClean="0"/>
              <a:t>/</a:t>
            </a:r>
            <a:r>
              <a:rPr lang="ko-KR" altLang="en-US" dirty="0" smtClean="0"/>
              <a:t>중등</a:t>
            </a:r>
            <a:r>
              <a:rPr lang="en-US" altLang="ko-KR" dirty="0" smtClean="0"/>
              <a:t>/</a:t>
            </a:r>
            <a:r>
              <a:rPr lang="ko-KR" altLang="en-US" dirty="0" smtClean="0"/>
              <a:t>고등</a:t>
            </a:r>
            <a:endParaRPr lang="en-US" altLang="ko-KR" dirty="0" smtClean="0"/>
          </a:p>
          <a:p>
            <a:r>
              <a:rPr lang="ko-KR" altLang="en-US" dirty="0" smtClean="0"/>
              <a:t>지역 선택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서울특별시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부산광역시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대구광역시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인천광역시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광주광역시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대전광역시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울산광역시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세종특별자치시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경기도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강원도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충청남도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충청북도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충청남도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전라북도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전라남도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경상북도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경상남도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제주특별자치도</a:t>
            </a:r>
            <a:endParaRPr lang="en-US" altLang="ko-KR" dirty="0" smtClean="0"/>
          </a:p>
          <a:p>
            <a:r>
              <a:rPr lang="ko-KR" altLang="en-US" dirty="0" smtClean="0"/>
              <a:t>학교이름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Like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ko-KR" altLang="en-US" dirty="0" smtClean="0"/>
              <a:t>검색 버튼 클릭 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학교구분 </a:t>
            </a:r>
            <a:r>
              <a:rPr lang="ko-KR" altLang="en-US" dirty="0" err="1" smtClean="0"/>
              <a:t>미선택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Alert “</a:t>
            </a:r>
            <a:r>
              <a:rPr lang="ko-KR" altLang="en-US" dirty="0" smtClean="0"/>
              <a:t>학교구분을 선택하세요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</a:t>
            </a:r>
          </a:p>
          <a:p>
            <a:pPr lvl="1"/>
            <a:r>
              <a:rPr lang="ko-KR" altLang="en-US" dirty="0" smtClean="0"/>
              <a:t>지역 </a:t>
            </a:r>
            <a:r>
              <a:rPr lang="ko-KR" altLang="en-US" dirty="0" err="1" smtClean="0"/>
              <a:t>미선택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Alert “</a:t>
            </a:r>
            <a:r>
              <a:rPr lang="ko-KR" altLang="en-US" dirty="0" smtClean="0"/>
              <a:t>지역을 선택하세요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</a:t>
            </a:r>
          </a:p>
          <a:p>
            <a:pPr lvl="1"/>
            <a:r>
              <a:rPr lang="ko-KR" altLang="en-US" dirty="0" smtClean="0"/>
              <a:t>학교이름 </a:t>
            </a:r>
            <a:r>
              <a:rPr lang="ko-KR" altLang="en-US" dirty="0" err="1" smtClean="0"/>
              <a:t>미입력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Alert “</a:t>
            </a:r>
            <a:r>
              <a:rPr lang="ko-KR" altLang="en-US" dirty="0" smtClean="0"/>
              <a:t>학교이름을 입력하세요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</a:t>
            </a:r>
          </a:p>
          <a:p>
            <a:r>
              <a:rPr lang="ko-KR" altLang="en-US" dirty="0" smtClean="0"/>
              <a:t>취소 버튼 클릭 시 학교 검색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닫음</a:t>
            </a:r>
            <a:endParaRPr lang="en-US" altLang="ko-KR" dirty="0" smtClean="0"/>
          </a:p>
          <a:p>
            <a:r>
              <a:rPr lang="ko-KR" altLang="en-US" dirty="0" smtClean="0"/>
              <a:t>검색결과로 출력된 학교명 클릭 시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닫고 부모 페이지의 학교이름 항목에 해당 학교명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199" y="634999"/>
            <a:ext cx="7552267" cy="596053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185819" y="1149592"/>
            <a:ext cx="3333027" cy="1985494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5195867" y="1252440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05743" y="1406595"/>
            <a:ext cx="749564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학교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검색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49982"/>
              </p:ext>
            </p:extLst>
          </p:nvPr>
        </p:nvGraphicFramePr>
        <p:xfrm>
          <a:off x="2412332" y="1662747"/>
          <a:ext cx="288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학교 구분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지역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학교 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3298976" y="2876041"/>
            <a:ext cx="1106712" cy="180367"/>
            <a:chOff x="3285042" y="5798575"/>
            <a:chExt cx="1106712" cy="180367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검색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1" name="직사각형 20"/>
          <p:cNvSpPr/>
          <p:nvPr/>
        </p:nvSpPr>
        <p:spPr bwMode="auto">
          <a:xfrm>
            <a:off x="3357596" y="2242619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357596" y="1697257"/>
            <a:ext cx="1800000" cy="180000"/>
            <a:chOff x="4278488" y="5431208"/>
            <a:chExt cx="2099987" cy="252000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357596" y="1969938"/>
            <a:ext cx="1800000" cy="180000"/>
            <a:chOff x="4278488" y="5431208"/>
            <a:chExt cx="2099987" cy="252000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185819" y="3865939"/>
            <a:ext cx="3333027" cy="1985494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5195867" y="3968787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05743" y="4122942"/>
            <a:ext cx="749564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학교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검색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33003"/>
              </p:ext>
            </p:extLst>
          </p:nvPr>
        </p:nvGraphicFramePr>
        <p:xfrm>
          <a:off x="2412332" y="4379094"/>
          <a:ext cx="288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학교 구분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지역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학교 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 결과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accent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수내초등학교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accent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3298976" y="5592388"/>
            <a:ext cx="1106712" cy="180367"/>
            <a:chOff x="3285042" y="5798575"/>
            <a:chExt cx="1106712" cy="180367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검색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6" name="직사각형 35"/>
          <p:cNvSpPr/>
          <p:nvPr/>
        </p:nvSpPr>
        <p:spPr bwMode="auto">
          <a:xfrm>
            <a:off x="3357596" y="495896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수내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357596" y="4422313"/>
            <a:ext cx="1800000" cy="180000"/>
            <a:chOff x="4278488" y="5431208"/>
            <a:chExt cx="2099987" cy="25200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초등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357596" y="4686285"/>
            <a:ext cx="1800000" cy="180000"/>
            <a:chOff x="4278488" y="5431208"/>
            <a:chExt cx="2099987" cy="252000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경기도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3" name="직선 화살표 연결선 42"/>
          <p:cNvCxnSpPr>
            <a:stCxn id="13" idx="2"/>
            <a:endCxn id="29" idx="0"/>
          </p:cNvCxnSpPr>
          <p:nvPr/>
        </p:nvCxnSpPr>
        <p:spPr>
          <a:xfrm>
            <a:off x="3852333" y="3135086"/>
            <a:ext cx="0" cy="73085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>
            <a:spLocks noChangeAspect="1"/>
          </p:cNvSpPr>
          <p:nvPr/>
        </p:nvSpPr>
        <p:spPr>
          <a:xfrm>
            <a:off x="3112107" y="16972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>
            <a:spLocks noChangeAspect="1"/>
          </p:cNvSpPr>
          <p:nvPr/>
        </p:nvSpPr>
        <p:spPr>
          <a:xfrm>
            <a:off x="3112107" y="19699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>
          <a:xfrm>
            <a:off x="3114074" y="22426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3298976" y="267176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>
          <a:xfrm>
            <a:off x="3858260" y="26690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4912107" y="12067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4167596" y="52323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검색한 학생의 최근 </a:t>
            </a:r>
            <a:r>
              <a:rPr lang="en-US" altLang="ko-KR" dirty="0" smtClean="0"/>
              <a:t>90</a:t>
            </a:r>
            <a:r>
              <a:rPr lang="ko-KR" altLang="en-US" dirty="0" smtClean="0"/>
              <a:t>일간 </a:t>
            </a:r>
            <a:r>
              <a:rPr lang="ko-KR" altLang="en-US" dirty="0" smtClean="0"/>
              <a:t>수강이력을 조회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접속일 기준 최근 </a:t>
            </a:r>
            <a:r>
              <a:rPr lang="en-US" altLang="ko-KR" dirty="0" smtClean="0"/>
              <a:t>90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날짜 자동 입력</a:t>
            </a:r>
            <a:r>
              <a:rPr lang="en-US" altLang="ko-KR" dirty="0" smtClean="0"/>
              <a:t>, date picker </a:t>
            </a:r>
            <a:r>
              <a:rPr lang="ko-KR" altLang="en-US" dirty="0" smtClean="0"/>
              <a:t>호출하여 특정일을 지정하여 조회할 수 있음</a:t>
            </a:r>
            <a:endParaRPr lang="en-US" altLang="ko-KR" dirty="0" smtClean="0"/>
          </a:p>
          <a:p>
            <a:r>
              <a:rPr lang="ko-KR" altLang="en-US" dirty="0" smtClean="0"/>
              <a:t>검색정보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strike="sngStrike" dirty="0" smtClean="0"/>
              <a:t>관명</a:t>
            </a:r>
            <a:r>
              <a:rPr lang="en-US" altLang="ko-KR" strike="sngStrike" dirty="0" smtClean="0"/>
              <a:t>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 선생님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상태에서 검색 시 전체 수강이력 출력</a:t>
            </a:r>
            <a:endParaRPr lang="en-US" altLang="ko-KR" dirty="0" smtClean="0"/>
          </a:p>
          <a:p>
            <a:r>
              <a:rPr lang="ko-KR" altLang="en-US" strike="sngStrike" dirty="0" smtClean="0"/>
              <a:t>관명</a:t>
            </a:r>
            <a:r>
              <a:rPr lang="en-US" altLang="ko-KR" strike="sngStrike" dirty="0" smtClean="0"/>
              <a:t>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담당선생님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강의시작일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강의종료일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강의상태 항목으로 출력</a:t>
            </a:r>
            <a:endParaRPr lang="en-US" altLang="ko-KR" dirty="0" smtClean="0"/>
          </a:p>
          <a:p>
            <a:r>
              <a:rPr lang="ko-KR" altLang="en-US" dirty="0" smtClean="0"/>
              <a:t>수강이력 탭 최초 진입 시 또는 수강이력이 </a:t>
            </a:r>
            <a:r>
              <a:rPr lang="ko-KR" altLang="en-US" dirty="0"/>
              <a:t>없는 경우 </a:t>
            </a:r>
            <a:r>
              <a:rPr lang="en-US" altLang="ko-KR" dirty="0"/>
              <a:t>‘</a:t>
            </a:r>
            <a:r>
              <a:rPr lang="ko-KR" altLang="en-US" dirty="0"/>
              <a:t>수강이력이 없습니다</a:t>
            </a:r>
            <a:r>
              <a:rPr lang="en-US" altLang="ko-KR" dirty="0"/>
              <a:t>.’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ko-KR" altLang="en-US" dirty="0" smtClean="0"/>
              <a:t>강의상태</a:t>
            </a:r>
            <a:endParaRPr lang="en-US" altLang="ko-KR" dirty="0" smtClean="0"/>
          </a:p>
          <a:p>
            <a:pPr lvl="1"/>
            <a:r>
              <a:rPr lang="ko-KR" altLang="en-US" b="1" dirty="0" err="1" smtClean="0">
                <a:solidFill>
                  <a:srgbClr val="FF0000"/>
                </a:solidFill>
              </a:rPr>
              <a:t>진행중</a:t>
            </a:r>
            <a:r>
              <a:rPr lang="en-US" altLang="ko-KR" b="1" dirty="0" smtClean="0">
                <a:solidFill>
                  <a:srgbClr val="FF0000"/>
                </a:solidFill>
              </a:rPr>
              <a:t>/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준비중</a:t>
            </a:r>
            <a:r>
              <a:rPr lang="en-US" altLang="ko-KR" b="1" dirty="0" smtClean="0">
                <a:solidFill>
                  <a:srgbClr val="FF0000"/>
                </a:solidFill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</a:rPr>
              <a:t>종료 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상태 확인 및 정의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강의 검색 팝업을 호출하여 강의를 검색하고 검색 결과로 출력된 강의 중 선택하여 등록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수강이력 목록 </a:t>
            </a:r>
            <a:r>
              <a:rPr lang="ko-KR" altLang="en-US" dirty="0" err="1" smtClean="0"/>
              <a:t>최상단에</a:t>
            </a:r>
            <a:r>
              <a:rPr lang="ko-KR" altLang="en-US" dirty="0" smtClean="0"/>
              <a:t> 팝업에서 선택한 강의 추가</a:t>
            </a:r>
            <a:endParaRPr lang="en-US" altLang="ko-KR" dirty="0" smtClean="0"/>
          </a:p>
          <a:p>
            <a:r>
              <a:rPr lang="ko-KR" altLang="en-US" dirty="0" smtClean="0"/>
              <a:t>수강 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휴원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퇴원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강의시작 전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수강 중 </a:t>
            </a:r>
            <a:r>
              <a:rPr lang="ko-KR" altLang="en-US" dirty="0" err="1" smtClean="0"/>
              <a:t>휴원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퇴원 없이 강의가 정상 종료된 경우 완료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수강 중 </a:t>
            </a:r>
            <a:r>
              <a:rPr lang="ko-KR" altLang="en-US" dirty="0" err="1" smtClean="0"/>
              <a:t>휴원</a:t>
            </a:r>
            <a:r>
              <a:rPr lang="ko-KR" altLang="en-US" dirty="0" smtClean="0"/>
              <a:t> 요청으로 학생 기본 정보 탭에서 상태를 </a:t>
            </a:r>
            <a:r>
              <a:rPr lang="ko-KR" altLang="en-US" dirty="0" err="1" smtClean="0"/>
              <a:t>휴원생으로</a:t>
            </a:r>
            <a:r>
              <a:rPr lang="ko-KR" altLang="en-US" dirty="0" smtClean="0"/>
              <a:t> 변경한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수강 중 퇴원 요청으로 학생 기본 정보 탭에서 상태를 </a:t>
            </a:r>
            <a:r>
              <a:rPr lang="ko-KR" altLang="en-US" dirty="0" err="1" smtClean="0"/>
              <a:t>퇴원생으로</a:t>
            </a:r>
            <a:r>
              <a:rPr lang="ko-KR" altLang="en-US" dirty="0" smtClean="0"/>
              <a:t> 변경한 경우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준비중</a:t>
            </a:r>
            <a:r>
              <a:rPr lang="ko-KR" altLang="en-US" dirty="0" smtClean="0"/>
              <a:t> 또는 진행중인 강의에서 </a:t>
            </a:r>
            <a:r>
              <a:rPr lang="ko-KR" altLang="en-US" dirty="0" err="1" smtClean="0"/>
              <a:t>수강중이거나</a:t>
            </a:r>
            <a:r>
              <a:rPr lang="ko-KR" altLang="en-US" dirty="0" smtClean="0"/>
              <a:t> 수강신청을 한 상태에서는 취소 버튼 활성화</a:t>
            </a:r>
            <a:endParaRPr lang="en-US" altLang="ko-KR" dirty="0" smtClean="0"/>
          </a:p>
          <a:p>
            <a:r>
              <a:rPr lang="ko-KR" altLang="en-US" dirty="0" smtClean="0"/>
              <a:t>강의 추가 후 저장 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수강신청이 완료 되었습니다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</a:t>
            </a:r>
          </a:p>
          <a:p>
            <a:pPr lvl="1"/>
            <a:r>
              <a:rPr lang="ko-KR" altLang="en-US" dirty="0" smtClean="0"/>
              <a:t>수강 상태를 취소 후 저장 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수강취소가 완료 되었습니다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수강이력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수강이력 조회 및 수강등록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95672"/>
              </p:ext>
            </p:extLst>
          </p:nvPr>
        </p:nvGraphicFramePr>
        <p:xfrm>
          <a:off x="1458000" y="4723696"/>
          <a:ext cx="6120000" cy="162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0000"/>
                <a:gridCol w="7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 선생님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 시작일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 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 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수강 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영재학교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준비반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2018-01-02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준비중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박진철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진행중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퇴원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박진철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진행중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휴원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박진철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8" name="그룹 137"/>
          <p:cNvGrpSpPr/>
          <p:nvPr/>
        </p:nvGrpSpPr>
        <p:grpSpPr>
          <a:xfrm>
            <a:off x="3909970" y="6419452"/>
            <a:ext cx="1216061" cy="180366"/>
            <a:chOff x="6534260" y="5120870"/>
            <a:chExt cx="1216061" cy="180366"/>
          </a:xfrm>
        </p:grpSpPr>
        <p:sp>
          <p:nvSpPr>
            <p:cNvPr id="139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40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1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42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3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04318"/>
              </p:ext>
            </p:extLst>
          </p:nvPr>
        </p:nvGraphicFramePr>
        <p:xfrm>
          <a:off x="1458000" y="2880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24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 선생님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 시작일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 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 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수강이력이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9" name="그룹 158"/>
          <p:cNvGrpSpPr/>
          <p:nvPr/>
        </p:nvGrpSpPr>
        <p:grpSpPr>
          <a:xfrm>
            <a:off x="3909970" y="3760636"/>
            <a:ext cx="1216061" cy="180366"/>
            <a:chOff x="6534260" y="5120870"/>
            <a:chExt cx="1216061" cy="180366"/>
          </a:xfrm>
        </p:grpSpPr>
        <p:sp>
          <p:nvSpPr>
            <p:cNvPr id="160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61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2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63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4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5" name="직사각형 164"/>
          <p:cNvSpPr/>
          <p:nvPr/>
        </p:nvSpPr>
        <p:spPr bwMode="auto">
          <a:xfrm>
            <a:off x="1458000" y="6124356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0" name="타원 169"/>
          <p:cNvSpPr>
            <a:spLocks noChangeAspect="1"/>
          </p:cNvSpPr>
          <p:nvPr/>
        </p:nvSpPr>
        <p:spPr>
          <a:xfrm>
            <a:off x="6467725" y="61243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74" name="타원 173"/>
          <p:cNvSpPr>
            <a:spLocks noChangeAspect="1"/>
          </p:cNvSpPr>
          <p:nvPr/>
        </p:nvSpPr>
        <p:spPr>
          <a:xfrm>
            <a:off x="6629493" y="47681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81826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 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 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9" name="타원 68"/>
          <p:cNvSpPr>
            <a:spLocks noChangeAspect="1"/>
          </p:cNvSpPr>
          <p:nvPr/>
        </p:nvSpPr>
        <p:spPr>
          <a:xfrm>
            <a:off x="2304000" y="16184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2304000" y="18880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1458000" y="3463156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타원 73"/>
          <p:cNvSpPr>
            <a:spLocks noChangeAspect="1"/>
          </p:cNvSpPr>
          <p:nvPr/>
        </p:nvSpPr>
        <p:spPr>
          <a:xfrm>
            <a:off x="1462357" y="27111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462357" y="2891180"/>
            <a:ext cx="6118724" cy="216162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타원 75"/>
          <p:cNvSpPr>
            <a:spLocks noChangeAspect="1"/>
          </p:cNvSpPr>
          <p:nvPr/>
        </p:nvSpPr>
        <p:spPr>
          <a:xfrm>
            <a:off x="5045111" y="31673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92000" y="1892398"/>
            <a:ext cx="3636000" cy="180000"/>
            <a:chOff x="2592000" y="1901107"/>
            <a:chExt cx="3636000" cy="180000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4428000" y="1901107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2592000" y="1901107"/>
              <a:ext cx="1800000" cy="180000"/>
              <a:chOff x="4278488" y="5431208"/>
              <a:chExt cx="2099987" cy="252000"/>
            </a:xfrm>
          </p:grpSpPr>
          <p:sp>
            <p:nvSpPr>
              <p:cNvPr id="91" name="직사각형 90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2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9" name="직사각형 48"/>
          <p:cNvSpPr/>
          <p:nvPr/>
        </p:nvSpPr>
        <p:spPr bwMode="auto">
          <a:xfrm>
            <a:off x="6681081" y="6124356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강의신청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6647725" y="3463156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강의신청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92000" y="1615164"/>
            <a:ext cx="3550134" cy="183327"/>
            <a:chOff x="2592000" y="1615164"/>
            <a:chExt cx="3550134" cy="183327"/>
          </a:xfrm>
        </p:grpSpPr>
        <p:grpSp>
          <p:nvGrpSpPr>
            <p:cNvPr id="2" name="그룹 1"/>
            <p:cNvGrpSpPr/>
            <p:nvPr/>
          </p:nvGrpSpPr>
          <p:grpSpPr>
            <a:xfrm>
              <a:off x="2592000" y="1618491"/>
              <a:ext cx="2194546" cy="180000"/>
              <a:chOff x="2592000" y="1618491"/>
              <a:chExt cx="2194546" cy="180000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2592000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78" name="직사각형 77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      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2017-06-07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80" name="직사각형 79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81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82" name="그룹 81"/>
              <p:cNvGrpSpPr/>
              <p:nvPr/>
            </p:nvGrpSpPr>
            <p:grpSpPr>
              <a:xfrm>
                <a:off x="3706546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83" name="직사각형 82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rPr>
                    <a:t>      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2017-09-07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85" name="직사각형 84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86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51" name="그룹 50"/>
            <p:cNvGrpSpPr/>
            <p:nvPr/>
          </p:nvGrpSpPr>
          <p:grpSpPr>
            <a:xfrm>
              <a:off x="4824063" y="1615164"/>
              <a:ext cx="1318071" cy="180000"/>
              <a:chOff x="6258726" y="5590006"/>
              <a:chExt cx="1318071" cy="252000"/>
            </a:xfrm>
          </p:grpSpPr>
          <p:sp>
            <p:nvSpPr>
              <p:cNvPr id="53" name="직사각형 52"/>
              <p:cNvSpPr/>
              <p:nvPr/>
            </p:nvSpPr>
            <p:spPr bwMode="auto">
              <a:xfrm>
                <a:off x="6258726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120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6708833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150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7158940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180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sp>
        <p:nvSpPr>
          <p:cNvPr id="59" name="타원 58"/>
          <p:cNvSpPr>
            <a:spLocks noChangeAspect="1"/>
          </p:cNvSpPr>
          <p:nvPr/>
        </p:nvSpPr>
        <p:spPr>
          <a:xfrm>
            <a:off x="1462357" y="633978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8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6894260" y="5034868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취소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7367725" y="47681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7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6664303" y="224874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31184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 bwMode="auto">
          <a:xfrm>
            <a:off x="6664303" y="224874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강의상태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err="1" smtClean="0"/>
              <a:t>진행중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준비중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진행중</a:t>
            </a:r>
            <a:r>
              <a:rPr lang="ko-KR" altLang="en-US" dirty="0" smtClean="0"/>
              <a:t> 강의는 현재 </a:t>
            </a:r>
            <a:r>
              <a:rPr lang="ko-KR" altLang="en-US" dirty="0" err="1" smtClean="0"/>
              <a:t>접속일이</a:t>
            </a:r>
            <a:r>
              <a:rPr lang="ko-KR" altLang="en-US" dirty="0" smtClean="0"/>
              <a:t> 강의시작일과 강의종료일 사이에 있는 경우 모두 출력</a:t>
            </a:r>
            <a:endParaRPr lang="en-US" altLang="ko-KR" dirty="0" smtClean="0"/>
          </a:p>
          <a:p>
            <a:r>
              <a:rPr lang="ko-KR" altLang="en-US" dirty="0" smtClean="0"/>
              <a:t>검색정보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 선생님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강의명 또는 담당 선생님 선택 후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입력해야 검색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종료된 강의는 검색 결과로 출력되지 않음</a:t>
            </a:r>
            <a:endParaRPr lang="en-US" altLang="ko-KR" dirty="0" smtClean="0"/>
          </a:p>
          <a:p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담당선생님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강의시작일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강의종료일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수업시간 항목으로 출력</a:t>
            </a:r>
            <a:endParaRPr lang="en-US" altLang="ko-KR" dirty="0" smtClean="0"/>
          </a:p>
          <a:p>
            <a:r>
              <a:rPr lang="ko-KR" altLang="en-US" dirty="0" smtClean="0"/>
              <a:t>수강신청을 하려는 강의명을 라디오 버튼으로 선택 후 </a:t>
            </a:r>
            <a:r>
              <a:rPr lang="ko-KR" altLang="en-US" dirty="0" err="1" smtClean="0"/>
              <a:t>레이어</a:t>
            </a:r>
            <a:r>
              <a:rPr lang="ko-KR" altLang="en-US" dirty="0"/>
              <a:t> </a:t>
            </a:r>
            <a:r>
              <a:rPr lang="ko-KR" altLang="en-US" dirty="0" smtClean="0"/>
              <a:t>팝업 하단의 선택 버튼 클릭</a:t>
            </a:r>
            <a:endParaRPr lang="en-US" altLang="ko-KR" dirty="0" smtClean="0"/>
          </a:p>
          <a:p>
            <a:r>
              <a:rPr lang="ko-KR" altLang="en-US" dirty="0" smtClean="0"/>
              <a:t>검색 결과 기본 </a:t>
            </a:r>
            <a:r>
              <a:rPr lang="en-US" altLang="ko-KR" dirty="0" smtClean="0"/>
              <a:t>5</a:t>
            </a:r>
            <a:r>
              <a:rPr lang="ko-KR" altLang="en-US" dirty="0" smtClean="0"/>
              <a:t>행 출력 후 </a:t>
            </a:r>
            <a:r>
              <a:rPr lang="en-US" altLang="ko-KR" dirty="0" smtClean="0"/>
              <a:t>6</a:t>
            </a:r>
            <a:r>
              <a:rPr lang="ko-KR" altLang="en-US" dirty="0" smtClean="0"/>
              <a:t>행 부터 스크롤 생성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수강이력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강의 검색 팝업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8" name="표 147"/>
          <p:cNvGraphicFramePr>
            <a:graphicFrameLocks noGrp="1"/>
          </p:cNvGraphicFramePr>
          <p:nvPr>
            <p:extLst/>
          </p:nvPr>
        </p:nvGraphicFramePr>
        <p:xfrm>
          <a:off x="1458000" y="2880000"/>
          <a:ext cx="612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0"/>
                <a:gridCol w="144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관명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 선생님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 시작일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 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 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초등관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박유철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사이언스카이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초등융합영재센터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영재학교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준비반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2018-01-02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준비중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9" name="그룹 158"/>
          <p:cNvGrpSpPr/>
          <p:nvPr/>
        </p:nvGrpSpPr>
        <p:grpSpPr>
          <a:xfrm>
            <a:off x="3909970" y="4035764"/>
            <a:ext cx="1216061" cy="180366"/>
            <a:chOff x="6534260" y="5120870"/>
            <a:chExt cx="1216061" cy="180366"/>
          </a:xfrm>
        </p:grpSpPr>
        <p:sp>
          <p:nvSpPr>
            <p:cNvPr id="160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61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2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63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4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540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4" name="직사각형 143"/>
          <p:cNvSpPr/>
          <p:nvPr/>
        </p:nvSpPr>
        <p:spPr bwMode="auto">
          <a:xfrm>
            <a:off x="1458000" y="3738284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92000" y="1627200"/>
            <a:ext cx="3625945" cy="180000"/>
            <a:chOff x="2581200" y="1627200"/>
            <a:chExt cx="3625945" cy="180000"/>
          </a:xfrm>
        </p:grpSpPr>
        <p:grpSp>
          <p:nvGrpSpPr>
            <p:cNvPr id="77" name="그룹 76"/>
            <p:cNvGrpSpPr/>
            <p:nvPr/>
          </p:nvGrpSpPr>
          <p:grpSpPr>
            <a:xfrm>
              <a:off x="2581200" y="1627200"/>
              <a:ext cx="1800000" cy="180000"/>
              <a:chOff x="2076163" y="3143133"/>
              <a:chExt cx="1800000" cy="180000"/>
            </a:xfrm>
          </p:grpSpPr>
          <p:sp>
            <p:nvSpPr>
              <p:cNvPr id="78" name="직사각형 77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79" name="그룹 78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80" name="직사각형 79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81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82" name="그룹 81"/>
            <p:cNvGrpSpPr/>
            <p:nvPr/>
          </p:nvGrpSpPr>
          <p:grpSpPr>
            <a:xfrm>
              <a:off x="4407145" y="1627200"/>
              <a:ext cx="1800000" cy="180000"/>
              <a:chOff x="2076163" y="3143133"/>
              <a:chExt cx="1800000" cy="180000"/>
            </a:xfrm>
          </p:grpSpPr>
          <p:sp>
            <p:nvSpPr>
              <p:cNvPr id="83" name="직사각형 82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85" name="직사각형 84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86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88" name="그룹 87"/>
          <p:cNvGrpSpPr/>
          <p:nvPr/>
        </p:nvGrpSpPr>
        <p:grpSpPr>
          <a:xfrm>
            <a:off x="2592000" y="1901107"/>
            <a:ext cx="3629308" cy="180000"/>
            <a:chOff x="2579672" y="1901107"/>
            <a:chExt cx="3629308" cy="180000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4408980" y="1901107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2579672" y="1901107"/>
              <a:ext cx="1800000" cy="180000"/>
              <a:chOff x="4278488" y="5431208"/>
              <a:chExt cx="2099987" cy="252000"/>
            </a:xfrm>
          </p:grpSpPr>
          <p:sp>
            <p:nvSpPr>
              <p:cNvPr id="91" name="직사각형 90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2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76199" y="634999"/>
            <a:ext cx="7552267" cy="596053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0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168396" y="1149592"/>
            <a:ext cx="5367873" cy="3810826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6267032" y="1252440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25884" y="1406595"/>
            <a:ext cx="749564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강의 검색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471741"/>
              </p:ext>
            </p:extLst>
          </p:nvPr>
        </p:nvGraphicFramePr>
        <p:xfrm>
          <a:off x="1332332" y="1662747"/>
          <a:ext cx="504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41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 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 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3298976" y="4609051"/>
            <a:ext cx="1106712" cy="180367"/>
            <a:chOff x="3285042" y="5798575"/>
            <a:chExt cx="1106712" cy="180367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295153" y="1974094"/>
            <a:ext cx="3629308" cy="180000"/>
            <a:chOff x="2579672" y="1901107"/>
            <a:chExt cx="3629308" cy="180000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4408980" y="1901107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초등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2579672" y="1901107"/>
              <a:ext cx="1800000" cy="180000"/>
              <a:chOff x="4278488" y="5431208"/>
              <a:chExt cx="2099987" cy="252000"/>
            </a:xfrm>
          </p:grpSpPr>
          <p:sp>
            <p:nvSpPr>
              <p:cNvPr id="66" name="직사각형 65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강의명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8" name="직사각형 67"/>
          <p:cNvSpPr/>
          <p:nvPr/>
        </p:nvSpPr>
        <p:spPr bwMode="auto">
          <a:xfrm>
            <a:off x="5829370" y="2260873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7447"/>
              </p:ext>
            </p:extLst>
          </p:nvPr>
        </p:nvGraphicFramePr>
        <p:xfrm>
          <a:off x="1332000" y="2626249"/>
          <a:ext cx="5040000" cy="162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1260000"/>
                <a:gridCol w="540000"/>
                <a:gridCol w="720000"/>
                <a:gridCol w="720000"/>
                <a:gridCol w="720000"/>
                <a:gridCol w="90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 선생님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 시작일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 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수업시간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진행중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박유철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금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초등영재학교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준비반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진행중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2018-01-02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금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초등방학특강 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진행중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박진주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영재반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진행중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엄희정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진행중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강소라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" name="타원 71"/>
          <p:cNvSpPr>
            <a:spLocks noChangeAspect="1"/>
          </p:cNvSpPr>
          <p:nvPr/>
        </p:nvSpPr>
        <p:spPr>
          <a:xfrm>
            <a:off x="2009469" y="17059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1145884" y="26773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1153001" y="323345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0" name="Scrollbar" descr="&lt;SmartSettings&gt;&lt;SmartResize enabled=&quot;True&quot; minWidth=&quot;7&quot; minHeight=&quot;6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222016" y="2895728"/>
            <a:ext cx="144017" cy="1350000"/>
            <a:chOff x="5066886" y="1652571"/>
            <a:chExt cx="144017" cy="2880471"/>
          </a:xfrm>
          <a:solidFill>
            <a:srgbClr val="FFFFFF"/>
          </a:solidFill>
        </p:grpSpPr>
        <p:sp>
          <p:nvSpPr>
            <p:cNvPr id="62" name="Track"/>
            <p:cNvSpPr/>
            <p:nvPr/>
          </p:nvSpPr>
          <p:spPr>
            <a:xfrm rot="5400000">
              <a:off x="3698659" y="3020798"/>
              <a:ext cx="2880471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 rot="5400000">
              <a:off x="4332274" y="3013831"/>
              <a:ext cx="1613063" cy="8267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5106760" y="1778921"/>
              <a:ext cx="64008" cy="7719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106760" y="4019888"/>
              <a:ext cx="64008" cy="7718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타원 73"/>
          <p:cNvSpPr>
            <a:spLocks noChangeAspect="1"/>
          </p:cNvSpPr>
          <p:nvPr/>
        </p:nvSpPr>
        <p:spPr>
          <a:xfrm>
            <a:off x="6203894" y="36901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300582" y="1705646"/>
            <a:ext cx="1800000" cy="180000"/>
            <a:chOff x="4278488" y="5431208"/>
            <a:chExt cx="2099987" cy="252000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진행중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4" name="타원 93"/>
          <p:cNvSpPr>
            <a:spLocks noChangeAspect="1"/>
          </p:cNvSpPr>
          <p:nvPr/>
        </p:nvSpPr>
        <p:spPr>
          <a:xfrm>
            <a:off x="2009469" y="19720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50667"/>
              </p:ext>
            </p:extLst>
          </p:nvPr>
        </p:nvGraphicFramePr>
        <p:xfrm>
          <a:off x="1458000" y="2880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1620000"/>
                <a:gridCol w="720000"/>
                <a:gridCol w="540000"/>
                <a:gridCol w="540000"/>
                <a:gridCol w="540000"/>
                <a:gridCol w="14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담당 선생님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 상태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 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하원 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출석이력이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기간선택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접속일 기준 최근 일주일 자동 설정</a:t>
            </a:r>
            <a:endParaRPr lang="en-US" altLang="ko-KR" dirty="0" smtClean="0"/>
          </a:p>
          <a:p>
            <a:r>
              <a:rPr lang="ko-KR" altLang="en-US" dirty="0" smtClean="0"/>
              <a:t>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출석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조퇴</a:t>
            </a:r>
            <a:endParaRPr lang="en-US" altLang="ko-KR" dirty="0" smtClean="0"/>
          </a:p>
          <a:p>
            <a:r>
              <a:rPr lang="ko-KR" altLang="en-US" dirty="0" smtClean="0"/>
              <a:t>검색정보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</a:t>
            </a:r>
            <a:r>
              <a:rPr lang="ko-KR" altLang="en-US" dirty="0"/>
              <a:t>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 선생님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상태에서 검색 시 전체 출석이력 출력</a:t>
            </a:r>
            <a:endParaRPr lang="en-US" altLang="ko-KR" dirty="0" smtClean="0"/>
          </a:p>
          <a:p>
            <a:r>
              <a:rPr lang="ko-KR" altLang="en-US" dirty="0" smtClean="0"/>
              <a:t>출석관리 탭 최초 진입 시 또는 출석이력이 없는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출석이력이 없습니다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</a:t>
            </a:r>
            <a:r>
              <a:rPr lang="ko-KR" altLang="en-US" dirty="0"/>
              <a:t>석</a:t>
            </a:r>
            <a:r>
              <a:rPr lang="ko-KR" altLang="en-US" dirty="0" smtClean="0"/>
              <a:t>관리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출석 조회 및 출석 상태 변경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3489060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38165"/>
              </p:ext>
            </p:extLst>
          </p:nvPr>
        </p:nvGraphicFramePr>
        <p:xfrm>
          <a:off x="1458000" y="1584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 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 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0" name="타원 69"/>
          <p:cNvSpPr>
            <a:spLocks noChangeAspect="1"/>
          </p:cNvSpPr>
          <p:nvPr/>
        </p:nvSpPr>
        <p:spPr>
          <a:xfrm>
            <a:off x="2304000" y="1627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1" name="타원 70"/>
          <p:cNvSpPr>
            <a:spLocks noChangeAspect="1"/>
          </p:cNvSpPr>
          <p:nvPr/>
        </p:nvSpPr>
        <p:spPr>
          <a:xfrm>
            <a:off x="2304000" y="21718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92000" y="1627200"/>
            <a:ext cx="3636000" cy="180000"/>
            <a:chOff x="2592000" y="1627200"/>
            <a:chExt cx="3636000" cy="180000"/>
          </a:xfrm>
        </p:grpSpPr>
        <p:grpSp>
          <p:nvGrpSpPr>
            <p:cNvPr id="89" name="그룹 88"/>
            <p:cNvGrpSpPr/>
            <p:nvPr/>
          </p:nvGrpSpPr>
          <p:grpSpPr>
            <a:xfrm>
              <a:off x="2592000" y="1627200"/>
              <a:ext cx="1800000" cy="180000"/>
              <a:chOff x="2076163" y="3143133"/>
              <a:chExt cx="1800000" cy="180000"/>
            </a:xfrm>
          </p:grpSpPr>
          <p:sp>
            <p:nvSpPr>
              <p:cNvPr id="95" name="직사각형 94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2017-08-31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6" name="그룹 95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7" name="직사각형 96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8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4428000" y="1627200"/>
              <a:ext cx="1800000" cy="180000"/>
              <a:chOff x="2076163" y="3143133"/>
              <a:chExt cx="1800000" cy="180000"/>
            </a:xfrm>
          </p:grpSpPr>
          <p:sp>
            <p:nvSpPr>
              <p:cNvPr id="91" name="직사각형 90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3" name="직사각형 92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4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99" name="그룹 98"/>
          <p:cNvGrpSpPr/>
          <p:nvPr/>
        </p:nvGrpSpPr>
        <p:grpSpPr>
          <a:xfrm>
            <a:off x="2592000" y="1900477"/>
            <a:ext cx="1800000" cy="180000"/>
            <a:chOff x="4278488" y="5431208"/>
            <a:chExt cx="2099987" cy="252000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타원 101"/>
          <p:cNvSpPr>
            <a:spLocks noChangeAspect="1"/>
          </p:cNvSpPr>
          <p:nvPr/>
        </p:nvSpPr>
        <p:spPr>
          <a:xfrm>
            <a:off x="2304000" y="19004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3" name="타원 102"/>
          <p:cNvSpPr>
            <a:spLocks noChangeAspect="1"/>
          </p:cNvSpPr>
          <p:nvPr/>
        </p:nvSpPr>
        <p:spPr>
          <a:xfrm>
            <a:off x="5112918" y="31981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107" name="직사각형 106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8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0" name="직사각형 39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60495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94245"/>
              </p:ext>
            </p:extLst>
          </p:nvPr>
        </p:nvGraphicFramePr>
        <p:xfrm>
          <a:off x="1458000" y="2880000"/>
          <a:ext cx="6120000" cy="216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1620000"/>
                <a:gridCol w="720000"/>
                <a:gridCol w="540000"/>
                <a:gridCol w="540000"/>
                <a:gridCol w="540000"/>
                <a:gridCol w="14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담당 선생님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 상태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 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하원 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엄희정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17:20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보강출석이었음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2017-12-05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지각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15:50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엄희정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조퇴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출석 후 조퇴함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엄희정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17:20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상태변경 버튼 클릭 시 출석상태 변경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호출</a:t>
            </a:r>
            <a:endParaRPr lang="en-US" altLang="ko-KR" dirty="0" smtClean="0"/>
          </a:p>
          <a:p>
            <a:r>
              <a:rPr lang="ko-KR" altLang="en-US" dirty="0" smtClean="0"/>
              <a:t>출석상태 변경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팝업에서 상태변경 사유를 입력한 내용으로 </a:t>
            </a:r>
            <a:r>
              <a:rPr lang="ko-KR" altLang="en-US" dirty="0" smtClean="0"/>
              <a:t>출력됨</a:t>
            </a:r>
            <a:endParaRPr lang="en-US" altLang="ko-KR" dirty="0" smtClean="0"/>
          </a:p>
          <a:p>
            <a:r>
              <a:rPr lang="ko-KR" altLang="en-US" dirty="0" smtClean="0"/>
              <a:t>출석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강의의 수업 시작 전 등원하여 출석 처리한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강의의 수업 시작 후 등원하여 출석 처리한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출석 상태가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출석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상태에서 상태 변경 버튼을 클릭하여 상태를 조퇴로 강제 변경한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강의 수업 종료 후까지 등원하지 않아 출석 체크가 되지 않은 상태</a:t>
            </a:r>
            <a:r>
              <a:rPr lang="en-US" altLang="ko-KR" dirty="0" smtClean="0"/>
              <a:t> 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</a:t>
            </a:r>
            <a:r>
              <a:rPr lang="ko-KR" altLang="en-US" dirty="0"/>
              <a:t>석</a:t>
            </a:r>
            <a:r>
              <a:rPr lang="ko-KR" altLang="en-US" dirty="0" smtClean="0"/>
              <a:t>관리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출석 조회 및 출석 상태 변경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6182720" y="319640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 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182720" y="3738274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 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6182720" y="400919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 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6182720" y="4546075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 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182720" y="4813876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 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909600" y="5115552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61" name="타원 60"/>
          <p:cNvSpPr>
            <a:spLocks noChangeAspect="1"/>
          </p:cNvSpPr>
          <p:nvPr/>
        </p:nvSpPr>
        <p:spPr>
          <a:xfrm>
            <a:off x="6721200" y="31964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6941620" y="34726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198081"/>
              </p:ext>
            </p:extLst>
          </p:nvPr>
        </p:nvGraphicFramePr>
        <p:xfrm>
          <a:off x="1458000" y="1584000"/>
          <a:ext cx="6120000" cy="810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 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 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2592000" y="1627200"/>
            <a:ext cx="3636000" cy="180000"/>
            <a:chOff x="2592000" y="1627200"/>
            <a:chExt cx="3636000" cy="180000"/>
          </a:xfrm>
        </p:grpSpPr>
        <p:grpSp>
          <p:nvGrpSpPr>
            <p:cNvPr id="94" name="그룹 93"/>
            <p:cNvGrpSpPr/>
            <p:nvPr/>
          </p:nvGrpSpPr>
          <p:grpSpPr>
            <a:xfrm>
              <a:off x="2592000" y="1627200"/>
              <a:ext cx="1800000" cy="180000"/>
              <a:chOff x="2076163" y="3143133"/>
              <a:chExt cx="1800000" cy="180000"/>
            </a:xfrm>
          </p:grpSpPr>
          <p:sp>
            <p:nvSpPr>
              <p:cNvPr id="100" name="직사각형 99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2017-08-31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01" name="그룹 100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02" name="직사각형 101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03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>
              <a:off x="4428000" y="1627200"/>
              <a:ext cx="1800000" cy="180000"/>
              <a:chOff x="2076163" y="3143133"/>
              <a:chExt cx="1800000" cy="180000"/>
            </a:xfrm>
          </p:grpSpPr>
          <p:sp>
            <p:nvSpPr>
              <p:cNvPr id="96" name="직사각형 95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7" name="그룹 96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8" name="직사각형 97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9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104" name="그룹 103"/>
          <p:cNvGrpSpPr/>
          <p:nvPr/>
        </p:nvGrpSpPr>
        <p:grpSpPr>
          <a:xfrm>
            <a:off x="2592000" y="1900477"/>
            <a:ext cx="1800000" cy="180000"/>
            <a:chOff x="4278488" y="5431208"/>
            <a:chExt cx="2099987" cy="252000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109" name="직사각형 108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수학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111" name="직사각형 110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강의명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2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1" name="직사각형 50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4518000" y="27630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3919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62697"/>
              </p:ext>
            </p:extLst>
          </p:nvPr>
        </p:nvGraphicFramePr>
        <p:xfrm>
          <a:off x="1458000" y="2880000"/>
          <a:ext cx="6120000" cy="216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2340000"/>
                <a:gridCol w="540000"/>
                <a:gridCol w="540000"/>
                <a:gridCol w="540000"/>
                <a:gridCol w="14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출석상태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 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하원 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17:20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보강출석이었음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2017-12-05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지각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15:50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조퇴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출석 후 조퇴함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17:20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출석상태 변경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</a:t>
            </a:r>
            <a:endParaRPr lang="en-US" altLang="ko-KR" dirty="0" smtClean="0"/>
          </a:p>
          <a:p>
            <a:r>
              <a:rPr lang="ko-KR" altLang="en-US" dirty="0" smtClean="0"/>
              <a:t>출석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조퇴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보강</a:t>
            </a:r>
            <a:endParaRPr lang="en-US" altLang="ko-KR" dirty="0" smtClean="0"/>
          </a:p>
          <a:p>
            <a:r>
              <a:rPr lang="ko-KR" altLang="en-US" dirty="0" smtClean="0"/>
              <a:t>변경사유 입력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100bytes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</a:t>
            </a:r>
            <a:r>
              <a:rPr lang="ko-KR" altLang="en-US" dirty="0"/>
              <a:t>석</a:t>
            </a:r>
            <a:r>
              <a:rPr lang="ko-KR" altLang="en-US" dirty="0" smtClean="0"/>
              <a:t>관리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출석 상태 변경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6182720" y="319640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 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182720" y="3738274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 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6182720" y="400919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 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6182720" y="4546075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 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182720" y="4813876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 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909600" y="5115552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19145"/>
              </p:ext>
            </p:extLst>
          </p:nvPr>
        </p:nvGraphicFramePr>
        <p:xfrm>
          <a:off x="1458000" y="1584000"/>
          <a:ext cx="6120000" cy="810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 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 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2592000" y="1627200"/>
            <a:ext cx="3636000" cy="180000"/>
            <a:chOff x="2592000" y="1627200"/>
            <a:chExt cx="3636000" cy="180000"/>
          </a:xfrm>
        </p:grpSpPr>
        <p:grpSp>
          <p:nvGrpSpPr>
            <p:cNvPr id="94" name="그룹 93"/>
            <p:cNvGrpSpPr/>
            <p:nvPr/>
          </p:nvGrpSpPr>
          <p:grpSpPr>
            <a:xfrm>
              <a:off x="2592000" y="1627200"/>
              <a:ext cx="1800000" cy="180000"/>
              <a:chOff x="2076163" y="3143133"/>
              <a:chExt cx="1800000" cy="180000"/>
            </a:xfrm>
          </p:grpSpPr>
          <p:sp>
            <p:nvSpPr>
              <p:cNvPr id="100" name="직사각형 99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01" name="그룹 100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02" name="직사각형 101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03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>
              <a:off x="4428000" y="1627200"/>
              <a:ext cx="1800000" cy="180000"/>
              <a:chOff x="2076163" y="3143133"/>
              <a:chExt cx="1800000" cy="180000"/>
            </a:xfrm>
          </p:grpSpPr>
          <p:sp>
            <p:nvSpPr>
              <p:cNvPr id="96" name="직사각형 95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7" name="그룹 96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8" name="직사각형 97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9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104" name="그룹 103"/>
          <p:cNvGrpSpPr/>
          <p:nvPr/>
        </p:nvGrpSpPr>
        <p:grpSpPr>
          <a:xfrm>
            <a:off x="2592000" y="1900477"/>
            <a:ext cx="1800000" cy="180000"/>
            <a:chOff x="4278488" y="5431208"/>
            <a:chExt cx="2099987" cy="252000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109" name="직사각형 108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111" name="직사각형 110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2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1" name="직사각형 70"/>
          <p:cNvSpPr/>
          <p:nvPr/>
        </p:nvSpPr>
        <p:spPr>
          <a:xfrm>
            <a:off x="87766" y="629616"/>
            <a:ext cx="7552267" cy="596053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398398" y="2878299"/>
            <a:ext cx="2880000" cy="1670399"/>
            <a:chOff x="2398398" y="2878299"/>
            <a:chExt cx="2880000" cy="1670399"/>
          </a:xfrm>
        </p:grpSpPr>
        <p:grpSp>
          <p:nvGrpSpPr>
            <p:cNvPr id="53" name="그룹 52"/>
            <p:cNvGrpSpPr/>
            <p:nvPr/>
          </p:nvGrpSpPr>
          <p:grpSpPr>
            <a:xfrm>
              <a:off x="2398398" y="2878299"/>
              <a:ext cx="2880000" cy="1670399"/>
              <a:chOff x="2398398" y="2369803"/>
              <a:chExt cx="2880000" cy="1670399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2398398" y="2369803"/>
                <a:ext cx="2880000" cy="1670399"/>
                <a:chOff x="10554418" y="6829199"/>
                <a:chExt cx="3721846" cy="2338558"/>
              </a:xfrm>
            </p:grpSpPr>
            <p:sp>
              <p:nvSpPr>
                <p:cNvPr id="63" name="사각형 설명선 62"/>
                <p:cNvSpPr/>
                <p:nvPr/>
              </p:nvSpPr>
              <p:spPr>
                <a:xfrm>
                  <a:off x="10554418" y="6829199"/>
                  <a:ext cx="3721846" cy="2338558"/>
                </a:xfrm>
                <a:prstGeom prst="wedgeRectCallout">
                  <a:avLst>
                    <a:gd name="adj1" fmla="val -49683"/>
                    <a:gd name="adj2" fmla="val -17182"/>
                  </a:avLst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latinLnBrk="0">
                    <a:lnSpc>
                      <a:spcPct val="110000"/>
                    </a:lnSpc>
                    <a:spcBef>
                      <a:spcPct val="25000"/>
                    </a:spcBef>
                    <a:defRPr/>
                  </a:pPr>
                  <a:endParaRPr lang="en-US" altLang="ko-KR" sz="800" dirty="0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64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13888148" y="6838638"/>
                  <a:ext cx="325651" cy="301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800" b="1" dirty="0">
                      <a:latin typeface="+mn-ea"/>
                    </a:rPr>
                    <a:t>X</a:t>
                  </a:r>
                  <a:endParaRPr lang="ko-KR" altLang="en-US" sz="800" b="1" dirty="0">
                    <a:latin typeface="+mn-ea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 bwMode="auto">
              <a:xfrm>
                <a:off x="2938398" y="25267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출석상태 변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경</a:t>
                </a:r>
                <a:r>
                  <a:rPr lang="ko-KR" altLang="en-US" sz="800" b="1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사유를 입력해 주세요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.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2565054" y="3009895"/>
                <a:ext cx="2574557" cy="52181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endPara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 bwMode="auto">
              <a:xfrm>
                <a:off x="3339611" y="3560726"/>
                <a:ext cx="1800000" cy="1800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0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/ 100bytes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3285042" y="4277279"/>
              <a:ext cx="1106712" cy="180367"/>
              <a:chOff x="3257542" y="4277279"/>
              <a:chExt cx="1106712" cy="180367"/>
            </a:xfrm>
          </p:grpSpPr>
          <p:sp>
            <p:nvSpPr>
              <p:cNvPr id="55" name="직사각형 54"/>
              <p:cNvSpPr/>
              <p:nvPr/>
            </p:nvSpPr>
            <p:spPr bwMode="auto">
              <a:xfrm>
                <a:off x="3257542" y="4277279"/>
                <a:ext cx="540000" cy="180000"/>
              </a:xfrm>
              <a:prstGeom prst="rect">
                <a:avLst/>
              </a:prstGeom>
              <a:solidFill>
                <a:schemeClr val="tx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415" tIns="34208" rIns="68415" bIns="34208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저장</a:t>
                </a: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3824254" y="4277646"/>
                <a:ext cx="540000" cy="18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취소</a:t>
                </a:r>
                <a:endPara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65" name="타원 64"/>
          <p:cNvSpPr>
            <a:spLocks noChangeAspect="1"/>
          </p:cNvSpPr>
          <p:nvPr/>
        </p:nvSpPr>
        <p:spPr>
          <a:xfrm>
            <a:off x="2398398" y="27996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>
          <a:xfrm>
            <a:off x="3105062" y="33129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565062" y="3312990"/>
            <a:ext cx="540000" cy="180000"/>
            <a:chOff x="4278488" y="5431208"/>
            <a:chExt cx="629994" cy="252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4278488" y="5431208"/>
              <a:ext cx="62999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출석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Arrow Down"/>
            <p:cNvSpPr>
              <a:spLocks noChangeAspect="1"/>
            </p:cNvSpPr>
            <p:nvPr/>
          </p:nvSpPr>
          <p:spPr bwMode="auto">
            <a:xfrm flipH="1">
              <a:off x="4775162" y="5539120"/>
              <a:ext cx="64009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타원 69"/>
          <p:cNvSpPr>
            <a:spLocks noChangeAspect="1"/>
          </p:cNvSpPr>
          <p:nvPr/>
        </p:nvSpPr>
        <p:spPr>
          <a:xfrm>
            <a:off x="3711139" y="36960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7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기간선</a:t>
            </a:r>
            <a:r>
              <a:rPr lang="ko-KR" altLang="en-US" dirty="0"/>
              <a:t>택</a:t>
            </a:r>
            <a:endParaRPr lang="en-US" altLang="ko-KR" dirty="0" smtClean="0"/>
          </a:p>
          <a:p>
            <a:r>
              <a:rPr lang="ko-KR" altLang="en-US" dirty="0" smtClean="0"/>
              <a:t>상담유형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심층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정기</a:t>
            </a:r>
            <a:endParaRPr lang="en-US" altLang="ko-KR" dirty="0" smtClean="0"/>
          </a:p>
          <a:p>
            <a:r>
              <a:rPr lang="ko-KR" altLang="en-US" dirty="0"/>
              <a:t>처리상태 </a:t>
            </a:r>
            <a:r>
              <a:rPr lang="en-US" altLang="ko-KR" dirty="0"/>
              <a:t>: </a:t>
            </a:r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en-US" altLang="ko-KR" dirty="0" smtClean="0"/>
              <a:t>(</a:t>
            </a:r>
            <a:r>
              <a:rPr lang="en-US" altLang="ko-KR" dirty="0" err="1"/>
              <a:t>df</a:t>
            </a:r>
            <a:r>
              <a:rPr lang="en-US" altLang="ko-KR" dirty="0"/>
              <a:t>)/</a:t>
            </a:r>
            <a:r>
              <a:rPr lang="ko-KR" altLang="en-US" dirty="0"/>
              <a:t>대기</a:t>
            </a:r>
            <a:r>
              <a:rPr lang="en-US" altLang="ko-KR" dirty="0"/>
              <a:t>/</a:t>
            </a:r>
            <a:r>
              <a:rPr lang="ko-KR" altLang="en-US" dirty="0"/>
              <a:t>완료</a:t>
            </a:r>
            <a:endParaRPr lang="en-US" altLang="ko-KR" dirty="0"/>
          </a:p>
          <a:p>
            <a:r>
              <a:rPr lang="ko-KR" altLang="en-US" dirty="0"/>
              <a:t>검색할 제목 또는 내용 입력 </a:t>
            </a:r>
            <a:r>
              <a:rPr lang="en-US" altLang="ko-KR" dirty="0"/>
              <a:t>: like </a:t>
            </a:r>
            <a:r>
              <a:rPr lang="ko-KR" altLang="en-US" dirty="0"/>
              <a:t>검색이 가능해야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smtClean="0"/>
              <a:t>상담 제목 또는 처리상태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대기 상태인 경우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클릭 시 상담내용 상세 화면으로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상담내역이 없는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상담내역이 없습니다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ko-KR" altLang="en-US" dirty="0" smtClean="0"/>
              <a:t>등록 버튼 클릭 시 상담 등록 화면으로 이동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상담 검색 및 목록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589609"/>
              </p:ext>
            </p:extLst>
          </p:nvPr>
        </p:nvGraphicFramePr>
        <p:xfrm>
          <a:off x="1458000" y="1584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 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유형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제목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2592000" y="1899430"/>
            <a:ext cx="1800000" cy="180000"/>
            <a:chOff x="4278488" y="5431208"/>
            <a:chExt cx="2099987" cy="252000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652000" y="1899430"/>
            <a:ext cx="1800000" cy="180000"/>
            <a:chOff x="4278488" y="5431208"/>
            <a:chExt cx="2099987" cy="252000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8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직사각형 79"/>
          <p:cNvSpPr/>
          <p:nvPr/>
        </p:nvSpPr>
        <p:spPr bwMode="auto">
          <a:xfrm>
            <a:off x="2592000" y="2164955"/>
            <a:ext cx="252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578089"/>
              </p:ext>
            </p:extLst>
          </p:nvPr>
        </p:nvGraphicFramePr>
        <p:xfrm>
          <a:off x="1458000" y="2880000"/>
          <a:ext cx="612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0"/>
                <a:gridCol w="540000"/>
                <a:gridCol w="540000"/>
                <a:gridCol w="1080000"/>
                <a:gridCol w="540000"/>
                <a:gridCol w="540000"/>
                <a:gridCol w="10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등록자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 유형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 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처리자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처리 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 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임빛나리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 학생 수업 태도 관련 상담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정계숙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학습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2017-12-03 18:33:33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박완섭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2017-12-03 18:33:33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출결 관련 상담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정계숙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학습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 15:33:33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나대기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 15:33:33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9" name="타원 98"/>
          <p:cNvSpPr>
            <a:spLocks noChangeAspect="1"/>
          </p:cNvSpPr>
          <p:nvPr/>
        </p:nvSpPr>
        <p:spPr>
          <a:xfrm>
            <a:off x="2325339" y="1627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909970" y="4025995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92000" y="1627200"/>
            <a:ext cx="3636000" cy="180000"/>
            <a:chOff x="2592000" y="1627200"/>
            <a:chExt cx="3636000" cy="180000"/>
          </a:xfrm>
        </p:grpSpPr>
        <p:grpSp>
          <p:nvGrpSpPr>
            <p:cNvPr id="88" name="그룹 87"/>
            <p:cNvGrpSpPr/>
            <p:nvPr/>
          </p:nvGrpSpPr>
          <p:grpSpPr>
            <a:xfrm>
              <a:off x="2592000" y="1627200"/>
              <a:ext cx="1800000" cy="180000"/>
              <a:chOff x="2076163" y="3143133"/>
              <a:chExt cx="1800000" cy="180000"/>
            </a:xfrm>
          </p:grpSpPr>
          <p:sp>
            <p:nvSpPr>
              <p:cNvPr id="94" name="직사각형 93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6" name="직사각형 95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7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89" name="그룹 88"/>
            <p:cNvGrpSpPr/>
            <p:nvPr/>
          </p:nvGrpSpPr>
          <p:grpSpPr>
            <a:xfrm>
              <a:off x="4428000" y="1627200"/>
              <a:ext cx="1800000" cy="180000"/>
              <a:chOff x="2076163" y="3143133"/>
              <a:chExt cx="1800000" cy="180000"/>
            </a:xfrm>
          </p:grpSpPr>
          <p:sp>
            <p:nvSpPr>
              <p:cNvPr id="90" name="직사각형 89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1" name="그룹 90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2" name="직사각형 91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3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100" name="타원 99"/>
          <p:cNvSpPr>
            <a:spLocks noChangeAspect="1"/>
          </p:cNvSpPr>
          <p:nvPr/>
        </p:nvSpPr>
        <p:spPr>
          <a:xfrm>
            <a:off x="2325339" y="18946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8" name="타원 107"/>
          <p:cNvSpPr>
            <a:spLocks noChangeAspect="1"/>
          </p:cNvSpPr>
          <p:nvPr/>
        </p:nvSpPr>
        <p:spPr>
          <a:xfrm>
            <a:off x="5395286" y="18943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9" name="타원 108"/>
          <p:cNvSpPr>
            <a:spLocks noChangeAspect="1"/>
          </p:cNvSpPr>
          <p:nvPr/>
        </p:nvSpPr>
        <p:spPr>
          <a:xfrm>
            <a:off x="2325339" y="21653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1" name="타원 110"/>
          <p:cNvSpPr>
            <a:spLocks noChangeAspect="1"/>
          </p:cNvSpPr>
          <p:nvPr/>
        </p:nvSpPr>
        <p:spPr>
          <a:xfrm>
            <a:off x="3165562" y="31998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1494291" y="3738284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" name="타원 112"/>
          <p:cNvSpPr>
            <a:spLocks noChangeAspect="1"/>
          </p:cNvSpPr>
          <p:nvPr/>
        </p:nvSpPr>
        <p:spPr>
          <a:xfrm>
            <a:off x="2444755" y="37382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6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4" name="타원 113"/>
          <p:cNvSpPr>
            <a:spLocks noChangeAspect="1"/>
          </p:cNvSpPr>
          <p:nvPr/>
        </p:nvSpPr>
        <p:spPr>
          <a:xfrm>
            <a:off x="7131081" y="31998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367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상담유형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심층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정기</a:t>
            </a:r>
            <a:endParaRPr lang="en-US" altLang="ko-KR" dirty="0" smtClean="0"/>
          </a:p>
          <a:p>
            <a:r>
              <a:rPr lang="ko-KR" altLang="en-US" dirty="0" smtClean="0"/>
              <a:t>상담 제목 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 글자 수 제한 없음</a:t>
            </a:r>
            <a:endParaRPr lang="en-US" altLang="ko-KR" dirty="0" smtClean="0"/>
          </a:p>
          <a:p>
            <a:r>
              <a:rPr lang="ko-KR" altLang="en-US" dirty="0" smtClean="0"/>
              <a:t>상담 내용 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1,000bytes</a:t>
            </a:r>
          </a:p>
          <a:p>
            <a:r>
              <a:rPr lang="ko-KR" altLang="en-US" dirty="0" smtClean="0"/>
              <a:t>담당자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영역 클릭 시 직원 검색 팝업 호출</a:t>
            </a:r>
            <a:endParaRPr lang="en-US" altLang="ko-KR" dirty="0" smtClean="0"/>
          </a:p>
          <a:p>
            <a:r>
              <a:rPr lang="ko-KR" altLang="en-US" dirty="0" smtClean="0"/>
              <a:t>처리 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r>
              <a:rPr lang="ko-KR" altLang="en-US" dirty="0" smtClean="0"/>
              <a:t>저장 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저장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 </a:t>
            </a:r>
          </a:p>
          <a:p>
            <a:pPr lvl="1"/>
            <a:r>
              <a:rPr lang="ko-KR" altLang="en-US" dirty="0" smtClean="0"/>
              <a:t>확인 버튼 클릭 시 입력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 저장 후 상담 상세 화면으로 이동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슬라이드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목록 버튼 클릭 시 수정사항이 있는 경우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작성</a:t>
            </a:r>
            <a:r>
              <a:rPr lang="ko-KR" altLang="en-US" dirty="0"/>
              <a:t>한</a:t>
            </a:r>
            <a:r>
              <a:rPr lang="ko-KR" altLang="en-US" dirty="0" smtClean="0"/>
              <a:t> 내용이 저장되지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계속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 – </a:t>
            </a:r>
            <a:r>
              <a:rPr lang="ko-KR" altLang="en-US" dirty="0" smtClean="0"/>
              <a:t>확인 버튼 클릭 시 저장하지 않고 상담관리 목록 화면으로 이동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상담 등록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69633"/>
              </p:ext>
            </p:extLst>
          </p:nvPr>
        </p:nvGraphicFramePr>
        <p:xfrm>
          <a:off x="1458000" y="1584000"/>
          <a:ext cx="6120000" cy="19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 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2592000" y="1627200"/>
            <a:ext cx="1800000" cy="180000"/>
            <a:chOff x="4278488" y="5431208"/>
            <a:chExt cx="2099987" cy="252000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592000" y="2177098"/>
            <a:ext cx="4860000" cy="676822"/>
            <a:chOff x="2693197" y="1814657"/>
            <a:chExt cx="6271310" cy="947559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2693197" y="1814657"/>
              <a:ext cx="6271310" cy="94755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59" name="Resize Handle"/>
            <p:cNvSpPr>
              <a:spLocks noChangeAspect="1" noEditPoints="1"/>
            </p:cNvSpPr>
            <p:nvPr/>
          </p:nvSpPr>
          <p:spPr bwMode="auto">
            <a:xfrm>
              <a:off x="8785728" y="2596246"/>
              <a:ext cx="113913" cy="111126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8" name="타원 97"/>
          <p:cNvSpPr>
            <a:spLocks noChangeAspect="1"/>
          </p:cNvSpPr>
          <p:nvPr/>
        </p:nvSpPr>
        <p:spPr>
          <a:xfrm>
            <a:off x="2323383" y="16289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592000" y="1894454"/>
            <a:ext cx="48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>
          <a:xfrm>
            <a:off x="2323383" y="19029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660551" y="2853919"/>
            <a:ext cx="1800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 / 1000bytes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458000" y="3639762"/>
            <a:ext cx="1825401" cy="180000"/>
            <a:chOff x="1494291" y="5707918"/>
            <a:chExt cx="1825401" cy="180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1494291" y="5707918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2419692" y="5707918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99" name="타원 98"/>
          <p:cNvSpPr>
            <a:spLocks noChangeAspect="1"/>
          </p:cNvSpPr>
          <p:nvPr/>
        </p:nvSpPr>
        <p:spPr>
          <a:xfrm>
            <a:off x="1458000" y="38634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2323383" y="24255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1" name="타원 70"/>
          <p:cNvSpPr>
            <a:spLocks noChangeAspect="1"/>
          </p:cNvSpPr>
          <p:nvPr/>
        </p:nvSpPr>
        <p:spPr>
          <a:xfrm>
            <a:off x="2383401" y="38634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6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592000" y="3098012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2323383" y="30980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592000" y="3350803"/>
            <a:ext cx="1800000" cy="180000"/>
            <a:chOff x="4278488" y="5431208"/>
            <a:chExt cx="2099987" cy="252000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대기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타원 30"/>
          <p:cNvSpPr>
            <a:spLocks noChangeAspect="1"/>
          </p:cNvSpPr>
          <p:nvPr/>
        </p:nvSpPr>
        <p:spPr>
          <a:xfrm>
            <a:off x="2321768" y="33479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개정 이력</a:t>
            </a:r>
            <a:endParaRPr lang="ko-KR" altLang="en-US" dirty="0"/>
          </a:p>
        </p:txBody>
      </p:sp>
      <p:graphicFrame>
        <p:nvGraphicFramePr>
          <p:cNvPr id="6" name="Group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00180"/>
              </p:ext>
            </p:extLst>
          </p:nvPr>
        </p:nvGraphicFramePr>
        <p:xfrm>
          <a:off x="93000" y="514286"/>
          <a:ext cx="9720000" cy="2586854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20000"/>
                <a:gridCol w="252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버전관리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이기훈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이기훈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2018-02-07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개발팀 리뷰 완료 및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 시 이동화면 프로세스 통일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이기훈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2018-03-28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원장단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요구사항 미팅 후 수정사항 반영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9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검색정보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r>
              <a:rPr lang="ko-KR" altLang="en-US" dirty="0" smtClean="0"/>
              <a:t>검색 결과 목록에서 라디오 버튼 선택 후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하단의 선택 버튼 클릭 시 해당 강사가 담당자로 지정 됨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직원 검색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19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 지정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 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2592000" y="2177098"/>
            <a:ext cx="4860000" cy="676822"/>
            <a:chOff x="2693197" y="1814657"/>
            <a:chExt cx="6271310" cy="947559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2693197" y="1814657"/>
              <a:ext cx="6271310" cy="94755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59" name="Resize Handle"/>
            <p:cNvSpPr>
              <a:spLocks noChangeAspect="1" noEditPoints="1"/>
            </p:cNvSpPr>
            <p:nvPr/>
          </p:nvSpPr>
          <p:spPr bwMode="auto">
            <a:xfrm>
              <a:off x="8785728" y="2596246"/>
              <a:ext cx="113913" cy="111126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직사각형 50"/>
          <p:cNvSpPr/>
          <p:nvPr/>
        </p:nvSpPr>
        <p:spPr bwMode="auto">
          <a:xfrm>
            <a:off x="2592000" y="1894454"/>
            <a:ext cx="48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660551" y="2853919"/>
            <a:ext cx="1800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 / 1000bytes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458000" y="3639762"/>
            <a:ext cx="1825401" cy="180000"/>
            <a:chOff x="1494291" y="5707918"/>
            <a:chExt cx="1825401" cy="180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1494291" y="5707918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2419692" y="5707918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25" name="직사각형 24"/>
          <p:cNvSpPr/>
          <p:nvPr/>
        </p:nvSpPr>
        <p:spPr bwMode="auto">
          <a:xfrm>
            <a:off x="2592000" y="3098012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592000" y="3350803"/>
            <a:ext cx="1800000" cy="180000"/>
            <a:chOff x="4278488" y="5431208"/>
            <a:chExt cx="2099987" cy="252000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대기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76199" y="634999"/>
            <a:ext cx="7552267" cy="596053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172043" y="1149592"/>
            <a:ext cx="5360578" cy="3927506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6297503" y="1252440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08511" y="1406595"/>
            <a:ext cx="749564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직원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검색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829627" y="2257394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298976" y="4814504"/>
            <a:ext cx="1106712" cy="180367"/>
            <a:chOff x="3285042" y="5798575"/>
            <a:chExt cx="1106712" cy="180367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2298"/>
              </p:ext>
            </p:extLst>
          </p:nvPr>
        </p:nvGraphicFramePr>
        <p:xfrm>
          <a:off x="1332332" y="2846447"/>
          <a:ext cx="5040000" cy="162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0000"/>
                <a:gridCol w="1590000"/>
                <a:gridCol w="1590000"/>
                <a:gridCol w="159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 반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김무겸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010-5656-8989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앞반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010-7878-8989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뒷반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정상태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010-4545-5656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앞반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원은정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010-2656-5959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뒷반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이무열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010-7575-5353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뒷반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8534"/>
              </p:ext>
            </p:extLst>
          </p:nvPr>
        </p:nvGraphicFramePr>
        <p:xfrm>
          <a:off x="1332332" y="1662747"/>
          <a:ext cx="5040000" cy="2701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396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 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2458843" y="1700289"/>
            <a:ext cx="3628725" cy="180000"/>
            <a:chOff x="2217218" y="1706072"/>
            <a:chExt cx="3628725" cy="180000"/>
          </a:xfrm>
        </p:grpSpPr>
        <p:grpSp>
          <p:nvGrpSpPr>
            <p:cNvPr id="39" name="그룹 38"/>
            <p:cNvGrpSpPr/>
            <p:nvPr/>
          </p:nvGrpSpPr>
          <p:grpSpPr>
            <a:xfrm>
              <a:off x="2217218" y="1706072"/>
              <a:ext cx="1800000" cy="180000"/>
              <a:chOff x="4278489" y="5431208"/>
              <a:chExt cx="2099987" cy="252000"/>
            </a:xfrm>
          </p:grpSpPr>
          <p:sp>
            <p:nvSpPr>
              <p:cNvPr id="41" name="직사각형 40"/>
              <p:cNvSpPr/>
              <p:nvPr/>
            </p:nvSpPr>
            <p:spPr bwMode="auto">
              <a:xfrm>
                <a:off x="4278489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전체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 bwMode="auto">
            <a:xfrm>
              <a:off x="4045943" y="1706072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60" name="Scrollbar" descr="&lt;SmartSettings&gt;&lt;SmartResize enabled=&quot;True&quot; minWidth=&quot;7&quot; minHeight=&quot;6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222013" y="3106578"/>
            <a:ext cx="144017" cy="1350000"/>
            <a:chOff x="5066883" y="1652571"/>
            <a:chExt cx="144017" cy="2880470"/>
          </a:xfrm>
          <a:solidFill>
            <a:srgbClr val="FFFFFF"/>
          </a:solidFill>
        </p:grpSpPr>
        <p:sp>
          <p:nvSpPr>
            <p:cNvPr id="63" name="Track"/>
            <p:cNvSpPr/>
            <p:nvPr/>
          </p:nvSpPr>
          <p:spPr>
            <a:xfrm rot="5400000">
              <a:off x="3698657" y="3020797"/>
              <a:ext cx="2880470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 rot="5400000">
              <a:off x="4217055" y="3129050"/>
              <a:ext cx="1843502" cy="8267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5106760" y="1778921"/>
              <a:ext cx="64008" cy="7719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106760" y="4298614"/>
              <a:ext cx="64008" cy="7718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7" name="타원 66"/>
          <p:cNvSpPr>
            <a:spLocks noChangeAspect="1"/>
          </p:cNvSpPr>
          <p:nvPr/>
        </p:nvSpPr>
        <p:spPr>
          <a:xfrm>
            <a:off x="2185135" y="17002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>
            <a:spLocks noChangeAspect="1"/>
          </p:cNvSpPr>
          <p:nvPr/>
        </p:nvSpPr>
        <p:spPr>
          <a:xfrm>
            <a:off x="1197765" y="31501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0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처리하기 버튼 클릭 시 </a:t>
            </a:r>
            <a:r>
              <a:rPr lang="en-US" altLang="ko-KR" b="1" dirty="0" smtClean="0">
                <a:solidFill>
                  <a:srgbClr val="FF0000"/>
                </a:solidFill>
              </a:rPr>
              <a:t>action </a:t>
            </a:r>
            <a:r>
              <a:rPr lang="ko-KR" altLang="en-US" b="1" dirty="0" smtClean="0">
                <a:solidFill>
                  <a:srgbClr val="FF0000"/>
                </a:solidFill>
              </a:rPr>
              <a:t>정의 필요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trike="sngStrike" dirty="0" smtClean="0"/>
              <a:t>처리상태가 완료가 되면 처리하기 버튼은 출력되지 않음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처리하기 버튼 유지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비활성화 처리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 smtClean="0"/>
          </a:p>
          <a:p>
            <a:r>
              <a:rPr lang="ko-KR" altLang="en-US" dirty="0" smtClean="0"/>
              <a:t>목록 버튼 클릭 시 해당 학생의 상담관리 목록 화면으로 이동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상담 내역 상세 보기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98246"/>
              </p:ext>
            </p:extLst>
          </p:nvPr>
        </p:nvGraphicFramePr>
        <p:xfrm>
          <a:off x="1458000" y="1584000"/>
          <a:ext cx="6120000" cy="2826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심층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 원장님께 심층 상담을 요청 하였습니다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최근 학습 성적 부진으로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이금빛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학생 어머니가 안문교 원장님께 심층 상담 요청을 했습니다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날짜와 시간은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), 15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시에 방문을 원하고 있습니다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학부모님께 회신 요청 드립니다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등록자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정계숙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 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2017-12-03 15:00:02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 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 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타원 60"/>
          <p:cNvSpPr>
            <a:spLocks noChangeAspect="1"/>
          </p:cNvSpPr>
          <p:nvPr/>
        </p:nvSpPr>
        <p:spPr>
          <a:xfrm>
            <a:off x="1458000" y="46718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2383401" y="46718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458000" y="4483173"/>
            <a:ext cx="1825401" cy="180000"/>
            <a:chOff x="1494291" y="5707918"/>
            <a:chExt cx="1825401" cy="180000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1494291" y="5707918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처리하기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2419692" y="5707918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16" name="직사각형 15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상담 내용 답변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첨부파일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영역 클릭 시 </a:t>
            </a:r>
            <a:r>
              <a:rPr lang="ko-KR" altLang="en-US" dirty="0" err="1" smtClean="0"/>
              <a:t>파일찾기</a:t>
            </a:r>
            <a:r>
              <a:rPr lang="ko-KR" altLang="en-US" dirty="0" smtClean="0"/>
              <a:t> 윈도우 시스템 팝업 호출</a:t>
            </a:r>
            <a:endParaRPr lang="en-US" altLang="ko-KR" dirty="0" smtClean="0"/>
          </a:p>
          <a:p>
            <a:r>
              <a:rPr lang="ko-KR" altLang="en-US" dirty="0" smtClean="0"/>
              <a:t>저장 버튼 클릭 시 상담을 최초 등록한 담당자에게 </a:t>
            </a:r>
            <a:r>
              <a:rPr lang="en-US" altLang="ko-KR" dirty="0" smtClean="0"/>
              <a:t>SMS </a:t>
            </a:r>
            <a:r>
              <a:rPr lang="ko-KR" altLang="en-US" dirty="0" smtClean="0"/>
              <a:t>발송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상담제목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대한 처리가 완료 되었습니다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Ex) ‘</a:t>
            </a:r>
            <a:r>
              <a:rPr lang="ko-KR" altLang="en-US" dirty="0" smtClean="0"/>
              <a:t>안문교 원장님께 심층 상담을 요청 하였습니다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에 대한 처리가 완료 되었습니다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처리 상태는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변경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상담 </a:t>
            </a:r>
            <a:r>
              <a:rPr lang="ko-KR" altLang="en-US" dirty="0" smtClean="0"/>
              <a:t>내용 처리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39342"/>
              </p:ext>
            </p:extLst>
          </p:nvPr>
        </p:nvGraphicFramePr>
        <p:xfrm>
          <a:off x="1458000" y="1584000"/>
          <a:ext cx="6120000" cy="3564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심층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 원장님께 심층 상담을 요청 하였습니다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최근 학습 성적 부진으로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이금빛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학생 어머니가 안문교 원장님께 심층 상담 요청을 했습니다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날짜와 시간은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), 15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시에 방문을 원하고 있습니다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학부모님께 회신 요청 드립니다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등록자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정계숙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 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2017-12-03 15:00:02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 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0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내용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답변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8" name="타원 97"/>
          <p:cNvSpPr>
            <a:spLocks noChangeAspect="1"/>
          </p:cNvSpPr>
          <p:nvPr/>
        </p:nvSpPr>
        <p:spPr>
          <a:xfrm>
            <a:off x="2321768" y="42879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458000" y="5224719"/>
            <a:ext cx="1825401" cy="180000"/>
            <a:chOff x="1494291" y="5707918"/>
            <a:chExt cx="1825401" cy="180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1494291" y="5707918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2419692" y="5707918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27" name="직사각형 26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592000" y="3927530"/>
            <a:ext cx="4860000" cy="676822"/>
            <a:chOff x="2693197" y="1814657"/>
            <a:chExt cx="6271310" cy="947559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2693197" y="1814657"/>
              <a:ext cx="6271310" cy="94755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34" name="Resize Handle"/>
            <p:cNvSpPr>
              <a:spLocks noChangeAspect="1" noEditPoints="1"/>
            </p:cNvSpPr>
            <p:nvPr/>
          </p:nvSpPr>
          <p:spPr bwMode="auto">
            <a:xfrm>
              <a:off x="8785728" y="2596246"/>
              <a:ext cx="113913" cy="111126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 bwMode="auto">
          <a:xfrm>
            <a:off x="5660551" y="4604351"/>
            <a:ext cx="1800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 / 1000bytes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592000" y="4926812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>
          <a:xfrm>
            <a:off x="2318337" y="49268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>
          <a:xfrm>
            <a:off x="1458000" y="54326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5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4613"/>
              </p:ext>
            </p:extLst>
          </p:nvPr>
        </p:nvGraphicFramePr>
        <p:xfrm>
          <a:off x="1458000" y="4571879"/>
          <a:ext cx="612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1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 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셔틀버스 정보가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 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셔틀버스 정보가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승차 및 하차 셔틀버스 정보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승차 정류장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승차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버스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차량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 선생님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휴대폰 번호</a:t>
            </a:r>
            <a:endParaRPr lang="en-US" altLang="ko-KR" dirty="0" smtClean="0"/>
          </a:p>
          <a:p>
            <a:r>
              <a:rPr lang="ko-KR" altLang="en-US" dirty="0" smtClean="0"/>
              <a:t>셔틀버스 변경 버튼 클릭 시 셔틀버스 정보 수정 화면으로 이동</a:t>
            </a:r>
            <a:endParaRPr lang="en-US" altLang="ko-KR" dirty="0" smtClean="0"/>
          </a:p>
          <a:p>
            <a:r>
              <a:rPr lang="ko-KR" altLang="en-US" dirty="0" smtClean="0"/>
              <a:t>셔틀버스를 이용하지 않거나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전인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셔틀버스 정보가 없습니다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ko-KR" altLang="en-US" dirty="0" smtClean="0"/>
              <a:t>등록 버튼 클릭 시 셔틀버스 정보 등록 화면으로 이동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셔틀버스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셔틀버스 정보 조회 및 노선 선택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31174"/>
              </p:ext>
            </p:extLst>
          </p:nvPr>
        </p:nvGraphicFramePr>
        <p:xfrm>
          <a:off x="1458000" y="1584000"/>
          <a:ext cx="6120000" cy="216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 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정차 위치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정류장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정문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 요일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월요일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15:18 /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수요일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15:18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버스 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호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샛별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파크타운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차량번호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경기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65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아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1234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 선생님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김기사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010-1234-5678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 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정차 위치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정류장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정문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 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월요일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18:30 /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수요일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18:30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버스 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호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샛별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파크타운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차량번호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경기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65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아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3354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 선생님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박기사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010-1234-5698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1458000" y="3809394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셔틀버스 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1458000" y="14663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2399971" y="38093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3703971" y="48847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458000" y="5729630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1458000" y="594151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4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셔틀버스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셔틀버스 등록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승차정보 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승차 정보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하차 정보 탭으로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정차 위치 입력 후 검색 버튼 클릭 시 하단에 셔틀버스 정보 출력</a:t>
            </a:r>
            <a:endParaRPr lang="en-US" altLang="ko-KR" dirty="0" smtClean="0"/>
          </a:p>
          <a:p>
            <a:r>
              <a:rPr lang="ko-KR" altLang="en-US" dirty="0" smtClean="0"/>
              <a:t>최초 진입 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정차 위치를 검색해 주세요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노선번호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노선명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 선생님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차량번호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탑승 가능 인원 항목으로 출력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버스의 정원이 아님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정차 위치 검색 실패 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정류장명을</a:t>
            </a:r>
            <a:r>
              <a:rPr lang="ko-KR" altLang="en-US" dirty="0" smtClean="0"/>
              <a:t> 확인해 주세요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491704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정차 위치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정류장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584800" y="1904363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58000" y="1624189"/>
            <a:ext cx="1826091" cy="186119"/>
            <a:chOff x="8449199" y="4015810"/>
            <a:chExt cx="2359871" cy="260566"/>
          </a:xfrm>
        </p:grpSpPr>
        <p:cxnSp>
          <p:nvCxnSpPr>
            <p:cNvPr id="17" name="Line"/>
            <p:cNvCxnSpPr/>
            <p:nvPr/>
          </p:nvCxnSpPr>
          <p:spPr>
            <a:xfrm>
              <a:off x="9524906" y="4265086"/>
              <a:ext cx="125612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ctive Tab Shape"/>
            <p:cNvSpPr/>
            <p:nvPr/>
          </p:nvSpPr>
          <p:spPr>
            <a:xfrm>
              <a:off x="8449199" y="4015810"/>
              <a:ext cx="1163076" cy="251999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승차 정보</a:t>
              </a:r>
              <a:endParaRPr lang="en-US" sz="800" b="1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9" name="Active Tab Marker"/>
            <p:cNvCxnSpPr/>
            <p:nvPr/>
          </p:nvCxnSpPr>
          <p:spPr>
            <a:xfrm>
              <a:off x="8451582" y="4276376"/>
              <a:ext cx="1080000" cy="0"/>
            </a:xfrm>
            <a:prstGeom prst="line">
              <a:avLst/>
            </a:prstGeom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ctive Tab Shape"/>
            <p:cNvSpPr/>
            <p:nvPr/>
          </p:nvSpPr>
          <p:spPr>
            <a:xfrm>
              <a:off x="9645994" y="4015810"/>
              <a:ext cx="1163076" cy="251999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하차 정보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cxnSp>
        <p:nvCxnSpPr>
          <p:cNvPr id="22" name="Active Tab Marker"/>
          <p:cNvCxnSpPr/>
          <p:nvPr/>
        </p:nvCxnSpPr>
        <p:spPr>
          <a:xfrm>
            <a:off x="1463565" y="1801919"/>
            <a:ext cx="900000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>
            <a:spLocks noChangeAspect="1"/>
          </p:cNvSpPr>
          <p:nvPr/>
        </p:nvSpPr>
        <p:spPr>
          <a:xfrm>
            <a:off x="1458000" y="14998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64691"/>
              </p:ext>
            </p:extLst>
          </p:nvPr>
        </p:nvGraphicFramePr>
        <p:xfrm>
          <a:off x="1458000" y="2880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080000"/>
                <a:gridCol w="1080000"/>
                <a:gridCol w="1080000"/>
                <a:gridCol w="900000"/>
                <a:gridCol w="90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노선번호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노선명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담당 선생님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차량번호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탑승 가능 인원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정차 위치를 검색해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타원 31"/>
          <p:cNvSpPr>
            <a:spLocks noChangeAspect="1"/>
          </p:cNvSpPr>
          <p:nvPr/>
        </p:nvSpPr>
        <p:spPr>
          <a:xfrm>
            <a:off x="1458000" y="27643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8384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학생관리 </a:t>
            </a:r>
            <a:r>
              <a:rPr lang="en-US" altLang="ko-KR" dirty="0"/>
              <a:t>– </a:t>
            </a:r>
            <a:r>
              <a:rPr lang="ko-KR" altLang="en-US" dirty="0"/>
              <a:t>셔틀버스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셔틀버스 등록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검색된 정류장이 포함된 노선의 전체 정차 위치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검색어로 입력한 </a:t>
            </a:r>
            <a:r>
              <a:rPr lang="ko-KR" altLang="en-US" dirty="0" err="1" smtClean="0"/>
              <a:t>정류장명</a:t>
            </a:r>
            <a:r>
              <a:rPr lang="ko-KR" altLang="en-US" dirty="0" smtClean="0"/>
              <a:t> 강조 표시</a:t>
            </a:r>
            <a:endParaRPr lang="en-US" altLang="ko-KR" dirty="0" smtClean="0"/>
          </a:p>
          <a:p>
            <a:r>
              <a:rPr lang="en-US" altLang="ko-KR" dirty="0" smtClean="0"/>
              <a:t>▲ </a:t>
            </a:r>
            <a:r>
              <a:rPr lang="ko-KR" altLang="en-US" dirty="0" smtClean="0"/>
              <a:t>버튼 클릭 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더플라우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정류장이 선택되고 우측의 승차 시간이 해당 정류장 정보에 맞게 변경</a:t>
            </a:r>
            <a:endParaRPr lang="en-US" altLang="ko-KR" dirty="0" smtClean="0"/>
          </a:p>
          <a:p>
            <a:r>
              <a:rPr lang="en-US" altLang="ko-KR" dirty="0" smtClean="0"/>
              <a:t>▼ </a:t>
            </a:r>
            <a:r>
              <a:rPr lang="ko-KR" altLang="en-US" dirty="0" smtClean="0"/>
              <a:t>버튼 클릭 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임광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보성</a:t>
            </a:r>
            <a:r>
              <a:rPr lang="en-US" altLang="ko-KR" dirty="0" smtClean="0"/>
              <a:t>A </a:t>
            </a:r>
            <a:r>
              <a:rPr lang="ko-KR" altLang="en-US" dirty="0" smtClean="0"/>
              <a:t>후문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정류장이 선택되고 우측의 승차 시간이 해당 정류장 정보에 맞게 변경</a:t>
            </a:r>
            <a:endParaRPr lang="en-US" altLang="ko-KR" dirty="0"/>
          </a:p>
          <a:p>
            <a:r>
              <a:rPr lang="ko-KR" altLang="en-US" dirty="0" smtClean="0"/>
              <a:t>검색한 정류장을 지나는 셔틀버스의 시간대별 승차 시간 출력</a:t>
            </a:r>
            <a:endParaRPr lang="en-US" altLang="ko-KR" dirty="0" smtClean="0"/>
          </a:p>
          <a:p>
            <a:r>
              <a:rPr lang="ko-KR" altLang="en-US" dirty="0" smtClean="0"/>
              <a:t>해당 승차 시간에 시작하는 강의 시간 출력</a:t>
            </a:r>
            <a:endParaRPr lang="en-US" altLang="ko-KR" dirty="0" smtClean="0"/>
          </a:p>
          <a:p>
            <a:r>
              <a:rPr lang="ko-KR" altLang="en-US" dirty="0" smtClean="0"/>
              <a:t>선택한 요일의 배경 강조 처리</a:t>
            </a:r>
            <a:endParaRPr lang="en-US" altLang="ko-KR" dirty="0" smtClean="0"/>
          </a:p>
          <a:p>
            <a:r>
              <a:rPr lang="ko-KR" altLang="en-US" dirty="0" smtClean="0"/>
              <a:t>저장 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저장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 – </a:t>
            </a:r>
            <a:r>
              <a:rPr lang="ko-KR" altLang="en-US" dirty="0" smtClean="0"/>
              <a:t>확인 버튼 클릭 시 셔틀버스 정보를 저장하고 현재 화면에서 대기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검색어를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트리폴리스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검색 하였으나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최종 선택된 </a:t>
            </a:r>
            <a:r>
              <a:rPr lang="ko-KR" altLang="en-US" dirty="0" err="1" smtClean="0"/>
              <a:t>정류장명이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주영교회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경우 해당 학생의 승차 위치는 주영교회로 저장 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21816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정차 위치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정류장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584800" y="1904363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트리폴리스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58000" y="1624189"/>
            <a:ext cx="1826091" cy="186119"/>
            <a:chOff x="8449199" y="4015810"/>
            <a:chExt cx="2359871" cy="260566"/>
          </a:xfrm>
        </p:grpSpPr>
        <p:cxnSp>
          <p:nvCxnSpPr>
            <p:cNvPr id="17" name="Line"/>
            <p:cNvCxnSpPr/>
            <p:nvPr/>
          </p:nvCxnSpPr>
          <p:spPr>
            <a:xfrm>
              <a:off x="9524906" y="4265086"/>
              <a:ext cx="125612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ctive Tab Shape"/>
            <p:cNvSpPr/>
            <p:nvPr/>
          </p:nvSpPr>
          <p:spPr>
            <a:xfrm>
              <a:off x="8449199" y="4015810"/>
              <a:ext cx="1163076" cy="251999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승차 정보</a:t>
              </a:r>
              <a:endParaRPr lang="en-US" sz="800" b="1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9" name="Active Tab Marker"/>
            <p:cNvCxnSpPr/>
            <p:nvPr/>
          </p:nvCxnSpPr>
          <p:spPr>
            <a:xfrm>
              <a:off x="8451582" y="4276376"/>
              <a:ext cx="1080000" cy="0"/>
            </a:xfrm>
            <a:prstGeom prst="line">
              <a:avLst/>
            </a:prstGeom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ctive Tab Shape"/>
            <p:cNvSpPr/>
            <p:nvPr/>
          </p:nvSpPr>
          <p:spPr>
            <a:xfrm>
              <a:off x="9645994" y="4015810"/>
              <a:ext cx="1163076" cy="251999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하차 정보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cxnSp>
        <p:nvCxnSpPr>
          <p:cNvPr id="22" name="Active Tab Marker"/>
          <p:cNvCxnSpPr/>
          <p:nvPr/>
        </p:nvCxnSpPr>
        <p:spPr>
          <a:xfrm>
            <a:off x="1463565" y="1801919"/>
            <a:ext cx="900000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910791"/>
              </p:ext>
            </p:extLst>
          </p:nvPr>
        </p:nvGraphicFramePr>
        <p:xfrm>
          <a:off x="1458000" y="3614401"/>
          <a:ext cx="6120000" cy="189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40000"/>
                <a:gridCol w="720000"/>
                <a:gridCol w="72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정차 위치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정류장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 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 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토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스타파크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청솔 </a:t>
                      </a: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계룡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정문 앞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더플라우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트리폴리스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임광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보성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후문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미켈란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쉐르빌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주영교회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08:30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09:00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11:12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11:40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15:27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15:50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16:30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17:00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18:02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18:30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19:02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19:30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58000" y="2880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080000"/>
                <a:gridCol w="1080000"/>
                <a:gridCol w="1080000"/>
                <a:gridCol w="900000"/>
                <a:gridCol w="90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노선번호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노선명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담당 선생님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차량번호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탑승 가능 인원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호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샛별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파크타운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김기사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010-1234-5678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경기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76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3333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1458000" y="5577057"/>
            <a:ext cx="1825401" cy="180000"/>
            <a:chOff x="1494291" y="5707918"/>
            <a:chExt cx="1825401" cy="180000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1494291" y="5707918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2419692" y="5707918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28" name="타원 27"/>
          <p:cNvSpPr>
            <a:spLocks noChangeAspect="1"/>
          </p:cNvSpPr>
          <p:nvPr/>
        </p:nvSpPr>
        <p:spPr>
          <a:xfrm>
            <a:off x="2945527" y="39165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3668379" y="39165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>
          <a:xfrm>
            <a:off x="7172145" y="41928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6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1458000" y="57570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7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33" name="Play"/>
          <p:cNvSpPr>
            <a:spLocks noChangeAspect="1"/>
          </p:cNvSpPr>
          <p:nvPr/>
        </p:nvSpPr>
        <p:spPr bwMode="auto">
          <a:xfrm rot="-5400000">
            <a:off x="2070891" y="3973002"/>
            <a:ext cx="144000" cy="144000"/>
          </a:xfrm>
          <a:custGeom>
            <a:avLst/>
            <a:gdLst>
              <a:gd name="T0" fmla="*/ 824 w 863"/>
              <a:gd name="T1" fmla="*/ 369 h 858"/>
              <a:gd name="T2" fmla="*/ 102 w 863"/>
              <a:gd name="T3" fmla="*/ 11 h 858"/>
              <a:gd name="T4" fmla="*/ 33 w 863"/>
              <a:gd name="T5" fmla="*/ 13 h 858"/>
              <a:gd name="T6" fmla="*/ 0 w 863"/>
              <a:gd name="T7" fmla="*/ 73 h 858"/>
              <a:gd name="T8" fmla="*/ 0 w 863"/>
              <a:gd name="T9" fmla="*/ 789 h 858"/>
              <a:gd name="T10" fmla="*/ 33 w 863"/>
              <a:gd name="T11" fmla="*/ 848 h 858"/>
              <a:gd name="T12" fmla="*/ 71 w 863"/>
              <a:gd name="T13" fmla="*/ 858 h 858"/>
              <a:gd name="T14" fmla="*/ 102 w 863"/>
              <a:gd name="T15" fmla="*/ 851 h 858"/>
              <a:gd name="T16" fmla="*/ 825 w 863"/>
              <a:gd name="T17" fmla="*/ 493 h 858"/>
              <a:gd name="T18" fmla="*/ 863 w 863"/>
              <a:gd name="T19" fmla="*/ 431 h 858"/>
              <a:gd name="T20" fmla="*/ 824 w 863"/>
              <a:gd name="T21" fmla="*/ 369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3" h="858">
                <a:moveTo>
                  <a:pt x="824" y="369"/>
                </a:moveTo>
                <a:lnTo>
                  <a:pt x="102" y="11"/>
                </a:lnTo>
                <a:cubicBezTo>
                  <a:pt x="80" y="0"/>
                  <a:pt x="54" y="1"/>
                  <a:pt x="33" y="13"/>
                </a:cubicBezTo>
                <a:cubicBezTo>
                  <a:pt x="13" y="26"/>
                  <a:pt x="0" y="49"/>
                  <a:pt x="0" y="73"/>
                </a:cubicBezTo>
                <a:lnTo>
                  <a:pt x="0" y="789"/>
                </a:lnTo>
                <a:cubicBezTo>
                  <a:pt x="0" y="813"/>
                  <a:pt x="13" y="835"/>
                  <a:pt x="33" y="848"/>
                </a:cubicBezTo>
                <a:cubicBezTo>
                  <a:pt x="45" y="855"/>
                  <a:pt x="58" y="858"/>
                  <a:pt x="71" y="858"/>
                </a:cubicBezTo>
                <a:cubicBezTo>
                  <a:pt x="81" y="858"/>
                  <a:pt x="92" y="856"/>
                  <a:pt x="102" y="851"/>
                </a:cubicBezTo>
                <a:lnTo>
                  <a:pt x="825" y="493"/>
                </a:lnTo>
                <a:cubicBezTo>
                  <a:pt x="848" y="481"/>
                  <a:pt x="863" y="457"/>
                  <a:pt x="863" y="431"/>
                </a:cubicBezTo>
                <a:cubicBezTo>
                  <a:pt x="863" y="404"/>
                  <a:pt x="848" y="380"/>
                  <a:pt x="824" y="36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Play"/>
          <p:cNvSpPr>
            <a:spLocks noChangeAspect="1"/>
          </p:cNvSpPr>
          <p:nvPr/>
        </p:nvSpPr>
        <p:spPr bwMode="auto">
          <a:xfrm rot="5400000">
            <a:off x="2070891" y="5274694"/>
            <a:ext cx="144000" cy="144000"/>
          </a:xfrm>
          <a:custGeom>
            <a:avLst/>
            <a:gdLst>
              <a:gd name="T0" fmla="*/ 824 w 863"/>
              <a:gd name="T1" fmla="*/ 369 h 858"/>
              <a:gd name="T2" fmla="*/ 102 w 863"/>
              <a:gd name="T3" fmla="*/ 11 h 858"/>
              <a:gd name="T4" fmla="*/ 33 w 863"/>
              <a:gd name="T5" fmla="*/ 13 h 858"/>
              <a:gd name="T6" fmla="*/ 0 w 863"/>
              <a:gd name="T7" fmla="*/ 73 h 858"/>
              <a:gd name="T8" fmla="*/ 0 w 863"/>
              <a:gd name="T9" fmla="*/ 789 h 858"/>
              <a:gd name="T10" fmla="*/ 33 w 863"/>
              <a:gd name="T11" fmla="*/ 848 h 858"/>
              <a:gd name="T12" fmla="*/ 71 w 863"/>
              <a:gd name="T13" fmla="*/ 858 h 858"/>
              <a:gd name="T14" fmla="*/ 102 w 863"/>
              <a:gd name="T15" fmla="*/ 851 h 858"/>
              <a:gd name="T16" fmla="*/ 825 w 863"/>
              <a:gd name="T17" fmla="*/ 493 h 858"/>
              <a:gd name="T18" fmla="*/ 863 w 863"/>
              <a:gd name="T19" fmla="*/ 431 h 858"/>
              <a:gd name="T20" fmla="*/ 824 w 863"/>
              <a:gd name="T21" fmla="*/ 369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3" h="858">
                <a:moveTo>
                  <a:pt x="824" y="369"/>
                </a:moveTo>
                <a:lnTo>
                  <a:pt x="102" y="11"/>
                </a:lnTo>
                <a:cubicBezTo>
                  <a:pt x="80" y="0"/>
                  <a:pt x="54" y="1"/>
                  <a:pt x="33" y="13"/>
                </a:cubicBezTo>
                <a:cubicBezTo>
                  <a:pt x="13" y="26"/>
                  <a:pt x="0" y="49"/>
                  <a:pt x="0" y="73"/>
                </a:cubicBezTo>
                <a:lnTo>
                  <a:pt x="0" y="789"/>
                </a:lnTo>
                <a:cubicBezTo>
                  <a:pt x="0" y="813"/>
                  <a:pt x="13" y="835"/>
                  <a:pt x="33" y="848"/>
                </a:cubicBezTo>
                <a:cubicBezTo>
                  <a:pt x="45" y="855"/>
                  <a:pt x="58" y="858"/>
                  <a:pt x="71" y="858"/>
                </a:cubicBezTo>
                <a:cubicBezTo>
                  <a:pt x="81" y="858"/>
                  <a:pt x="92" y="856"/>
                  <a:pt x="102" y="851"/>
                </a:cubicBezTo>
                <a:lnTo>
                  <a:pt x="825" y="493"/>
                </a:lnTo>
                <a:cubicBezTo>
                  <a:pt x="848" y="481"/>
                  <a:pt x="863" y="457"/>
                  <a:pt x="863" y="431"/>
                </a:cubicBezTo>
                <a:cubicBezTo>
                  <a:pt x="863" y="404"/>
                  <a:pt x="848" y="380"/>
                  <a:pt x="824" y="36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>
          <a:xfrm>
            <a:off x="1548000" y="45770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>
            <a:spLocks noChangeAspect="1"/>
          </p:cNvSpPr>
          <p:nvPr/>
        </p:nvSpPr>
        <p:spPr>
          <a:xfrm>
            <a:off x="2290392" y="39646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>
          <a:xfrm>
            <a:off x="2291383" y="52646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셔틀버스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셔틀버스 등록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하차 정보 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승차 정보 탭과 기능 동일</a:t>
            </a:r>
            <a:endParaRPr lang="en-US" altLang="ko-KR" dirty="0" smtClean="0"/>
          </a:p>
          <a:p>
            <a:r>
              <a:rPr lang="ko-KR" altLang="en-US" dirty="0" smtClean="0"/>
              <a:t>학원에서 탑승하는 시간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정류장에 내리는 시간이 아님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정차 위치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584800" y="1904363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트리폴리스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58000" y="1624189"/>
            <a:ext cx="1826091" cy="186119"/>
            <a:chOff x="8449199" y="4015810"/>
            <a:chExt cx="2359871" cy="260566"/>
          </a:xfrm>
        </p:grpSpPr>
        <p:cxnSp>
          <p:nvCxnSpPr>
            <p:cNvPr id="17" name="Line"/>
            <p:cNvCxnSpPr/>
            <p:nvPr/>
          </p:nvCxnSpPr>
          <p:spPr>
            <a:xfrm>
              <a:off x="9524906" y="4265086"/>
              <a:ext cx="125612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ctive Tab Shape"/>
            <p:cNvSpPr/>
            <p:nvPr/>
          </p:nvSpPr>
          <p:spPr>
            <a:xfrm>
              <a:off x="8449199" y="4015810"/>
              <a:ext cx="1163076" cy="251999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승차 정보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9" name="Active Tab Marker"/>
            <p:cNvCxnSpPr/>
            <p:nvPr/>
          </p:nvCxnSpPr>
          <p:spPr>
            <a:xfrm>
              <a:off x="8451582" y="4276376"/>
              <a:ext cx="1080000" cy="0"/>
            </a:xfrm>
            <a:prstGeom prst="line">
              <a:avLst/>
            </a:prstGeom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ctive Tab Shape"/>
            <p:cNvSpPr/>
            <p:nvPr/>
          </p:nvSpPr>
          <p:spPr>
            <a:xfrm>
              <a:off x="9645994" y="4015810"/>
              <a:ext cx="1163076" cy="251999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하차 정보</a:t>
              </a:r>
              <a:endParaRPr lang="en-US" sz="800" b="1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cxnSp>
        <p:nvCxnSpPr>
          <p:cNvPr id="22" name="Active Tab Marker"/>
          <p:cNvCxnSpPr/>
          <p:nvPr/>
        </p:nvCxnSpPr>
        <p:spPr>
          <a:xfrm>
            <a:off x="2386355" y="1801919"/>
            <a:ext cx="900000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88332"/>
              </p:ext>
            </p:extLst>
          </p:nvPr>
        </p:nvGraphicFramePr>
        <p:xfrm>
          <a:off x="1458000" y="3614401"/>
          <a:ext cx="6120000" cy="189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40000"/>
                <a:gridCol w="14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정류장명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 시간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학원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집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토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스타파</a:t>
                      </a: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크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청솔 </a:t>
                      </a: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계룡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정문 앞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더플라우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트리폴리스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임광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보성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후문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미켈란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쉐르빌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주영교회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11:30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14:10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18:30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19:30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21:00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22:00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58000" y="2880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080000"/>
                <a:gridCol w="1080000"/>
                <a:gridCol w="1080000"/>
                <a:gridCol w="900000"/>
                <a:gridCol w="90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노선번호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노선명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담당 선생님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차량번호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탑승 가능 인원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호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샛별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파크타운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김기사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010-1234-5678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경기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76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3333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1458000" y="5577057"/>
            <a:ext cx="1825401" cy="180000"/>
            <a:chOff x="1494291" y="5707918"/>
            <a:chExt cx="1825401" cy="180000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1494291" y="5707918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2419692" y="5707918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28" name="타원 27"/>
          <p:cNvSpPr>
            <a:spLocks noChangeAspect="1"/>
          </p:cNvSpPr>
          <p:nvPr/>
        </p:nvSpPr>
        <p:spPr>
          <a:xfrm>
            <a:off x="2945527" y="39165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3130184" y="16094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34" name="Play"/>
          <p:cNvSpPr>
            <a:spLocks noChangeAspect="1"/>
          </p:cNvSpPr>
          <p:nvPr/>
        </p:nvSpPr>
        <p:spPr bwMode="auto">
          <a:xfrm rot="-5400000">
            <a:off x="2070891" y="3973002"/>
            <a:ext cx="144000" cy="144000"/>
          </a:xfrm>
          <a:custGeom>
            <a:avLst/>
            <a:gdLst>
              <a:gd name="T0" fmla="*/ 824 w 863"/>
              <a:gd name="T1" fmla="*/ 369 h 858"/>
              <a:gd name="T2" fmla="*/ 102 w 863"/>
              <a:gd name="T3" fmla="*/ 11 h 858"/>
              <a:gd name="T4" fmla="*/ 33 w 863"/>
              <a:gd name="T5" fmla="*/ 13 h 858"/>
              <a:gd name="T6" fmla="*/ 0 w 863"/>
              <a:gd name="T7" fmla="*/ 73 h 858"/>
              <a:gd name="T8" fmla="*/ 0 w 863"/>
              <a:gd name="T9" fmla="*/ 789 h 858"/>
              <a:gd name="T10" fmla="*/ 33 w 863"/>
              <a:gd name="T11" fmla="*/ 848 h 858"/>
              <a:gd name="T12" fmla="*/ 71 w 863"/>
              <a:gd name="T13" fmla="*/ 858 h 858"/>
              <a:gd name="T14" fmla="*/ 102 w 863"/>
              <a:gd name="T15" fmla="*/ 851 h 858"/>
              <a:gd name="T16" fmla="*/ 825 w 863"/>
              <a:gd name="T17" fmla="*/ 493 h 858"/>
              <a:gd name="T18" fmla="*/ 863 w 863"/>
              <a:gd name="T19" fmla="*/ 431 h 858"/>
              <a:gd name="T20" fmla="*/ 824 w 863"/>
              <a:gd name="T21" fmla="*/ 369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3" h="858">
                <a:moveTo>
                  <a:pt x="824" y="369"/>
                </a:moveTo>
                <a:lnTo>
                  <a:pt x="102" y="11"/>
                </a:lnTo>
                <a:cubicBezTo>
                  <a:pt x="80" y="0"/>
                  <a:pt x="54" y="1"/>
                  <a:pt x="33" y="13"/>
                </a:cubicBezTo>
                <a:cubicBezTo>
                  <a:pt x="13" y="26"/>
                  <a:pt x="0" y="49"/>
                  <a:pt x="0" y="73"/>
                </a:cubicBezTo>
                <a:lnTo>
                  <a:pt x="0" y="789"/>
                </a:lnTo>
                <a:cubicBezTo>
                  <a:pt x="0" y="813"/>
                  <a:pt x="13" y="835"/>
                  <a:pt x="33" y="848"/>
                </a:cubicBezTo>
                <a:cubicBezTo>
                  <a:pt x="45" y="855"/>
                  <a:pt x="58" y="858"/>
                  <a:pt x="71" y="858"/>
                </a:cubicBezTo>
                <a:cubicBezTo>
                  <a:pt x="81" y="858"/>
                  <a:pt x="92" y="856"/>
                  <a:pt x="102" y="851"/>
                </a:cubicBezTo>
                <a:lnTo>
                  <a:pt x="825" y="493"/>
                </a:lnTo>
                <a:cubicBezTo>
                  <a:pt x="848" y="481"/>
                  <a:pt x="863" y="457"/>
                  <a:pt x="863" y="431"/>
                </a:cubicBezTo>
                <a:cubicBezTo>
                  <a:pt x="863" y="404"/>
                  <a:pt x="848" y="380"/>
                  <a:pt x="824" y="36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Play"/>
          <p:cNvSpPr>
            <a:spLocks noChangeAspect="1"/>
          </p:cNvSpPr>
          <p:nvPr/>
        </p:nvSpPr>
        <p:spPr bwMode="auto">
          <a:xfrm rot="5400000">
            <a:off x="2070891" y="5274694"/>
            <a:ext cx="144000" cy="144000"/>
          </a:xfrm>
          <a:custGeom>
            <a:avLst/>
            <a:gdLst>
              <a:gd name="T0" fmla="*/ 824 w 863"/>
              <a:gd name="T1" fmla="*/ 369 h 858"/>
              <a:gd name="T2" fmla="*/ 102 w 863"/>
              <a:gd name="T3" fmla="*/ 11 h 858"/>
              <a:gd name="T4" fmla="*/ 33 w 863"/>
              <a:gd name="T5" fmla="*/ 13 h 858"/>
              <a:gd name="T6" fmla="*/ 0 w 863"/>
              <a:gd name="T7" fmla="*/ 73 h 858"/>
              <a:gd name="T8" fmla="*/ 0 w 863"/>
              <a:gd name="T9" fmla="*/ 789 h 858"/>
              <a:gd name="T10" fmla="*/ 33 w 863"/>
              <a:gd name="T11" fmla="*/ 848 h 858"/>
              <a:gd name="T12" fmla="*/ 71 w 863"/>
              <a:gd name="T13" fmla="*/ 858 h 858"/>
              <a:gd name="T14" fmla="*/ 102 w 863"/>
              <a:gd name="T15" fmla="*/ 851 h 858"/>
              <a:gd name="T16" fmla="*/ 825 w 863"/>
              <a:gd name="T17" fmla="*/ 493 h 858"/>
              <a:gd name="T18" fmla="*/ 863 w 863"/>
              <a:gd name="T19" fmla="*/ 431 h 858"/>
              <a:gd name="T20" fmla="*/ 824 w 863"/>
              <a:gd name="T21" fmla="*/ 369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3" h="858">
                <a:moveTo>
                  <a:pt x="824" y="369"/>
                </a:moveTo>
                <a:lnTo>
                  <a:pt x="102" y="11"/>
                </a:lnTo>
                <a:cubicBezTo>
                  <a:pt x="80" y="0"/>
                  <a:pt x="54" y="1"/>
                  <a:pt x="33" y="13"/>
                </a:cubicBezTo>
                <a:cubicBezTo>
                  <a:pt x="13" y="26"/>
                  <a:pt x="0" y="49"/>
                  <a:pt x="0" y="73"/>
                </a:cubicBezTo>
                <a:lnTo>
                  <a:pt x="0" y="789"/>
                </a:lnTo>
                <a:cubicBezTo>
                  <a:pt x="0" y="813"/>
                  <a:pt x="13" y="835"/>
                  <a:pt x="33" y="848"/>
                </a:cubicBezTo>
                <a:cubicBezTo>
                  <a:pt x="45" y="855"/>
                  <a:pt x="58" y="858"/>
                  <a:pt x="71" y="858"/>
                </a:cubicBezTo>
                <a:cubicBezTo>
                  <a:pt x="81" y="858"/>
                  <a:pt x="92" y="856"/>
                  <a:pt x="102" y="851"/>
                </a:cubicBezTo>
                <a:lnTo>
                  <a:pt x="825" y="493"/>
                </a:lnTo>
                <a:cubicBezTo>
                  <a:pt x="848" y="481"/>
                  <a:pt x="863" y="457"/>
                  <a:pt x="863" y="431"/>
                </a:cubicBezTo>
                <a:cubicBezTo>
                  <a:pt x="863" y="404"/>
                  <a:pt x="848" y="380"/>
                  <a:pt x="824" y="36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선택한 학생의 수강료 납부 현황 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강의시작일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강의종료일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강의등록일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강의료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결제할금액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수납완료일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수납여부 항목으로 출력</a:t>
            </a:r>
            <a:endParaRPr lang="en-US" altLang="ko-KR" dirty="0" smtClean="0"/>
          </a:p>
          <a:p>
            <a:r>
              <a:rPr lang="ko-KR" altLang="en-US" dirty="0" smtClean="0"/>
              <a:t>수납하기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수강료를 수납하기 전 상태로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수납하기 버튼 클릭 시 결제금액 항목이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결제금액 책정 전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상태이면 결제금액을 책정하기 위한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총 결제금액 책정 후 수납을 진행해 주세요</a:t>
            </a:r>
            <a:r>
              <a:rPr lang="en-US" altLang="ko-KR" dirty="0" smtClean="0"/>
              <a:t>.[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ko-KR" altLang="en-US" dirty="0" smtClean="0"/>
              <a:t>결제내역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수납을 완료한 상태이며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버튼 클릭 시 결제내역 확인을 위한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호출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수강료납부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수강료 납부 조회 및 납부 처리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5760"/>
              </p:ext>
            </p:extLst>
          </p:nvPr>
        </p:nvGraphicFramePr>
        <p:xfrm>
          <a:off x="1458000" y="1584000"/>
          <a:ext cx="450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강의시작일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강의등록일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3063361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91679"/>
              </p:ext>
            </p:extLst>
          </p:nvPr>
        </p:nvGraphicFramePr>
        <p:xfrm>
          <a:off x="4609176" y="2446869"/>
          <a:ext cx="280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 금액 책정 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6467207" y="2761471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1" name="그룹 167"/>
          <p:cNvGrpSpPr/>
          <p:nvPr/>
        </p:nvGrpSpPr>
        <p:grpSpPr>
          <a:xfrm rot="16200000">
            <a:off x="4297905" y="2599471"/>
            <a:ext cx="252000" cy="252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  <p:sp>
          <p:nvSpPr>
            <p:cNvPr id="53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560397"/>
              </p:ext>
            </p:extLst>
          </p:nvPr>
        </p:nvGraphicFramePr>
        <p:xfrm>
          <a:off x="4221637" y="4639734"/>
          <a:ext cx="316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72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270,000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 flipH="1">
            <a:off x="5940400" y="3008235"/>
            <a:ext cx="291" cy="1548000"/>
          </a:xfrm>
          <a:prstGeom prst="straightConnector1">
            <a:avLst/>
          </a:prstGeom>
          <a:ln w="9525">
            <a:solidFill>
              <a:srgbClr val="FF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6426630" y="4954338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결제내역 보기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1494000" y="174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7277207" y="27614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7272649" y="4954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26" name="Cutout"/>
          <p:cNvGrpSpPr/>
          <p:nvPr/>
        </p:nvGrpSpPr>
        <p:grpSpPr>
          <a:xfrm>
            <a:off x="5932011" y="1576949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7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utout"/>
          <p:cNvGrpSpPr/>
          <p:nvPr/>
        </p:nvGrpSpPr>
        <p:grpSpPr>
          <a:xfrm>
            <a:off x="4569356" y="2447004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0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/>
          <p:cNvGrpSpPr/>
          <p:nvPr/>
        </p:nvGrpSpPr>
        <p:grpSpPr>
          <a:xfrm>
            <a:off x="4192851" y="4639206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직사각형 37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54473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9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선택한 학생의 수강료 납부 현황 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강의시작일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강의종료일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강의등록일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강의료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결제할금액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수납완료일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수납여부 항목으로 출력</a:t>
            </a:r>
            <a:endParaRPr lang="en-US" altLang="ko-KR" dirty="0" smtClean="0"/>
          </a:p>
          <a:p>
            <a:r>
              <a:rPr lang="ko-KR" altLang="en-US" dirty="0" smtClean="0"/>
              <a:t>수납하기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수강료를 수납하기 전 상태로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수납하기 버튼 클릭 시 결제금액 항목이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결제금액 책정 전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상태이면 결제금액을 책정하기 위한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총 결제금액 책정 후 수납을 진행해 주세요</a:t>
            </a:r>
            <a:r>
              <a:rPr lang="en-US" altLang="ko-KR" dirty="0" smtClean="0"/>
              <a:t>.[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ko-KR" altLang="en-US" dirty="0" smtClean="0"/>
              <a:t>결제내역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수납을 완료한 상태이며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버튼 클릭 시 결제내역 확인을 위한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호출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수강료납부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수강료 납부 조회 및 납부 처리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450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강의시작일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강의등록일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3063361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609176" y="2446869"/>
          <a:ext cx="280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 금액 책정 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6467207" y="2761471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1" name="그룹 167"/>
          <p:cNvGrpSpPr/>
          <p:nvPr/>
        </p:nvGrpSpPr>
        <p:grpSpPr>
          <a:xfrm rot="16200000">
            <a:off x="4297905" y="2599471"/>
            <a:ext cx="252000" cy="252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  <p:sp>
          <p:nvSpPr>
            <p:cNvPr id="53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221637" y="4639734"/>
          <a:ext cx="316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72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270,000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 flipH="1">
            <a:off x="5940400" y="3008235"/>
            <a:ext cx="291" cy="1548000"/>
          </a:xfrm>
          <a:prstGeom prst="straightConnector1">
            <a:avLst/>
          </a:prstGeom>
          <a:ln w="9525">
            <a:solidFill>
              <a:srgbClr val="FF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6426630" y="4954338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결제내역 보기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1494000" y="174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7277207" y="27614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7272649" y="4954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26" name="Cutout"/>
          <p:cNvGrpSpPr/>
          <p:nvPr/>
        </p:nvGrpSpPr>
        <p:grpSpPr>
          <a:xfrm>
            <a:off x="5932011" y="1576949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7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utout"/>
          <p:cNvGrpSpPr/>
          <p:nvPr/>
        </p:nvGrpSpPr>
        <p:grpSpPr>
          <a:xfrm>
            <a:off x="4569356" y="2447004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0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/>
          <p:cNvGrpSpPr/>
          <p:nvPr/>
        </p:nvGrpSpPr>
        <p:grpSpPr>
          <a:xfrm>
            <a:off x="4192851" y="4639206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76199" y="634999"/>
            <a:ext cx="7552267" cy="596053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7" name="사각형 설명선 76"/>
          <p:cNvSpPr/>
          <p:nvPr/>
        </p:nvSpPr>
        <p:spPr>
          <a:xfrm>
            <a:off x="1027046" y="1764272"/>
            <a:ext cx="5650572" cy="2017964"/>
          </a:xfrm>
          <a:prstGeom prst="wedgeRectCallout">
            <a:avLst>
              <a:gd name="adj1" fmla="val -49683"/>
              <a:gd name="adj2" fmla="val -17182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10000"/>
              </a:lnSpc>
              <a:spcBef>
                <a:spcPct val="25000"/>
              </a:spcBef>
              <a:defRPr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8" name="TextBox 28"/>
          <p:cNvSpPr txBox="1">
            <a:spLocks noChangeArrowheads="1"/>
          </p:cNvSpPr>
          <p:nvPr/>
        </p:nvSpPr>
        <p:spPr bwMode="auto">
          <a:xfrm>
            <a:off x="6422926" y="1771013"/>
            <a:ext cx="2519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X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952332" y="192120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수납을 진행합니다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.</a:t>
            </a:r>
            <a:endParaRPr lang="ko-KR" altLang="en-US" sz="8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298976" y="3366459"/>
            <a:ext cx="1106712" cy="180367"/>
            <a:chOff x="3257542" y="4277279"/>
            <a:chExt cx="1106712" cy="180367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3257542" y="4277279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결제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824254" y="4277646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/>
          </p:nvPr>
        </p:nvGraphicFramePr>
        <p:xfrm>
          <a:off x="1152332" y="2214372"/>
          <a:ext cx="540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 Port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수강일수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결제방법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할부개월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4" name="그룹 83"/>
          <p:cNvGrpSpPr/>
          <p:nvPr/>
        </p:nvGrpSpPr>
        <p:grpSpPr>
          <a:xfrm>
            <a:off x="2270473" y="2257947"/>
            <a:ext cx="1260000" cy="180000"/>
            <a:chOff x="4278487" y="5431208"/>
            <a:chExt cx="1469991" cy="252000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4278487" y="5431208"/>
              <a:ext cx="1469991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</a:t>
              </a:r>
              <a:r>
                <a:rPr lang="ko-KR" altLang="en-US" sz="8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Arrow Down"/>
            <p:cNvSpPr>
              <a:spLocks noChangeAspect="1"/>
            </p:cNvSpPr>
            <p:nvPr/>
          </p:nvSpPr>
          <p:spPr bwMode="auto">
            <a:xfrm flipH="1">
              <a:off x="5624677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7" name="직사각형 86"/>
          <p:cNvSpPr/>
          <p:nvPr/>
        </p:nvSpPr>
        <p:spPr bwMode="auto">
          <a:xfrm>
            <a:off x="4973659" y="2802834"/>
            <a:ext cx="12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2270473" y="3062279"/>
            <a:ext cx="1260000" cy="180000"/>
            <a:chOff x="4278487" y="5431208"/>
            <a:chExt cx="1469991" cy="252000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4278487" y="5431208"/>
              <a:ext cx="1469991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신용카드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" name="Arrow Down"/>
            <p:cNvSpPr>
              <a:spLocks noChangeAspect="1"/>
            </p:cNvSpPr>
            <p:nvPr/>
          </p:nvSpPr>
          <p:spPr bwMode="auto">
            <a:xfrm flipH="1">
              <a:off x="5624677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4973659" y="3062279"/>
            <a:ext cx="1260000" cy="180000"/>
            <a:chOff x="4278487" y="5431208"/>
            <a:chExt cx="1469991" cy="252000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4278487" y="5431208"/>
              <a:ext cx="1469991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일시불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Arrow Down"/>
            <p:cNvSpPr>
              <a:spLocks noChangeAspect="1"/>
            </p:cNvSpPr>
            <p:nvPr/>
          </p:nvSpPr>
          <p:spPr bwMode="auto">
            <a:xfrm flipH="1">
              <a:off x="5624677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4" name="타원 93"/>
          <p:cNvSpPr>
            <a:spLocks noChangeAspect="1"/>
          </p:cNvSpPr>
          <p:nvPr/>
        </p:nvSpPr>
        <p:spPr>
          <a:xfrm>
            <a:off x="1129933" y="183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5" name="타원 94"/>
          <p:cNvSpPr>
            <a:spLocks noChangeAspect="1"/>
          </p:cNvSpPr>
          <p:nvPr/>
        </p:nvSpPr>
        <p:spPr>
          <a:xfrm>
            <a:off x="2002000" y="225794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6" name="타원 95"/>
          <p:cNvSpPr>
            <a:spLocks noChangeAspect="1"/>
          </p:cNvSpPr>
          <p:nvPr/>
        </p:nvSpPr>
        <p:spPr>
          <a:xfrm>
            <a:off x="4718464" y="28028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7" name="타원 96"/>
          <p:cNvSpPr>
            <a:spLocks noChangeAspect="1"/>
          </p:cNvSpPr>
          <p:nvPr/>
        </p:nvSpPr>
        <p:spPr>
          <a:xfrm>
            <a:off x="2002000" y="30679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8" name="타원 97"/>
          <p:cNvSpPr>
            <a:spLocks noChangeAspect="1"/>
          </p:cNvSpPr>
          <p:nvPr/>
        </p:nvSpPr>
        <p:spPr>
          <a:xfrm>
            <a:off x="4718464" y="30679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4-1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9" name="타원 98"/>
          <p:cNvSpPr>
            <a:spLocks noChangeAspect="1"/>
          </p:cNvSpPr>
          <p:nvPr/>
        </p:nvSpPr>
        <p:spPr>
          <a:xfrm>
            <a:off x="3118976" y="33668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55119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0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결제내역 상세보기 </a:t>
            </a:r>
            <a:r>
              <a:rPr lang="ko-KR" altLang="en-US" dirty="0" err="1"/>
              <a:t>레이어</a:t>
            </a:r>
            <a:r>
              <a:rPr lang="ko-KR" altLang="en-US" dirty="0"/>
              <a:t> 팝업</a:t>
            </a:r>
            <a:endParaRPr lang="en-US" altLang="ko-KR" dirty="0"/>
          </a:p>
          <a:p>
            <a:r>
              <a:rPr lang="ko-KR" altLang="en-US" dirty="0"/>
              <a:t>결제를 신용카드로 한 경우 카드명과 할부 개월 수를 </a:t>
            </a:r>
            <a:r>
              <a:rPr lang="en-US" altLang="ko-KR" dirty="0"/>
              <a:t>00</a:t>
            </a:r>
            <a:r>
              <a:rPr lang="ko-KR" altLang="en-US" dirty="0"/>
              <a:t>개월 형태로 출력</a:t>
            </a:r>
            <a:endParaRPr lang="en-US" altLang="ko-KR" dirty="0"/>
          </a:p>
          <a:p>
            <a:pPr lvl="1"/>
            <a:r>
              <a:rPr lang="en-US" altLang="ko-KR" dirty="0"/>
              <a:t>Ex : </a:t>
            </a:r>
            <a:r>
              <a:rPr lang="ko-KR" altLang="en-US" dirty="0"/>
              <a:t>국민카드</a:t>
            </a:r>
            <a:r>
              <a:rPr lang="en-US" altLang="ko-KR" dirty="0"/>
              <a:t> (00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승인취소 버튼 클릭 시 결제 취소 </a:t>
            </a:r>
            <a:r>
              <a:rPr lang="ko-KR" altLang="en-US" dirty="0" err="1"/>
              <a:t>레이어</a:t>
            </a:r>
            <a:r>
              <a:rPr lang="ko-KR" altLang="en-US" dirty="0"/>
              <a:t> 팝업 호출 </a:t>
            </a:r>
            <a:r>
              <a:rPr lang="en-US" altLang="ko-KR" dirty="0"/>
              <a:t>– </a:t>
            </a:r>
            <a:r>
              <a:rPr lang="ko-KR" altLang="en-US" b="1" dirty="0">
                <a:solidFill>
                  <a:srgbClr val="FF0000"/>
                </a:solidFill>
              </a:rPr>
              <a:t>승인 취소가 가능한 기간 확인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 err="1"/>
              <a:t>더보기</a:t>
            </a:r>
            <a:endParaRPr lang="en-US" altLang="ko-KR" dirty="0"/>
          </a:p>
          <a:p>
            <a:pPr lvl="1"/>
            <a:r>
              <a:rPr lang="ko-KR" altLang="en-US" dirty="0"/>
              <a:t>결제 내역은 최근 </a:t>
            </a:r>
            <a:r>
              <a:rPr lang="en-US" altLang="ko-KR" dirty="0"/>
              <a:t>2</a:t>
            </a:r>
            <a:r>
              <a:rPr lang="ko-KR" altLang="en-US" dirty="0"/>
              <a:t>개의 결제 내역을 기본으로 출력하고</a:t>
            </a:r>
            <a:r>
              <a:rPr lang="en-US" altLang="ko-KR" dirty="0"/>
              <a:t>, </a:t>
            </a:r>
            <a:r>
              <a:rPr lang="ko-KR" altLang="en-US" dirty="0"/>
              <a:t>결제한 내역이 </a:t>
            </a:r>
            <a:r>
              <a:rPr lang="en-US" altLang="ko-KR" dirty="0"/>
              <a:t>3</a:t>
            </a:r>
            <a:r>
              <a:rPr lang="ko-KR" altLang="en-US" dirty="0"/>
              <a:t>개 이상인 경우 </a:t>
            </a:r>
            <a:r>
              <a:rPr lang="ko-KR" altLang="en-US" dirty="0" err="1"/>
              <a:t>더보기</a:t>
            </a:r>
            <a:r>
              <a:rPr lang="ko-KR" altLang="en-US" dirty="0"/>
              <a:t> 버튼 클릭 시 </a:t>
            </a:r>
            <a:r>
              <a:rPr lang="en-US" altLang="ko-KR" dirty="0"/>
              <a:t>2</a:t>
            </a:r>
            <a:r>
              <a:rPr lang="ko-KR" altLang="en-US" dirty="0"/>
              <a:t>개씩 목록에 추가하여 출력</a:t>
            </a:r>
            <a:endParaRPr lang="en-US" altLang="ko-KR" dirty="0"/>
          </a:p>
          <a:p>
            <a:pPr lvl="1"/>
            <a:r>
              <a:rPr lang="ko-KR" altLang="en-US" dirty="0" err="1"/>
              <a:t>더보기</a:t>
            </a:r>
            <a:r>
              <a:rPr lang="ko-KR" altLang="en-US" dirty="0"/>
              <a:t> 버튼 클릭 시 추가 내역이 없는 경우 </a:t>
            </a:r>
            <a:r>
              <a:rPr lang="en-US" altLang="ko-KR" dirty="0"/>
              <a:t>Alert “</a:t>
            </a:r>
            <a:r>
              <a:rPr lang="ko-KR" altLang="en-US" dirty="0"/>
              <a:t>데이터가 더 이상 없습니다</a:t>
            </a:r>
            <a:r>
              <a:rPr lang="en-US" altLang="ko-KR" dirty="0"/>
              <a:t>. [</a:t>
            </a:r>
            <a:r>
              <a:rPr lang="ko-KR" altLang="en-US" dirty="0"/>
              <a:t>확인</a:t>
            </a:r>
            <a:r>
              <a:rPr lang="en-US" altLang="ko-KR" dirty="0"/>
              <a:t>]”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수강료납부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수강료 납부 조회 및 납부 처리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450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강의시작일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강의등록일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3063361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609176" y="2446869"/>
          <a:ext cx="280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 금액 책정 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6467207" y="2761471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1" name="그룹 167"/>
          <p:cNvGrpSpPr/>
          <p:nvPr/>
        </p:nvGrpSpPr>
        <p:grpSpPr>
          <a:xfrm rot="16200000">
            <a:off x="4297905" y="2599471"/>
            <a:ext cx="252000" cy="252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  <p:sp>
          <p:nvSpPr>
            <p:cNvPr id="53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221637" y="4639734"/>
          <a:ext cx="316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72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270,000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 flipH="1">
            <a:off x="5940400" y="3008235"/>
            <a:ext cx="291" cy="1548000"/>
          </a:xfrm>
          <a:prstGeom prst="straightConnector1">
            <a:avLst/>
          </a:prstGeom>
          <a:ln w="9525">
            <a:solidFill>
              <a:srgbClr val="FF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6426630" y="4954338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결제내역 보기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1494000" y="174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7277207" y="27614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7272649" y="4954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26" name="Cutout"/>
          <p:cNvGrpSpPr/>
          <p:nvPr/>
        </p:nvGrpSpPr>
        <p:grpSpPr>
          <a:xfrm>
            <a:off x="5932011" y="1576949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7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utout"/>
          <p:cNvGrpSpPr/>
          <p:nvPr/>
        </p:nvGrpSpPr>
        <p:grpSpPr>
          <a:xfrm>
            <a:off x="4569356" y="2447004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0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/>
          <p:cNvGrpSpPr/>
          <p:nvPr/>
        </p:nvGrpSpPr>
        <p:grpSpPr>
          <a:xfrm>
            <a:off x="4192851" y="4639206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76199" y="634999"/>
            <a:ext cx="7552267" cy="596053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사각형 설명선 39"/>
          <p:cNvSpPr/>
          <p:nvPr/>
        </p:nvSpPr>
        <p:spPr>
          <a:xfrm>
            <a:off x="433736" y="1764271"/>
            <a:ext cx="6837192" cy="2206595"/>
          </a:xfrm>
          <a:prstGeom prst="wedgeRectCallout">
            <a:avLst>
              <a:gd name="adj1" fmla="val -49683"/>
              <a:gd name="adj2" fmla="val -17182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10000"/>
              </a:lnSpc>
              <a:spcBef>
                <a:spcPct val="25000"/>
              </a:spcBef>
              <a:defRPr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TextBox 28"/>
          <p:cNvSpPr txBox="1">
            <a:spLocks noChangeArrowheads="1"/>
          </p:cNvSpPr>
          <p:nvPr/>
        </p:nvSpPr>
        <p:spPr bwMode="auto">
          <a:xfrm>
            <a:off x="6792042" y="1771013"/>
            <a:ext cx="2519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X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952332" y="192120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결제 내역</a:t>
            </a:r>
            <a:endParaRPr lang="ko-KR" altLang="en-US" sz="8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702332" y="2214000"/>
          <a:ext cx="6300000" cy="13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900000"/>
                <a:gridCol w="900000"/>
                <a:gridCol w="1440000"/>
                <a:gridCol w="900000"/>
                <a:gridCol w="126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 금액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 방법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 정보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결제자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30001111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신용카드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현대카드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박민규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신용승인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31121212 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현금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최복자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현금영수증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31121212 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신용카드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신한카드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박민규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신용승인 취소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30001111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현금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이범승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현금영수증 취소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6429428" y="252853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승인취소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093549" y="3692235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더보기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1129933" y="183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>
          <a:xfrm>
            <a:off x="4322970" y="25285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6232008" y="25278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5895036" y="36922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6429428" y="279853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승인취소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>
          <a:xfrm>
            <a:off x="6232008" y="28029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55119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7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가이드 요소 규정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1014"/>
              </p:ext>
            </p:extLst>
          </p:nvPr>
        </p:nvGraphicFramePr>
        <p:xfrm>
          <a:off x="78001" y="514286"/>
          <a:ext cx="9750000" cy="527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(PC)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baseline="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10, Bold)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10, Bold)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800" kern="120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size 12, Bold)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텍스트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 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강조 텍스트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size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baseline="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10, Bold)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10, Bold)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800" kern="120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size 10, Bold)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텍스트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 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강조 텍스트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size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 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표시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콘텐츠관리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전시관리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주문관리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표시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(Hover)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콘텐츠관리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전시관리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주문관리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rowSpan="9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Form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 Field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특정일 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                                 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 Picker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전체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결제완료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주문완료</a:t>
                      </a: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Radio Button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◎ </a:t>
                      </a: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전체   ○ 아이디   ○ </a:t>
                      </a: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맑은 고딕"/>
                        </a:rPr>
                        <a:t>상품번호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Type1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           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목록 하단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우측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Type2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                         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목록 하단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우측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Navigation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Women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&gt; Clothing</a:t>
                      </a:r>
                      <a:r>
                        <a:rPr kumimoji="0" lang="en-US" altLang="ko-KR" sz="8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en-US" altLang="ko-KR" sz="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Outer  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우측 상단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0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Text Area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536781" y="2776043"/>
            <a:ext cx="975000" cy="180000"/>
            <a:chOff x="4278489" y="5431208"/>
            <a:chExt cx="1260000" cy="352800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4278489" y="5431208"/>
              <a:ext cx="1260000" cy="3528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6" name="Arrow Down"/>
            <p:cNvSpPr>
              <a:spLocks noChangeAspect="1"/>
            </p:cNvSpPr>
            <p:nvPr/>
          </p:nvSpPr>
          <p:spPr bwMode="auto">
            <a:xfrm flipH="1">
              <a:off x="5407365" y="55895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 bwMode="auto">
          <a:xfrm>
            <a:off x="6536780" y="3047443"/>
            <a:ext cx="252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538071" y="3852856"/>
            <a:ext cx="2595345" cy="186119"/>
            <a:chOff x="8449200" y="4015810"/>
            <a:chExt cx="3353984" cy="260566"/>
          </a:xfrm>
        </p:grpSpPr>
        <p:cxnSp>
          <p:nvCxnSpPr>
            <p:cNvPr id="9" name="Line"/>
            <p:cNvCxnSpPr/>
            <p:nvPr/>
          </p:nvCxnSpPr>
          <p:spPr>
            <a:xfrm>
              <a:off x="9524907" y="4265087"/>
              <a:ext cx="151200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ctive Tab Shape"/>
            <p:cNvSpPr/>
            <p:nvPr/>
          </p:nvSpPr>
          <p:spPr>
            <a:xfrm>
              <a:off x="8449200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상품설명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1" name="Active Tab Marker"/>
            <p:cNvCxnSpPr/>
            <p:nvPr/>
          </p:nvCxnSpPr>
          <p:spPr>
            <a:xfrm>
              <a:off x="8451582" y="4276376"/>
              <a:ext cx="1080000" cy="0"/>
            </a:xfrm>
            <a:prstGeom prst="line">
              <a:avLst/>
            </a:prstGeom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ctive Tab Shape"/>
            <p:cNvSpPr/>
            <p:nvPr/>
          </p:nvSpPr>
          <p:spPr>
            <a:xfrm>
              <a:off x="9580948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800" dirty="0" err="1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상품평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(1)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" name="Active Tab Shape"/>
            <p:cNvSpPr/>
            <p:nvPr/>
          </p:nvSpPr>
          <p:spPr>
            <a:xfrm>
              <a:off x="10723184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Q&amp;A(1)</a:t>
              </a:r>
            </a:p>
          </p:txBody>
        </p:sp>
      </p:grpSp>
      <p:grpSp>
        <p:nvGrpSpPr>
          <p:cNvPr id="14" name="Pagination"/>
          <p:cNvGrpSpPr/>
          <p:nvPr/>
        </p:nvGrpSpPr>
        <p:grpSpPr>
          <a:xfrm>
            <a:off x="6536781" y="4126566"/>
            <a:ext cx="1691064" cy="180000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5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7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8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9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0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21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076236" y="3047842"/>
            <a:ext cx="2218286" cy="180000"/>
            <a:chOff x="4028849" y="2588400"/>
            <a:chExt cx="2866708" cy="252000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028849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오늘</a:t>
              </a: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4609614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7</a:t>
              </a:r>
              <a:r>
                <a: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5190379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5771144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6355557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90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76163" y="2771379"/>
            <a:ext cx="1331594" cy="180794"/>
            <a:chOff x="2076163" y="3143927"/>
            <a:chExt cx="1331594" cy="180794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2327757" y="3143927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76163" y="3144721"/>
              <a:ext cx="252000" cy="180000"/>
              <a:chOff x="2076163" y="3144721"/>
              <a:chExt cx="252000" cy="180000"/>
            </a:xfrm>
          </p:grpSpPr>
          <p:sp>
            <p:nvSpPr>
              <p:cNvPr id="31" name="직사각형 30"/>
              <p:cNvSpPr/>
              <p:nvPr/>
            </p:nvSpPr>
            <p:spPr bwMode="auto">
              <a:xfrm>
                <a:off x="2076163" y="3144721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32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2076236" y="3344161"/>
            <a:ext cx="1712861" cy="1305011"/>
            <a:chOff x="2076236" y="3852181"/>
            <a:chExt cx="1712861" cy="1305011"/>
          </a:xfrm>
        </p:grpSpPr>
        <p:sp>
          <p:nvSpPr>
            <p:cNvPr id="34" name="Calendar Background"/>
            <p:cNvSpPr>
              <a:spLocks/>
            </p:cNvSpPr>
            <p:nvPr/>
          </p:nvSpPr>
          <p:spPr bwMode="auto">
            <a:xfrm>
              <a:off x="2076236" y="3852181"/>
              <a:ext cx="1712861" cy="1305011"/>
            </a:xfrm>
            <a:prstGeom prst="roundRect">
              <a:avLst>
                <a:gd name="adj" fmla="val 1539"/>
              </a:avLst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35" name="Previous Button"/>
            <p:cNvSpPr>
              <a:spLocks/>
            </p:cNvSpPr>
            <p:nvPr/>
          </p:nvSpPr>
          <p:spPr bwMode="auto">
            <a:xfrm>
              <a:off x="2219487" y="3954041"/>
              <a:ext cx="56671" cy="58124"/>
            </a:xfrm>
            <a:custGeom>
              <a:avLst/>
              <a:gdLst>
                <a:gd name="T0" fmla="*/ 0 w 258"/>
                <a:gd name="T1" fmla="*/ 148 h 297"/>
                <a:gd name="T2" fmla="*/ 258 w 258"/>
                <a:gd name="T3" fmla="*/ 0 h 297"/>
                <a:gd name="T4" fmla="*/ 258 w 258"/>
                <a:gd name="T5" fmla="*/ 297 h 297"/>
                <a:gd name="T6" fmla="*/ 0 w 258"/>
                <a:gd name="T7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97">
                  <a:moveTo>
                    <a:pt x="0" y="148"/>
                  </a:moveTo>
                  <a:lnTo>
                    <a:pt x="258" y="0"/>
                  </a:lnTo>
                  <a:lnTo>
                    <a:pt x="258" y="297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prstClr val="black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36" name="Next Button"/>
            <p:cNvSpPr>
              <a:spLocks/>
            </p:cNvSpPr>
            <p:nvPr/>
          </p:nvSpPr>
          <p:spPr bwMode="auto">
            <a:xfrm>
              <a:off x="3581157" y="3954041"/>
              <a:ext cx="55097" cy="58124"/>
            </a:xfrm>
            <a:custGeom>
              <a:avLst/>
              <a:gdLst>
                <a:gd name="T0" fmla="*/ 258 w 258"/>
                <a:gd name="T1" fmla="*/ 148 h 297"/>
                <a:gd name="T2" fmla="*/ 0 w 258"/>
                <a:gd name="T3" fmla="*/ 297 h 297"/>
                <a:gd name="T4" fmla="*/ 0 w 258"/>
                <a:gd name="T5" fmla="*/ 0 h 297"/>
                <a:gd name="T6" fmla="*/ 258 w 258"/>
                <a:gd name="T7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97">
                  <a:moveTo>
                    <a:pt x="258" y="148"/>
                  </a:moveTo>
                  <a:lnTo>
                    <a:pt x="0" y="297"/>
                  </a:lnTo>
                  <a:lnTo>
                    <a:pt x="0" y="0"/>
                  </a:lnTo>
                  <a:lnTo>
                    <a:pt x="258" y="148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prstClr val="black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prstClr val="black"/>
                </a:solidFill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2375524" y="3905960"/>
              <a:ext cx="1114285" cy="154286"/>
              <a:chOff x="3319872" y="3839849"/>
              <a:chExt cx="1440000" cy="216000"/>
            </a:xfrm>
          </p:grpSpPr>
          <p:sp>
            <p:nvSpPr>
              <p:cNvPr id="94" name="직사각형 93"/>
              <p:cNvSpPr/>
              <p:nvPr/>
            </p:nvSpPr>
            <p:spPr bwMode="auto">
              <a:xfrm>
                <a:off x="3319872" y="3839849"/>
                <a:ext cx="720000" cy="216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2017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 bwMode="auto">
              <a:xfrm>
                <a:off x="4039872" y="3839849"/>
                <a:ext cx="720000" cy="216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12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2196105" y="4102162"/>
              <a:ext cx="1473122" cy="128571"/>
              <a:chOff x="2196365" y="4102162"/>
              <a:chExt cx="1473122" cy="128571"/>
            </a:xfrm>
          </p:grpSpPr>
          <p:sp>
            <p:nvSpPr>
              <p:cNvPr id="87" name="직사각형 86"/>
              <p:cNvSpPr/>
              <p:nvPr/>
            </p:nvSpPr>
            <p:spPr bwMode="auto">
              <a:xfrm>
                <a:off x="2196365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 bwMode="auto">
              <a:xfrm>
                <a:off x="2418671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월</a:t>
                </a:r>
              </a:p>
            </p:txBody>
          </p:sp>
          <p:sp>
            <p:nvSpPr>
              <p:cNvPr id="89" name="직사각형 88"/>
              <p:cNvSpPr/>
              <p:nvPr/>
            </p:nvSpPr>
            <p:spPr bwMode="auto">
              <a:xfrm>
                <a:off x="2640977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화</a:t>
                </a:r>
              </a:p>
            </p:txBody>
          </p:sp>
          <p:sp>
            <p:nvSpPr>
              <p:cNvPr id="90" name="직사각형 89"/>
              <p:cNvSpPr/>
              <p:nvPr/>
            </p:nvSpPr>
            <p:spPr bwMode="auto">
              <a:xfrm>
                <a:off x="2863283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수</a:t>
                </a:r>
              </a:p>
            </p:txBody>
          </p:sp>
          <p:sp>
            <p:nvSpPr>
              <p:cNvPr id="91" name="직사각형 90"/>
              <p:cNvSpPr/>
              <p:nvPr/>
            </p:nvSpPr>
            <p:spPr bwMode="auto">
              <a:xfrm>
                <a:off x="3085589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목</a:t>
                </a:r>
              </a:p>
            </p:txBody>
          </p:sp>
          <p:sp>
            <p:nvSpPr>
              <p:cNvPr id="92" name="직사각형 91"/>
              <p:cNvSpPr/>
              <p:nvPr/>
            </p:nvSpPr>
            <p:spPr bwMode="auto">
              <a:xfrm>
                <a:off x="3307895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금</a:t>
                </a:r>
              </a:p>
            </p:txBody>
          </p:sp>
          <p:sp>
            <p:nvSpPr>
              <p:cNvPr id="93" name="직사각형 92"/>
              <p:cNvSpPr/>
              <p:nvPr/>
            </p:nvSpPr>
            <p:spPr bwMode="auto">
              <a:xfrm>
                <a:off x="3530201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토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196105" y="4254562"/>
              <a:ext cx="1473122" cy="128571"/>
              <a:chOff x="2196105" y="4254562"/>
              <a:chExt cx="1473122" cy="128571"/>
            </a:xfrm>
          </p:grpSpPr>
          <p:sp>
            <p:nvSpPr>
              <p:cNvPr id="80" name="직사각형 79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26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27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28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29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30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196105" y="4403729"/>
              <a:ext cx="1473122" cy="128571"/>
              <a:chOff x="2196105" y="4254562"/>
              <a:chExt cx="1473122" cy="128571"/>
            </a:xfrm>
          </p:grpSpPr>
          <p:sp>
            <p:nvSpPr>
              <p:cNvPr id="73" name="직사각형 72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195842" y="4552896"/>
              <a:ext cx="1473122" cy="128571"/>
              <a:chOff x="2196105" y="4254562"/>
              <a:chExt cx="1473122" cy="128571"/>
            </a:xfrm>
          </p:grpSpPr>
          <p:sp>
            <p:nvSpPr>
              <p:cNvPr id="66" name="직사각형 65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2195842" y="4702063"/>
              <a:ext cx="1473122" cy="128571"/>
              <a:chOff x="2196105" y="4254562"/>
              <a:chExt cx="1473122" cy="128571"/>
            </a:xfrm>
          </p:grpSpPr>
          <p:sp>
            <p:nvSpPr>
              <p:cNvPr id="59" name="직사각형 58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195579" y="4851230"/>
              <a:ext cx="1473122" cy="128571"/>
              <a:chOff x="2196105" y="4254562"/>
              <a:chExt cx="1473122" cy="128571"/>
            </a:xfrm>
          </p:grpSpPr>
          <p:sp>
            <p:nvSpPr>
              <p:cNvPr id="52" name="직사각형 51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2195579" y="5000397"/>
              <a:ext cx="1473122" cy="128571"/>
              <a:chOff x="2196105" y="4254562"/>
              <a:chExt cx="1473122" cy="128571"/>
            </a:xfrm>
          </p:grpSpPr>
          <p:sp>
            <p:nvSpPr>
              <p:cNvPr id="45" name="직사각형 44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1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3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4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5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6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6534260" y="4392708"/>
            <a:ext cx="2181299" cy="180366"/>
            <a:chOff x="6534260" y="5120870"/>
            <a:chExt cx="2181299" cy="180366"/>
          </a:xfrm>
        </p:grpSpPr>
        <p:sp>
          <p:nvSpPr>
            <p:cNvPr id="97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98" name="Page 2"/>
            <p:cNvSpPr/>
            <p:nvPr/>
          </p:nvSpPr>
          <p:spPr>
            <a:xfrm>
              <a:off x="7262188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99" name="Page 3"/>
            <p:cNvSpPr/>
            <p:nvPr/>
          </p:nvSpPr>
          <p:spPr>
            <a:xfrm>
              <a:off x="7505415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00" name="Page 4"/>
            <p:cNvSpPr/>
            <p:nvPr/>
          </p:nvSpPr>
          <p:spPr>
            <a:xfrm>
              <a:off x="7744286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01" name="Page 5"/>
            <p:cNvSpPr/>
            <p:nvPr/>
          </p:nvSpPr>
          <p:spPr>
            <a:xfrm>
              <a:off x="7988028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02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Next"/>
            <p:cNvSpPr/>
            <p:nvPr/>
          </p:nvSpPr>
          <p:spPr>
            <a:xfrm rot="5400000">
              <a:off x="8263655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04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5" name="Next"/>
            <p:cNvSpPr/>
            <p:nvPr/>
          </p:nvSpPr>
          <p:spPr>
            <a:xfrm rot="5400000">
              <a:off x="8504906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2077200" y="4954861"/>
            <a:ext cx="5571158" cy="360000"/>
            <a:chOff x="2693197" y="1814657"/>
            <a:chExt cx="7199650" cy="504000"/>
          </a:xfrm>
        </p:grpSpPr>
        <p:sp>
          <p:nvSpPr>
            <p:cNvPr id="107" name="직사각형 106"/>
            <p:cNvSpPr/>
            <p:nvPr/>
          </p:nvSpPr>
          <p:spPr bwMode="auto">
            <a:xfrm>
              <a:off x="2693197" y="1814657"/>
              <a:ext cx="7199650" cy="504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Calibri" pitchFamily="34" charset="0"/>
                </a:rPr>
                <a:t>HTML 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Calibri" pitchFamily="34" charset="0"/>
                </a:rPr>
                <a:t>허용</a:t>
              </a:r>
            </a:p>
          </p:txBody>
        </p:sp>
        <p:sp>
          <p:nvSpPr>
            <p:cNvPr id="108" name="Resize Handle"/>
            <p:cNvSpPr>
              <a:spLocks noChangeAspect="1" noEditPoints="1"/>
            </p:cNvSpPr>
            <p:nvPr/>
          </p:nvSpPr>
          <p:spPr bwMode="auto">
            <a:xfrm>
              <a:off x="9737679" y="2157652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2077200" y="5351105"/>
            <a:ext cx="5571158" cy="360000"/>
            <a:chOff x="2693197" y="1814657"/>
            <a:chExt cx="7199650" cy="504000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2693197" y="1814657"/>
              <a:ext cx="7199650" cy="504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11" name="Resize Handle"/>
            <p:cNvSpPr>
              <a:spLocks noChangeAspect="1" noEditPoints="1"/>
            </p:cNvSpPr>
            <p:nvPr/>
          </p:nvSpPr>
          <p:spPr bwMode="auto">
            <a:xfrm>
              <a:off x="9737679" y="2157652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2" name="슬라이드 번호 개체 틀 1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1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결제 취소 </a:t>
            </a:r>
            <a:r>
              <a:rPr lang="ko-KR" altLang="en-US" dirty="0" err="1"/>
              <a:t>레이어</a:t>
            </a:r>
            <a:r>
              <a:rPr lang="ko-KR" altLang="en-US" dirty="0"/>
              <a:t> 팝업</a:t>
            </a:r>
            <a:endParaRPr lang="en-US" altLang="ko-KR" dirty="0"/>
          </a:p>
          <a:p>
            <a:pPr lvl="1"/>
            <a:r>
              <a:rPr lang="en-US" altLang="ko-KR" dirty="0"/>
              <a:t>POS </a:t>
            </a:r>
            <a:r>
              <a:rPr lang="ko-KR" altLang="en-US" dirty="0"/>
              <a:t>단말기 포트를 선택 후 결제취소 버튼 클릭 시 결제취소 프로세스 실행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개발팀 확인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수강료납부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수강료 납부 조회 및 납부 처리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450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강의시작일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강의등록일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3063361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609176" y="2446869"/>
          <a:ext cx="280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 금액 책정 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6467207" y="2761471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1" name="그룹 167"/>
          <p:cNvGrpSpPr/>
          <p:nvPr/>
        </p:nvGrpSpPr>
        <p:grpSpPr>
          <a:xfrm rot="16200000">
            <a:off x="4297905" y="2599471"/>
            <a:ext cx="252000" cy="252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  <p:sp>
          <p:nvSpPr>
            <p:cNvPr id="53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221637" y="4639734"/>
          <a:ext cx="316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72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270,000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 flipH="1">
            <a:off x="5940400" y="3008235"/>
            <a:ext cx="291" cy="1548000"/>
          </a:xfrm>
          <a:prstGeom prst="straightConnector1">
            <a:avLst/>
          </a:prstGeom>
          <a:ln w="9525">
            <a:solidFill>
              <a:srgbClr val="FF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6426630" y="4954338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결제내역 보기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1494000" y="174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7277207" y="27614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7272649" y="4954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26" name="Cutout"/>
          <p:cNvGrpSpPr/>
          <p:nvPr/>
        </p:nvGrpSpPr>
        <p:grpSpPr>
          <a:xfrm>
            <a:off x="5932011" y="1576949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7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utout"/>
          <p:cNvGrpSpPr/>
          <p:nvPr/>
        </p:nvGrpSpPr>
        <p:grpSpPr>
          <a:xfrm>
            <a:off x="4569356" y="2447004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0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/>
          <p:cNvGrpSpPr/>
          <p:nvPr/>
        </p:nvGrpSpPr>
        <p:grpSpPr>
          <a:xfrm>
            <a:off x="4192851" y="4639206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76199" y="634999"/>
            <a:ext cx="7552267" cy="596053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사각형 설명선 39"/>
          <p:cNvSpPr/>
          <p:nvPr/>
        </p:nvSpPr>
        <p:spPr>
          <a:xfrm>
            <a:off x="1027046" y="1764272"/>
            <a:ext cx="5650572" cy="1673195"/>
          </a:xfrm>
          <a:prstGeom prst="wedgeRectCallout">
            <a:avLst>
              <a:gd name="adj1" fmla="val -49683"/>
              <a:gd name="adj2" fmla="val -17182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10000"/>
              </a:lnSpc>
              <a:spcBef>
                <a:spcPct val="25000"/>
              </a:spcBef>
              <a:defRPr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TextBox 28"/>
          <p:cNvSpPr txBox="1">
            <a:spLocks noChangeArrowheads="1"/>
          </p:cNvSpPr>
          <p:nvPr/>
        </p:nvSpPr>
        <p:spPr bwMode="auto">
          <a:xfrm>
            <a:off x="6422926" y="1771013"/>
            <a:ext cx="2519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X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582332" y="3129383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결제취</a:t>
            </a:r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소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1152332" y="2214372"/>
          <a:ext cx="540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 Port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30001111</a:t>
                      </a: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 방법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신용카드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2017-12-02 14:25:49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 금액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2270473" y="2257947"/>
            <a:ext cx="1260000" cy="180000"/>
            <a:chOff x="4278487" y="5431208"/>
            <a:chExt cx="1469991" cy="252000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4278487" y="5431208"/>
              <a:ext cx="1469991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</a:t>
              </a:r>
              <a:r>
                <a:rPr lang="ko-KR" altLang="en-US" sz="8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Arrow Down"/>
            <p:cNvSpPr>
              <a:spLocks noChangeAspect="1"/>
            </p:cNvSpPr>
            <p:nvPr/>
          </p:nvSpPr>
          <p:spPr bwMode="auto">
            <a:xfrm flipH="1">
              <a:off x="5624677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1" name="타원 60"/>
          <p:cNvSpPr>
            <a:spLocks noChangeAspect="1"/>
          </p:cNvSpPr>
          <p:nvPr/>
        </p:nvSpPr>
        <p:spPr>
          <a:xfrm>
            <a:off x="1129933" y="183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55119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>
            <a:off x="2952332" y="192120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결제를 취소 합니다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.</a:t>
            </a:r>
            <a:endParaRPr lang="ko-KR" altLang="en-US" sz="8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상담유형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심층</a:t>
            </a:r>
            <a:r>
              <a:rPr lang="en-US" altLang="ko-KR" dirty="0"/>
              <a:t>/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정기 중 선택하여 검색</a:t>
            </a:r>
            <a:endParaRPr lang="en-US" altLang="ko-KR" dirty="0" smtClean="0"/>
          </a:p>
          <a:p>
            <a:r>
              <a:rPr lang="ko-KR" altLang="en-US" dirty="0" smtClean="0"/>
              <a:t>핸드폰번호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상담 시 입력한 핸드폰 번호 입력 후 검색</a:t>
            </a:r>
            <a:endParaRPr lang="en-US" altLang="ko-KR" dirty="0" smtClean="0"/>
          </a:p>
          <a:p>
            <a:r>
              <a:rPr lang="ko-KR" altLang="en-US" dirty="0" smtClean="0"/>
              <a:t>상담 날짜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특정일을 지정하여 상담 내역 검색</a:t>
            </a:r>
            <a:endParaRPr lang="en-US" altLang="ko-KR" dirty="0" smtClean="0"/>
          </a:p>
          <a:p>
            <a:r>
              <a:rPr lang="ko-KR" altLang="en-US" dirty="0" smtClean="0"/>
              <a:t>구분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학생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 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상담 제목</a:t>
            </a:r>
            <a:r>
              <a:rPr lang="en-US" altLang="ko-KR" dirty="0" smtClean="0"/>
              <a:t>+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r>
              <a:rPr lang="ko-KR" altLang="en-US" dirty="0" smtClean="0"/>
              <a:t>상담 제목 클릭 시 상담 상세 화면으로 이동</a:t>
            </a:r>
            <a:endParaRPr lang="en-US" altLang="ko-KR" dirty="0" smtClean="0"/>
          </a:p>
          <a:p>
            <a:r>
              <a:rPr lang="ko-KR" altLang="en-US" dirty="0" smtClean="0"/>
              <a:t>상담 날짜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yyyy</a:t>
            </a:r>
            <a:r>
              <a:rPr lang="en-US" altLang="ko-KR" dirty="0" smtClean="0"/>
              <a:t>-mm-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hh:mm:ss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출력</a:t>
            </a:r>
            <a:endParaRPr lang="en-US" altLang="ko-KR" dirty="0" smtClean="0"/>
          </a:p>
          <a:p>
            <a:r>
              <a:rPr lang="ko-KR" altLang="en-US" dirty="0" smtClean="0"/>
              <a:t>상담 등록 버튼 클릭 시 상담 등록 화면으로 이동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초기 상담 조회 화면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핸드폰 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타원 6"/>
          <p:cNvSpPr>
            <a:spLocks noChangeAspect="1"/>
          </p:cNvSpPr>
          <p:nvPr/>
        </p:nvSpPr>
        <p:spPr>
          <a:xfrm>
            <a:off x="2371743" y="16178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2371743" y="21669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592000" y="1630800"/>
            <a:ext cx="1800000" cy="180000"/>
            <a:chOff x="4278488" y="5431208"/>
            <a:chExt cx="2099987" cy="252000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타원 14"/>
          <p:cNvSpPr>
            <a:spLocks noChangeAspect="1"/>
          </p:cNvSpPr>
          <p:nvPr/>
        </p:nvSpPr>
        <p:spPr>
          <a:xfrm>
            <a:off x="2371743" y="18959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5377410" y="16250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초기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 조회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5654649" y="1630800"/>
            <a:ext cx="1800000" cy="180000"/>
            <a:chOff x="2607751" y="2423994"/>
            <a:chExt cx="1693066" cy="180000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561713"/>
              </p:ext>
            </p:extLst>
          </p:nvPr>
        </p:nvGraphicFramePr>
        <p:xfrm>
          <a:off x="1458000" y="3030965"/>
          <a:ext cx="6120000" cy="189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0000"/>
                <a:gridCol w="1980000"/>
                <a:gridCol w="720000"/>
                <a:gridCol w="720000"/>
                <a:gridCol w="540000"/>
                <a:gridCol w="540000"/>
                <a:gridCol w="126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No.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 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상담 유형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상담자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송윤지 학생 입학 상담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이유나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박혜선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송지효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2017-12-04 16:55:40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학원비 문의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이금빛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나은지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일반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강소라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 12-02 11:24:52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입학 테스트 관련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오유라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전효령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학습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남태욱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 10:20:09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박학기 학생 정기 상담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양기태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김상철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오유정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 17:12:54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김유정 학생 입학 관련 상담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임윤정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최정화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육인선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2017-11-30 13:22:33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4993837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1" name="직사각형 50"/>
          <p:cNvSpPr/>
          <p:nvPr/>
        </p:nvSpPr>
        <p:spPr bwMode="auto">
          <a:xfrm>
            <a:off x="1494000" y="4699412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상담 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3071663" y="33431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7330937" y="33437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6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>
          <a:xfrm>
            <a:off x="2446412" y="47070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7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87766" y="2090847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2592000" y="1900390"/>
            <a:ext cx="3550134" cy="183327"/>
            <a:chOff x="2592000" y="1615164"/>
            <a:chExt cx="3550134" cy="183327"/>
          </a:xfrm>
        </p:grpSpPr>
        <p:grpSp>
          <p:nvGrpSpPr>
            <p:cNvPr id="58" name="그룹 57"/>
            <p:cNvGrpSpPr/>
            <p:nvPr/>
          </p:nvGrpSpPr>
          <p:grpSpPr>
            <a:xfrm>
              <a:off x="2592000" y="1618491"/>
              <a:ext cx="2194546" cy="180000"/>
              <a:chOff x="2592000" y="1618491"/>
              <a:chExt cx="2194546" cy="180000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2592000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69" name="직사각형 68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      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2017-06-07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70" name="그룹 69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71" name="직사각형 70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72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64" name="그룹 63"/>
              <p:cNvGrpSpPr/>
              <p:nvPr/>
            </p:nvGrpSpPr>
            <p:grpSpPr>
              <a:xfrm>
                <a:off x="3706546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65" name="직사각형 64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rPr>
                    <a:t>      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2017-09-07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66" name="그룹 65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67" name="직사각형 66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68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59" name="그룹 58"/>
            <p:cNvGrpSpPr/>
            <p:nvPr/>
          </p:nvGrpSpPr>
          <p:grpSpPr>
            <a:xfrm>
              <a:off x="4824063" y="1615164"/>
              <a:ext cx="1318071" cy="180000"/>
              <a:chOff x="6258726" y="5590006"/>
              <a:chExt cx="1318071" cy="252000"/>
            </a:xfrm>
          </p:grpSpPr>
          <p:sp>
            <p:nvSpPr>
              <p:cNvPr id="60" name="직사각형 59"/>
              <p:cNvSpPr/>
              <p:nvPr/>
            </p:nvSpPr>
            <p:spPr bwMode="auto">
              <a:xfrm>
                <a:off x="6258726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120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 bwMode="auto">
              <a:xfrm>
                <a:off x="6708833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150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 bwMode="auto">
              <a:xfrm>
                <a:off x="7158940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180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grpSp>
        <p:nvGrpSpPr>
          <p:cNvPr id="73" name="그룹 72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76" name="직사각형 75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7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1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736332"/>
              </p:ext>
            </p:extLst>
          </p:nvPr>
        </p:nvGraphicFramePr>
        <p:xfrm>
          <a:off x="1458000" y="1584000"/>
          <a:ext cx="6120000" cy="3114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유형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 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 전화번호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6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상담 유형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정기</a:t>
            </a:r>
            <a:endParaRPr lang="en-US" altLang="ko-KR" dirty="0" smtClean="0"/>
          </a:p>
          <a:p>
            <a:r>
              <a:rPr lang="ko-KR" altLang="en-US" dirty="0" smtClean="0"/>
              <a:t>학생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학부모 전화번호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학교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학년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상담 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상담 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저장 </a:t>
            </a:r>
            <a:r>
              <a:rPr lang="ko-KR" altLang="en-US" dirty="0" smtClean="0"/>
              <a:t>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저장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</a:t>
            </a:r>
          </a:p>
          <a:p>
            <a:pPr lvl="1"/>
            <a:r>
              <a:rPr lang="ko-KR" altLang="en-US" dirty="0" smtClean="0"/>
              <a:t>저장 버튼 클릭 시 필수 입력 항목 </a:t>
            </a:r>
            <a:r>
              <a:rPr lang="en-US" altLang="ko-KR" dirty="0" smtClean="0"/>
              <a:t>validation check –</a:t>
            </a:r>
            <a:r>
              <a:rPr lang="ko-KR" altLang="en-US" dirty="0" smtClean="0"/>
              <a:t> 누락된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Alert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필수 입력 항목이 </a:t>
            </a:r>
            <a:r>
              <a:rPr lang="ko-KR" altLang="en-US" dirty="0"/>
              <a:t>누락 되었습니다</a:t>
            </a:r>
            <a:r>
              <a:rPr lang="en-US" altLang="ko-KR" dirty="0"/>
              <a:t>. [</a:t>
            </a:r>
            <a:r>
              <a:rPr lang="ko-KR" altLang="en-US" dirty="0"/>
              <a:t>확인</a:t>
            </a:r>
            <a:r>
              <a:rPr lang="en-US" altLang="ko-KR" dirty="0"/>
              <a:t>]” – </a:t>
            </a:r>
            <a:r>
              <a:rPr lang="ko-KR" altLang="en-US" dirty="0"/>
              <a:t>확인 버튼 클릭 시 누락된 항목으로 마우스 </a:t>
            </a:r>
            <a:r>
              <a:rPr lang="ko-KR" altLang="en-US" dirty="0" err="1"/>
              <a:t>포커싱</a:t>
            </a:r>
            <a:endParaRPr lang="en-US" altLang="ko-KR" dirty="0"/>
          </a:p>
          <a:p>
            <a:r>
              <a:rPr lang="ko-KR" altLang="en-US" dirty="0" smtClean="0"/>
              <a:t>취소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 클릭 시 초기 상담 조회 화면으로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별도의 </a:t>
            </a:r>
            <a:r>
              <a:rPr lang="en-US" altLang="ko-KR" dirty="0" smtClean="0"/>
              <a:t>Alert</a:t>
            </a:r>
            <a:r>
              <a:rPr lang="ko-KR" altLang="en-US" dirty="0" smtClean="0"/>
              <a:t>은 출력하지 않음</a:t>
            </a:r>
            <a:endParaRPr lang="en-US" altLang="ko-KR" dirty="0" smtClean="0"/>
          </a:p>
          <a:p>
            <a:endParaRPr lang="en-US" altLang="ko-KR" b="1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초기 상담 등록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초기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 등록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타원 55"/>
          <p:cNvSpPr>
            <a:spLocks noChangeAspect="1"/>
          </p:cNvSpPr>
          <p:nvPr/>
        </p:nvSpPr>
        <p:spPr>
          <a:xfrm>
            <a:off x="2361158" y="16308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592000" y="1630800"/>
            <a:ext cx="1800000" cy="180000"/>
            <a:chOff x="4278488" y="5431208"/>
            <a:chExt cx="2099987" cy="252000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652000" y="2435936"/>
            <a:ext cx="1800000" cy="180000"/>
            <a:chOff x="2607751" y="2423994"/>
            <a:chExt cx="1693066" cy="18000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592000" y="2961074"/>
            <a:ext cx="4860000" cy="1506897"/>
            <a:chOff x="2693197" y="1814657"/>
            <a:chExt cx="6280615" cy="2109683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2693197" y="1814657"/>
              <a:ext cx="6280615" cy="210968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68" name="Resize Handle"/>
            <p:cNvSpPr>
              <a:spLocks noChangeAspect="1" noEditPoints="1"/>
            </p:cNvSpPr>
            <p:nvPr/>
          </p:nvSpPr>
          <p:spPr bwMode="auto">
            <a:xfrm>
              <a:off x="8774786" y="3710521"/>
              <a:ext cx="113913" cy="111126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직사각형 68"/>
          <p:cNvSpPr/>
          <p:nvPr/>
        </p:nvSpPr>
        <p:spPr bwMode="auto">
          <a:xfrm>
            <a:off x="2592000" y="2699168"/>
            <a:ext cx="252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458000" y="4765663"/>
            <a:ext cx="1825401" cy="180000"/>
            <a:chOff x="1494291" y="5707918"/>
            <a:chExt cx="1825401" cy="180000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1494291" y="5707918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2419692" y="5707918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3" name="타원 72"/>
          <p:cNvSpPr>
            <a:spLocks noChangeAspect="1"/>
          </p:cNvSpPr>
          <p:nvPr/>
        </p:nvSpPr>
        <p:spPr>
          <a:xfrm>
            <a:off x="5375292" y="18953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>
            <a:spLocks noChangeAspect="1"/>
          </p:cNvSpPr>
          <p:nvPr/>
        </p:nvSpPr>
        <p:spPr>
          <a:xfrm>
            <a:off x="1494291" y="48629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8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5" name="타원 74"/>
          <p:cNvSpPr>
            <a:spLocks noChangeAspect="1"/>
          </p:cNvSpPr>
          <p:nvPr/>
        </p:nvSpPr>
        <p:spPr>
          <a:xfrm>
            <a:off x="2419692" y="48629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9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660551" y="4473257"/>
            <a:ext cx="1800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 / 1000bytes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592000" y="2172022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652000" y="2170800"/>
            <a:ext cx="1800000" cy="180000"/>
            <a:chOff x="4278488" y="5431208"/>
            <a:chExt cx="2099987" cy="252000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타원 48"/>
          <p:cNvSpPr>
            <a:spLocks noChangeAspect="1"/>
          </p:cNvSpPr>
          <p:nvPr/>
        </p:nvSpPr>
        <p:spPr>
          <a:xfrm>
            <a:off x="2355580" y="19035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2356326" y="21808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>
          <a:xfrm>
            <a:off x="5375292" y="21659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2349335" y="24443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6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2349335" y="34544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7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592000" y="1896487"/>
            <a:ext cx="1101586" cy="180000"/>
            <a:chOff x="4028848" y="2588400"/>
            <a:chExt cx="1423583" cy="252000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4028848" y="2588400"/>
              <a:ext cx="697845" cy="252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남자</a:t>
              </a:r>
              <a:endParaRPr lang="ko-KR" altLang="en-US" sz="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4754587" y="2588400"/>
              <a:ext cx="69784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여자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58" name="직사각형 57"/>
          <p:cNvSpPr/>
          <p:nvPr/>
        </p:nvSpPr>
        <p:spPr bwMode="auto">
          <a:xfrm>
            <a:off x="2592000" y="24372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87766" y="2090847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5652000" y="16298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652000" y="1897200"/>
            <a:ext cx="1800000" cy="180000"/>
            <a:chOff x="2607751" y="2423994"/>
            <a:chExt cx="1693066" cy="180000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79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13607"/>
              </p:ext>
            </p:extLst>
          </p:nvPr>
        </p:nvGraphicFramePr>
        <p:xfrm>
          <a:off x="1458000" y="1584000"/>
          <a:ext cx="6120000" cy="2934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박윤지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여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 이름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불정초등학교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 이름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김은정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 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010-5454-6767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박윤지 학생 수학의 아침 등록 관련 상담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8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박윤지 학생 어머니 전화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등원 기록 없음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학원 셔틀버스 운행 문의 및 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금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금 수업 시 수업료 차이 관련 문의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학생 </a:t>
            </a:r>
            <a:r>
              <a:rPr lang="ko-KR" altLang="en-US" dirty="0"/>
              <a:t>등록 버튼 클릭 시 학생관리 </a:t>
            </a:r>
            <a:r>
              <a:rPr lang="en-US" altLang="ko-KR" dirty="0"/>
              <a:t>– </a:t>
            </a:r>
            <a:r>
              <a:rPr lang="ko-KR" altLang="en-US" dirty="0"/>
              <a:t>학생정보입력 </a:t>
            </a:r>
            <a:r>
              <a:rPr lang="ko-KR" altLang="en-US" dirty="0" smtClean="0"/>
              <a:t>화면으로 이동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해당 화면에서 등록되어 있는 정보를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파라미터로</a:t>
            </a:r>
            <a:r>
              <a:rPr lang="ko-KR" altLang="en-US" b="1" dirty="0" smtClean="0">
                <a:solidFill>
                  <a:srgbClr val="FF0000"/>
                </a:solidFill>
              </a:rPr>
              <a:t> 전달할 것인지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학생관리 </a:t>
            </a:r>
            <a:r>
              <a:rPr lang="en-US" altLang="ko-KR" b="1" dirty="0" smtClean="0">
                <a:solidFill>
                  <a:srgbClr val="FF0000"/>
                </a:solidFill>
              </a:rPr>
              <a:t>&gt; </a:t>
            </a:r>
            <a:r>
              <a:rPr lang="ko-KR" altLang="en-US" b="1" dirty="0" smtClean="0">
                <a:solidFill>
                  <a:srgbClr val="FF0000"/>
                </a:solidFill>
              </a:rPr>
              <a:t>학생 정보 입력 화면에서 새로 입력하도록 처리할 것인지 여부 확인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b="1" dirty="0" err="1" smtClean="0">
                <a:solidFill>
                  <a:srgbClr val="FF0000"/>
                </a:solidFill>
              </a:rPr>
              <a:t>파라미터로</a:t>
            </a:r>
            <a:r>
              <a:rPr lang="ko-KR" altLang="en-US" b="1" dirty="0" smtClean="0">
                <a:solidFill>
                  <a:srgbClr val="FF0000"/>
                </a:solidFill>
              </a:rPr>
              <a:t> 전달한다면 학생관리 </a:t>
            </a:r>
            <a:r>
              <a:rPr lang="en-US" altLang="ko-KR" b="1" dirty="0" smtClean="0">
                <a:solidFill>
                  <a:srgbClr val="FF0000"/>
                </a:solidFill>
              </a:rPr>
              <a:t>&gt; </a:t>
            </a:r>
            <a:r>
              <a:rPr lang="ko-KR" altLang="en-US" b="1" dirty="0" smtClean="0">
                <a:solidFill>
                  <a:srgbClr val="FF0000"/>
                </a:solidFill>
              </a:rPr>
              <a:t>학생 정보 입력 화면에서 필수로 입력 받는 항목은 동일해야 함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초기 상담 상세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초기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 상세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2" name="직사각형 71"/>
          <p:cNvSpPr/>
          <p:nvPr/>
        </p:nvSpPr>
        <p:spPr bwMode="auto">
          <a:xfrm>
            <a:off x="1458000" y="4587778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목록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568625" y="1898013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학생 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3478625" y="18980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87766" y="2090847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수납구분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미납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수납</a:t>
            </a:r>
            <a:endParaRPr lang="en-US" altLang="ko-KR" dirty="0" smtClean="0"/>
          </a:p>
          <a:p>
            <a:r>
              <a:rPr lang="ko-KR" altLang="en-US" dirty="0" smtClean="0"/>
              <a:t>기간 설정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접속일 기준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</a:t>
            </a:r>
            <a:r>
              <a:rPr lang="en-US" altLang="ko-KR" dirty="0" smtClean="0"/>
              <a:t>)/120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/150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/180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캘린더 영역 클릭으로 특정 기간 설정 가능</a:t>
            </a:r>
            <a:endParaRPr lang="en-US" altLang="ko-KR" dirty="0" smtClean="0"/>
          </a:p>
          <a:p>
            <a:r>
              <a:rPr lang="ko-KR" altLang="en-US" dirty="0" smtClean="0"/>
              <a:t>검색 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 선생님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502765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수납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조회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 bwMode="auto">
          <a:xfrm>
            <a:off x="87766" y="2418018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403788"/>
              </p:ext>
            </p:extLst>
          </p:nvPr>
        </p:nvGraphicFramePr>
        <p:xfrm>
          <a:off x="1458000" y="1584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 구분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 설정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 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>
          <a:xfrm>
            <a:off x="2371743" y="16178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371743" y="21669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2371743" y="18959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592000" y="1900390"/>
            <a:ext cx="3550134" cy="183327"/>
            <a:chOff x="2592000" y="1615164"/>
            <a:chExt cx="3550134" cy="183327"/>
          </a:xfrm>
        </p:grpSpPr>
        <p:grpSp>
          <p:nvGrpSpPr>
            <p:cNvPr id="22" name="그룹 21"/>
            <p:cNvGrpSpPr/>
            <p:nvPr/>
          </p:nvGrpSpPr>
          <p:grpSpPr>
            <a:xfrm>
              <a:off x="2592000" y="1618491"/>
              <a:ext cx="2194546" cy="180000"/>
              <a:chOff x="2592000" y="1618491"/>
              <a:chExt cx="2194546" cy="18000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2592000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33" name="직사각형 32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      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2017-06-07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34" name="그룹 33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35" name="직사각형 34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36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28" name="그룹 27"/>
              <p:cNvGrpSpPr/>
              <p:nvPr/>
            </p:nvGrpSpPr>
            <p:grpSpPr>
              <a:xfrm>
                <a:off x="3706546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29" name="직사각형 28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rPr>
                    <a:t>      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2017-09-07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30" name="그룹 29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31" name="직사각형 30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32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3" name="그룹 22"/>
            <p:cNvGrpSpPr/>
            <p:nvPr/>
          </p:nvGrpSpPr>
          <p:grpSpPr>
            <a:xfrm>
              <a:off x="4824063" y="1615164"/>
              <a:ext cx="1318071" cy="180000"/>
              <a:chOff x="6258726" y="5590006"/>
              <a:chExt cx="1318071" cy="252000"/>
            </a:xfrm>
          </p:grpSpPr>
          <p:sp>
            <p:nvSpPr>
              <p:cNvPr id="24" name="직사각형 23"/>
              <p:cNvSpPr/>
              <p:nvPr/>
            </p:nvSpPr>
            <p:spPr bwMode="auto">
              <a:xfrm>
                <a:off x="6258726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120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6708833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150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7158940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180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40" name="직사각형 39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592000" y="1620703"/>
            <a:ext cx="1800000" cy="180000"/>
            <a:chOff x="4278488" y="5431208"/>
            <a:chExt cx="2099987" cy="252000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23869"/>
              </p:ext>
            </p:extLst>
          </p:nvPr>
        </p:nvGraphicFramePr>
        <p:xfrm>
          <a:off x="1458000" y="2880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0000"/>
                <a:gridCol w="720000"/>
                <a:gridCol w="1260000"/>
                <a:gridCol w="720000"/>
                <a:gridCol w="90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No.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담당 선생님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납부할 금액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미납 금액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 처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리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 정보가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494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수납구분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미납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수납</a:t>
            </a:r>
            <a:endParaRPr lang="en-US" altLang="ko-KR" dirty="0" smtClean="0"/>
          </a:p>
          <a:p>
            <a:r>
              <a:rPr lang="ko-KR" altLang="en-US" dirty="0" smtClean="0"/>
              <a:t>기간 설정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접속일 기준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</a:t>
            </a:r>
            <a:r>
              <a:rPr lang="en-US" altLang="ko-KR" dirty="0" smtClean="0"/>
              <a:t>)/120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/150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/180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캘린더 영역 클릭으로 특정 기간 설정 가능</a:t>
            </a:r>
            <a:endParaRPr lang="en-US" altLang="ko-KR" dirty="0" smtClean="0"/>
          </a:p>
          <a:p>
            <a:r>
              <a:rPr lang="ko-KR" altLang="en-US" dirty="0" smtClean="0"/>
              <a:t>검색 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 선생님</a:t>
            </a:r>
            <a:endParaRPr lang="en-US" altLang="ko-KR" dirty="0" smtClean="0"/>
          </a:p>
          <a:p>
            <a:r>
              <a:rPr lang="en-US" altLang="ko-KR" dirty="0" smtClean="0"/>
              <a:t>28~30 </a:t>
            </a:r>
            <a:r>
              <a:rPr lang="ko-KR" altLang="en-US" dirty="0" smtClean="0"/>
              <a:t>슬라이드 참고</a:t>
            </a:r>
            <a:endParaRPr lang="en-US" altLang="ko-KR" dirty="0" smtClean="0"/>
          </a:p>
          <a:p>
            <a:r>
              <a:rPr lang="en-US" altLang="ko-KR" dirty="0"/>
              <a:t>28~30 </a:t>
            </a:r>
            <a:r>
              <a:rPr lang="ko-KR" altLang="en-US" dirty="0"/>
              <a:t>슬라이드 참고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수납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조회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 bwMode="auto">
          <a:xfrm>
            <a:off x="87766" y="2418018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 구분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 설정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 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>
          <a:xfrm>
            <a:off x="2371743" y="16178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371743" y="21669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2371743" y="18959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592000" y="1900390"/>
            <a:ext cx="3550134" cy="183327"/>
            <a:chOff x="2592000" y="1615164"/>
            <a:chExt cx="3550134" cy="183327"/>
          </a:xfrm>
        </p:grpSpPr>
        <p:grpSp>
          <p:nvGrpSpPr>
            <p:cNvPr id="22" name="그룹 21"/>
            <p:cNvGrpSpPr/>
            <p:nvPr/>
          </p:nvGrpSpPr>
          <p:grpSpPr>
            <a:xfrm>
              <a:off x="2592000" y="1618491"/>
              <a:ext cx="2194546" cy="180000"/>
              <a:chOff x="2592000" y="1618491"/>
              <a:chExt cx="2194546" cy="18000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2592000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33" name="직사각형 32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      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2017-06-07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34" name="그룹 33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35" name="직사각형 34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36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28" name="그룹 27"/>
              <p:cNvGrpSpPr/>
              <p:nvPr/>
            </p:nvGrpSpPr>
            <p:grpSpPr>
              <a:xfrm>
                <a:off x="3706546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29" name="직사각형 28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rPr>
                    <a:t>      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2017-09-07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30" name="그룹 29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31" name="직사각형 30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32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3" name="그룹 22"/>
            <p:cNvGrpSpPr/>
            <p:nvPr/>
          </p:nvGrpSpPr>
          <p:grpSpPr>
            <a:xfrm>
              <a:off x="4824063" y="1615164"/>
              <a:ext cx="1318071" cy="180000"/>
              <a:chOff x="6258726" y="5590006"/>
              <a:chExt cx="1318071" cy="252000"/>
            </a:xfrm>
          </p:grpSpPr>
          <p:sp>
            <p:nvSpPr>
              <p:cNvPr id="24" name="직사각형 23"/>
              <p:cNvSpPr/>
              <p:nvPr/>
            </p:nvSpPr>
            <p:spPr bwMode="auto">
              <a:xfrm>
                <a:off x="6258726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120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6708833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150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7158940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180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박진주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40" name="직사각형 39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담당 선생님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592000" y="1620703"/>
            <a:ext cx="1800000" cy="180000"/>
            <a:chOff x="4278488" y="5431208"/>
            <a:chExt cx="2099987" cy="252000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882192"/>
              </p:ext>
            </p:extLst>
          </p:nvPr>
        </p:nvGraphicFramePr>
        <p:xfrm>
          <a:off x="1458000" y="2880000"/>
          <a:ext cx="6120000" cy="13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0000"/>
                <a:gridCol w="720000"/>
                <a:gridCol w="1260000"/>
                <a:gridCol w="720000"/>
                <a:gridCol w="90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No.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담당 선생님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납부할 금액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미납 금액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 처리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김동수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뒷반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박진주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납부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나혜리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앞반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박진주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미납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75,000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주정욱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뒷반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박진주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미납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8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총 미납 금액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 225,000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 bwMode="auto">
          <a:xfrm>
            <a:off x="6896449" y="345775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6896449" y="319315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4208" rIns="3600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결제내역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896449" y="3728002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>
          <a:xfrm>
            <a:off x="7435495" y="31951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7435495" y="34634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0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가이드 요소 규정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96955"/>
              </p:ext>
            </p:extLst>
          </p:nvPr>
        </p:nvGraphicFramePr>
        <p:xfrm>
          <a:off x="79200" y="514800"/>
          <a:ext cx="9750000" cy="5522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 영역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  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표시가 필요한 경우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요청으로 삭제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8)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업로드 용량 확인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빨강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이어지는 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이어지는 화면 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800" b="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중략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생략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Popup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Layer Popup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System Popup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버튼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아래로 버튼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동작 버튼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※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기본동작 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검정색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부수동작 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회색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위험동작 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빨강색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5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설정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>
          <a:xfrm>
            <a:off x="2076236" y="8649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700" b="1" dirty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" name="Rectangle 589"/>
          <p:cNvSpPr>
            <a:spLocks noChangeArrowheads="1"/>
          </p:cNvSpPr>
          <p:nvPr/>
        </p:nvSpPr>
        <p:spPr bwMode="auto">
          <a:xfrm>
            <a:off x="6538072" y="890363"/>
            <a:ext cx="1392857" cy="180000"/>
          </a:xfrm>
          <a:prstGeom prst="rect">
            <a:avLst/>
          </a:prstGeom>
          <a:noFill/>
          <a:ln w="19050" algn="ctr">
            <a:solidFill>
              <a:srgbClr val="0070C0"/>
            </a:solidFill>
            <a:prstDash val="sysDash"/>
            <a:miter lim="800000"/>
            <a:headEnd/>
            <a:tailEnd/>
          </a:ln>
        </p:spPr>
        <p:txBody>
          <a:bodyPr lIns="68415" tIns="34208" rIns="68415" bIns="34208" anchor="ctr"/>
          <a:lstStyle/>
          <a:p>
            <a:pPr latinLnBrk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None/>
            </a:pPr>
            <a:endParaRPr lang="ko-KR" altLang="en-US" sz="700" dirty="0">
              <a:solidFill>
                <a:srgbClr val="1F497D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6236" y="1441169"/>
            <a:ext cx="2880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>
                <a:solidFill>
                  <a:prstClr val="white"/>
                </a:solidFill>
              </a:rPr>
              <a:t>다음 페이지에 이어서</a:t>
            </a:r>
          </a:p>
        </p:txBody>
      </p:sp>
      <p:grpSp>
        <p:nvGrpSpPr>
          <p:cNvPr id="7" name="그룹 11"/>
          <p:cNvGrpSpPr>
            <a:grpSpLocks/>
          </p:cNvGrpSpPr>
          <p:nvPr/>
        </p:nvGrpSpPr>
        <p:grpSpPr bwMode="auto">
          <a:xfrm>
            <a:off x="2076236" y="1740220"/>
            <a:ext cx="2785714" cy="77143"/>
            <a:chOff x="367236" y="3957072"/>
            <a:chExt cx="3214693" cy="170338"/>
          </a:xfrm>
        </p:grpSpPr>
        <p:sp>
          <p:nvSpPr>
            <p:cNvPr id="8" name="자유형 7"/>
            <p:cNvSpPr/>
            <p:nvPr/>
          </p:nvSpPr>
          <p:spPr bwMode="auto">
            <a:xfrm>
              <a:off x="367236" y="3987021"/>
              <a:ext cx="3214693" cy="121670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자유형 8"/>
            <p:cNvSpPr/>
            <p:nvPr/>
          </p:nvSpPr>
          <p:spPr bwMode="auto">
            <a:xfrm>
              <a:off x="367236" y="3957072"/>
              <a:ext cx="3214693" cy="119798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자유형 9"/>
            <p:cNvSpPr/>
            <p:nvPr/>
          </p:nvSpPr>
          <p:spPr bwMode="auto">
            <a:xfrm>
              <a:off x="367236" y="4007612"/>
              <a:ext cx="3214693" cy="119798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538072" y="1441169"/>
            <a:ext cx="2880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 smtClean="0">
                <a:solidFill>
                  <a:prstClr val="white"/>
                </a:solidFill>
              </a:rPr>
              <a:t>이전 </a:t>
            </a:r>
            <a:r>
              <a:rPr lang="ko-KR" altLang="en-US" sz="800" b="1" dirty="0">
                <a:solidFill>
                  <a:prstClr val="white"/>
                </a:solidFill>
              </a:rPr>
              <a:t>페이지에 이어서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83520" y="1970296"/>
            <a:ext cx="3227744" cy="115653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082958" y="1994232"/>
            <a:ext cx="2925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ko-KR" altLang="en-US" sz="800" dirty="0" err="1">
                <a:solidFill>
                  <a:schemeClr val="bg1"/>
                </a:solidFill>
                <a:latin typeface="+mn-ea"/>
                <a:cs typeface="Calibri" pitchFamily="34" charset="0"/>
              </a:rPr>
              <a:t>레이어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팝업 백그라운드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2326793" y="1994232"/>
            <a:ext cx="2925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(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채우기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검정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/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투명도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: 40%)</a:t>
            </a:r>
            <a:endParaRPr lang="ko-KR" altLang="en-US" sz="800" dirty="0">
              <a:solidFill>
                <a:schemeClr val="bg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928656" y="2173337"/>
            <a:ext cx="1544680" cy="854441"/>
            <a:chOff x="10554418" y="6554147"/>
            <a:chExt cx="1996202" cy="1196217"/>
          </a:xfrm>
        </p:grpSpPr>
        <p:sp>
          <p:nvSpPr>
            <p:cNvPr id="16" name="사각형 설명선 15"/>
            <p:cNvSpPr/>
            <p:nvPr/>
          </p:nvSpPr>
          <p:spPr>
            <a:xfrm>
              <a:off x="10554418" y="6829200"/>
              <a:ext cx="1980000" cy="921164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800" dirty="0" err="1">
                  <a:solidFill>
                    <a:srgbClr val="000000"/>
                  </a:solidFill>
                  <a:latin typeface="+mn-ea"/>
                </a:rPr>
                <a:t>레이어</a:t>
              </a: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 팝업 내용</a:t>
              </a: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554418" y="6573600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800" dirty="0">
                  <a:latin typeface="+mn-ea"/>
                </a:rPr>
                <a:t> Layer Popup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18" name="TextBox 28"/>
            <p:cNvSpPr txBox="1">
              <a:spLocks noChangeArrowheads="1"/>
            </p:cNvSpPr>
            <p:nvPr/>
          </p:nvSpPr>
          <p:spPr bwMode="auto">
            <a:xfrm>
              <a:off x="12224969" y="6554147"/>
              <a:ext cx="325651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X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536781" y="2114040"/>
            <a:ext cx="1532143" cy="847693"/>
            <a:chOff x="8447532" y="6563594"/>
            <a:chExt cx="1980000" cy="1186769"/>
          </a:xfrm>
        </p:grpSpPr>
        <p:sp>
          <p:nvSpPr>
            <p:cNvPr id="20" name="사각형 설명선 19"/>
            <p:cNvSpPr/>
            <p:nvPr/>
          </p:nvSpPr>
          <p:spPr>
            <a:xfrm>
              <a:off x="8447532" y="6829200"/>
              <a:ext cx="1980000" cy="921163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시스템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팝업 내용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447532" y="6585344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800" dirty="0">
                  <a:latin typeface="+mn-ea"/>
                </a:rPr>
                <a:t> Alert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22" name="TextBox 28"/>
            <p:cNvSpPr txBox="1">
              <a:spLocks noChangeArrowheads="1"/>
            </p:cNvSpPr>
            <p:nvPr/>
          </p:nvSpPr>
          <p:spPr bwMode="auto">
            <a:xfrm>
              <a:off x="10094825" y="6563594"/>
              <a:ext cx="325651" cy="301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X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23" name="AutoShape 28"/>
            <p:cNvSpPr>
              <a:spLocks noChangeArrowheads="1"/>
            </p:cNvSpPr>
            <p:nvPr/>
          </p:nvSpPr>
          <p:spPr bwMode="auto">
            <a:xfrm>
              <a:off x="9077532" y="7419686"/>
              <a:ext cx="7200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20000"/>
                </a:spcBef>
                <a:defRPr/>
              </a:pPr>
              <a:r>
                <a:rPr lang="ko-KR" altLang="en-US" sz="800" b="1" dirty="0">
                  <a:latin typeface="+mn-ea"/>
                </a:rPr>
                <a:t>확인</a:t>
              </a:r>
              <a:endParaRPr lang="en-US" altLang="ko-KR" sz="800" b="1" dirty="0"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167107" y="2115757"/>
            <a:ext cx="1544680" cy="845974"/>
            <a:chOff x="10554418" y="6566001"/>
            <a:chExt cx="1996202" cy="1184363"/>
          </a:xfrm>
        </p:grpSpPr>
        <p:sp>
          <p:nvSpPr>
            <p:cNvPr id="25" name="사각형 설명선 24"/>
            <p:cNvSpPr/>
            <p:nvPr/>
          </p:nvSpPr>
          <p:spPr>
            <a:xfrm>
              <a:off x="10554418" y="6829200"/>
              <a:ext cx="1980000" cy="921164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시스템 팝업 내용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 latinLnBrk="0">
                <a:lnSpc>
                  <a:spcPct val="110000"/>
                </a:lnSpc>
                <a:spcBef>
                  <a:spcPct val="25000"/>
                </a:spcBef>
                <a:defRPr/>
              </a:pP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554418" y="6585345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800" dirty="0">
                  <a:latin typeface="+mn-ea"/>
                </a:rPr>
                <a:t> Alert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27" name="TextBox 28"/>
            <p:cNvSpPr txBox="1">
              <a:spLocks noChangeArrowheads="1"/>
            </p:cNvSpPr>
            <p:nvPr/>
          </p:nvSpPr>
          <p:spPr bwMode="auto">
            <a:xfrm>
              <a:off x="12224969" y="6566001"/>
              <a:ext cx="325651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X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10792697" y="7422091"/>
              <a:ext cx="1503443" cy="252000"/>
              <a:chOff x="10782939" y="7422091"/>
              <a:chExt cx="1503443" cy="252000"/>
            </a:xfrm>
          </p:grpSpPr>
          <p:sp>
            <p:nvSpPr>
              <p:cNvPr id="29" name="AutoShape 28"/>
              <p:cNvSpPr>
                <a:spLocks noChangeArrowheads="1"/>
              </p:cNvSpPr>
              <p:nvPr/>
            </p:nvSpPr>
            <p:spPr bwMode="auto">
              <a:xfrm>
                <a:off x="11566381" y="7422092"/>
                <a:ext cx="720001" cy="251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20000"/>
                  </a:spcBef>
                  <a:defRPr/>
                </a:pPr>
                <a:r>
                  <a:rPr lang="ko-KR" altLang="en-US" sz="800" b="1" dirty="0">
                    <a:latin typeface="+mn-ea"/>
                  </a:rPr>
                  <a:t>확인</a:t>
                </a:r>
                <a:endParaRPr lang="en-US" altLang="ko-KR" sz="800" b="1" dirty="0">
                  <a:latin typeface="+mn-ea"/>
                </a:endParaRPr>
              </a:p>
            </p:txBody>
          </p:sp>
          <p:sp>
            <p:nvSpPr>
              <p:cNvPr id="30" name="AutoShape 28"/>
              <p:cNvSpPr>
                <a:spLocks noChangeArrowheads="1"/>
              </p:cNvSpPr>
              <p:nvPr/>
            </p:nvSpPr>
            <p:spPr bwMode="auto">
              <a:xfrm>
                <a:off x="10782939" y="7422091"/>
                <a:ext cx="720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20000"/>
                  </a:spcBef>
                  <a:defRPr/>
                </a:pPr>
                <a:r>
                  <a:rPr lang="ko-KR" altLang="en-US" sz="800" b="1" dirty="0">
                    <a:latin typeface="+mn-ea"/>
                  </a:rPr>
                  <a:t>취소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sp>
        <p:nvSpPr>
          <p:cNvPr id="31" name="Button Background"/>
          <p:cNvSpPr>
            <a:spLocks noChangeAspect="1"/>
          </p:cNvSpPr>
          <p:nvPr/>
        </p:nvSpPr>
        <p:spPr>
          <a:xfrm>
            <a:off x="2087664" y="3205289"/>
            <a:ext cx="195000" cy="18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32" name="Button Background"/>
          <p:cNvSpPr>
            <a:spLocks noChangeAspect="1"/>
          </p:cNvSpPr>
          <p:nvPr/>
        </p:nvSpPr>
        <p:spPr>
          <a:xfrm>
            <a:off x="2311109" y="3205843"/>
            <a:ext cx="195000" cy="18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0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33" name="Button Background"/>
          <p:cNvSpPr>
            <a:spLocks noChangeAspect="1"/>
          </p:cNvSpPr>
          <p:nvPr/>
        </p:nvSpPr>
        <p:spPr>
          <a:xfrm rot="5400000">
            <a:off x="6562141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&lt;&lt;</a:t>
            </a:r>
          </a:p>
        </p:txBody>
      </p:sp>
      <p:sp>
        <p:nvSpPr>
          <p:cNvPr id="34" name="Button Background"/>
          <p:cNvSpPr>
            <a:spLocks noChangeAspect="1"/>
          </p:cNvSpPr>
          <p:nvPr/>
        </p:nvSpPr>
        <p:spPr>
          <a:xfrm rot="5400000">
            <a:off x="6785586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&lt;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2103214" y="3548917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전시상품 등록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2103214" y="3786913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송장번호 등록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3040835" y="3786532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엑셀 </a:t>
            </a:r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다운로드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2103214" y="4030419"/>
            <a:ext cx="900000" cy="180000"/>
          </a:xfrm>
          <a:prstGeom prst="rect">
            <a:avLst/>
          </a:prstGeom>
          <a:solidFill>
            <a:srgbClr val="B71C22"/>
          </a:solid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삭제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3042000" y="4030419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</a:t>
            </a:r>
            <a:r>
              <a:rPr lang="ko-KR" altLang="en-US" sz="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맨앞으로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981001" y="4030419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</a:t>
            </a:r>
            <a:r>
              <a:rPr lang="ko-KR" altLang="en-US" sz="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맨뒤로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007958" y="3548917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6878253" y="3548917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목록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5941826" y="3548917"/>
            <a:ext cx="900000" cy="180000"/>
          </a:xfrm>
          <a:prstGeom prst="rect">
            <a:avLst/>
          </a:prstGeom>
          <a:solidFill>
            <a:srgbClr val="B71C22"/>
          </a:solidFill>
          <a:ln w="6350" cap="flat" cmpd="sng" algn="ctr">
            <a:solidFill>
              <a:srgbClr val="B71C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삭제</a:t>
            </a:r>
          </a:p>
        </p:txBody>
      </p:sp>
      <p:sp>
        <p:nvSpPr>
          <p:cNvPr id="44" name="Button Background"/>
          <p:cNvSpPr>
            <a:spLocks noChangeAspect="1"/>
          </p:cNvSpPr>
          <p:nvPr/>
        </p:nvSpPr>
        <p:spPr>
          <a:xfrm rot="5400000">
            <a:off x="7006128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45" name="Button Background"/>
          <p:cNvSpPr>
            <a:spLocks noChangeAspect="1"/>
          </p:cNvSpPr>
          <p:nvPr/>
        </p:nvSpPr>
        <p:spPr>
          <a:xfrm rot="5400000">
            <a:off x="7229573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&gt;&gt;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42984"/>
              </p:ext>
            </p:extLst>
          </p:nvPr>
        </p:nvGraphicFramePr>
        <p:xfrm>
          <a:off x="2101782" y="4590557"/>
          <a:ext cx="7242856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92857"/>
                <a:gridCol w="2228571"/>
                <a:gridCol w="1392857"/>
                <a:gridCol w="2228571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◎ </a:t>
                      </a: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전체   ○ 아이디   ○ 상품번호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전체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결제완료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주문완료</a:t>
                      </a: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000" b="1" i="0" u="none" strike="noStrike" kern="1200" cap="none" spc="0" normalizeH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0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3536320" y="4627173"/>
            <a:ext cx="1800000" cy="180000"/>
            <a:chOff x="4278489" y="5431208"/>
            <a:chExt cx="2100000" cy="252000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4278489" y="5431208"/>
              <a:ext cx="210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49" name="Arrow Down"/>
            <p:cNvSpPr>
              <a:spLocks noChangeAspect="1"/>
            </p:cNvSpPr>
            <p:nvPr/>
          </p:nvSpPr>
          <p:spPr bwMode="auto">
            <a:xfrm flipH="1">
              <a:off x="6249063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536321" y="5446576"/>
            <a:ext cx="3633353" cy="180000"/>
            <a:chOff x="4570012" y="5796000"/>
            <a:chExt cx="4695408" cy="252000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6939264" y="5796000"/>
              <a:ext cx="2326156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4570012" y="5796000"/>
              <a:ext cx="2326153" cy="252000"/>
              <a:chOff x="4278488" y="5431208"/>
              <a:chExt cx="2326153" cy="252000"/>
            </a:xfrm>
          </p:grpSpPr>
          <p:sp>
            <p:nvSpPr>
              <p:cNvPr id="53" name="직사각형 52"/>
              <p:cNvSpPr/>
              <p:nvPr/>
            </p:nvSpPr>
            <p:spPr bwMode="auto">
              <a:xfrm>
                <a:off x="4278488" y="5431208"/>
                <a:ext cx="2326153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전체</a:t>
                </a:r>
              </a:p>
            </p:txBody>
          </p:sp>
          <p:sp>
            <p:nvSpPr>
              <p:cNvPr id="54" name="Arrow Down"/>
              <p:cNvSpPr>
                <a:spLocks noChangeAspect="1"/>
              </p:cNvSpPr>
              <p:nvPr/>
            </p:nvSpPr>
            <p:spPr bwMode="auto">
              <a:xfrm flipH="1">
                <a:off x="6458958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5" name="직사각형 54"/>
          <p:cNvSpPr/>
          <p:nvPr/>
        </p:nvSpPr>
        <p:spPr bwMode="auto">
          <a:xfrm>
            <a:off x="7513281" y="5717509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7160639" y="4901351"/>
            <a:ext cx="1800000" cy="180000"/>
            <a:chOff x="4278489" y="5431208"/>
            <a:chExt cx="2100000" cy="252000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4278489" y="5431208"/>
              <a:ext cx="210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58" name="Arrow Down"/>
            <p:cNvSpPr>
              <a:spLocks noChangeAspect="1"/>
            </p:cNvSpPr>
            <p:nvPr/>
          </p:nvSpPr>
          <p:spPr bwMode="auto">
            <a:xfrm flipH="1">
              <a:off x="6249061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9" name="직사각형 58"/>
          <p:cNvSpPr/>
          <p:nvPr/>
        </p:nvSpPr>
        <p:spPr bwMode="auto">
          <a:xfrm>
            <a:off x="8441699" y="571772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전체보기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6258726" y="5169600"/>
            <a:ext cx="2218286" cy="180000"/>
            <a:chOff x="6258726" y="5590006"/>
            <a:chExt cx="2218286" cy="252000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오늘</a:t>
              </a: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7</a:t>
              </a:r>
              <a:r>
                <a: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7609047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8059155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90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535200" y="5169938"/>
            <a:ext cx="1331594" cy="180794"/>
            <a:chOff x="2076163" y="3143927"/>
            <a:chExt cx="1331594" cy="180794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2327757" y="3143927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2076163" y="3144721"/>
              <a:ext cx="252000" cy="180000"/>
              <a:chOff x="2076163" y="3144721"/>
              <a:chExt cx="252000" cy="180000"/>
            </a:xfrm>
          </p:grpSpPr>
          <p:sp>
            <p:nvSpPr>
              <p:cNvPr id="70" name="직사각형 69"/>
              <p:cNvSpPr/>
              <p:nvPr/>
            </p:nvSpPr>
            <p:spPr bwMode="auto">
              <a:xfrm>
                <a:off x="2076163" y="3144721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1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2" name="그룹 71"/>
          <p:cNvGrpSpPr/>
          <p:nvPr/>
        </p:nvGrpSpPr>
        <p:grpSpPr>
          <a:xfrm>
            <a:off x="4897935" y="5169938"/>
            <a:ext cx="1331594" cy="180794"/>
            <a:chOff x="2076163" y="3143927"/>
            <a:chExt cx="1331594" cy="180794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2327757" y="3143927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2076163" y="3144721"/>
              <a:ext cx="252000" cy="180000"/>
              <a:chOff x="2076163" y="3144721"/>
              <a:chExt cx="252000" cy="180000"/>
            </a:xfrm>
          </p:grpSpPr>
          <p:sp>
            <p:nvSpPr>
              <p:cNvPr id="75" name="직사각형 74"/>
              <p:cNvSpPr/>
              <p:nvPr/>
            </p:nvSpPr>
            <p:spPr bwMode="auto">
              <a:xfrm>
                <a:off x="2076163" y="3144721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6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7" name="타원 76"/>
          <p:cNvSpPr>
            <a:spLocks noChangeAspect="1"/>
          </p:cNvSpPr>
          <p:nvPr/>
        </p:nvSpPr>
        <p:spPr>
          <a:xfrm>
            <a:off x="2421178" y="8649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700" b="1" dirty="0" smtClean="0">
                <a:solidFill>
                  <a:schemeClr val="bg1"/>
                </a:solidFill>
              </a:rPr>
              <a:t>1-1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8" name="슬라이드 번호 개체 틀 7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가이드 요소 규정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5363"/>
              </p:ext>
            </p:extLst>
          </p:nvPr>
        </p:nvGraphicFramePr>
        <p:xfrm>
          <a:off x="78001" y="514286"/>
          <a:ext cx="9750000" cy="284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검색 결과 출력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※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동작 버튼은 목록 좌측에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prstClr val="black"/>
                          </a:solidFill>
                          <a:latin typeface="+mn-ea"/>
                        </a:rPr>
                        <a:t>페이지네이션은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 중앙에 배치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16651"/>
              </p:ext>
            </p:extLst>
          </p:nvPr>
        </p:nvGraphicFramePr>
        <p:xfrm>
          <a:off x="2101782" y="975614"/>
          <a:ext cx="7242856" cy="189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571"/>
                <a:gridCol w="417857"/>
                <a:gridCol w="1392857"/>
                <a:gridCol w="1392857"/>
                <a:gridCol w="2925000"/>
                <a:gridCol w="835714"/>
              </a:tblGrid>
              <a:tr h="270000"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800" b="1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번호</a:t>
                      </a: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800" b="1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등록일자</a:t>
                      </a: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5   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4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3   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   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 bwMode="auto">
          <a:xfrm>
            <a:off x="5696727" y="1288234"/>
            <a:ext cx="0" cy="12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stealth" w="lg" len="med"/>
            <a:tailEnd type="stealth" w="lg" len="med"/>
          </a:ln>
          <a:effectLst/>
        </p:spPr>
      </p:cxnSp>
      <p:sp>
        <p:nvSpPr>
          <p:cNvPr id="7" name="직사각형 6"/>
          <p:cNvSpPr/>
          <p:nvPr/>
        </p:nvSpPr>
        <p:spPr>
          <a:xfrm rot="20560603">
            <a:off x="5257980" y="1789336"/>
            <a:ext cx="917227" cy="1921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none" lIns="68415" tIns="34208" rIns="68415" bIns="34208"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FF"/>
                </a:solidFill>
                <a:latin typeface="+mn-ea"/>
              </a:rPr>
              <a:t>1Page 10</a:t>
            </a:r>
            <a:r>
              <a:rPr lang="ko-KR" altLang="en-US" sz="800" dirty="0">
                <a:solidFill>
                  <a:srgbClr val="0000FF"/>
                </a:solidFill>
                <a:latin typeface="+mn-ea"/>
              </a:rPr>
              <a:t>행</a:t>
            </a:r>
            <a:r>
              <a:rPr lang="en-US" altLang="ko-KR" sz="8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rgbClr val="0000FF"/>
                </a:solidFill>
                <a:latin typeface="+mn-ea"/>
              </a:rPr>
              <a:t>출력</a:t>
            </a:r>
            <a:endParaRPr lang="en-US" altLang="ko-KR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094747" y="2638664"/>
            <a:ext cx="835714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Pagination"/>
          <p:cNvGrpSpPr/>
          <p:nvPr/>
        </p:nvGrpSpPr>
        <p:grpSpPr>
          <a:xfrm>
            <a:off x="4877678" y="2934024"/>
            <a:ext cx="1691064" cy="180000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0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</a:p>
          </p:txBody>
        </p:sp>
        <p:sp>
          <p:nvSpPr>
            <p:cNvPr id="11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3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4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5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6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7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strike="sngStrike" dirty="0" smtClean="0"/>
              <a:t>학교선택 </a:t>
            </a:r>
            <a:r>
              <a:rPr lang="en-US" altLang="ko-KR" strike="sngStrike" dirty="0" smtClean="0"/>
              <a:t>: </a:t>
            </a:r>
            <a:r>
              <a:rPr lang="ko-KR" altLang="en-US" strike="sngStrike" dirty="0" smtClean="0"/>
              <a:t>전체</a:t>
            </a:r>
            <a:r>
              <a:rPr lang="en-US" altLang="ko-KR" strike="sngStrike" dirty="0" smtClean="0"/>
              <a:t>(</a:t>
            </a:r>
            <a:r>
              <a:rPr lang="en-US" altLang="ko-KR" strike="sngStrike" dirty="0" err="1" smtClean="0"/>
              <a:t>df</a:t>
            </a:r>
            <a:r>
              <a:rPr lang="en-US" altLang="ko-KR" strike="sngStrike" dirty="0" smtClean="0"/>
              <a:t>)/</a:t>
            </a:r>
            <a:r>
              <a:rPr lang="ko-KR" altLang="en-US" strike="sngStrike" dirty="0" smtClean="0"/>
              <a:t>초등학교</a:t>
            </a:r>
            <a:r>
              <a:rPr lang="en-US" altLang="ko-KR" strike="sngStrike" dirty="0" smtClean="0"/>
              <a:t>/</a:t>
            </a:r>
            <a:r>
              <a:rPr lang="ko-KR" altLang="en-US" strike="sngStrike" dirty="0" smtClean="0"/>
              <a:t>중학교</a:t>
            </a:r>
            <a:r>
              <a:rPr lang="en-US" altLang="ko-KR" strike="sngStrike" dirty="0" smtClean="0"/>
              <a:t>/</a:t>
            </a:r>
            <a:r>
              <a:rPr lang="ko-KR" altLang="en-US" strike="sngStrike" dirty="0" smtClean="0"/>
              <a:t>고등학교 </a:t>
            </a:r>
            <a:r>
              <a:rPr lang="en-US" altLang="ko-KR" strike="sngStrike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초등관에서</a:t>
            </a:r>
            <a:r>
              <a:rPr lang="ko-KR" altLang="en-US" b="1" dirty="0" smtClean="0">
                <a:solidFill>
                  <a:srgbClr val="FF0000"/>
                </a:solidFill>
              </a:rPr>
              <a:t> 중등관 등 타 관의 학생 정보 조회 불가로 정책이 변경되며 학교선택 항목은 삭제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검색정보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 전화번호</a:t>
            </a:r>
            <a:endParaRPr lang="en-US" altLang="ko-KR" dirty="0" smtClean="0"/>
          </a:p>
          <a:p>
            <a:r>
              <a:rPr lang="ko-KR" altLang="en-US" dirty="0" smtClean="0"/>
              <a:t>검색 결과 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학생관리 화면 최초 진입 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학생 이름을 입력 후 검색해 주세요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결과가 없는 경우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검색 결과가 없습니다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버튼 클릭 시 학생정보 등록 화면으로 이동</a:t>
            </a:r>
            <a:endParaRPr lang="en-US" altLang="ko-KR" dirty="0" smtClean="0"/>
          </a:p>
          <a:p>
            <a:r>
              <a:rPr lang="ko-KR" altLang="en-US" dirty="0" smtClean="0"/>
              <a:t>학원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최고관리자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관리하는 원장</a:t>
            </a:r>
            <a:r>
              <a:rPr lang="en-US" altLang="ko-KR" dirty="0"/>
              <a:t> </a:t>
            </a:r>
            <a:r>
              <a:rPr lang="ko-KR" altLang="en-US" dirty="0" smtClean="0"/>
              <a:t>등 타 관의 학생 정보 또는 기타 정보를 조회 할 수 있는 권한이 있는 경우 관 선택할 수 있는 기능 제공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학생검색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학생 검색 최초 진입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학생검색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48081"/>
              </p:ext>
            </p:extLst>
          </p:nvPr>
        </p:nvGraphicFramePr>
        <p:xfrm>
          <a:off x="1458000" y="2880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720000"/>
                <a:gridCol w="540000"/>
                <a:gridCol w="1260000"/>
                <a:gridCol w="1260000"/>
                <a:gridCol w="360000"/>
                <a:gridCol w="900000"/>
                <a:gridCol w="90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학부모 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학부모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학생 이름을 입력 후 검색해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909970" y="3760165"/>
            <a:ext cx="1216061" cy="180366"/>
            <a:chOff x="6534260" y="5120870"/>
            <a:chExt cx="1216061" cy="180366"/>
          </a:xfrm>
        </p:grpSpPr>
        <p:sp>
          <p:nvSpPr>
            <p:cNvPr id="1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1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23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4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7" name="직사각형 26"/>
          <p:cNvSpPr/>
          <p:nvPr/>
        </p:nvSpPr>
        <p:spPr bwMode="auto">
          <a:xfrm>
            <a:off x="1458000" y="3456946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5436499" y="31923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2434981" y="34569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155473"/>
              </p:ext>
            </p:extLst>
          </p:nvPr>
        </p:nvGraphicFramePr>
        <p:xfrm>
          <a:off x="1458000" y="1584000"/>
          <a:ext cx="6120000" cy="27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 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타원 40"/>
          <p:cNvSpPr>
            <a:spLocks noChangeAspect="1"/>
          </p:cNvSpPr>
          <p:nvPr/>
        </p:nvSpPr>
        <p:spPr>
          <a:xfrm>
            <a:off x="2304000" y="1627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92000" y="1620000"/>
            <a:ext cx="3636000" cy="180000"/>
            <a:chOff x="2579672" y="1901107"/>
            <a:chExt cx="3636000" cy="180000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415672" y="1901107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2579672" y="1901107"/>
              <a:ext cx="1800000" cy="180000"/>
              <a:chOff x="4278488" y="5431208"/>
              <a:chExt cx="2099987" cy="252000"/>
            </a:xfrm>
          </p:grpSpPr>
          <p:sp>
            <p:nvSpPr>
              <p:cNvPr id="45" name="직사각형 44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 bwMode="auto">
          <a:xfrm>
            <a:off x="3699545" y="727908"/>
            <a:ext cx="1356166" cy="2871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>
          <a:xfrm>
            <a:off x="3492000" y="781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664303" y="224874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6494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학생 검색 결과 목록</a:t>
            </a:r>
            <a:endParaRPr lang="en-US" altLang="ko-KR" dirty="0" smtClean="0"/>
          </a:p>
          <a:p>
            <a:pPr lvl="1"/>
            <a:r>
              <a:rPr lang="en-US" altLang="ko-KR" strike="sngStrike" dirty="0" smtClean="0"/>
              <a:t>No, </a:t>
            </a:r>
            <a:r>
              <a:rPr lang="ko-KR" altLang="en-US" strike="sngStrike" dirty="0" smtClean="0"/>
              <a:t>이름</a:t>
            </a:r>
            <a:r>
              <a:rPr lang="en-US" altLang="ko-KR" strike="sngStrike" dirty="0" smtClean="0"/>
              <a:t>, </a:t>
            </a:r>
            <a:r>
              <a:rPr lang="ko-KR" altLang="en-US" b="1" strike="sngStrike" dirty="0" smtClean="0">
                <a:solidFill>
                  <a:srgbClr val="FF0000"/>
                </a:solidFill>
              </a:rPr>
              <a:t>수강관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전화번호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학교명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학년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학부모 이름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학부모 전화번호 항목으로 출력</a:t>
            </a:r>
            <a:endParaRPr lang="en-US" altLang="ko-KR" strike="sngStrike" dirty="0" smtClean="0"/>
          </a:p>
          <a:p>
            <a:pPr lvl="1"/>
            <a:r>
              <a:rPr lang="en-US" altLang="ko-KR" dirty="0" smtClean="0"/>
              <a:t>No./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학교명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 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 전화번호 항목으로 출력</a:t>
            </a:r>
            <a:endParaRPr lang="en-US" altLang="ko-KR" dirty="0" smtClean="0"/>
          </a:p>
          <a:p>
            <a:pPr lvl="1"/>
            <a:r>
              <a:rPr lang="ko-KR" altLang="en-US" strike="sngStrike" dirty="0" smtClean="0"/>
              <a:t>특정 학생 이름으로 검색하지 않은 경우 초등학교</a:t>
            </a:r>
            <a:r>
              <a:rPr lang="en-US" altLang="ko-KR" strike="sngStrike" dirty="0" smtClean="0"/>
              <a:t>/</a:t>
            </a:r>
            <a:r>
              <a:rPr lang="ko-KR" altLang="en-US" strike="sngStrike" dirty="0" smtClean="0"/>
              <a:t>중학교</a:t>
            </a:r>
            <a:r>
              <a:rPr lang="en-US" altLang="ko-KR" strike="sngStrike" dirty="0" smtClean="0"/>
              <a:t>/</a:t>
            </a:r>
            <a:r>
              <a:rPr lang="ko-KR" altLang="en-US" strike="sngStrike" dirty="0" smtClean="0"/>
              <a:t>고등학교 선택에 따라 등록된 모든 학생이 출력됨</a:t>
            </a:r>
            <a:endParaRPr lang="en-US" altLang="ko-KR" dirty="0" smtClean="0"/>
          </a:p>
          <a:p>
            <a:r>
              <a:rPr lang="ko-KR" altLang="en-US" dirty="0" smtClean="0"/>
              <a:t>학생 이름 클릭 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학생기본정보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화면으로 이동</a:t>
            </a:r>
            <a:endParaRPr lang="en-US" altLang="ko-KR" dirty="0" smtClean="0"/>
          </a:p>
          <a:p>
            <a:r>
              <a:rPr lang="ko-KR" altLang="en-US" dirty="0" smtClean="0"/>
              <a:t>상태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대기생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재원생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휴원생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퇴원생</a:t>
            </a:r>
            <a:r>
              <a:rPr lang="ko-KR" altLang="en-US" dirty="0" smtClean="0"/>
              <a:t> 으로 구분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대기생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상담만 받고 수강신청은 하지 않은 상태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학부모 정보는 필수 입력 항목으로 </a:t>
            </a:r>
            <a:r>
              <a:rPr lang="ko-KR" altLang="en-US" dirty="0" err="1" smtClean="0"/>
              <a:t>대기생이어도</a:t>
            </a:r>
            <a:r>
              <a:rPr lang="ko-KR" altLang="en-US" dirty="0" smtClean="0"/>
              <a:t> 해당 항목이 출력되어야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재원생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상담 이력이 있고 현재 </a:t>
            </a:r>
            <a:r>
              <a:rPr lang="ko-KR" altLang="en-US" dirty="0" err="1" smtClean="0"/>
              <a:t>수강신청하여</a:t>
            </a:r>
            <a:r>
              <a:rPr lang="ko-KR" altLang="en-US" dirty="0" smtClean="0"/>
              <a:t> 수강중인 상태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휴원생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수강 중 특정 사유로 인해 </a:t>
            </a:r>
            <a:r>
              <a:rPr lang="ko-KR" altLang="en-US" dirty="0" err="1" smtClean="0"/>
              <a:t>휴원</a:t>
            </a:r>
            <a:r>
              <a:rPr lang="ko-KR" altLang="en-US" dirty="0" smtClean="0"/>
              <a:t> 신청한 상태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퇴원생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학원을 계속 다닐 의사가 없어 퇴원처리 된 상태</a:t>
            </a:r>
            <a:endParaRPr lang="en-US" altLang="ko-KR" dirty="0" smtClean="0"/>
          </a:p>
          <a:p>
            <a:r>
              <a:rPr lang="ko-KR" altLang="en-US" dirty="0" smtClean="0"/>
              <a:t>등록된 전화번호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없는 경우 하이픈 </a:t>
            </a:r>
            <a:r>
              <a:rPr lang="en-US" altLang="ko-KR" dirty="0" smtClean="0"/>
              <a:t>( - )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 smtClean="0"/>
              <a:t>1page 10</a:t>
            </a:r>
            <a:r>
              <a:rPr lang="ko-KR" altLang="en-US" dirty="0" smtClean="0"/>
              <a:t>행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11</a:t>
            </a:r>
            <a:r>
              <a:rPr lang="ko-KR" altLang="en-US" dirty="0" smtClean="0"/>
              <a:t>개 부터 </a:t>
            </a:r>
            <a:r>
              <a:rPr lang="en-US" altLang="ko-KR" dirty="0" smtClean="0"/>
              <a:t>pagination</a:t>
            </a:r>
          </a:p>
          <a:p>
            <a:pPr lvl="1"/>
            <a:r>
              <a:rPr lang="en-US" altLang="ko-KR" dirty="0" smtClean="0"/>
              <a:t>1page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클릭 시 </a:t>
            </a:r>
            <a:r>
              <a:rPr lang="en-US" altLang="ko-KR" dirty="0" smtClean="0"/>
              <a:t>2page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&gt;&gt; </a:t>
            </a:r>
            <a:r>
              <a:rPr lang="ko-KR" altLang="en-US" dirty="0" smtClean="0"/>
              <a:t>클릭 시 </a:t>
            </a:r>
            <a:r>
              <a:rPr lang="en-US" altLang="ko-KR" dirty="0" smtClean="0"/>
              <a:t>5page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5page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6page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5page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10page</a:t>
            </a:r>
            <a:r>
              <a:rPr lang="ko-KR" altLang="en-US" dirty="0" smtClean="0"/>
              <a:t>로 이동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학생검색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학생 검색 결과 출력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학생검색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11189"/>
              </p:ext>
            </p:extLst>
          </p:nvPr>
        </p:nvGraphicFramePr>
        <p:xfrm>
          <a:off x="1458000" y="2880000"/>
          <a:ext cx="6120000" cy="13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720000"/>
                <a:gridCol w="540000"/>
                <a:gridCol w="1260000"/>
                <a:gridCol w="1260000"/>
                <a:gridCol w="360000"/>
                <a:gridCol w="900000"/>
                <a:gridCol w="90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학부모 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학부모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김수내</a:t>
                      </a:r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독정초등학교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윤미진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010-9999-8888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김수내</a:t>
                      </a:r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대기생</a:t>
                      </a:r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늘푸른초등학교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김미정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010-3434-3434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김수내</a:t>
                      </a:r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오유라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010-2222-2322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431584" y="4304690"/>
            <a:ext cx="2172832" cy="180366"/>
            <a:chOff x="6534260" y="5120870"/>
            <a:chExt cx="2172832" cy="180366"/>
          </a:xfrm>
        </p:grpSpPr>
        <p:sp>
          <p:nvSpPr>
            <p:cNvPr id="1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7" name="Page 2"/>
            <p:cNvSpPr/>
            <p:nvPr/>
          </p:nvSpPr>
          <p:spPr>
            <a:xfrm>
              <a:off x="7262188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8" name="Page 3"/>
            <p:cNvSpPr/>
            <p:nvPr/>
          </p:nvSpPr>
          <p:spPr>
            <a:xfrm>
              <a:off x="7505415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9" name="Page 4"/>
            <p:cNvSpPr/>
            <p:nvPr/>
          </p:nvSpPr>
          <p:spPr>
            <a:xfrm>
              <a:off x="7744286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0" name="Page 5"/>
            <p:cNvSpPr/>
            <p:nvPr/>
          </p:nvSpPr>
          <p:spPr>
            <a:xfrm>
              <a:off x="7979561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21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Next"/>
            <p:cNvSpPr/>
            <p:nvPr/>
          </p:nvSpPr>
          <p:spPr>
            <a:xfrm rot="5400000">
              <a:off x="8255188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23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4" name="Next"/>
            <p:cNvSpPr/>
            <p:nvPr/>
          </p:nvSpPr>
          <p:spPr>
            <a:xfrm rot="5400000">
              <a:off x="8496439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31" name="타원 30"/>
          <p:cNvSpPr>
            <a:spLocks noChangeAspect="1"/>
          </p:cNvSpPr>
          <p:nvPr/>
        </p:nvSpPr>
        <p:spPr>
          <a:xfrm>
            <a:off x="1462357" y="26692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2016828" y="31842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>
          <a:xfrm>
            <a:off x="5685186" y="43050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458000" y="4007817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>
          <a:xfrm>
            <a:off x="2709122" y="34593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3753135" y="31842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9012"/>
              </p:ext>
            </p:extLst>
          </p:nvPr>
        </p:nvGraphicFramePr>
        <p:xfrm>
          <a:off x="1458000" y="1584000"/>
          <a:ext cx="6120000" cy="27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 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 bwMode="auto">
          <a:xfrm>
            <a:off x="1452832" y="2881655"/>
            <a:ext cx="6118724" cy="25207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92000" y="1620000"/>
            <a:ext cx="3636000" cy="180000"/>
            <a:chOff x="2579672" y="1901107"/>
            <a:chExt cx="3636000" cy="180000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4415672" y="1901107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김수내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579672" y="1901107"/>
              <a:ext cx="1800000" cy="180000"/>
              <a:chOff x="4278488" y="5431208"/>
              <a:chExt cx="2099987" cy="252000"/>
            </a:xfrm>
          </p:grpSpPr>
          <p:sp>
            <p:nvSpPr>
              <p:cNvPr id="39" name="직사각형 38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이름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0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664303" y="224874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5288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학생이름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성별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최초 진입 시 선택 정보 없음</a:t>
            </a:r>
            <a:endParaRPr lang="en-US" altLang="ko-KR" dirty="0" smtClean="0"/>
          </a:p>
          <a:p>
            <a:r>
              <a:rPr lang="ko-KR" altLang="en-US" dirty="0" smtClean="0"/>
              <a:t>생일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클릭 시 </a:t>
            </a:r>
            <a:r>
              <a:rPr lang="en-US" altLang="ko-KR" dirty="0" smtClean="0"/>
              <a:t>date picker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r>
              <a:rPr lang="ko-KR" altLang="en-US" dirty="0" smtClean="0"/>
              <a:t>상태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대기생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err="1" smtClean="0"/>
              <a:t>재원생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휴원생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퇴원생</a:t>
            </a:r>
            <a:endParaRPr lang="en-US" altLang="ko-KR" dirty="0" smtClean="0"/>
          </a:p>
          <a:p>
            <a:r>
              <a:rPr lang="ko-KR" altLang="en-US" dirty="0" smtClean="0"/>
              <a:t>학생 전화번호</a:t>
            </a:r>
            <a:endParaRPr lang="en-US" altLang="ko-KR" dirty="0" smtClean="0"/>
          </a:p>
          <a:p>
            <a:r>
              <a:rPr lang="ko-KR" altLang="en-US" dirty="0" smtClean="0"/>
              <a:t>학생 집 전화번호</a:t>
            </a:r>
            <a:endParaRPr lang="en-US" altLang="ko-KR" dirty="0" smtClean="0"/>
          </a:p>
          <a:p>
            <a:r>
              <a:rPr lang="ko-KR" altLang="en-US" dirty="0" smtClean="0"/>
              <a:t>학교이름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클릭 시 학교 검색 팝업 호출</a:t>
            </a:r>
            <a:endParaRPr lang="en-US" altLang="ko-KR" dirty="0" smtClean="0"/>
          </a:p>
          <a:p>
            <a:r>
              <a:rPr lang="ko-KR" altLang="en-US" dirty="0" smtClean="0"/>
              <a:t>학년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초등은 </a:t>
            </a:r>
            <a:r>
              <a:rPr lang="en-US" altLang="ko-KR" dirty="0" smtClean="0"/>
              <a:t>1~6</a:t>
            </a:r>
            <a:r>
              <a:rPr lang="ko-KR" altLang="en-US" dirty="0" smtClean="0"/>
              <a:t>학년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중등 또는 고등은 </a:t>
            </a:r>
            <a:r>
              <a:rPr lang="en-US" altLang="ko-KR" dirty="0" smtClean="0"/>
              <a:t>1~3</a:t>
            </a:r>
            <a:r>
              <a:rPr lang="ko-KR" altLang="en-US" dirty="0" smtClean="0"/>
              <a:t>학년 출력</a:t>
            </a:r>
            <a:endParaRPr lang="en-US" altLang="ko-KR" dirty="0" smtClean="0"/>
          </a:p>
          <a:p>
            <a:r>
              <a:rPr lang="ko-KR" altLang="en-US" dirty="0" smtClean="0"/>
              <a:t>학부모이름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학부모 전화번호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주소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아이디로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직접입력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)/naver.com/daum.net/hanmail.net/gmail.com/nate.com/hotmail.com</a:t>
            </a:r>
          </a:p>
          <a:p>
            <a:r>
              <a:rPr lang="ko-KR" altLang="en-US" dirty="0" smtClean="0"/>
              <a:t>형제정보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클릭 시 학생 검색 팝업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관에 기 등록된 형제가 있는 경우 형제정보 입력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형제 할인과 연관된 정보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[ + ] </a:t>
            </a:r>
            <a:r>
              <a:rPr lang="ko-KR" altLang="en-US" dirty="0" smtClean="0"/>
              <a:t>버튼 클릭 시 형제 추가 </a:t>
            </a:r>
            <a:r>
              <a:rPr lang="en-US" altLang="ko-KR" dirty="0" smtClean="0"/>
              <a:t>: 1 row </a:t>
            </a:r>
            <a:r>
              <a:rPr lang="ko-KR" altLang="en-US" dirty="0" smtClean="0"/>
              <a:t>추가 </a:t>
            </a:r>
            <a:endParaRPr lang="en-US" altLang="ko-KR" dirty="0" smtClean="0"/>
          </a:p>
          <a:p>
            <a:r>
              <a:rPr lang="ko-KR" altLang="en-US" dirty="0" smtClean="0"/>
              <a:t>메모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 </a:t>
            </a:r>
            <a:r>
              <a:rPr lang="en-US" altLang="ko-KR" dirty="0" smtClean="0"/>
              <a:t>1,000bytes </a:t>
            </a:r>
            <a:r>
              <a:rPr lang="ko-KR" altLang="en-US" dirty="0" smtClean="0"/>
              <a:t>까지 입력 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학생정보등록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학생 정보 신규 등록 화면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84564"/>
              </p:ext>
            </p:extLst>
          </p:nvPr>
        </p:nvGraphicFramePr>
        <p:xfrm>
          <a:off x="1458000" y="1584000"/>
          <a:ext cx="6120000" cy="31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이름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생일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 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집 전화번호 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 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 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 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주소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형제 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학생정보등록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591999" y="3533368"/>
            <a:ext cx="4844695" cy="1131147"/>
            <a:chOff x="2591999" y="3420151"/>
            <a:chExt cx="4844695" cy="1131147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2591999" y="3420151"/>
              <a:ext cx="4842000" cy="90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6605124" y="4371298"/>
              <a:ext cx="831570" cy="180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0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/ 1,000bytes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 bwMode="auto">
          <a:xfrm>
            <a:off x="2592000" y="161910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592000" y="1896576"/>
            <a:ext cx="1800000" cy="180000"/>
            <a:chOff x="2076163" y="3143133"/>
            <a:chExt cx="1800000" cy="180000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2076163" y="314313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076163" y="3143133"/>
              <a:ext cx="252000" cy="180000"/>
              <a:chOff x="2076163" y="3143133"/>
              <a:chExt cx="252000" cy="180000"/>
            </a:xfrm>
          </p:grpSpPr>
          <p:sp>
            <p:nvSpPr>
              <p:cNvPr id="22" name="직사각형 21"/>
              <p:cNvSpPr/>
              <p:nvPr/>
            </p:nvSpPr>
            <p:spPr bwMode="auto">
              <a:xfrm>
                <a:off x="2076163" y="3143133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3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5652000" y="2704541"/>
            <a:ext cx="1800000" cy="180000"/>
            <a:chOff x="2607751" y="2423994"/>
            <a:chExt cx="1693066" cy="180000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36" name="직사각형 35"/>
          <p:cNvSpPr/>
          <p:nvPr/>
        </p:nvSpPr>
        <p:spPr bwMode="auto">
          <a:xfrm>
            <a:off x="2592000" y="2972809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652000" y="1619650"/>
            <a:ext cx="1101586" cy="180000"/>
            <a:chOff x="4028848" y="2588400"/>
            <a:chExt cx="1423583" cy="25200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4028848" y="2588400"/>
              <a:ext cx="697845" cy="252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남자</a:t>
              </a:r>
              <a:endParaRPr lang="ko-KR" altLang="en-US" sz="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4754587" y="2588400"/>
              <a:ext cx="69784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여자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48" name="직사각형 47"/>
          <p:cNvSpPr/>
          <p:nvPr/>
        </p:nvSpPr>
        <p:spPr bwMode="auto">
          <a:xfrm>
            <a:off x="2592000" y="270454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592000" y="244127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2592000" y="3249472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458000" y="4808722"/>
            <a:ext cx="1825401" cy="180000"/>
            <a:chOff x="1494291" y="5420040"/>
            <a:chExt cx="1825401" cy="180000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1494291" y="5420040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2419692" y="5420040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50" name="타원 49"/>
          <p:cNvSpPr>
            <a:spLocks noChangeAspect="1"/>
          </p:cNvSpPr>
          <p:nvPr/>
        </p:nvSpPr>
        <p:spPr>
          <a:xfrm>
            <a:off x="2287389" y="16196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5357936" y="16196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2287389" y="18981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>
          <a:xfrm>
            <a:off x="5357936" y="18965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2287389" y="24455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7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5357936" y="24455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8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>
          <a:xfrm>
            <a:off x="2287389" y="27045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9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>
          <a:xfrm>
            <a:off x="5357936" y="27045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10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>
          <a:xfrm>
            <a:off x="2287389" y="29728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>
          <a:xfrm>
            <a:off x="2322863" y="37801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4428000" y="2972809"/>
            <a:ext cx="1800000" cy="180000"/>
            <a:chOff x="4278488" y="5431208"/>
            <a:chExt cx="2099984" cy="252000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직접입력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7" name="타원 66"/>
          <p:cNvSpPr>
            <a:spLocks noChangeAspect="1"/>
          </p:cNvSpPr>
          <p:nvPr/>
        </p:nvSpPr>
        <p:spPr>
          <a:xfrm>
            <a:off x="2287389" y="32599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5652000" y="1899745"/>
            <a:ext cx="1800000" cy="180000"/>
            <a:chOff x="4278488" y="5431208"/>
            <a:chExt cx="2099984" cy="252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대기생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4428000" y="3248632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</a:t>
            </a:r>
            <a:endParaRPr lang="ko-KR" altLang="en-US" sz="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591999" y="2158493"/>
            <a:ext cx="1800000" cy="180000"/>
            <a:chOff x="2607751" y="2423994"/>
            <a:chExt cx="1693066" cy="180000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652000" y="2162327"/>
            <a:ext cx="1800000" cy="180000"/>
            <a:chOff x="2607751" y="2423994"/>
            <a:chExt cx="1693066" cy="180000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83" name="타원 82"/>
          <p:cNvSpPr>
            <a:spLocks noChangeAspect="1"/>
          </p:cNvSpPr>
          <p:nvPr/>
        </p:nvSpPr>
        <p:spPr>
          <a:xfrm>
            <a:off x="2284914" y="21623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4" name="타원 83"/>
          <p:cNvSpPr>
            <a:spLocks noChangeAspect="1"/>
          </p:cNvSpPr>
          <p:nvPr/>
        </p:nvSpPr>
        <p:spPr>
          <a:xfrm>
            <a:off x="5357936" y="21584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5652000" y="2440563"/>
            <a:ext cx="1800000" cy="180000"/>
            <a:chOff x="4278488" y="5431208"/>
            <a:chExt cx="2099984" cy="252000"/>
          </a:xfrm>
        </p:grpSpPr>
        <p:sp>
          <p:nvSpPr>
            <p:cNvPr id="86" name="직사각형 85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8" name="직사각형 87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0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54314"/>
              </p:ext>
            </p:extLst>
          </p:nvPr>
        </p:nvGraphicFramePr>
        <p:xfrm>
          <a:off x="1458000" y="1584000"/>
          <a:ext cx="6120000" cy="31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 이름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생일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 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집 전화번호 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 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 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 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주소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형제 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저장 버튼 클릭 시 필수입력항목 </a:t>
            </a:r>
            <a:r>
              <a:rPr lang="en-US" altLang="ko-KR" dirty="0" smtClean="0"/>
              <a:t>validation check</a:t>
            </a:r>
          </a:p>
          <a:p>
            <a:pPr lvl="1"/>
            <a:r>
              <a:rPr lang="ko-KR" altLang="en-US" dirty="0" smtClean="0"/>
              <a:t>누락 </a:t>
            </a:r>
            <a:r>
              <a:rPr lang="en-US" altLang="ko-KR" dirty="0" smtClean="0"/>
              <a:t>: Alert “</a:t>
            </a:r>
            <a:r>
              <a:rPr lang="ko-KR" altLang="en-US" dirty="0" smtClean="0"/>
              <a:t>필수 입력 항목이 누락 되었습니다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 – </a:t>
            </a:r>
            <a:r>
              <a:rPr lang="ko-KR" altLang="en-US" dirty="0" smtClean="0"/>
              <a:t>확인 버튼 클릭 시 누락된 항목으로 마우스 </a:t>
            </a:r>
            <a:r>
              <a:rPr lang="ko-KR" altLang="en-US" dirty="0" err="1" smtClean="0"/>
              <a:t>포커싱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정상 </a:t>
            </a:r>
            <a:r>
              <a:rPr lang="en-US" altLang="ko-KR" dirty="0" smtClean="0"/>
              <a:t>: Alert “</a:t>
            </a:r>
            <a:r>
              <a:rPr lang="ko-KR" altLang="en-US" dirty="0" smtClean="0"/>
              <a:t>저장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 – </a:t>
            </a:r>
            <a:r>
              <a:rPr lang="ko-KR" altLang="en-US" dirty="0" smtClean="0"/>
              <a:t>확인 버튼 클릭 시 입력된 정보 저장 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학생기본정보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화면으로 화면 변경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슬라이드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목록 버튼 클릭 시 입력된 정보가 있는 경우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작성한 내용이 저장되지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계속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 – </a:t>
            </a:r>
            <a:r>
              <a:rPr lang="ko-KR" altLang="en-US" dirty="0" smtClean="0"/>
              <a:t>확인 버튼 클릭 시 입력된 내용 저장하지 않고 학생 검색 화면으로 이동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학생관리 </a:t>
            </a:r>
            <a:r>
              <a:rPr lang="en-US" altLang="ko-KR" dirty="0"/>
              <a:t>– </a:t>
            </a:r>
            <a:r>
              <a:rPr lang="ko-KR" altLang="en-US" dirty="0"/>
              <a:t>학생정보등록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학생 정보 신규 등록 화면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학생정보등록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1458000" y="4809614"/>
            <a:ext cx="1825401" cy="180000"/>
            <a:chOff x="1494291" y="5420040"/>
            <a:chExt cx="1825401" cy="180000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1494291" y="5420040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2419692" y="5420040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50" name="타원 49"/>
          <p:cNvSpPr>
            <a:spLocks noChangeAspect="1"/>
          </p:cNvSpPr>
          <p:nvPr/>
        </p:nvSpPr>
        <p:spPr>
          <a:xfrm>
            <a:off x="1458000" y="49957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2383401" y="49957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592000" y="161910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이금빛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592000" y="1896576"/>
            <a:ext cx="1800000" cy="180000"/>
            <a:chOff x="2076163" y="3143133"/>
            <a:chExt cx="1800000" cy="180000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2076163" y="314313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     2006-09-01</a:t>
              </a:r>
              <a:endPara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076163" y="3143133"/>
              <a:ext cx="252000" cy="180000"/>
              <a:chOff x="2076163" y="3143133"/>
              <a:chExt cx="252000" cy="180000"/>
            </a:xfrm>
          </p:grpSpPr>
          <p:sp>
            <p:nvSpPr>
              <p:cNvPr id="72" name="직사각형 71"/>
              <p:cNvSpPr/>
              <p:nvPr/>
            </p:nvSpPr>
            <p:spPr bwMode="auto">
              <a:xfrm>
                <a:off x="2076163" y="3143133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3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9" name="그룹 78"/>
          <p:cNvGrpSpPr/>
          <p:nvPr/>
        </p:nvGrpSpPr>
        <p:grpSpPr>
          <a:xfrm>
            <a:off x="5652000" y="1619650"/>
            <a:ext cx="1101586" cy="180000"/>
            <a:chOff x="4028848" y="2588400"/>
            <a:chExt cx="1423583" cy="252000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4028848" y="2588400"/>
              <a:ext cx="697845" cy="252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남자</a:t>
              </a:r>
              <a:endParaRPr lang="ko-KR" altLang="en-US" sz="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4754587" y="2588400"/>
              <a:ext cx="697844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여자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5652000" y="1899745"/>
            <a:ext cx="1800000" cy="180000"/>
            <a:chOff x="4278488" y="5431208"/>
            <a:chExt cx="2099984" cy="252000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대기생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91999" y="3533366"/>
            <a:ext cx="4844695" cy="1131147"/>
            <a:chOff x="2591999" y="3420151"/>
            <a:chExt cx="4844695" cy="1131147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2591999" y="3420151"/>
              <a:ext cx="4842000" cy="90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t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평소 공부에 관심이 없고 산만함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6605124" y="4371298"/>
              <a:ext cx="831570" cy="180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24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/ 1,000bytes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652000" y="2704541"/>
            <a:ext cx="1800000" cy="180000"/>
            <a:chOff x="2607751" y="2423994"/>
            <a:chExt cx="1693066" cy="180000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010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6852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2586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 bwMode="auto">
          <a:xfrm>
            <a:off x="2592000" y="297280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sorasora@naver.com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2592000" y="270454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엄희정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2592000" y="324947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이은빛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/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수내초등학교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/ 3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학년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4428000" y="2972808"/>
            <a:ext cx="1800000" cy="180000"/>
            <a:chOff x="4278488" y="5431208"/>
            <a:chExt cx="2099984" cy="252000"/>
          </a:xfrm>
        </p:grpSpPr>
        <p:sp>
          <p:nvSpPr>
            <p:cNvPr id="111" name="직사각형 110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naver.com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12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직사각형 112"/>
          <p:cNvSpPr/>
          <p:nvPr/>
        </p:nvSpPr>
        <p:spPr bwMode="auto">
          <a:xfrm>
            <a:off x="4428000" y="3248630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</a:t>
            </a:r>
            <a:endParaRPr lang="ko-KR" altLang="en-US" sz="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2591999" y="2158493"/>
            <a:ext cx="1800000" cy="180000"/>
            <a:chOff x="2607751" y="2423994"/>
            <a:chExt cx="1693066" cy="180000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5652000" y="2162327"/>
            <a:ext cx="1800000" cy="180000"/>
            <a:chOff x="2607751" y="2423994"/>
            <a:chExt cx="1693066" cy="180000"/>
          </a:xfrm>
        </p:grpSpPr>
        <p:sp>
          <p:nvSpPr>
            <p:cNvPr id="119" name="직사각형 118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24" name="직사각형 123"/>
          <p:cNvSpPr/>
          <p:nvPr/>
        </p:nvSpPr>
        <p:spPr bwMode="auto">
          <a:xfrm>
            <a:off x="2592000" y="244127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수내초등학교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5652000" y="2440563"/>
            <a:ext cx="1800000" cy="180000"/>
            <a:chOff x="4278488" y="5431208"/>
            <a:chExt cx="2099984" cy="252000"/>
          </a:xfrm>
        </p:grpSpPr>
        <p:sp>
          <p:nvSpPr>
            <p:cNvPr id="126" name="직사각형 125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5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학년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27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8" name="직사각형 127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08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</TotalTime>
  <Words>5553</Words>
  <Application>Microsoft Office PowerPoint</Application>
  <PresentationFormat>A4 용지(210x297mm)</PresentationFormat>
  <Paragraphs>1861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9" baseType="lpstr">
      <vt:lpstr>Lucida Grande</vt:lpstr>
      <vt:lpstr>가는각진제목체</vt:lpstr>
      <vt:lpstr>나눔고딕</vt:lpstr>
      <vt:lpstr>돋움</vt:lpstr>
      <vt:lpstr>맑은 고딕</vt:lpstr>
      <vt:lpstr>Arial</vt:lpstr>
      <vt:lpstr>Calibri</vt:lpstr>
      <vt:lpstr>Segoe UI</vt:lpstr>
      <vt:lpstr>Tahoma</vt:lpstr>
      <vt:lpstr>Times New Roman</vt:lpstr>
      <vt:lpstr>Trebuchet MS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bond</dc:creator>
  <cp:lastModifiedBy>Bond</cp:lastModifiedBy>
  <cp:revision>57</cp:revision>
  <dcterms:created xsi:type="dcterms:W3CDTF">2018-03-26T09:07:09Z</dcterms:created>
  <dcterms:modified xsi:type="dcterms:W3CDTF">2018-03-28T09:45:48Z</dcterms:modified>
</cp:coreProperties>
</file>