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923193DC-7A2C-4E94-9DED-6A0BAB849C2F}">
          <p14:sldIdLst>
            <p14:sldId id="256"/>
          </p14:sldIdLst>
        </p14:section>
        <p14:section name="개정이력" id="{2A14959F-72A2-49B6-8BC4-0642FDE91284}">
          <p14:sldIdLst>
            <p14:sldId id="258"/>
          </p14:sldIdLst>
        </p14:section>
        <p14:section name="문서 가이드" id="{6FC0CDB2-D9B3-4AEA-BE93-28A5DCB3FDA5}">
          <p14:sldIdLst>
            <p14:sldId id="259"/>
            <p14:sldId id="260"/>
            <p14:sldId id="261"/>
          </p14:sldIdLst>
        </p14:section>
        <p14:section name="학습관리 &gt; 출결관리" id="{F00B7AF6-274F-4596-9AC1-A036FAB1235C}">
          <p14:sldIdLst>
            <p14:sldId id="262"/>
            <p14:sldId id="263"/>
            <p14:sldId id="264"/>
            <p14:sldId id="265"/>
          </p14:sldIdLst>
        </p14:section>
        <p14:section name="학습관리 &gt; 과제관리" id="{5C02FE18-71FD-48CA-91C1-2A148BD0B60C}">
          <p14:sldIdLst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>
        <p:scale>
          <a:sx n="100" d="100"/>
          <a:sy n="100" d="100"/>
        </p:scale>
        <p:origin x="54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022F8-8C1F-41CC-B988-80623FC25766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0E055-9A47-484F-8C06-74D4A174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0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10645809"/>
              </p:ext>
            </p:extLst>
          </p:nvPr>
        </p:nvGraphicFramePr>
        <p:xfrm>
          <a:off x="633600" y="5231945"/>
          <a:ext cx="3354353" cy="579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941"/>
                <a:gridCol w="2655412"/>
              </a:tblGrid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보안등급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sng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대외비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극비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8" name="직선 연결선 7"/>
          <p:cNvCxnSpPr/>
          <p:nvPr userDrawn="1"/>
        </p:nvCxnSpPr>
        <p:spPr>
          <a:xfrm>
            <a:off x="633000" y="2595824"/>
            <a:ext cx="8640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Group 15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8490727"/>
              </p:ext>
            </p:extLst>
          </p:nvPr>
        </p:nvGraphicFramePr>
        <p:xfrm>
          <a:off x="7543801" y="5020747"/>
          <a:ext cx="1732574" cy="1160260"/>
        </p:xfrm>
        <a:graphic>
          <a:graphicData uri="http://schemas.openxmlformats.org/drawingml/2006/table">
            <a:tbl>
              <a:tblPr/>
              <a:tblGrid>
                <a:gridCol w="358464"/>
                <a:gridCol w="687055"/>
                <a:gridCol w="687055"/>
              </a:tblGrid>
              <a:tr h="20501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플로우교육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0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결재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담당자</a:t>
                      </a: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책임자</a:t>
                      </a: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6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텍스트 개체 틀 4"/>
          <p:cNvSpPr>
            <a:spLocks noGrp="1"/>
          </p:cNvSpPr>
          <p:nvPr>
            <p:ph type="body" sz="quarter" idx="24" hasCustomPrompt="1"/>
          </p:nvPr>
        </p:nvSpPr>
        <p:spPr>
          <a:xfrm>
            <a:off x="1377856" y="5264035"/>
            <a:ext cx="2160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377856" y="5462266"/>
            <a:ext cx="2160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633000" y="935211"/>
            <a:ext cx="8640000" cy="90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 spc="-150"/>
            </a:lvl1pPr>
          </a:lstStyle>
          <a:p>
            <a:pPr lvl="0"/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27" hasCustomPrompt="1"/>
          </p:nvPr>
        </p:nvSpPr>
        <p:spPr>
          <a:xfrm>
            <a:off x="633000" y="1840953"/>
            <a:ext cx="8640000" cy="72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spc="-150"/>
            </a:lvl1pPr>
          </a:lstStyle>
          <a:p>
            <a:pPr lvl="0"/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(Admin)</a:t>
            </a:r>
            <a:endParaRPr lang="ko-KR" altLang="en-US" dirty="0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7939520" y="6017570"/>
            <a:ext cx="612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일자</a:t>
            </a:r>
            <a:endParaRPr lang="ko-KR" altLang="en-US" dirty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8627132" y="6017570"/>
            <a:ext cx="612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일자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40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3047530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3248332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학습관리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출결관리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과제관리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행정관리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학습관리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1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16" name="직선 연결선 15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18" name="그룹 17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2" name="직사각형 21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3" name="그룹 22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24" name="직사각형 23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5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9" name="그룹 18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0" name="직사각형 19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" name="직사각형 20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6" name="직사각형 25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28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29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71974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어지는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68880765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8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39476879"/>
              </p:ext>
            </p:extLst>
          </p:nvPr>
        </p:nvGraphicFramePr>
        <p:xfrm>
          <a:off x="75600" y="1112138"/>
          <a:ext cx="1332000" cy="29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운영세팅관리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커뮤니티관리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ERP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시스템관리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1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5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min 전체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2572" y="622538"/>
            <a:ext cx="7521429" cy="59911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5319" y="89957"/>
            <a:ext cx="27857" cy="205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286" y="71211"/>
            <a:ext cx="3966103" cy="262954"/>
          </a:xfrm>
          <a:prstGeom prst="rect">
            <a:avLst/>
          </a:prstGeom>
        </p:spPr>
        <p:txBody>
          <a:bodyPr lIns="68415" tIns="34208" rIns="68415" bIns="34208" anchor="ctr"/>
          <a:lstStyle>
            <a:lvl1pPr marL="0" indent="0">
              <a:buNone/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ko-KR" altLang="en-US" dirty="0" err="1" smtClean="0"/>
              <a:t>화면명을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13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1726360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5319" y="89957"/>
            <a:ext cx="27857" cy="205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286" y="72000"/>
            <a:ext cx="3966103" cy="262954"/>
          </a:xfrm>
          <a:prstGeom prst="rect">
            <a:avLst/>
          </a:prstGeom>
        </p:spPr>
        <p:txBody>
          <a:bodyPr lIns="68415" tIns="34208" rIns="68415" bIns="34208" anchor="ctr"/>
          <a:lstStyle>
            <a:lvl1pPr marL="0" indent="0">
              <a:buNone/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ko-KR" altLang="en-US" dirty="0" err="1" smtClean="0"/>
              <a:t>화면명을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639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dmin_설명영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78345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pos="6188">
          <p15:clr>
            <a:srgbClr val="FBAE40"/>
          </p15:clr>
        </p15:guide>
        <p15:guide id="4294967295" pos="6300">
          <p15:clr>
            <a:srgbClr val="FBAE40"/>
          </p15:clr>
        </p15:guide>
        <p15:guide id="4294967295" pos="3125">
          <p15:clr>
            <a:srgbClr val="FBAE40"/>
          </p15:clr>
        </p15:guide>
        <p15:guide id="4294967295" pos="5824">
          <p15:clr>
            <a:srgbClr val="FBAE40"/>
          </p15:clr>
        </p15:guide>
        <p15:guide id="4294967295" pos="449">
          <p15:clr>
            <a:srgbClr val="FBAE40"/>
          </p15:clr>
        </p15:guide>
        <p15:guide id="4294967295" orient="horz" pos="124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학습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4450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pos="6188">
          <p15:clr>
            <a:srgbClr val="FBAE40"/>
          </p15:clr>
        </p15:guide>
        <p15:guide id="4294967295" pos="6300">
          <p15:clr>
            <a:srgbClr val="FBAE40"/>
          </p15:clr>
        </p15:guide>
        <p15:guide id="4294967295" pos="3125">
          <p15:clr>
            <a:srgbClr val="FBAE40"/>
          </p15:clr>
        </p15:guide>
        <p15:guide id="4294967295" pos="5824">
          <p15:clr>
            <a:srgbClr val="FBAE40"/>
          </p15:clr>
        </p15:guide>
        <p15:guide id="4294967295" pos="449">
          <p15:clr>
            <a:srgbClr val="FBAE40"/>
          </p15:clr>
        </p15:guide>
        <p15:guide id="4294967295" orient="horz" pos="125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21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  <p:sldLayoutId id="2147483684" r:id="rId4"/>
    <p:sldLayoutId id="2147483685" r:id="rId5"/>
    <p:sldLayoutId id="2147483686" r:id="rId6"/>
    <p:sldLayoutId id="2147483687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이기훈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2018-03-30</a:t>
            </a:r>
            <a:endParaRPr lang="ko-KR" altLang="en-US" dirty="0">
              <a:latin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dirty="0" err="1">
                <a:latin typeface="+mn-ea"/>
              </a:rPr>
              <a:t>플로우교육</a:t>
            </a:r>
            <a:r>
              <a:rPr lang="ko-KR" altLang="en-US" sz="3200" dirty="0">
                <a:latin typeface="+mn-ea"/>
              </a:rPr>
              <a:t> </a:t>
            </a:r>
            <a:r>
              <a:rPr lang="en-US" altLang="ko-KR" sz="3200" dirty="0">
                <a:latin typeface="+mn-ea"/>
              </a:rPr>
              <a:t>- Academy Management System</a:t>
            </a:r>
            <a:endParaRPr lang="ko-KR" altLang="en-US" sz="3200" dirty="0">
              <a:latin typeface="+mn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Admin – </a:t>
            </a:r>
            <a:r>
              <a:rPr lang="ko-KR" altLang="en-US" dirty="0">
                <a:latin typeface="+mn-ea"/>
              </a:rPr>
              <a:t>학습관리 </a:t>
            </a:r>
            <a:endParaRPr lang="ko-KR" altLang="en-US" dirty="0"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3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810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과제등록일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과제관리 진입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학습관리 </a:t>
            </a:r>
            <a:r>
              <a:rPr lang="en-US" altLang="ko-KR" dirty="0"/>
              <a:t>– </a:t>
            </a:r>
            <a:r>
              <a:rPr lang="ko-KR" altLang="en-US" dirty="0" smtClean="0"/>
              <a:t>과제관리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해당 영역 클릭 시 강의검색 팝업 호출</a:t>
            </a:r>
            <a:endParaRPr lang="en-US" altLang="ko-KR" dirty="0" smtClean="0"/>
          </a:p>
          <a:p>
            <a:r>
              <a:rPr lang="ko-KR" altLang="en-US" dirty="0" smtClean="0"/>
              <a:t>사용여부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사용않음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기능 필요 여부</a:t>
            </a:r>
            <a:endParaRPr lang="en-US" altLang="ko-KR" dirty="0" smtClean="0"/>
          </a:p>
          <a:p>
            <a:r>
              <a:rPr lang="ko-KR" altLang="en-US" dirty="0" smtClean="0"/>
              <a:t>과제등록일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날짜 지정 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오늘</a:t>
            </a:r>
            <a:r>
              <a:rPr lang="en-US" altLang="ko-KR" dirty="0" smtClean="0"/>
              <a:t>/7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/30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/60</a:t>
            </a:r>
            <a:r>
              <a:rPr lang="ko-KR" altLang="en-US" dirty="0" smtClean="0"/>
              <a:t>일 단위로 선택 가능</a:t>
            </a:r>
            <a:endParaRPr lang="en-US" altLang="ko-KR" dirty="0" smtClean="0"/>
          </a:p>
          <a:p>
            <a:r>
              <a:rPr lang="ko-KR" altLang="en-US" dirty="0" smtClean="0"/>
              <a:t>등록 정보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등록자</a:t>
            </a:r>
            <a:r>
              <a:rPr lang="en-US" altLang="ko-KR" dirty="0" smtClean="0"/>
              <a:t>)/</a:t>
            </a:r>
            <a:r>
              <a:rPr lang="ko-KR" altLang="en-US" dirty="0" err="1" smtClean="0"/>
              <a:t>과제명</a:t>
            </a:r>
            <a:r>
              <a:rPr lang="ko-KR" altLang="en-US" dirty="0" smtClean="0"/>
              <a:t> 선택 후 입력</a:t>
            </a:r>
            <a:endParaRPr lang="en-US" altLang="ko-KR" dirty="0" smtClean="0"/>
          </a:p>
          <a:p>
            <a:r>
              <a:rPr lang="ko-KR" altLang="en-US" dirty="0" smtClean="0"/>
              <a:t>검색 버튼 클릭 시 하단 과제 목록에 출력</a:t>
            </a:r>
            <a:endParaRPr lang="en-US" altLang="ko-KR" dirty="0" smtClean="0"/>
          </a:p>
          <a:p>
            <a:r>
              <a:rPr lang="ko-KR" altLang="en-US" dirty="0" smtClean="0"/>
              <a:t>과제관리 화면 최초 진입 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반 또는 과제를 검색해 주세요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2854844-1A2F-4349-A064-787E6573A71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과제관리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2592000" y="1627325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678000" y="2444837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458000" y="2880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378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반 또는 과제를 검색해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 bwMode="auto">
          <a:xfrm>
            <a:off x="1458000" y="3457565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652000" y="1627325"/>
            <a:ext cx="1800000" cy="180000"/>
            <a:chOff x="4278488" y="5431208"/>
            <a:chExt cx="2099987" cy="252000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9" name="타원 38"/>
          <p:cNvSpPr>
            <a:spLocks noChangeAspect="1"/>
          </p:cNvSpPr>
          <p:nvPr/>
        </p:nvSpPr>
        <p:spPr>
          <a:xfrm>
            <a:off x="2304000" y="16273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>
            <a:spLocks noChangeAspect="1"/>
          </p:cNvSpPr>
          <p:nvPr/>
        </p:nvSpPr>
        <p:spPr>
          <a:xfrm>
            <a:off x="5355682" y="16273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>
            <a:spLocks noChangeAspect="1"/>
          </p:cNvSpPr>
          <p:nvPr/>
        </p:nvSpPr>
        <p:spPr>
          <a:xfrm>
            <a:off x="2304000" y="18944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>
          <a:xfrm>
            <a:off x="2304000" y="216331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428000" y="2168143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592000" y="2168143"/>
            <a:ext cx="1800000" cy="180000"/>
            <a:chOff x="4278488" y="5431208"/>
            <a:chExt cx="2099967" cy="252000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4278488" y="5431208"/>
              <a:ext cx="209996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이름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Arrow Down"/>
            <p:cNvSpPr>
              <a:spLocks noChangeAspect="1"/>
            </p:cNvSpPr>
            <p:nvPr/>
          </p:nvSpPr>
          <p:spPr bwMode="auto">
            <a:xfrm flipH="1">
              <a:off x="6237398" y="5539120"/>
              <a:ext cx="6400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타원 52"/>
          <p:cNvSpPr>
            <a:spLocks noChangeAspect="1"/>
          </p:cNvSpPr>
          <p:nvPr/>
        </p:nvSpPr>
        <p:spPr>
          <a:xfrm>
            <a:off x="6398925" y="24448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>
          <a:xfrm>
            <a:off x="5366742" y="31879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5" name="텍스트 개체 틀 1"/>
          <p:cNvSpPr txBox="1">
            <a:spLocks/>
          </p:cNvSpPr>
          <p:nvPr/>
        </p:nvSpPr>
        <p:spPr>
          <a:xfrm>
            <a:off x="7750093" y="5543043"/>
            <a:ext cx="2090592" cy="1035781"/>
          </a:xfrm>
          <a:prstGeom prst="rect">
            <a:avLst/>
          </a:prstGeom>
          <a:solidFill>
            <a:srgbClr val="FF0000"/>
          </a:solidFill>
        </p:spPr>
        <p:txBody>
          <a:bodyPr lIns="68415" tIns="34208" rIns="68415" bIns="34208">
            <a:normAutofit/>
          </a:bodyPr>
          <a:lstStyle>
            <a:lvl1pPr marL="70079" indent="-70079" algn="l" defTabSz="957792" rtl="0" eaLnBrk="1" latinLnBrk="1" hangingPunct="1">
              <a:lnSpc>
                <a:spcPct val="100000"/>
              </a:lnSpc>
              <a:spcBef>
                <a:spcPts val="1047"/>
              </a:spcBef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843" indent="-61764" algn="l" defTabSz="957792" rtl="0" eaLnBrk="1" latinLnBrk="1" hangingPunct="1">
              <a:lnSpc>
                <a:spcPct val="10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920" indent="-70079" algn="l" defTabSz="957792" rtl="0" eaLnBrk="1" latinLnBrk="1" hangingPunct="1">
              <a:lnSpc>
                <a:spcPct val="100000"/>
              </a:lnSpc>
              <a:spcBef>
                <a:spcPts val="524"/>
              </a:spcBef>
              <a:buFont typeface="Tempus Sans ITC" panose="04020404030D07020202" pitchFamily="82" charset="0"/>
              <a:buChar char="-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1999" indent="-70079" algn="l" defTabSz="957792" rtl="0" eaLnBrk="1" latinLnBrk="1" hangingPunct="1">
              <a:lnSpc>
                <a:spcPct val="100000"/>
              </a:lnSpc>
              <a:spcBef>
                <a:spcPts val="524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3763" indent="-61764" algn="l" defTabSz="957792" rtl="0" eaLnBrk="1" latinLnBrk="1" hangingPunct="1">
              <a:lnSpc>
                <a:spcPct val="100000"/>
              </a:lnSpc>
              <a:spcBef>
                <a:spcPts val="524"/>
              </a:spcBef>
              <a:buFont typeface="Wingdings" panose="05000000000000000000" pitchFamily="2" charset="2"/>
              <a:buChar char="Ø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3927" indent="-239448" algn="l" defTabSz="957792" rtl="0" eaLnBrk="1" latinLnBrk="1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2823" indent="-239448" algn="l" defTabSz="957792" rtl="0" eaLnBrk="1" latinLnBrk="1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1719" indent="-239448" algn="l" defTabSz="957792" rtl="0" eaLnBrk="1" latinLnBrk="1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615" indent="-239448" algn="l" defTabSz="957792" rtl="0" eaLnBrk="1" latinLnBrk="1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과제관리 메뉴의 정확한 용도와 어떠한 방식으로 운영 및 활용을 할 것인지 확인 필요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단순한 </a:t>
            </a:r>
            <a:r>
              <a:rPr lang="ko-KR" altLang="en-US" dirty="0" err="1" smtClean="0">
                <a:solidFill>
                  <a:schemeClr val="bg1"/>
                </a:solidFill>
              </a:rPr>
              <a:t>과제풀로</a:t>
            </a:r>
            <a:r>
              <a:rPr lang="ko-KR" altLang="en-US" dirty="0" smtClean="0">
                <a:solidFill>
                  <a:schemeClr val="bg1"/>
                </a:solidFill>
              </a:rPr>
              <a:t> 사용하는 것인지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등록한 과제를 </a:t>
            </a:r>
            <a:r>
              <a:rPr lang="en-US" altLang="ko-KR" dirty="0" smtClean="0">
                <a:solidFill>
                  <a:schemeClr val="bg1"/>
                </a:solidFill>
              </a:rPr>
              <a:t>front </a:t>
            </a:r>
            <a:r>
              <a:rPr lang="ko-KR" altLang="en-US" dirty="0" smtClean="0">
                <a:solidFill>
                  <a:schemeClr val="bg1"/>
                </a:solidFill>
              </a:rPr>
              <a:t>화면에서 확인할 수 있도록 할 것인지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592000" y="1895328"/>
            <a:ext cx="2194546" cy="180000"/>
            <a:chOff x="2592000" y="1618491"/>
            <a:chExt cx="2194546" cy="180000"/>
          </a:xfrm>
        </p:grpSpPr>
        <p:grpSp>
          <p:nvGrpSpPr>
            <p:cNvPr id="62" name="그룹 61"/>
            <p:cNvGrpSpPr/>
            <p:nvPr/>
          </p:nvGrpSpPr>
          <p:grpSpPr>
            <a:xfrm>
              <a:off x="2592000" y="1618491"/>
              <a:ext cx="1080000" cy="180000"/>
              <a:chOff x="2076163" y="3143133"/>
              <a:chExt cx="1080000" cy="180000"/>
            </a:xfrm>
          </p:grpSpPr>
          <p:sp>
            <p:nvSpPr>
              <p:cNvPr id="68" name="직사각형 67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69" name="그룹 68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70" name="직사각형 69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71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63" name="그룹 62"/>
            <p:cNvGrpSpPr/>
            <p:nvPr/>
          </p:nvGrpSpPr>
          <p:grpSpPr>
            <a:xfrm>
              <a:off x="3706546" y="1618491"/>
              <a:ext cx="1080000" cy="180000"/>
              <a:chOff x="2076163" y="3143133"/>
              <a:chExt cx="1080000" cy="180000"/>
            </a:xfrm>
          </p:grpSpPr>
          <p:sp>
            <p:nvSpPr>
              <p:cNvPr id="64" name="직사각형 63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66" name="직사각형 65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67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58" name="그룹 57"/>
          <p:cNvGrpSpPr/>
          <p:nvPr/>
        </p:nvGrpSpPr>
        <p:grpSpPr>
          <a:xfrm>
            <a:off x="4825383" y="1894466"/>
            <a:ext cx="1318071" cy="180000"/>
            <a:chOff x="6258726" y="5590006"/>
            <a:chExt cx="1318071" cy="252000"/>
          </a:xfrm>
          <a:solidFill>
            <a:schemeClr val="bg1">
              <a:lumMod val="65000"/>
            </a:schemeClr>
          </a:solidFill>
        </p:grpSpPr>
        <p:sp>
          <p:nvSpPr>
            <p:cNvPr id="59" name="직사각형 58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43" name="직사각형 42"/>
          <p:cNvSpPr/>
          <p:nvPr/>
        </p:nvSpPr>
        <p:spPr bwMode="auto">
          <a:xfrm>
            <a:off x="87766" y="24113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1458000" y="2880000"/>
          <a:ext cx="6120000" cy="13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378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선행수업 과제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현미경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2018-01-15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2017-11-02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보강 과제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오미자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2017-11-02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 문제풀이 과제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현상금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2017-09-25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과제관리 검색 결과 출력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학습관리 </a:t>
            </a:r>
            <a:r>
              <a:rPr lang="en-US" altLang="ko-KR" dirty="0"/>
              <a:t>– </a:t>
            </a:r>
            <a:r>
              <a:rPr lang="ko-KR" altLang="en-US" dirty="0" smtClean="0"/>
              <a:t>과제관리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과제명</a:t>
            </a:r>
            <a:r>
              <a:rPr lang="ko-KR" altLang="en-US" dirty="0" smtClean="0"/>
              <a:t> 클릭 시 과제상세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화면으로 이동</a:t>
            </a:r>
            <a:endParaRPr lang="en-US" altLang="ko-KR" dirty="0"/>
          </a:p>
          <a:p>
            <a:r>
              <a:rPr lang="ko-KR" altLang="en-US" dirty="0" smtClean="0"/>
              <a:t>등록 버튼 클릭 시 과제등록 화면으로 이동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2854844-1A2F-4349-A064-787E6573A71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과제관리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 bwMode="auto">
          <a:xfrm>
            <a:off x="1458000" y="3999729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타원 45"/>
          <p:cNvSpPr>
            <a:spLocks noChangeAspect="1"/>
          </p:cNvSpPr>
          <p:nvPr/>
        </p:nvSpPr>
        <p:spPr>
          <a:xfrm>
            <a:off x="2667601" y="31971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>
            <a:spLocks noChangeAspect="1"/>
          </p:cNvSpPr>
          <p:nvPr/>
        </p:nvSpPr>
        <p:spPr>
          <a:xfrm>
            <a:off x="2428080" y="39997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810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과제등록일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2592000" y="1627325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6678000" y="2444837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652000" y="1627325"/>
            <a:ext cx="1800000" cy="180000"/>
            <a:chOff x="4278488" y="5431208"/>
            <a:chExt cx="2099987" cy="252000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타원 53"/>
          <p:cNvSpPr>
            <a:spLocks noChangeAspect="1"/>
          </p:cNvSpPr>
          <p:nvPr/>
        </p:nvSpPr>
        <p:spPr>
          <a:xfrm>
            <a:off x="2304000" y="16273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>
          <a:xfrm>
            <a:off x="5355682" y="16273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2304000" y="18944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2304000" y="216331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28000" y="2168143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592000" y="2168143"/>
            <a:ext cx="1800000" cy="180000"/>
            <a:chOff x="4278488" y="5431208"/>
            <a:chExt cx="2099967" cy="252000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4278488" y="5431208"/>
              <a:ext cx="209996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이름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Arrow Down"/>
            <p:cNvSpPr>
              <a:spLocks noChangeAspect="1"/>
            </p:cNvSpPr>
            <p:nvPr/>
          </p:nvSpPr>
          <p:spPr bwMode="auto">
            <a:xfrm flipH="1">
              <a:off x="6237398" y="5539120"/>
              <a:ext cx="6400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타원 61"/>
          <p:cNvSpPr>
            <a:spLocks noChangeAspect="1"/>
          </p:cNvSpPr>
          <p:nvPr/>
        </p:nvSpPr>
        <p:spPr>
          <a:xfrm>
            <a:off x="6398925" y="24448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592000" y="1895328"/>
            <a:ext cx="2194546" cy="180000"/>
            <a:chOff x="2592000" y="1618491"/>
            <a:chExt cx="2194546" cy="180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2592000" y="1618491"/>
              <a:ext cx="1080000" cy="180000"/>
              <a:chOff x="2076163" y="3143133"/>
              <a:chExt cx="1080000" cy="180000"/>
            </a:xfrm>
          </p:grpSpPr>
          <p:sp>
            <p:nvSpPr>
              <p:cNvPr id="70" name="직사각형 69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2017-08-07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71" name="그룹 70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72" name="직사각형 71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73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65" name="그룹 64"/>
            <p:cNvGrpSpPr/>
            <p:nvPr/>
          </p:nvGrpSpPr>
          <p:grpSpPr>
            <a:xfrm>
              <a:off x="3706546" y="1618491"/>
              <a:ext cx="1080000" cy="180000"/>
              <a:chOff x="2076163" y="3143133"/>
              <a:chExt cx="1080000" cy="180000"/>
            </a:xfrm>
          </p:grpSpPr>
          <p:sp>
            <p:nvSpPr>
              <p:cNvPr id="66" name="직사각형 65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68" name="직사각형 67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69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74" name="그룹 73"/>
          <p:cNvGrpSpPr/>
          <p:nvPr/>
        </p:nvGrpSpPr>
        <p:grpSpPr>
          <a:xfrm>
            <a:off x="4825383" y="1894466"/>
            <a:ext cx="1318071" cy="180000"/>
            <a:chOff x="6258726" y="5590006"/>
            <a:chExt cx="1318071" cy="252000"/>
          </a:xfrm>
          <a:solidFill>
            <a:schemeClr val="bg1">
              <a:lumMod val="65000"/>
            </a:schemeClr>
          </a:solidFill>
        </p:grpSpPr>
        <p:sp>
          <p:nvSpPr>
            <p:cNvPr id="75" name="직사각형 74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42" name="직사각형 41"/>
          <p:cNvSpPr/>
          <p:nvPr/>
        </p:nvSpPr>
        <p:spPr bwMode="auto">
          <a:xfrm>
            <a:off x="87766" y="24113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02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과제 신규등록 화</a:t>
            </a:r>
            <a:r>
              <a:rPr lang="ko-KR" altLang="en-US" dirty="0"/>
              <a:t>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학습관리 </a:t>
            </a:r>
            <a:r>
              <a:rPr lang="en-US" altLang="ko-KR" dirty="0"/>
              <a:t>– </a:t>
            </a:r>
            <a:r>
              <a:rPr lang="ko-KR" altLang="en-US" dirty="0"/>
              <a:t>과제관리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등록하는 과제를 사용할 반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화면에 진입한 강사가 맡고 있는 반 목록 출력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사용여부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사용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df</a:t>
            </a:r>
            <a:r>
              <a:rPr lang="en-US" altLang="ko-KR" dirty="0" smtClean="0">
                <a:solidFill>
                  <a:srgbClr val="FF0000"/>
                </a:solidFill>
              </a:rPr>
              <a:t>)/</a:t>
            </a:r>
            <a:r>
              <a:rPr lang="ko-KR" altLang="en-US" dirty="0" err="1" smtClean="0">
                <a:solidFill>
                  <a:srgbClr val="FF0000"/>
                </a:solidFill>
              </a:rPr>
              <a:t>사용않음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해당 기능 필요 여부 확인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과제 제목 입력</a:t>
            </a:r>
            <a:endParaRPr lang="en-US" altLang="ko-KR" dirty="0" smtClean="0"/>
          </a:p>
          <a:p>
            <a:r>
              <a:rPr lang="ko-KR" altLang="en-US" dirty="0" smtClean="0"/>
              <a:t>과제 내용 입력</a:t>
            </a:r>
            <a:endParaRPr lang="en-US" altLang="ko-KR" dirty="0" smtClean="0"/>
          </a:p>
          <a:p>
            <a:r>
              <a:rPr lang="ko-KR" altLang="en-US" dirty="0" smtClean="0"/>
              <a:t>파일 첨부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파일찾기</a:t>
            </a:r>
            <a:r>
              <a:rPr lang="ko-KR" altLang="en-US" dirty="0" smtClean="0"/>
              <a:t> 버튼 클릭 시 </a:t>
            </a:r>
            <a:r>
              <a:rPr lang="ko-KR" altLang="en-US" dirty="0" err="1" smtClean="0"/>
              <a:t>파일찾기</a:t>
            </a:r>
            <a:r>
              <a:rPr lang="ko-KR" altLang="en-US" dirty="0" smtClean="0"/>
              <a:t> 윈도우 시스템 팝업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첨부파일은 </a:t>
            </a:r>
            <a:r>
              <a:rPr lang="en-US" altLang="ko-KR" dirty="0" err="1" smtClean="0"/>
              <a:t>hwp</a:t>
            </a:r>
            <a:r>
              <a:rPr lang="en-US" altLang="ko-KR" dirty="0" smtClean="0"/>
              <a:t>, doc, </a:t>
            </a:r>
            <a:r>
              <a:rPr lang="en-US" altLang="ko-KR" dirty="0" err="1" smtClean="0"/>
              <a:t>docx</a:t>
            </a:r>
            <a:r>
              <a:rPr lang="en-US" altLang="ko-KR" dirty="0" smtClean="0"/>
              <a:t>, pdf</a:t>
            </a:r>
            <a:r>
              <a:rPr lang="ko-KR" altLang="en-US" dirty="0" smtClean="0"/>
              <a:t>로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업로드 용량은 </a:t>
            </a:r>
            <a:r>
              <a:rPr lang="en-US" altLang="ko-KR" dirty="0" smtClean="0"/>
              <a:t>500kbyte</a:t>
            </a:r>
            <a:r>
              <a:rPr lang="ko-KR" altLang="en-US" dirty="0" smtClean="0"/>
              <a:t>로 제한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첨부파일은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개만 업로드 할 수 있도록 할 것인지 여부 확인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저장 버튼 클릭 시 등록한 내용을 저장 후 과제 목록 화면으로 이동</a:t>
            </a:r>
            <a:endParaRPr lang="en-US" altLang="ko-KR" dirty="0" smtClean="0"/>
          </a:p>
          <a:p>
            <a:r>
              <a:rPr lang="ko-KR" altLang="en-US" dirty="0" smtClean="0"/>
              <a:t>목록 버튼 클릭 시 등록한 내용을 저장하지 않고 목록 화면으로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Alert “</a:t>
            </a:r>
            <a:r>
              <a:rPr lang="ko-KR" altLang="en-US" dirty="0" smtClean="0"/>
              <a:t>작성한 내용이 저장되지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계속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2854844-1A2F-4349-A064-787E6573A71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25094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1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첨부파일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첨부파일은 </a:t>
                      </a:r>
                      <a:r>
                        <a:rPr kumimoji="0" lang="en-US" altLang="ko-KR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hwp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doc, </a:t>
                      </a:r>
                      <a:r>
                        <a:rPr kumimoji="0" lang="en-US" altLang="ko-KR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docx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pdf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등록만 가능하며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500Kbyte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용량을 제한합니다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과제등록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2592000" y="1627325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652000" y="1627325"/>
            <a:ext cx="1800000" cy="180000"/>
            <a:chOff x="4278488" y="5431208"/>
            <a:chExt cx="2099987" cy="2520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사용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 bwMode="auto">
          <a:xfrm>
            <a:off x="2592000" y="1897200"/>
            <a:ext cx="36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592000" y="2179029"/>
            <a:ext cx="4860000" cy="1397651"/>
            <a:chOff x="2693197" y="1814656"/>
            <a:chExt cx="6280617" cy="1956711"/>
          </a:xfrm>
        </p:grpSpPr>
        <p:sp>
          <p:nvSpPr>
            <p:cNvPr id="17" name="직사각형 16"/>
            <p:cNvSpPr/>
            <p:nvPr/>
          </p:nvSpPr>
          <p:spPr bwMode="auto">
            <a:xfrm>
              <a:off x="2693197" y="1814656"/>
              <a:ext cx="6280617" cy="195671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8" name="Resize Handle"/>
            <p:cNvSpPr>
              <a:spLocks noChangeAspect="1" noEditPoints="1"/>
            </p:cNvSpPr>
            <p:nvPr/>
          </p:nvSpPr>
          <p:spPr bwMode="auto">
            <a:xfrm>
              <a:off x="8817433" y="3607736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" name="직사각형 18"/>
          <p:cNvSpPr/>
          <p:nvPr/>
        </p:nvSpPr>
        <p:spPr bwMode="auto">
          <a:xfrm>
            <a:off x="4428000" y="3678836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파일찾기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592000" y="368036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458000" y="4157688"/>
            <a:ext cx="1825401" cy="180000"/>
            <a:chOff x="1494291" y="5420040"/>
            <a:chExt cx="1825401" cy="18000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1494291" y="5420040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2419692" y="5420040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24" name="타원 23"/>
          <p:cNvSpPr>
            <a:spLocks noChangeAspect="1"/>
          </p:cNvSpPr>
          <p:nvPr/>
        </p:nvSpPr>
        <p:spPr>
          <a:xfrm>
            <a:off x="2293401" y="16273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5383210" y="16273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2293401" y="19011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>
          <a:xfrm>
            <a:off x="2293401" y="27878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>
          <a:xfrm>
            <a:off x="2293401" y="37703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1458000" y="43415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>
          <a:xfrm>
            <a:off x="2383401" y="43415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7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87766" y="24113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5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과제 상세보기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수정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학습관리 </a:t>
            </a:r>
            <a:r>
              <a:rPr lang="en-US" altLang="ko-KR" dirty="0"/>
              <a:t>– </a:t>
            </a:r>
            <a:r>
              <a:rPr lang="ko-KR" altLang="en-US" dirty="0"/>
              <a:t>과제관리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과제 목록에서 </a:t>
            </a:r>
            <a:r>
              <a:rPr lang="ko-KR" altLang="en-US" dirty="0" err="1" smtClean="0"/>
              <a:t>과제명을</a:t>
            </a:r>
            <a:r>
              <a:rPr lang="ko-KR" altLang="en-US" dirty="0" smtClean="0"/>
              <a:t> 클릭하여 이동한 과제 상세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 등록된 내용 중 수정사항이 있는 경우 목록 버튼 클릭 시 </a:t>
            </a:r>
            <a:r>
              <a:rPr lang="en-US" altLang="ko-KR" dirty="0" smtClean="0"/>
              <a:t>Alert “</a:t>
            </a:r>
            <a:r>
              <a:rPr lang="ko-KR" altLang="en-US" dirty="0"/>
              <a:t>작성한 내용이 저장되지 않습니다</a:t>
            </a:r>
            <a:r>
              <a:rPr lang="en-US" altLang="ko-KR" dirty="0"/>
              <a:t>. </a:t>
            </a:r>
            <a:r>
              <a:rPr lang="ko-KR" altLang="en-US" dirty="0"/>
              <a:t>계속 하시겠습니까</a:t>
            </a:r>
            <a:r>
              <a:rPr lang="en-US" altLang="ko-KR" dirty="0"/>
              <a:t>? [</a:t>
            </a:r>
            <a:r>
              <a:rPr lang="ko-KR" altLang="en-US" dirty="0"/>
              <a:t>확인</a:t>
            </a:r>
            <a:r>
              <a:rPr lang="en-US" altLang="ko-KR" dirty="0"/>
              <a:t>][</a:t>
            </a:r>
            <a:r>
              <a:rPr lang="ko-KR" altLang="en-US" dirty="0"/>
              <a:t>취소</a:t>
            </a:r>
            <a:r>
              <a:rPr lang="en-US" altLang="ko-KR" dirty="0"/>
              <a:t>]”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2854844-1A2F-4349-A064-787E6573A71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25094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1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첨부파일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첨부파일은 </a:t>
                      </a:r>
                      <a:r>
                        <a:rPr kumimoji="0" lang="en-US" altLang="ko-KR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hwp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doc, </a:t>
                      </a:r>
                      <a:r>
                        <a:rPr kumimoji="0" lang="en-US" altLang="ko-KR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docx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pdf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등록만 가능하며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500Kbyte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용량을 제한합니다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과제상세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2592000" y="1627325"/>
            <a:ext cx="1800000" cy="180000"/>
            <a:chOff x="4278488" y="5431208"/>
            <a:chExt cx="2099987" cy="252000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초등영재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5 </a:t>
              </a:r>
              <a:r>
                <a:rPr lang="ko-KR" altLang="en-US" sz="8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뒷반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652000" y="1627325"/>
            <a:ext cx="1800000" cy="180000"/>
            <a:chOff x="4278488" y="5431208"/>
            <a:chExt cx="2099987" cy="2520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사용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 bwMode="auto">
          <a:xfrm>
            <a:off x="2592000" y="1901106"/>
            <a:ext cx="36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중간고사 대비 기출문제 풀이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592000" y="2179029"/>
            <a:ext cx="4860000" cy="1397651"/>
            <a:chOff x="2693197" y="1814656"/>
            <a:chExt cx="6280617" cy="1956711"/>
          </a:xfrm>
        </p:grpSpPr>
        <p:sp>
          <p:nvSpPr>
            <p:cNvPr id="17" name="직사각형 16"/>
            <p:cNvSpPr/>
            <p:nvPr/>
          </p:nvSpPr>
          <p:spPr bwMode="auto">
            <a:xfrm>
              <a:off x="2693197" y="1814656"/>
              <a:ext cx="6280617" cy="195671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t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중간고사를 대비하여 분당에 있는 중학교 기출문제를 모아 보았습니다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.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8" name="Resize Handle"/>
            <p:cNvSpPr>
              <a:spLocks noChangeAspect="1" noEditPoints="1"/>
            </p:cNvSpPr>
            <p:nvPr/>
          </p:nvSpPr>
          <p:spPr bwMode="auto">
            <a:xfrm>
              <a:off x="8817433" y="3607736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" name="직사각형 18"/>
          <p:cNvSpPr/>
          <p:nvPr/>
        </p:nvSpPr>
        <p:spPr bwMode="auto">
          <a:xfrm>
            <a:off x="4428000" y="3678836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파일찾기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592000" y="368036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2017_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중간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_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기출문제모음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.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docx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458000" y="4157688"/>
            <a:ext cx="1825401" cy="180000"/>
            <a:chOff x="1494291" y="5420040"/>
            <a:chExt cx="1825401" cy="18000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1494291" y="5420040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2419692" y="5420040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24" name="타원 23"/>
          <p:cNvSpPr>
            <a:spLocks noChangeAspect="1"/>
          </p:cNvSpPr>
          <p:nvPr/>
        </p:nvSpPr>
        <p:spPr>
          <a:xfrm>
            <a:off x="2002087" y="12389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2383401" y="43624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87766" y="24113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개정이력</a:t>
            </a:r>
            <a:endParaRPr lang="ko-KR" altLang="en-US" dirty="0"/>
          </a:p>
        </p:txBody>
      </p:sp>
      <p:graphicFrame>
        <p:nvGraphicFramePr>
          <p:cNvPr id="7" name="Group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26131"/>
              </p:ext>
            </p:extLst>
          </p:nvPr>
        </p:nvGraphicFramePr>
        <p:xfrm>
          <a:off x="93000" y="514286"/>
          <a:ext cx="9720000" cy="1450012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20000"/>
                <a:gridCol w="252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버전관리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이기훈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2018-01-23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이기훈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2018-03-30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원장단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요구사항 미팅 후 수정사항 반영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출결관리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 필터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 선택 기준 변경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/7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/30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/60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+mj-lt"/>
                        <a:buAutoNum type="arabicPeriod" startAt="2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과제관리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 필터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50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2854844-1A2F-4349-A064-787E6573A71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가이드 요소 규정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78001" y="514286"/>
          <a:ext cx="9750000" cy="527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(PC)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baseline="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10, Bold)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10, Bold)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800" kern="120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size 12, Bold)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텍스트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 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강조 텍스트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size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baseline="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10, Bold)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10, Bold)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800" kern="120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size 10, Bold)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텍스트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 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강조 텍스트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size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 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표시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콘텐츠관리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전시관리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주문관리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표시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(Hover)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콘텐츠관리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전시관리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주문관리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rowSpan="9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Form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 Field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특정일 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                                 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 Picker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전체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결제완료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주문완료</a:t>
                      </a: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Radio Button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◎ </a:t>
                      </a: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전체   ○ 아이디   ○ </a:t>
                      </a: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맑은 고딕"/>
                        </a:rPr>
                        <a:t>상품번호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Type1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           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목록 하단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우측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Type2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                         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목록 하단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우측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Navigation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Women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&gt; Clothing</a:t>
                      </a:r>
                      <a:r>
                        <a:rPr kumimoji="0" lang="en-US" altLang="ko-KR" sz="8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en-US" altLang="ko-KR" sz="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Outer  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우측 상단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0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Text Area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0" name="그룹 99"/>
          <p:cNvGrpSpPr/>
          <p:nvPr/>
        </p:nvGrpSpPr>
        <p:grpSpPr>
          <a:xfrm>
            <a:off x="6536781" y="2776043"/>
            <a:ext cx="975000" cy="180000"/>
            <a:chOff x="4278489" y="5431208"/>
            <a:chExt cx="1260000" cy="352800"/>
          </a:xfrm>
        </p:grpSpPr>
        <p:sp>
          <p:nvSpPr>
            <p:cNvPr id="104" name="직사각형 103"/>
            <p:cNvSpPr/>
            <p:nvPr/>
          </p:nvSpPr>
          <p:spPr bwMode="auto">
            <a:xfrm>
              <a:off x="4278489" y="5431208"/>
              <a:ext cx="1260000" cy="3528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105" name="Arrow Down"/>
            <p:cNvSpPr>
              <a:spLocks noChangeAspect="1"/>
            </p:cNvSpPr>
            <p:nvPr/>
          </p:nvSpPr>
          <p:spPr bwMode="auto">
            <a:xfrm flipH="1">
              <a:off x="5407365" y="55895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" name="직사각형 105"/>
          <p:cNvSpPr/>
          <p:nvPr/>
        </p:nvSpPr>
        <p:spPr bwMode="auto">
          <a:xfrm>
            <a:off x="6536780" y="3047443"/>
            <a:ext cx="252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6538071" y="3852856"/>
            <a:ext cx="2595345" cy="186119"/>
            <a:chOff x="8449200" y="4015810"/>
            <a:chExt cx="3353984" cy="260566"/>
          </a:xfrm>
        </p:grpSpPr>
        <p:cxnSp>
          <p:nvCxnSpPr>
            <p:cNvPr id="108" name="Line"/>
            <p:cNvCxnSpPr/>
            <p:nvPr/>
          </p:nvCxnSpPr>
          <p:spPr>
            <a:xfrm>
              <a:off x="9524907" y="4265087"/>
              <a:ext cx="151200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Active Tab Shape"/>
            <p:cNvSpPr/>
            <p:nvPr/>
          </p:nvSpPr>
          <p:spPr>
            <a:xfrm>
              <a:off x="8449200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상품설명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10" name="Active Tab Marker"/>
            <p:cNvCxnSpPr/>
            <p:nvPr/>
          </p:nvCxnSpPr>
          <p:spPr>
            <a:xfrm>
              <a:off x="8451582" y="4276376"/>
              <a:ext cx="1080000" cy="0"/>
            </a:xfrm>
            <a:prstGeom prst="line">
              <a:avLst/>
            </a:prstGeom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Active Tab Shape"/>
            <p:cNvSpPr/>
            <p:nvPr/>
          </p:nvSpPr>
          <p:spPr>
            <a:xfrm>
              <a:off x="9580948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800" dirty="0" err="1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상품평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(1)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6" name="Active Tab Shape"/>
            <p:cNvSpPr/>
            <p:nvPr/>
          </p:nvSpPr>
          <p:spPr>
            <a:xfrm>
              <a:off x="10723184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Q&amp;A(1)</a:t>
              </a:r>
            </a:p>
          </p:txBody>
        </p:sp>
      </p:grpSp>
      <p:grpSp>
        <p:nvGrpSpPr>
          <p:cNvPr id="137" name="Pagination"/>
          <p:cNvGrpSpPr/>
          <p:nvPr/>
        </p:nvGrpSpPr>
        <p:grpSpPr>
          <a:xfrm>
            <a:off x="6536781" y="4126566"/>
            <a:ext cx="1691064" cy="180000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39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2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47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48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54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55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60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2076236" y="3047842"/>
            <a:ext cx="2218286" cy="180000"/>
            <a:chOff x="4028849" y="2588400"/>
            <a:chExt cx="2866708" cy="252000"/>
          </a:xfrm>
        </p:grpSpPr>
        <p:sp>
          <p:nvSpPr>
            <p:cNvPr id="162" name="직사각형 161"/>
            <p:cNvSpPr/>
            <p:nvPr/>
          </p:nvSpPr>
          <p:spPr bwMode="auto">
            <a:xfrm>
              <a:off x="4028849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오늘</a:t>
              </a: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4609614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7</a:t>
              </a:r>
              <a:r>
                <a: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5190379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5771144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6355557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90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076163" y="2771379"/>
            <a:ext cx="1331594" cy="180794"/>
            <a:chOff x="2076163" y="3143927"/>
            <a:chExt cx="1331594" cy="180794"/>
          </a:xfrm>
        </p:grpSpPr>
        <p:sp>
          <p:nvSpPr>
            <p:cNvPr id="99" name="직사각형 98"/>
            <p:cNvSpPr/>
            <p:nvPr/>
          </p:nvSpPr>
          <p:spPr bwMode="auto">
            <a:xfrm>
              <a:off x="2327757" y="3143927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076163" y="3144721"/>
              <a:ext cx="252000" cy="180000"/>
              <a:chOff x="2076163" y="3144721"/>
              <a:chExt cx="252000" cy="180000"/>
            </a:xfrm>
          </p:grpSpPr>
          <p:sp>
            <p:nvSpPr>
              <p:cNvPr id="95" name="직사각형 94"/>
              <p:cNvSpPr/>
              <p:nvPr/>
            </p:nvSpPr>
            <p:spPr bwMode="auto">
              <a:xfrm>
                <a:off x="2076163" y="3144721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01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076236" y="3344161"/>
            <a:ext cx="1712861" cy="1305011"/>
            <a:chOff x="2076236" y="3852181"/>
            <a:chExt cx="1712861" cy="1305011"/>
          </a:xfrm>
        </p:grpSpPr>
        <p:sp>
          <p:nvSpPr>
            <p:cNvPr id="173" name="Calendar Background"/>
            <p:cNvSpPr>
              <a:spLocks/>
            </p:cNvSpPr>
            <p:nvPr/>
          </p:nvSpPr>
          <p:spPr bwMode="auto">
            <a:xfrm>
              <a:off x="2076236" y="3852181"/>
              <a:ext cx="1712861" cy="1305011"/>
            </a:xfrm>
            <a:prstGeom prst="roundRect">
              <a:avLst>
                <a:gd name="adj" fmla="val 1539"/>
              </a:avLst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210" name="Previous Button"/>
            <p:cNvSpPr>
              <a:spLocks/>
            </p:cNvSpPr>
            <p:nvPr/>
          </p:nvSpPr>
          <p:spPr bwMode="auto">
            <a:xfrm>
              <a:off x="2219487" y="3954041"/>
              <a:ext cx="56671" cy="58124"/>
            </a:xfrm>
            <a:custGeom>
              <a:avLst/>
              <a:gdLst>
                <a:gd name="T0" fmla="*/ 0 w 258"/>
                <a:gd name="T1" fmla="*/ 148 h 297"/>
                <a:gd name="T2" fmla="*/ 258 w 258"/>
                <a:gd name="T3" fmla="*/ 0 h 297"/>
                <a:gd name="T4" fmla="*/ 258 w 258"/>
                <a:gd name="T5" fmla="*/ 297 h 297"/>
                <a:gd name="T6" fmla="*/ 0 w 258"/>
                <a:gd name="T7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97">
                  <a:moveTo>
                    <a:pt x="0" y="148"/>
                  </a:moveTo>
                  <a:lnTo>
                    <a:pt x="258" y="0"/>
                  </a:lnTo>
                  <a:lnTo>
                    <a:pt x="258" y="297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prstClr val="black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211" name="Next Button"/>
            <p:cNvSpPr>
              <a:spLocks/>
            </p:cNvSpPr>
            <p:nvPr/>
          </p:nvSpPr>
          <p:spPr bwMode="auto">
            <a:xfrm>
              <a:off x="3581157" y="3954041"/>
              <a:ext cx="55097" cy="58124"/>
            </a:xfrm>
            <a:custGeom>
              <a:avLst/>
              <a:gdLst>
                <a:gd name="T0" fmla="*/ 258 w 258"/>
                <a:gd name="T1" fmla="*/ 148 h 297"/>
                <a:gd name="T2" fmla="*/ 0 w 258"/>
                <a:gd name="T3" fmla="*/ 297 h 297"/>
                <a:gd name="T4" fmla="*/ 0 w 258"/>
                <a:gd name="T5" fmla="*/ 0 h 297"/>
                <a:gd name="T6" fmla="*/ 258 w 258"/>
                <a:gd name="T7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97">
                  <a:moveTo>
                    <a:pt x="258" y="148"/>
                  </a:moveTo>
                  <a:lnTo>
                    <a:pt x="0" y="297"/>
                  </a:lnTo>
                  <a:lnTo>
                    <a:pt x="0" y="0"/>
                  </a:lnTo>
                  <a:lnTo>
                    <a:pt x="258" y="148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prstClr val="black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prstClr val="black"/>
                </a:solidFill>
              </a:endParaRPr>
            </a:p>
          </p:txBody>
        </p:sp>
        <p:grpSp>
          <p:nvGrpSpPr>
            <p:cNvPr id="212" name="그룹 211"/>
            <p:cNvGrpSpPr/>
            <p:nvPr/>
          </p:nvGrpSpPr>
          <p:grpSpPr>
            <a:xfrm>
              <a:off x="2375524" y="3905960"/>
              <a:ext cx="1114285" cy="154286"/>
              <a:chOff x="3319872" y="3839849"/>
              <a:chExt cx="1440000" cy="216000"/>
            </a:xfrm>
          </p:grpSpPr>
          <p:sp>
            <p:nvSpPr>
              <p:cNvPr id="220" name="직사각형 219"/>
              <p:cNvSpPr/>
              <p:nvPr/>
            </p:nvSpPr>
            <p:spPr bwMode="auto">
              <a:xfrm>
                <a:off x="3319872" y="3839849"/>
                <a:ext cx="720000" cy="216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2017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 bwMode="auto">
              <a:xfrm>
                <a:off x="4039872" y="3839849"/>
                <a:ext cx="720000" cy="216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12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2196105" y="4102162"/>
              <a:ext cx="1473122" cy="128571"/>
              <a:chOff x="2196365" y="4102162"/>
              <a:chExt cx="1473122" cy="128571"/>
            </a:xfrm>
          </p:grpSpPr>
          <p:sp>
            <p:nvSpPr>
              <p:cNvPr id="213" name="직사각형 212"/>
              <p:cNvSpPr/>
              <p:nvPr/>
            </p:nvSpPr>
            <p:spPr bwMode="auto">
              <a:xfrm>
                <a:off x="2196365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14" name="직사각형 213"/>
              <p:cNvSpPr/>
              <p:nvPr/>
            </p:nvSpPr>
            <p:spPr bwMode="auto">
              <a:xfrm>
                <a:off x="2418671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월</a:t>
                </a:r>
              </a:p>
            </p:txBody>
          </p:sp>
          <p:sp>
            <p:nvSpPr>
              <p:cNvPr id="215" name="직사각형 214"/>
              <p:cNvSpPr/>
              <p:nvPr/>
            </p:nvSpPr>
            <p:spPr bwMode="auto">
              <a:xfrm>
                <a:off x="2640977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화</a:t>
                </a:r>
              </a:p>
            </p:txBody>
          </p:sp>
          <p:sp>
            <p:nvSpPr>
              <p:cNvPr id="216" name="직사각형 215"/>
              <p:cNvSpPr/>
              <p:nvPr/>
            </p:nvSpPr>
            <p:spPr bwMode="auto">
              <a:xfrm>
                <a:off x="2863283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수</a:t>
                </a:r>
              </a:p>
            </p:txBody>
          </p:sp>
          <p:sp>
            <p:nvSpPr>
              <p:cNvPr id="217" name="직사각형 216"/>
              <p:cNvSpPr/>
              <p:nvPr/>
            </p:nvSpPr>
            <p:spPr bwMode="auto">
              <a:xfrm>
                <a:off x="3085589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목</a:t>
                </a:r>
              </a:p>
            </p:txBody>
          </p:sp>
          <p:sp>
            <p:nvSpPr>
              <p:cNvPr id="218" name="직사각형 217"/>
              <p:cNvSpPr/>
              <p:nvPr/>
            </p:nvSpPr>
            <p:spPr bwMode="auto">
              <a:xfrm>
                <a:off x="3307895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금</a:t>
                </a:r>
              </a:p>
            </p:txBody>
          </p:sp>
          <p:sp>
            <p:nvSpPr>
              <p:cNvPr id="219" name="직사각형 218"/>
              <p:cNvSpPr/>
              <p:nvPr/>
            </p:nvSpPr>
            <p:spPr bwMode="auto">
              <a:xfrm>
                <a:off x="3530201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토</a:t>
                </a: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196105" y="4254562"/>
              <a:ext cx="1473122" cy="128571"/>
              <a:chOff x="2196105" y="4254562"/>
              <a:chExt cx="1473122" cy="128571"/>
            </a:xfrm>
          </p:grpSpPr>
          <p:sp>
            <p:nvSpPr>
              <p:cNvPr id="103" name="직사각형 102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26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27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28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29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30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2196105" y="4403729"/>
              <a:ext cx="1473122" cy="128571"/>
              <a:chOff x="2196105" y="4254562"/>
              <a:chExt cx="1473122" cy="128571"/>
            </a:xfrm>
          </p:grpSpPr>
          <p:sp>
            <p:nvSpPr>
              <p:cNvPr id="119" name="직사각형 118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2195842" y="4552896"/>
              <a:ext cx="1473122" cy="128571"/>
              <a:chOff x="2196105" y="4254562"/>
              <a:chExt cx="1473122" cy="128571"/>
            </a:xfrm>
          </p:grpSpPr>
          <p:sp>
            <p:nvSpPr>
              <p:cNvPr id="127" name="직사각형 126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2195842" y="4702063"/>
              <a:ext cx="1473122" cy="128571"/>
              <a:chOff x="2196105" y="4254562"/>
              <a:chExt cx="1473122" cy="128571"/>
            </a:xfrm>
          </p:grpSpPr>
          <p:sp>
            <p:nvSpPr>
              <p:cNvPr id="135" name="직사각형 134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2195579" y="4851230"/>
              <a:ext cx="1473122" cy="128571"/>
              <a:chOff x="2196105" y="4254562"/>
              <a:chExt cx="1473122" cy="128571"/>
            </a:xfrm>
          </p:grpSpPr>
          <p:sp>
            <p:nvSpPr>
              <p:cNvPr id="149" name="직사각형 148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2195579" y="5000397"/>
              <a:ext cx="1473122" cy="128571"/>
              <a:chOff x="2196105" y="4254562"/>
              <a:chExt cx="1473122" cy="128571"/>
            </a:xfrm>
          </p:grpSpPr>
          <p:sp>
            <p:nvSpPr>
              <p:cNvPr id="159" name="직사각형 158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1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3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70" name="직사각형 169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4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71" name="직사각형 170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5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74" name="직사각형 173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6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6534260" y="4392708"/>
            <a:ext cx="2181299" cy="180366"/>
            <a:chOff x="6534260" y="5120870"/>
            <a:chExt cx="2181299" cy="180366"/>
          </a:xfrm>
        </p:grpSpPr>
        <p:sp>
          <p:nvSpPr>
            <p:cNvPr id="177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78" name="Page 2"/>
            <p:cNvSpPr/>
            <p:nvPr/>
          </p:nvSpPr>
          <p:spPr>
            <a:xfrm>
              <a:off x="7262188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79" name="Page 3"/>
            <p:cNvSpPr/>
            <p:nvPr/>
          </p:nvSpPr>
          <p:spPr>
            <a:xfrm>
              <a:off x="7505415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80" name="Page 4"/>
            <p:cNvSpPr/>
            <p:nvPr/>
          </p:nvSpPr>
          <p:spPr>
            <a:xfrm>
              <a:off x="7744286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81" name="Page 5"/>
            <p:cNvSpPr/>
            <p:nvPr/>
          </p:nvSpPr>
          <p:spPr>
            <a:xfrm>
              <a:off x="7988028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86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7" name="Next"/>
            <p:cNvSpPr/>
            <p:nvPr/>
          </p:nvSpPr>
          <p:spPr>
            <a:xfrm rot="5400000">
              <a:off x="8263655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8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3" name="Next"/>
            <p:cNvSpPr/>
            <p:nvPr/>
          </p:nvSpPr>
          <p:spPr>
            <a:xfrm rot="5400000">
              <a:off x="8504906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2077200" y="4954861"/>
            <a:ext cx="5571158" cy="360000"/>
            <a:chOff x="2693197" y="1814657"/>
            <a:chExt cx="7199650" cy="504000"/>
          </a:xfrm>
        </p:grpSpPr>
        <p:sp>
          <p:nvSpPr>
            <p:cNvPr id="195" name="직사각형 194"/>
            <p:cNvSpPr/>
            <p:nvPr/>
          </p:nvSpPr>
          <p:spPr bwMode="auto">
            <a:xfrm>
              <a:off x="2693197" y="1814657"/>
              <a:ext cx="7199650" cy="504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Calibri" pitchFamily="34" charset="0"/>
                </a:rPr>
                <a:t>HTML 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Calibri" pitchFamily="34" charset="0"/>
                </a:rPr>
                <a:t>허용</a:t>
              </a:r>
            </a:p>
          </p:txBody>
        </p:sp>
        <p:sp>
          <p:nvSpPr>
            <p:cNvPr id="196" name="Resize Handle"/>
            <p:cNvSpPr>
              <a:spLocks noChangeAspect="1" noEditPoints="1"/>
            </p:cNvSpPr>
            <p:nvPr/>
          </p:nvSpPr>
          <p:spPr bwMode="auto">
            <a:xfrm>
              <a:off x="9737679" y="2157652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2077200" y="5351105"/>
            <a:ext cx="5571158" cy="360000"/>
            <a:chOff x="2693197" y="1814657"/>
            <a:chExt cx="7199650" cy="504000"/>
          </a:xfrm>
        </p:grpSpPr>
        <p:sp>
          <p:nvSpPr>
            <p:cNvPr id="198" name="직사각형 197"/>
            <p:cNvSpPr/>
            <p:nvPr/>
          </p:nvSpPr>
          <p:spPr bwMode="auto">
            <a:xfrm>
              <a:off x="2693197" y="1814657"/>
              <a:ext cx="7199650" cy="504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99" name="Resize Handle"/>
            <p:cNvSpPr>
              <a:spLocks noChangeAspect="1" noEditPoints="1"/>
            </p:cNvSpPr>
            <p:nvPr/>
          </p:nvSpPr>
          <p:spPr bwMode="auto">
            <a:xfrm>
              <a:off x="9737679" y="2157652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90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79200" y="514800"/>
          <a:ext cx="9750000" cy="5522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 영역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  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표시가 필요한 경우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요청으로 삭제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8)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업로드 용량 확인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빨강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이어지는 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이어지는 화면 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800" b="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중략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생략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Popup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Layer Popup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System Popup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버튼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아래로 버튼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동작 버튼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※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기본동작 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검정색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부수동작 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회색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위험동작 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빨강색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5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설정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5" name="슬라이드 번호 개체 틀 11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2854844-1A2F-4349-A064-787E6573A71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가이드 요소 규정</a:t>
            </a: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2076236" y="8649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700" b="1" dirty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" name="Rectangle 589"/>
          <p:cNvSpPr>
            <a:spLocks noChangeArrowheads="1"/>
          </p:cNvSpPr>
          <p:nvPr/>
        </p:nvSpPr>
        <p:spPr bwMode="auto">
          <a:xfrm>
            <a:off x="6538072" y="890363"/>
            <a:ext cx="1392857" cy="180000"/>
          </a:xfrm>
          <a:prstGeom prst="rect">
            <a:avLst/>
          </a:prstGeom>
          <a:noFill/>
          <a:ln w="19050" algn="ctr">
            <a:solidFill>
              <a:srgbClr val="0070C0"/>
            </a:solidFill>
            <a:prstDash val="sysDash"/>
            <a:miter lim="800000"/>
            <a:headEnd/>
            <a:tailEnd/>
          </a:ln>
        </p:spPr>
        <p:txBody>
          <a:bodyPr lIns="68415" tIns="34208" rIns="68415" bIns="34208" anchor="ctr"/>
          <a:lstStyle/>
          <a:p>
            <a:pPr latinLnBrk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None/>
            </a:pPr>
            <a:endParaRPr lang="ko-KR" altLang="en-US" sz="700" dirty="0">
              <a:solidFill>
                <a:srgbClr val="1F497D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76236" y="1441169"/>
            <a:ext cx="2880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>
                <a:solidFill>
                  <a:prstClr val="white"/>
                </a:solidFill>
              </a:rPr>
              <a:t>다음 페이지에 이어서</a:t>
            </a:r>
          </a:p>
        </p:txBody>
      </p:sp>
      <p:grpSp>
        <p:nvGrpSpPr>
          <p:cNvPr id="17" name="그룹 11"/>
          <p:cNvGrpSpPr>
            <a:grpSpLocks/>
          </p:cNvGrpSpPr>
          <p:nvPr/>
        </p:nvGrpSpPr>
        <p:grpSpPr bwMode="auto">
          <a:xfrm>
            <a:off x="2076236" y="1740220"/>
            <a:ext cx="2785714" cy="77143"/>
            <a:chOff x="367236" y="3957072"/>
            <a:chExt cx="3214693" cy="170338"/>
          </a:xfrm>
        </p:grpSpPr>
        <p:sp>
          <p:nvSpPr>
            <p:cNvPr id="18" name="자유형 17"/>
            <p:cNvSpPr/>
            <p:nvPr/>
          </p:nvSpPr>
          <p:spPr bwMode="auto">
            <a:xfrm>
              <a:off x="367236" y="3987021"/>
              <a:ext cx="3214693" cy="121670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자유형 18"/>
            <p:cNvSpPr/>
            <p:nvPr/>
          </p:nvSpPr>
          <p:spPr bwMode="auto">
            <a:xfrm>
              <a:off x="367236" y="3957072"/>
              <a:ext cx="3214693" cy="119798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자유형 19"/>
            <p:cNvSpPr/>
            <p:nvPr/>
          </p:nvSpPr>
          <p:spPr bwMode="auto">
            <a:xfrm>
              <a:off x="367236" y="4007612"/>
              <a:ext cx="3214693" cy="119798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6538072" y="1441169"/>
            <a:ext cx="2880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 smtClean="0">
                <a:solidFill>
                  <a:prstClr val="white"/>
                </a:solidFill>
              </a:rPr>
              <a:t>이전 </a:t>
            </a:r>
            <a:r>
              <a:rPr lang="ko-KR" altLang="en-US" sz="800" b="1" dirty="0">
                <a:solidFill>
                  <a:prstClr val="white"/>
                </a:solidFill>
              </a:rPr>
              <a:t>페이지에 이어서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083520" y="1970296"/>
            <a:ext cx="3227744" cy="115653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082958" y="1994232"/>
            <a:ext cx="2925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ko-KR" altLang="en-US" sz="800" dirty="0" err="1">
                <a:solidFill>
                  <a:schemeClr val="bg1"/>
                </a:solidFill>
                <a:latin typeface="+mn-ea"/>
                <a:cs typeface="Calibri" pitchFamily="34" charset="0"/>
              </a:rPr>
              <a:t>레이어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팝업 백그라운드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326793" y="1994232"/>
            <a:ext cx="2925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(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채우기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검정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/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투명도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: 40%)</a:t>
            </a:r>
            <a:endParaRPr lang="ko-KR" altLang="en-US" sz="800" dirty="0">
              <a:solidFill>
                <a:schemeClr val="bg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928656" y="2173337"/>
            <a:ext cx="1544680" cy="854441"/>
            <a:chOff x="10554418" y="6554147"/>
            <a:chExt cx="1996202" cy="1196217"/>
          </a:xfrm>
        </p:grpSpPr>
        <p:sp>
          <p:nvSpPr>
            <p:cNvPr id="41" name="사각형 설명선 40"/>
            <p:cNvSpPr/>
            <p:nvPr/>
          </p:nvSpPr>
          <p:spPr>
            <a:xfrm>
              <a:off x="10554418" y="6829200"/>
              <a:ext cx="1980000" cy="921164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800" dirty="0" err="1">
                  <a:solidFill>
                    <a:srgbClr val="000000"/>
                  </a:solidFill>
                  <a:latin typeface="+mn-ea"/>
                </a:rPr>
                <a:t>레이어</a:t>
              </a: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 팝업 내용</a:t>
              </a: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554418" y="6573600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800" dirty="0">
                  <a:latin typeface="+mn-ea"/>
                </a:rPr>
                <a:t> Layer Popup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43" name="TextBox 28"/>
            <p:cNvSpPr txBox="1">
              <a:spLocks noChangeArrowheads="1"/>
            </p:cNvSpPr>
            <p:nvPr/>
          </p:nvSpPr>
          <p:spPr bwMode="auto">
            <a:xfrm>
              <a:off x="12224969" y="6554147"/>
              <a:ext cx="325651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X</a:t>
              </a:r>
              <a:endParaRPr lang="ko-KR" altLang="en-US" sz="800" b="1" dirty="0">
                <a:latin typeface="+mn-ea"/>
              </a:endParaRPr>
            </a:p>
          </p:txBody>
        </p:sp>
      </p:grpSp>
      <p:sp>
        <p:nvSpPr>
          <p:cNvPr id="56" name="Button Background"/>
          <p:cNvSpPr>
            <a:spLocks noChangeAspect="1"/>
          </p:cNvSpPr>
          <p:nvPr/>
        </p:nvSpPr>
        <p:spPr>
          <a:xfrm>
            <a:off x="2087664" y="3205289"/>
            <a:ext cx="195000" cy="18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57" name="Button Background"/>
          <p:cNvSpPr>
            <a:spLocks noChangeAspect="1"/>
          </p:cNvSpPr>
          <p:nvPr/>
        </p:nvSpPr>
        <p:spPr>
          <a:xfrm>
            <a:off x="2311109" y="3205843"/>
            <a:ext cx="195000" cy="18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0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58" name="Button Background"/>
          <p:cNvSpPr>
            <a:spLocks noChangeAspect="1"/>
          </p:cNvSpPr>
          <p:nvPr/>
        </p:nvSpPr>
        <p:spPr>
          <a:xfrm rot="5400000">
            <a:off x="6562141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&lt;&lt;</a:t>
            </a:r>
          </a:p>
        </p:txBody>
      </p:sp>
      <p:sp>
        <p:nvSpPr>
          <p:cNvPr id="59" name="Button Background"/>
          <p:cNvSpPr>
            <a:spLocks noChangeAspect="1"/>
          </p:cNvSpPr>
          <p:nvPr/>
        </p:nvSpPr>
        <p:spPr>
          <a:xfrm rot="5400000">
            <a:off x="6785586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&lt;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2103214" y="3548917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전시상품 등록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2103214" y="3786913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송장번호 등록</a:t>
            </a:r>
          </a:p>
        </p:txBody>
      </p:sp>
      <p:sp>
        <p:nvSpPr>
          <p:cNvPr id="62" name="직사각형 61"/>
          <p:cNvSpPr/>
          <p:nvPr/>
        </p:nvSpPr>
        <p:spPr bwMode="auto">
          <a:xfrm>
            <a:off x="3040835" y="3786532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엑셀 </a:t>
            </a:r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다운로드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2103214" y="4030419"/>
            <a:ext cx="900000" cy="180000"/>
          </a:xfrm>
          <a:prstGeom prst="rect">
            <a:avLst/>
          </a:prstGeom>
          <a:solidFill>
            <a:srgbClr val="B71C22"/>
          </a:solid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삭제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3042000" y="4030419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</a:t>
            </a:r>
            <a:r>
              <a:rPr lang="ko-KR" altLang="en-US" sz="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맨앞으로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981001" y="4030419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</a:t>
            </a:r>
            <a:r>
              <a:rPr lang="ko-KR" altLang="en-US" sz="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맨뒤로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5007958" y="3548917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6878253" y="3548917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목록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5941826" y="3548917"/>
            <a:ext cx="900000" cy="180000"/>
          </a:xfrm>
          <a:prstGeom prst="rect">
            <a:avLst/>
          </a:prstGeom>
          <a:solidFill>
            <a:srgbClr val="B71C22"/>
          </a:solidFill>
          <a:ln w="6350" cap="flat" cmpd="sng" algn="ctr">
            <a:solidFill>
              <a:srgbClr val="B71C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삭제</a:t>
            </a:r>
          </a:p>
        </p:txBody>
      </p:sp>
      <p:sp>
        <p:nvSpPr>
          <p:cNvPr id="70" name="Button Background"/>
          <p:cNvSpPr>
            <a:spLocks noChangeAspect="1"/>
          </p:cNvSpPr>
          <p:nvPr/>
        </p:nvSpPr>
        <p:spPr>
          <a:xfrm rot="5400000">
            <a:off x="7006128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71" name="Button Background"/>
          <p:cNvSpPr>
            <a:spLocks noChangeAspect="1"/>
          </p:cNvSpPr>
          <p:nvPr/>
        </p:nvSpPr>
        <p:spPr>
          <a:xfrm rot="5400000">
            <a:off x="7229573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&gt;&gt;</a:t>
            </a: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2101782" y="4590557"/>
          <a:ext cx="7242856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92857"/>
                <a:gridCol w="2228571"/>
                <a:gridCol w="1392857"/>
                <a:gridCol w="2228571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◎ </a:t>
                      </a: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전체   ○ 아이디   ○ 상품번호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전체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결제완료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주문완료</a:t>
                      </a: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000" b="1" i="0" u="none" strike="noStrike" kern="1200" cap="none" spc="0" normalizeH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0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1" name="직사각형 80"/>
          <p:cNvSpPr/>
          <p:nvPr/>
        </p:nvSpPr>
        <p:spPr bwMode="auto">
          <a:xfrm>
            <a:off x="7513281" y="5717509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8441699" y="571772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전체보기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6258726" y="5169600"/>
            <a:ext cx="2218286" cy="180000"/>
            <a:chOff x="6258726" y="5590006"/>
            <a:chExt cx="2218286" cy="252000"/>
          </a:xfrm>
        </p:grpSpPr>
        <p:sp>
          <p:nvSpPr>
            <p:cNvPr id="117" name="직사각형 116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오늘</a:t>
              </a:r>
            </a:p>
          </p:txBody>
        </p:sp>
        <p:sp>
          <p:nvSpPr>
            <p:cNvPr id="118" name="직사각형 117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7</a:t>
              </a:r>
              <a:r>
                <a: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7609047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8059155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90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3535200" y="5169938"/>
            <a:ext cx="1331594" cy="180794"/>
            <a:chOff x="2076163" y="3143927"/>
            <a:chExt cx="1331594" cy="180794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2327757" y="3143927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2076163" y="3144721"/>
              <a:ext cx="252000" cy="180000"/>
              <a:chOff x="2076163" y="3144721"/>
              <a:chExt cx="252000" cy="180000"/>
            </a:xfrm>
          </p:grpSpPr>
          <p:sp>
            <p:nvSpPr>
              <p:cNvPr id="89" name="직사각형 88"/>
              <p:cNvSpPr/>
              <p:nvPr/>
            </p:nvSpPr>
            <p:spPr bwMode="auto">
              <a:xfrm>
                <a:off x="2076163" y="3144721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90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4897935" y="5169938"/>
            <a:ext cx="1331594" cy="180794"/>
            <a:chOff x="2076163" y="3143927"/>
            <a:chExt cx="1331594" cy="180794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2327757" y="3143927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2076163" y="3144721"/>
              <a:ext cx="252000" cy="180000"/>
              <a:chOff x="2076163" y="3144721"/>
              <a:chExt cx="252000" cy="180000"/>
            </a:xfrm>
          </p:grpSpPr>
          <p:sp>
            <p:nvSpPr>
              <p:cNvPr id="94" name="직사각형 93"/>
              <p:cNvSpPr/>
              <p:nvPr/>
            </p:nvSpPr>
            <p:spPr bwMode="auto">
              <a:xfrm>
                <a:off x="2076163" y="3144721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95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6" name="타원 95"/>
          <p:cNvSpPr>
            <a:spLocks noChangeAspect="1"/>
          </p:cNvSpPr>
          <p:nvPr/>
        </p:nvSpPr>
        <p:spPr>
          <a:xfrm>
            <a:off x="2421178" y="8649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700" b="1" dirty="0" smtClean="0">
                <a:solidFill>
                  <a:schemeClr val="bg1"/>
                </a:solidFill>
              </a:rPr>
              <a:t>1-1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6536781" y="2114040"/>
            <a:ext cx="1532143" cy="847693"/>
            <a:chOff x="8447532" y="6563594"/>
            <a:chExt cx="1980000" cy="1186769"/>
          </a:xfrm>
        </p:grpSpPr>
        <p:sp>
          <p:nvSpPr>
            <p:cNvPr id="98" name="사각형 설명선 97"/>
            <p:cNvSpPr/>
            <p:nvPr/>
          </p:nvSpPr>
          <p:spPr>
            <a:xfrm>
              <a:off x="8447532" y="6829200"/>
              <a:ext cx="1980000" cy="921163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시스템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팝업 내용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47532" y="6585344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800" dirty="0">
                  <a:latin typeface="+mn-ea"/>
                </a:rPr>
                <a:t> Alert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100" name="TextBox 28"/>
            <p:cNvSpPr txBox="1">
              <a:spLocks noChangeArrowheads="1"/>
            </p:cNvSpPr>
            <p:nvPr/>
          </p:nvSpPr>
          <p:spPr bwMode="auto">
            <a:xfrm>
              <a:off x="10094825" y="6563594"/>
              <a:ext cx="325651" cy="301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X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101" name="AutoShape 28"/>
            <p:cNvSpPr>
              <a:spLocks noChangeArrowheads="1"/>
            </p:cNvSpPr>
            <p:nvPr/>
          </p:nvSpPr>
          <p:spPr bwMode="auto">
            <a:xfrm>
              <a:off x="9077532" y="7419686"/>
              <a:ext cx="7200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20000"/>
                </a:spcBef>
                <a:defRPr/>
              </a:pPr>
              <a:r>
                <a:rPr lang="ko-KR" altLang="en-US" sz="800" b="1" dirty="0">
                  <a:latin typeface="+mn-ea"/>
                </a:rPr>
                <a:t>확인</a:t>
              </a:r>
              <a:endParaRPr lang="en-US" altLang="ko-KR" sz="800" b="1" dirty="0">
                <a:latin typeface="+mn-ea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8167107" y="2115757"/>
            <a:ext cx="1544680" cy="845974"/>
            <a:chOff x="10554418" y="6566001"/>
            <a:chExt cx="1996202" cy="1184363"/>
          </a:xfrm>
        </p:grpSpPr>
        <p:sp>
          <p:nvSpPr>
            <p:cNvPr id="103" name="사각형 설명선 102"/>
            <p:cNvSpPr/>
            <p:nvPr/>
          </p:nvSpPr>
          <p:spPr>
            <a:xfrm>
              <a:off x="10554418" y="6829200"/>
              <a:ext cx="1980000" cy="921164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시스템 팝업 내용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 latinLnBrk="0">
                <a:lnSpc>
                  <a:spcPct val="110000"/>
                </a:lnSpc>
                <a:spcBef>
                  <a:spcPct val="25000"/>
                </a:spcBef>
                <a:defRPr/>
              </a:pP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0554418" y="6585345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800" dirty="0">
                  <a:latin typeface="+mn-ea"/>
                </a:rPr>
                <a:t> Alert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105" name="TextBox 28"/>
            <p:cNvSpPr txBox="1">
              <a:spLocks noChangeArrowheads="1"/>
            </p:cNvSpPr>
            <p:nvPr/>
          </p:nvSpPr>
          <p:spPr bwMode="auto">
            <a:xfrm>
              <a:off x="12224969" y="6566001"/>
              <a:ext cx="325651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X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10792697" y="7422091"/>
              <a:ext cx="1503443" cy="252000"/>
              <a:chOff x="10782939" y="7422091"/>
              <a:chExt cx="1503443" cy="252000"/>
            </a:xfrm>
          </p:grpSpPr>
          <p:sp>
            <p:nvSpPr>
              <p:cNvPr id="107" name="AutoShape 28"/>
              <p:cNvSpPr>
                <a:spLocks noChangeArrowheads="1"/>
              </p:cNvSpPr>
              <p:nvPr/>
            </p:nvSpPr>
            <p:spPr bwMode="auto">
              <a:xfrm>
                <a:off x="11566381" y="7422092"/>
                <a:ext cx="720001" cy="251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20000"/>
                  </a:spcBef>
                  <a:defRPr/>
                </a:pPr>
                <a:r>
                  <a:rPr lang="ko-KR" altLang="en-US" sz="800" b="1" dirty="0">
                    <a:latin typeface="+mn-ea"/>
                  </a:rPr>
                  <a:t>확인</a:t>
                </a:r>
                <a:endParaRPr lang="en-US" altLang="ko-KR" sz="800" b="1" dirty="0">
                  <a:latin typeface="+mn-ea"/>
                </a:endParaRPr>
              </a:p>
            </p:txBody>
          </p:sp>
          <p:sp>
            <p:nvSpPr>
              <p:cNvPr id="108" name="AutoShape 28"/>
              <p:cNvSpPr>
                <a:spLocks noChangeArrowheads="1"/>
              </p:cNvSpPr>
              <p:nvPr/>
            </p:nvSpPr>
            <p:spPr bwMode="auto">
              <a:xfrm>
                <a:off x="10782939" y="7422091"/>
                <a:ext cx="720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20000"/>
                  </a:spcBef>
                  <a:defRPr/>
                </a:pPr>
                <a:r>
                  <a:rPr lang="ko-KR" altLang="en-US" sz="800" b="1" dirty="0">
                    <a:latin typeface="+mn-ea"/>
                  </a:rPr>
                  <a:t>취소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grpSp>
        <p:nvGrpSpPr>
          <p:cNvPr id="109" name="그룹 108"/>
          <p:cNvGrpSpPr/>
          <p:nvPr/>
        </p:nvGrpSpPr>
        <p:grpSpPr>
          <a:xfrm>
            <a:off x="3536320" y="4627173"/>
            <a:ext cx="1800000" cy="180000"/>
            <a:chOff x="4278489" y="5431208"/>
            <a:chExt cx="2100000" cy="252000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4278489" y="5431208"/>
              <a:ext cx="210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111" name="Arrow Down"/>
            <p:cNvSpPr>
              <a:spLocks noChangeAspect="1"/>
            </p:cNvSpPr>
            <p:nvPr/>
          </p:nvSpPr>
          <p:spPr bwMode="auto">
            <a:xfrm flipH="1">
              <a:off x="6249063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536321" y="5446576"/>
            <a:ext cx="3633353" cy="180000"/>
            <a:chOff x="4570012" y="5796000"/>
            <a:chExt cx="4695408" cy="252000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6939264" y="5796000"/>
              <a:ext cx="2326156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4570012" y="5796000"/>
              <a:ext cx="2326153" cy="252000"/>
              <a:chOff x="4278488" y="5431208"/>
              <a:chExt cx="2326153" cy="252000"/>
            </a:xfrm>
          </p:grpSpPr>
          <p:sp>
            <p:nvSpPr>
              <p:cNvPr id="116" name="직사각형 115"/>
              <p:cNvSpPr/>
              <p:nvPr/>
            </p:nvSpPr>
            <p:spPr bwMode="auto">
              <a:xfrm>
                <a:off x="4278488" y="5431208"/>
                <a:ext cx="2326153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전체</a:t>
                </a:r>
              </a:p>
            </p:txBody>
          </p:sp>
          <p:sp>
            <p:nvSpPr>
              <p:cNvPr id="122" name="Arrow Down"/>
              <p:cNvSpPr>
                <a:spLocks noChangeAspect="1"/>
              </p:cNvSpPr>
              <p:nvPr/>
            </p:nvSpPr>
            <p:spPr bwMode="auto">
              <a:xfrm flipH="1">
                <a:off x="6458958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7160639" y="4901351"/>
            <a:ext cx="1800000" cy="180000"/>
            <a:chOff x="4278489" y="5431208"/>
            <a:chExt cx="2100000" cy="252000"/>
          </a:xfrm>
        </p:grpSpPr>
        <p:sp>
          <p:nvSpPr>
            <p:cNvPr id="124" name="직사각형 123"/>
            <p:cNvSpPr/>
            <p:nvPr/>
          </p:nvSpPr>
          <p:spPr bwMode="auto">
            <a:xfrm>
              <a:off x="4278489" y="5431208"/>
              <a:ext cx="210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125" name="Arrow Down"/>
            <p:cNvSpPr>
              <a:spLocks noChangeAspect="1"/>
            </p:cNvSpPr>
            <p:nvPr/>
          </p:nvSpPr>
          <p:spPr bwMode="auto">
            <a:xfrm flipH="1">
              <a:off x="6249061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9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2854844-1A2F-4349-A064-787E6573A71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가이드 요소 규정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78001" y="514286"/>
          <a:ext cx="9750000" cy="284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검색 결과 출력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※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동작 버튼은 목록 좌측에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prstClr val="black"/>
                          </a:solidFill>
                          <a:latin typeface="+mn-ea"/>
                        </a:rPr>
                        <a:t>페이지네이션은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 중앙에 배치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1" name="표 190"/>
          <p:cNvGraphicFramePr>
            <a:graphicFrameLocks noGrp="1"/>
          </p:cNvGraphicFramePr>
          <p:nvPr>
            <p:extLst/>
          </p:nvPr>
        </p:nvGraphicFramePr>
        <p:xfrm>
          <a:off x="2101782" y="975614"/>
          <a:ext cx="7242856" cy="189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571"/>
                <a:gridCol w="417857"/>
                <a:gridCol w="1392857"/>
                <a:gridCol w="1392857"/>
                <a:gridCol w="2925000"/>
                <a:gridCol w="835714"/>
              </a:tblGrid>
              <a:tr h="270000"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800" b="1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번호</a:t>
                      </a: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800" b="1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등록일자</a:t>
                      </a: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5   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4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3   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   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92" name="직선 화살표 연결선 191"/>
          <p:cNvCxnSpPr/>
          <p:nvPr/>
        </p:nvCxnSpPr>
        <p:spPr bwMode="auto">
          <a:xfrm>
            <a:off x="5696727" y="1288234"/>
            <a:ext cx="0" cy="12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stealth" w="lg" len="med"/>
            <a:tailEnd type="stealth" w="lg" len="med"/>
          </a:ln>
          <a:effectLst/>
        </p:spPr>
      </p:cxnSp>
      <p:sp>
        <p:nvSpPr>
          <p:cNvPr id="210" name="직사각형 209"/>
          <p:cNvSpPr/>
          <p:nvPr/>
        </p:nvSpPr>
        <p:spPr>
          <a:xfrm rot="20560603">
            <a:off x="5257980" y="1789336"/>
            <a:ext cx="917227" cy="1921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none" lIns="68415" tIns="34208" rIns="68415" bIns="34208"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FF"/>
                </a:solidFill>
                <a:latin typeface="+mn-ea"/>
              </a:rPr>
              <a:t>1Page 10</a:t>
            </a:r>
            <a:r>
              <a:rPr lang="ko-KR" altLang="en-US" sz="800" dirty="0">
                <a:solidFill>
                  <a:srgbClr val="0000FF"/>
                </a:solidFill>
                <a:latin typeface="+mn-ea"/>
              </a:rPr>
              <a:t>행</a:t>
            </a:r>
            <a:r>
              <a:rPr lang="en-US" altLang="ko-KR" sz="8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rgbClr val="0000FF"/>
                </a:solidFill>
                <a:latin typeface="+mn-ea"/>
              </a:rPr>
              <a:t>출력</a:t>
            </a:r>
            <a:endParaRPr lang="en-US" altLang="ko-KR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11" name="직사각형 210"/>
          <p:cNvSpPr/>
          <p:nvPr/>
        </p:nvSpPr>
        <p:spPr bwMode="auto">
          <a:xfrm>
            <a:off x="2094747" y="2638664"/>
            <a:ext cx="835714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2" name="Pagination"/>
          <p:cNvGrpSpPr/>
          <p:nvPr/>
        </p:nvGrpSpPr>
        <p:grpSpPr>
          <a:xfrm>
            <a:off x="4877678" y="2934024"/>
            <a:ext cx="1691064" cy="180000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213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</a:p>
          </p:txBody>
        </p:sp>
        <p:sp>
          <p:nvSpPr>
            <p:cNvPr id="214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15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16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17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18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219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7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출결관리 진입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학습관리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출결관리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기간선택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출결관리의 경우 접속일 기준 당일 자동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/30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/60</a:t>
            </a:r>
            <a:r>
              <a:rPr lang="ko-KR" altLang="en-US" dirty="0" smtClean="0"/>
              <a:t>일 단위로 선택 검색</a:t>
            </a:r>
            <a:endParaRPr lang="en-US" altLang="ko-KR" dirty="0" smtClean="0"/>
          </a:p>
          <a:p>
            <a:r>
              <a:rPr lang="ko-KR" altLang="en-US" dirty="0" smtClean="0"/>
              <a:t>강의선택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영역 클릭 시 강의검색 팝업 호출</a:t>
            </a:r>
            <a:endParaRPr lang="en-US" altLang="ko-KR" dirty="0" smtClean="0"/>
          </a:p>
          <a:p>
            <a:r>
              <a:rPr lang="ko-KR" altLang="en-US" dirty="0" smtClean="0"/>
              <a:t>학생정보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 이름 입력</a:t>
            </a:r>
            <a:endParaRPr lang="en-US" altLang="ko-KR" dirty="0" smtClean="0"/>
          </a:p>
          <a:p>
            <a:r>
              <a:rPr lang="ko-KR" altLang="en-US" dirty="0" smtClean="0"/>
              <a:t>검색 버튼 클릭 시 반 선택이 되지 않은 경우 검색 결과가 출력되지 않음 </a:t>
            </a:r>
            <a:r>
              <a:rPr lang="en-US" altLang="ko-KR" dirty="0" smtClean="0"/>
              <a:t>– Alert ‘</a:t>
            </a:r>
            <a:r>
              <a:rPr lang="ko-KR" altLang="en-US" dirty="0" smtClean="0"/>
              <a:t>반을 선택해 주세요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]’</a:t>
            </a:r>
          </a:p>
          <a:p>
            <a:r>
              <a:rPr lang="ko-KR" altLang="en-US" dirty="0" smtClean="0"/>
              <a:t>검색 전 전체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등원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결석 수는 모두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출력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2854844-1A2F-4349-A064-787E6573A71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출결관리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458000" y="2880000"/>
          <a:ext cx="612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360000"/>
                <a:gridCol w="720000"/>
                <a:gridCol w="720000"/>
                <a:gridCol w="720000"/>
                <a:gridCol w="3420000"/>
              </a:tblGrid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지각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결석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 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반 또는 학생을 검색해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 bwMode="auto">
          <a:xfrm>
            <a:off x="1458000" y="3729061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학생정보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타원 22"/>
          <p:cNvSpPr>
            <a:spLocks noChangeAspect="1"/>
          </p:cNvSpPr>
          <p:nvPr/>
        </p:nvSpPr>
        <p:spPr>
          <a:xfrm>
            <a:off x="2304000" y="16184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2304000" y="18880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652000" y="18936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824063" y="1615164"/>
            <a:ext cx="1318071" cy="180000"/>
            <a:chOff x="6258726" y="5590006"/>
            <a:chExt cx="1318071" cy="252000"/>
          </a:xfrm>
          <a:solidFill>
            <a:schemeClr val="bg1">
              <a:lumMod val="65000"/>
            </a:schemeClr>
          </a:solidFill>
        </p:grpSpPr>
        <p:sp>
          <p:nvSpPr>
            <p:cNvPr id="37" name="직사각형 36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60" name="직사각형 59"/>
          <p:cNvSpPr/>
          <p:nvPr/>
        </p:nvSpPr>
        <p:spPr bwMode="auto">
          <a:xfrm>
            <a:off x="6664303" y="219600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2592000" y="189239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5362239" y="18965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592000" y="1618491"/>
            <a:ext cx="2194546" cy="180000"/>
            <a:chOff x="2592000" y="1618491"/>
            <a:chExt cx="2194546" cy="180000"/>
          </a:xfrm>
        </p:grpSpPr>
        <p:grpSp>
          <p:nvGrpSpPr>
            <p:cNvPr id="70" name="그룹 69"/>
            <p:cNvGrpSpPr/>
            <p:nvPr/>
          </p:nvGrpSpPr>
          <p:grpSpPr>
            <a:xfrm>
              <a:off x="2592000" y="1618491"/>
              <a:ext cx="1080000" cy="180000"/>
              <a:chOff x="2076163" y="3143133"/>
              <a:chExt cx="1080000" cy="180000"/>
            </a:xfrm>
          </p:grpSpPr>
          <p:sp>
            <p:nvSpPr>
              <p:cNvPr id="76" name="직사각형 75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77" name="그룹 76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78" name="직사각형 77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79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71" name="그룹 70"/>
            <p:cNvGrpSpPr/>
            <p:nvPr/>
          </p:nvGrpSpPr>
          <p:grpSpPr>
            <a:xfrm>
              <a:off x="3706546" y="1618491"/>
              <a:ext cx="1080000" cy="180000"/>
              <a:chOff x="2076163" y="3143133"/>
              <a:chExt cx="1080000" cy="180000"/>
            </a:xfrm>
          </p:grpSpPr>
          <p:sp>
            <p:nvSpPr>
              <p:cNvPr id="72" name="직사각형 71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74" name="직사각형 73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75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32" name="직사각형 31"/>
          <p:cNvSpPr/>
          <p:nvPr/>
        </p:nvSpPr>
        <p:spPr bwMode="auto">
          <a:xfrm>
            <a:off x="87766" y="208752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반 선택 후 반에 수강중인 학생 목록 출력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학습관리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출결관리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등원시간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[4] </a:t>
            </a:r>
            <a:r>
              <a:rPr lang="ko-KR" altLang="en-US" dirty="0" smtClean="0"/>
              <a:t>등원 버튼 클릭 시 버튼을 클릭한 시간이 자동으로 출력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 버튼 클릭 시 자동 </a:t>
            </a:r>
            <a:r>
              <a:rPr lang="en-US" altLang="ko-KR" dirty="0" smtClean="0"/>
              <a:t>SMS </a:t>
            </a:r>
            <a:r>
              <a:rPr lang="ko-KR" altLang="en-US" dirty="0" smtClean="0"/>
              <a:t>발송 </a:t>
            </a:r>
            <a:r>
              <a:rPr lang="en-US" altLang="ko-KR" dirty="0" smtClean="0"/>
              <a:t>: ‘OOO </a:t>
            </a:r>
            <a:r>
              <a:rPr lang="ko-KR" altLang="en-US" dirty="0" smtClean="0"/>
              <a:t>학생이 등원 하였습니다</a:t>
            </a:r>
            <a:r>
              <a:rPr lang="en-US" altLang="ko-KR" dirty="0" smtClean="0"/>
              <a:t>.’</a:t>
            </a:r>
          </a:p>
          <a:p>
            <a:r>
              <a:rPr lang="ko-KR" altLang="en-US" dirty="0" smtClean="0"/>
              <a:t>하원시간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[4] </a:t>
            </a:r>
            <a:r>
              <a:rPr lang="ko-KR" altLang="en-US" dirty="0" smtClean="0"/>
              <a:t>하원 버튼 클릭 시 버튼을 클릭한 시간이 자동으로 출력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 버튼 클릭 시 자동 </a:t>
            </a:r>
            <a:r>
              <a:rPr lang="en-US" altLang="ko-KR" dirty="0" smtClean="0"/>
              <a:t>SMS </a:t>
            </a:r>
            <a:r>
              <a:rPr lang="ko-KR" altLang="en-US" dirty="0" smtClean="0"/>
              <a:t>발송 </a:t>
            </a:r>
            <a:r>
              <a:rPr lang="en-US" altLang="ko-KR" dirty="0" smtClean="0"/>
              <a:t>: ‘OOO</a:t>
            </a:r>
            <a:r>
              <a:rPr lang="ko-KR" altLang="en-US" dirty="0" smtClean="0"/>
              <a:t>학생이 하원 하였습니다</a:t>
            </a:r>
            <a:r>
              <a:rPr lang="en-US" altLang="ko-KR" dirty="0" smtClean="0"/>
              <a:t>.’</a:t>
            </a:r>
          </a:p>
          <a:p>
            <a:r>
              <a:rPr lang="ko-KR" altLang="en-US" dirty="0" smtClean="0"/>
              <a:t>메모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기타 메모 입력</a:t>
            </a:r>
            <a:endParaRPr lang="en-US" altLang="ko-KR" dirty="0" smtClean="0"/>
          </a:p>
          <a:p>
            <a:r>
              <a:rPr lang="ko-KR" altLang="en-US" dirty="0" smtClean="0"/>
              <a:t>등원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보강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등원 버튼 클릭 후 저장 시 </a:t>
            </a:r>
            <a:r>
              <a:rPr lang="en-US" altLang="ko-KR" dirty="0" smtClean="0"/>
              <a:t>‘OOO </a:t>
            </a:r>
            <a:r>
              <a:rPr lang="ko-KR" altLang="en-US" dirty="0" smtClean="0"/>
              <a:t>학생이 등원 하였습니다</a:t>
            </a:r>
            <a:r>
              <a:rPr lang="en-US" altLang="ko-KR" dirty="0" smtClean="0"/>
              <a:t>.’ SMS </a:t>
            </a:r>
            <a:r>
              <a:rPr lang="ko-KR" altLang="en-US" dirty="0" smtClean="0"/>
              <a:t>발송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최초 등원 체크 후 지각한 학생의 경우 체크박스에서 별도 선택하여 지각 체크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최초 등원 체크 후 조퇴를 하는 경우 체크박스에서 별도 선택하여 조퇴 체크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등원 기록이 없는 경우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등원시간이 기록되지 않은 경우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자동으로 결석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보강이 필요한 학생의 경우 체크박스에서 별도 선택하여 보강 체크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하원 버튼 클릭 후 저장 시 </a:t>
            </a:r>
            <a:r>
              <a:rPr lang="en-US" altLang="ko-KR" dirty="0" smtClean="0"/>
              <a:t>‘OOO </a:t>
            </a:r>
            <a:r>
              <a:rPr lang="ko-KR" altLang="en-US" dirty="0" smtClean="0"/>
              <a:t>학생이 하원 하였습니다</a:t>
            </a:r>
            <a:r>
              <a:rPr lang="en-US" altLang="ko-KR" dirty="0" smtClean="0"/>
              <a:t>.’ SMS </a:t>
            </a:r>
            <a:r>
              <a:rPr lang="ko-KR" altLang="en-US" dirty="0" smtClean="0"/>
              <a:t>발송</a:t>
            </a:r>
            <a:endParaRPr lang="en-US" altLang="ko-KR" dirty="0" smtClean="0"/>
          </a:p>
          <a:p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보강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하원 버튼 클릭 후 저장 버튼을 클릭해야 현재 상태가 저장 됨</a:t>
            </a:r>
            <a:endParaRPr lang="en-US" altLang="ko-KR" dirty="0" smtClean="0"/>
          </a:p>
          <a:p>
            <a:r>
              <a:rPr lang="ko-KR" altLang="en-US" dirty="0" smtClean="0"/>
              <a:t>최초 반 검색 후 검색 결과 목록에는 모든 학생이 체크된 상태로 출력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2854844-1A2F-4349-A064-787E6573A71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출결관리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458000" y="2880000"/>
          <a:ext cx="6120000" cy="216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360000"/>
                <a:gridCol w="720000"/>
                <a:gridCol w="720000"/>
                <a:gridCol w="720000"/>
                <a:gridCol w="3420000"/>
              </a:tblGrid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5]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지각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결석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 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이성우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김남호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박성결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이기훈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엄소라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 bwMode="auto">
          <a:xfrm>
            <a:off x="1458000" y="4805000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5436499" y="34557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tx1"/>
                </a:solidFill>
              </a:rPr>
              <a:t>2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2462152" y="4805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757325" y="3456627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757325" y="3732680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757325" y="4005575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757325" y="4276236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757325" y="4534523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488400" y="3456472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488400" y="3732680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488400" y="4004861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488400" y="4276236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488400" y="4534523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207942" y="3456627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207942" y="3732680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208400" y="4005575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4207942" y="4274861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208400" y="4534523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3207325" y="34550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>
          <a:xfrm>
            <a:off x="3938400" y="34550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5645038" y="34647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209434" y="4805000"/>
            <a:ext cx="3368566" cy="180000"/>
            <a:chOff x="4240040" y="3506117"/>
            <a:chExt cx="3368566" cy="180000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4240040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등원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5937179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결석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4805753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지각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6502892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보강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5371466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조퇴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7068606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하원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9" name="타원 68"/>
          <p:cNvSpPr>
            <a:spLocks noChangeAspect="1"/>
          </p:cNvSpPr>
          <p:nvPr/>
        </p:nvSpPr>
        <p:spPr>
          <a:xfrm>
            <a:off x="1458000" y="30471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학생정보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5" name="직사각형 74"/>
          <p:cNvSpPr/>
          <p:nvPr/>
        </p:nvSpPr>
        <p:spPr bwMode="auto">
          <a:xfrm>
            <a:off x="5652000" y="18936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824063" y="1615164"/>
            <a:ext cx="1318071" cy="180000"/>
            <a:chOff x="6258726" y="5590006"/>
            <a:chExt cx="1318071" cy="252000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91" name="직사각형 90"/>
          <p:cNvSpPr/>
          <p:nvPr/>
        </p:nvSpPr>
        <p:spPr bwMode="auto">
          <a:xfrm>
            <a:off x="6664303" y="219600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92" name="직사각형 91"/>
          <p:cNvSpPr/>
          <p:nvPr/>
        </p:nvSpPr>
        <p:spPr bwMode="auto">
          <a:xfrm>
            <a:off x="2592000" y="189239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초등수학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5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뒷반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158687" y="4775062"/>
            <a:ext cx="3424961" cy="25207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타원 67"/>
          <p:cNvSpPr>
            <a:spLocks noChangeAspect="1"/>
          </p:cNvSpPr>
          <p:nvPr/>
        </p:nvSpPr>
        <p:spPr>
          <a:xfrm>
            <a:off x="4027628" y="4805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2592000" y="1618491"/>
            <a:ext cx="2194546" cy="180000"/>
            <a:chOff x="2592000" y="1618491"/>
            <a:chExt cx="2194546" cy="180000"/>
          </a:xfrm>
        </p:grpSpPr>
        <p:grpSp>
          <p:nvGrpSpPr>
            <p:cNvPr id="96" name="그룹 95"/>
            <p:cNvGrpSpPr/>
            <p:nvPr/>
          </p:nvGrpSpPr>
          <p:grpSpPr>
            <a:xfrm>
              <a:off x="2592000" y="1618491"/>
              <a:ext cx="1080000" cy="180000"/>
              <a:chOff x="2076163" y="3143133"/>
              <a:chExt cx="1080000" cy="180000"/>
            </a:xfrm>
          </p:grpSpPr>
          <p:sp>
            <p:nvSpPr>
              <p:cNvPr id="102" name="직사각형 101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2017-09-01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03" name="그룹 102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04" name="직사각형 103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05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97" name="그룹 96"/>
            <p:cNvGrpSpPr/>
            <p:nvPr/>
          </p:nvGrpSpPr>
          <p:grpSpPr>
            <a:xfrm>
              <a:off x="3706546" y="1618491"/>
              <a:ext cx="1080000" cy="180000"/>
              <a:chOff x="2076163" y="3143133"/>
              <a:chExt cx="1080000" cy="180000"/>
            </a:xfrm>
          </p:grpSpPr>
          <p:sp>
            <p:nvSpPr>
              <p:cNvPr id="98" name="직사각형 97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9" name="그룹 98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00" name="직사각형 99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01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73" name="직사각형 72"/>
          <p:cNvSpPr/>
          <p:nvPr/>
        </p:nvSpPr>
        <p:spPr bwMode="auto">
          <a:xfrm>
            <a:off x="87766" y="208752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0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등원처리 완료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학습관리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출결관리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등원 처리 후 체크박스는 모두 해제되며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아직 등원하지 않은 학생을 </a:t>
            </a:r>
            <a:r>
              <a:rPr lang="ko-KR" altLang="en-US" dirty="0" err="1" smtClean="0"/>
              <a:t>최상단으로</a:t>
            </a:r>
            <a:r>
              <a:rPr lang="ko-KR" altLang="en-US" dirty="0" smtClean="0"/>
              <a:t> 이동시킴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등원 버튼 클릭 후 저장 버튼 클릭 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등원시간 출력되지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등원 처리된 학생들의 등원시간은 수정 및 변경 불가</a:t>
            </a:r>
            <a:endParaRPr lang="en-US" altLang="ko-KR" dirty="0"/>
          </a:p>
          <a:p>
            <a:r>
              <a:rPr lang="ko-KR" altLang="en-US" dirty="0" smtClean="0"/>
              <a:t>하원 처리 전 하원시간은 출력되지 않음</a:t>
            </a:r>
            <a:endParaRPr lang="en-US" altLang="ko-KR" dirty="0" smtClean="0"/>
          </a:p>
          <a:p>
            <a:r>
              <a:rPr lang="ko-KR" altLang="en-US" dirty="0" smtClean="0"/>
              <a:t>모든 상태의 변경은 저장 버튼 클릭 후 적용됨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2854844-1A2F-4349-A064-787E6573A71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출결관리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/>
          </p:nvPr>
        </p:nvGraphicFramePr>
        <p:xfrm>
          <a:off x="1458000" y="2880000"/>
          <a:ext cx="6120000" cy="216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360000"/>
                <a:gridCol w="720000"/>
                <a:gridCol w="720000"/>
                <a:gridCol w="720000"/>
                <a:gridCol w="3420000"/>
              </a:tblGrid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5]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4]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지각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결석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 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박성결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이성우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김남호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이기훈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엄소라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직사각형 67"/>
          <p:cNvSpPr/>
          <p:nvPr/>
        </p:nvSpPr>
        <p:spPr bwMode="auto">
          <a:xfrm>
            <a:off x="1458000" y="4805000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>
          <a:xfrm>
            <a:off x="5436499" y="34557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tx1"/>
                </a:solidFill>
              </a:rPr>
              <a:t>2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2757325" y="3456627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2757325" y="3732680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757325" y="4005575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2757325" y="4276236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757325" y="4534523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488400" y="3456472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3488400" y="3732680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3488400" y="4004861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488400" y="4276236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488400" y="4534523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4207942" y="3456627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207942" y="3732680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208400" y="4005575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207942" y="4274861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4208400" y="4534523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7" name="타원 86"/>
          <p:cNvSpPr>
            <a:spLocks noChangeAspect="1"/>
          </p:cNvSpPr>
          <p:nvPr/>
        </p:nvSpPr>
        <p:spPr>
          <a:xfrm>
            <a:off x="3207325" y="34550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8" name="타원 87"/>
          <p:cNvSpPr>
            <a:spLocks noChangeAspect="1"/>
          </p:cNvSpPr>
          <p:nvPr/>
        </p:nvSpPr>
        <p:spPr>
          <a:xfrm>
            <a:off x="3938400" y="34550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209434" y="4805000"/>
            <a:ext cx="3368566" cy="180000"/>
            <a:chOff x="4240040" y="3506117"/>
            <a:chExt cx="3368566" cy="180000"/>
          </a:xfrm>
        </p:grpSpPr>
        <p:sp>
          <p:nvSpPr>
            <p:cNvPr id="91" name="직사각형 90"/>
            <p:cNvSpPr/>
            <p:nvPr/>
          </p:nvSpPr>
          <p:spPr bwMode="auto">
            <a:xfrm>
              <a:off x="4240040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등원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5937179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결석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4805753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지각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6502892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보강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5371466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조퇴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7068606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하원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학생정보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 bwMode="auto">
          <a:xfrm>
            <a:off x="5652000" y="18936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4824063" y="1615164"/>
            <a:ext cx="1318071" cy="180000"/>
            <a:chOff x="6258726" y="5590006"/>
            <a:chExt cx="1318071" cy="252000"/>
          </a:xfrm>
        </p:grpSpPr>
        <p:sp>
          <p:nvSpPr>
            <p:cNvPr id="114" name="직사각형 113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17" name="직사각형 116"/>
          <p:cNvSpPr/>
          <p:nvPr/>
        </p:nvSpPr>
        <p:spPr bwMode="auto">
          <a:xfrm>
            <a:off x="6664303" y="219600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118" name="직사각형 117"/>
          <p:cNvSpPr/>
          <p:nvPr/>
        </p:nvSpPr>
        <p:spPr bwMode="auto">
          <a:xfrm>
            <a:off x="2592000" y="189239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초등수학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5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뒷반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1463722" y="4985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2592000" y="1618491"/>
            <a:ext cx="2194546" cy="180000"/>
            <a:chOff x="2592000" y="1618491"/>
            <a:chExt cx="2194546" cy="180000"/>
          </a:xfrm>
        </p:grpSpPr>
        <p:grpSp>
          <p:nvGrpSpPr>
            <p:cNvPr id="120" name="그룹 119"/>
            <p:cNvGrpSpPr/>
            <p:nvPr/>
          </p:nvGrpSpPr>
          <p:grpSpPr>
            <a:xfrm>
              <a:off x="2592000" y="1618491"/>
              <a:ext cx="1080000" cy="180000"/>
              <a:chOff x="2076163" y="3143133"/>
              <a:chExt cx="1080000" cy="180000"/>
            </a:xfrm>
          </p:grpSpPr>
          <p:sp>
            <p:nvSpPr>
              <p:cNvPr id="126" name="직사각형 125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2017-09-01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27" name="그룹 126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28" name="직사각형 127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29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21" name="그룹 120"/>
            <p:cNvGrpSpPr/>
            <p:nvPr/>
          </p:nvGrpSpPr>
          <p:grpSpPr>
            <a:xfrm>
              <a:off x="3706546" y="1618491"/>
              <a:ext cx="1080000" cy="180000"/>
              <a:chOff x="2076163" y="3143133"/>
              <a:chExt cx="1080000" cy="180000"/>
            </a:xfrm>
          </p:grpSpPr>
          <p:sp>
            <p:nvSpPr>
              <p:cNvPr id="122" name="직사각형 121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23" name="그룹 122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24" name="직사각형 123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25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55" name="직사각형 54"/>
          <p:cNvSpPr/>
          <p:nvPr/>
        </p:nvSpPr>
        <p:spPr bwMode="auto">
          <a:xfrm>
            <a:off x="87766" y="208752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하원처리 완료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학습관리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출결관리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지각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결석 학생의 경우 이름을 강조하여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지각생의 경우 지각 버튼 클릭으로 출석처리</a:t>
            </a:r>
            <a:endParaRPr lang="en-US" altLang="ko-KR" dirty="0" smtClean="0"/>
          </a:p>
          <a:p>
            <a:r>
              <a:rPr lang="ko-KR" altLang="en-US" dirty="0" smtClean="0"/>
              <a:t>보강을 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수업 종료 후 보강 버튼을 클릭하면 하원 처리가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보강 버튼 클릭한 시간이 하원 시간으로 출력됨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2854844-1A2F-4349-A064-787E6573A71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출결관리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4" name="표 113"/>
          <p:cNvGraphicFramePr>
            <a:graphicFrameLocks noGrp="1"/>
          </p:cNvGraphicFramePr>
          <p:nvPr>
            <p:extLst/>
          </p:nvPr>
        </p:nvGraphicFramePr>
        <p:xfrm>
          <a:off x="1458000" y="2880000"/>
          <a:ext cx="6120000" cy="216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360000"/>
                <a:gridCol w="720000"/>
                <a:gridCol w="720000"/>
                <a:gridCol w="720000"/>
                <a:gridCol w="3420000"/>
              </a:tblGrid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5]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4]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지각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결석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 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박성결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이성우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김남호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이기훈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엄소라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5" name="직사각형 114"/>
          <p:cNvSpPr/>
          <p:nvPr/>
        </p:nvSpPr>
        <p:spPr bwMode="auto">
          <a:xfrm>
            <a:off x="1458000" y="4805000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6" name="타원 115"/>
          <p:cNvSpPr>
            <a:spLocks noChangeAspect="1"/>
          </p:cNvSpPr>
          <p:nvPr/>
        </p:nvSpPr>
        <p:spPr>
          <a:xfrm>
            <a:off x="5436499" y="34557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tx1"/>
                </a:solidFill>
              </a:rPr>
              <a:t>2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2757325" y="3456627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09:28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2757325" y="3732680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2757325" y="4005575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2757325" y="4276236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2757325" y="4534523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3488400" y="3456472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10:00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3488400" y="3732680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10:00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3488400" y="4004861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10:00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3488400" y="4276236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488400" y="4534523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10:00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4207942" y="3456627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4207942" y="3732680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4208400" y="4005575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4207942" y="4274861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보강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4208400" y="4534523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32" name="타원 131"/>
          <p:cNvSpPr>
            <a:spLocks noChangeAspect="1"/>
          </p:cNvSpPr>
          <p:nvPr/>
        </p:nvSpPr>
        <p:spPr>
          <a:xfrm>
            <a:off x="2394000" y="34550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4209434" y="4805000"/>
            <a:ext cx="3368566" cy="180000"/>
            <a:chOff x="4240040" y="3506117"/>
            <a:chExt cx="3368566" cy="180000"/>
          </a:xfrm>
        </p:grpSpPr>
        <p:sp>
          <p:nvSpPr>
            <p:cNvPr id="135" name="직사각형 134"/>
            <p:cNvSpPr/>
            <p:nvPr/>
          </p:nvSpPr>
          <p:spPr bwMode="auto">
            <a:xfrm>
              <a:off x="4240040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등원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5937179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결석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4805753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지각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6502892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보강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5371466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조퇴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7068606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하원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141" name="표 140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학생정보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2" name="직사각형 141"/>
          <p:cNvSpPr/>
          <p:nvPr/>
        </p:nvSpPr>
        <p:spPr bwMode="auto">
          <a:xfrm>
            <a:off x="5652000" y="18936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2592000" y="1618491"/>
            <a:ext cx="2194546" cy="180000"/>
            <a:chOff x="2592000" y="1618491"/>
            <a:chExt cx="2194546" cy="180000"/>
          </a:xfrm>
        </p:grpSpPr>
        <p:grpSp>
          <p:nvGrpSpPr>
            <p:cNvPr id="144" name="그룹 143"/>
            <p:cNvGrpSpPr/>
            <p:nvPr/>
          </p:nvGrpSpPr>
          <p:grpSpPr>
            <a:xfrm>
              <a:off x="2592000" y="1618491"/>
              <a:ext cx="1080000" cy="180000"/>
              <a:chOff x="2076163" y="3143133"/>
              <a:chExt cx="1080000" cy="180000"/>
            </a:xfrm>
          </p:grpSpPr>
          <p:sp>
            <p:nvSpPr>
              <p:cNvPr id="150" name="직사각형 149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51" name="그룹 150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52" name="직사각형 151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53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45" name="그룹 144"/>
            <p:cNvGrpSpPr/>
            <p:nvPr/>
          </p:nvGrpSpPr>
          <p:grpSpPr>
            <a:xfrm>
              <a:off x="3706546" y="1618491"/>
              <a:ext cx="1080000" cy="180000"/>
              <a:chOff x="2076163" y="3143133"/>
              <a:chExt cx="1080000" cy="180000"/>
            </a:xfrm>
          </p:grpSpPr>
          <p:sp>
            <p:nvSpPr>
              <p:cNvPr id="146" name="직사각형 145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47" name="그룹 146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48" name="직사각형 147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49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154" name="그룹 153"/>
          <p:cNvGrpSpPr/>
          <p:nvPr/>
        </p:nvGrpSpPr>
        <p:grpSpPr>
          <a:xfrm>
            <a:off x="4824063" y="1615164"/>
            <a:ext cx="1318071" cy="180000"/>
            <a:chOff x="6258726" y="5590006"/>
            <a:chExt cx="1318071" cy="252000"/>
          </a:xfrm>
        </p:grpSpPr>
        <p:sp>
          <p:nvSpPr>
            <p:cNvPr id="155" name="직사각형 154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57" name="직사각형 156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58" name="직사각형 157"/>
          <p:cNvSpPr/>
          <p:nvPr/>
        </p:nvSpPr>
        <p:spPr bwMode="auto">
          <a:xfrm>
            <a:off x="6664303" y="219600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159" name="직사각형 158"/>
          <p:cNvSpPr/>
          <p:nvPr/>
        </p:nvSpPr>
        <p:spPr bwMode="auto">
          <a:xfrm>
            <a:off x="2592000" y="189239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초등수학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5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뒷반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61" name="타원 160"/>
          <p:cNvSpPr>
            <a:spLocks noChangeAspect="1"/>
          </p:cNvSpPr>
          <p:nvPr/>
        </p:nvSpPr>
        <p:spPr>
          <a:xfrm>
            <a:off x="2394296" y="42718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87766" y="208752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1814</Words>
  <Application>Microsoft Office PowerPoint</Application>
  <PresentationFormat>A4 용지(210x297mm)</PresentationFormat>
  <Paragraphs>652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나눔고딕</vt:lpstr>
      <vt:lpstr>돋움</vt:lpstr>
      <vt:lpstr>맑은 고딕</vt:lpstr>
      <vt:lpstr>Arial</vt:lpstr>
      <vt:lpstr>Calibri</vt:lpstr>
      <vt:lpstr>Segoe UI</vt:lpstr>
      <vt:lpstr>Tahoma</vt:lpstr>
      <vt:lpstr>Times New Roman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Bond</dc:creator>
  <cp:lastModifiedBy>Bond</cp:lastModifiedBy>
  <cp:revision>2</cp:revision>
  <dcterms:created xsi:type="dcterms:W3CDTF">2018-03-30T09:03:37Z</dcterms:created>
  <dcterms:modified xsi:type="dcterms:W3CDTF">2018-03-30T09:17:46Z</dcterms:modified>
</cp:coreProperties>
</file>