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25"/>
  </p:notesMasterIdLst>
  <p:sldIdLst>
    <p:sldId id="258" r:id="rId3"/>
    <p:sldId id="259" r:id="rId4"/>
    <p:sldId id="315" r:id="rId5"/>
    <p:sldId id="316" r:id="rId6"/>
    <p:sldId id="317" r:id="rId7"/>
    <p:sldId id="318" r:id="rId8"/>
    <p:sldId id="323" r:id="rId9"/>
    <p:sldId id="319" r:id="rId10"/>
    <p:sldId id="320" r:id="rId11"/>
    <p:sldId id="321" r:id="rId12"/>
    <p:sldId id="322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295" r:id="rId23"/>
    <p:sldId id="314" r:id="rId24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9" autoAdjust="0"/>
    <p:restoredTop sz="70352" autoAdjust="0"/>
  </p:normalViewPr>
  <p:slideViewPr>
    <p:cSldViewPr>
      <p:cViewPr>
        <p:scale>
          <a:sx n="75" d="100"/>
          <a:sy n="75" d="100"/>
        </p:scale>
        <p:origin x="-648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4020" y="-8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28DA5-C27D-45B0-A756-865236AB01BC}" type="datetimeFigureOut">
              <a:rPr lang="ko-KR" altLang="en-US" smtClean="0"/>
              <a:pPr/>
              <a:t>2014-03-10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B7F8B-B56F-4318-9C5F-A0A4AE974C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497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5D157C-0AF1-457E-B6C9-E0C754F5880E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오지의 수평적 확장성에 대해서 설명해 드리겠습니다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오지는 가상적으로 한정할 수 있고 쉽게 응용에서 배치가 쉽도록 설계되었습니다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첫번째로</a:t>
            </a:r>
            <a:r>
              <a:rPr lang="ko-KR" altLang="en-US" dirty="0" smtClean="0"/>
              <a:t> 다른 타입의 </a:t>
            </a:r>
            <a:r>
              <a:rPr lang="en-US" altLang="ko-KR" dirty="0" smtClean="0"/>
              <a:t>job</a:t>
            </a:r>
            <a:r>
              <a:rPr lang="ko-KR" altLang="en-US" dirty="0" smtClean="0"/>
              <a:t>을 처리를 고려합니다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예를 들어 </a:t>
            </a:r>
            <a:r>
              <a:rPr lang="en-US" altLang="ko-KR" dirty="0" smtClean="0"/>
              <a:t>job</a:t>
            </a:r>
            <a:r>
              <a:rPr lang="ko-KR" altLang="en-US" dirty="0" smtClean="0"/>
              <a:t>이 실행 되면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가지의 관점이 발생하는데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적은 </a:t>
            </a:r>
            <a:r>
              <a:rPr lang="en-US" altLang="ko-KR" dirty="0" smtClean="0"/>
              <a:t>job</a:t>
            </a:r>
            <a:r>
              <a:rPr lang="ko-KR" altLang="en-US" dirty="0" smtClean="0"/>
              <a:t>이 계속적으로 실행될 수 있기 때문에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서버는 확장 측면에서 페널티를 가져오며</a:t>
            </a:r>
            <a:endParaRPr lang="en-US" altLang="ko-KR" baseline="0" dirty="0" smtClean="0"/>
          </a:p>
          <a:p>
            <a:r>
              <a:rPr lang="ko-KR" altLang="en-US" dirty="0" smtClean="0"/>
              <a:t>사용자가 </a:t>
            </a:r>
            <a:r>
              <a:rPr lang="en-US" altLang="ko-KR" dirty="0" err="1" smtClean="0"/>
              <a:t>Oozie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 성능 측면에서 상당한 영향을 주기</a:t>
            </a:r>
            <a:r>
              <a:rPr lang="ko-KR" altLang="en-US" baseline="0" dirty="0" smtClean="0"/>
              <a:t> 때문입니다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두번째로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오지는 </a:t>
            </a:r>
            <a:r>
              <a:rPr lang="en-US" altLang="ko-KR" baseline="0" dirty="0" smtClean="0"/>
              <a:t>job </a:t>
            </a:r>
            <a:r>
              <a:rPr lang="ko-KR" altLang="en-US" baseline="0" dirty="0" smtClean="0"/>
              <a:t>상태를 저장소에 영구적으로 보관합니다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이를 통해 다른 </a:t>
            </a:r>
            <a:r>
              <a:rPr lang="ko-KR" altLang="en-US" baseline="0" dirty="0" err="1" smtClean="0"/>
              <a:t>머신으로으로부터</a:t>
            </a:r>
            <a:r>
              <a:rPr lang="ko-KR" altLang="en-US" baseline="0" dirty="0" smtClean="0"/>
              <a:t> 동시에 실행 </a:t>
            </a:r>
            <a:r>
              <a:rPr lang="ko-KR" altLang="en-US" baseline="0" dirty="0" err="1" smtClean="0"/>
              <a:t>가능토혹합니다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B7F8B-B56F-4318-9C5F-A0A4AE974C5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240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오지의 수직적 확장성에 대해서 설명해 드리겠습니다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수직적 확장성은 같은 </a:t>
            </a:r>
            <a:r>
              <a:rPr lang="ko-KR" altLang="en-US" dirty="0" err="1" smtClean="0"/>
              <a:t>머신에</a:t>
            </a:r>
            <a:r>
              <a:rPr lang="ko-KR" altLang="en-US" dirty="0" smtClean="0"/>
              <a:t> 여분에 자원을 추가함으로써 </a:t>
            </a:r>
            <a:r>
              <a:rPr lang="ko-KR" altLang="en-US" dirty="0" err="1" smtClean="0"/>
              <a:t>수용량을</a:t>
            </a:r>
            <a:r>
              <a:rPr lang="ko-KR" altLang="en-US" dirty="0" smtClean="0"/>
              <a:t> 증가시킵니다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수직적 확장에는 메모리나 </a:t>
            </a:r>
            <a:r>
              <a:rPr lang="en-US" altLang="ko-KR" dirty="0" smtClean="0"/>
              <a:t>I/O</a:t>
            </a:r>
            <a:r>
              <a:rPr lang="ko-KR" altLang="en-US" baseline="0" dirty="0" smtClean="0"/>
              <a:t> 영향을 </a:t>
            </a:r>
            <a:r>
              <a:rPr lang="ko-KR" altLang="en-US" baseline="0" dirty="0" err="1" smtClean="0"/>
              <a:t>줄이는것이</a:t>
            </a:r>
            <a:r>
              <a:rPr lang="ko-KR" altLang="en-US" baseline="0" dirty="0" smtClean="0"/>
              <a:t> 중요합니다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이를 해결하기 위해 메모리에 상주하지 않고 저장소에 저장합니다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I/O </a:t>
            </a:r>
            <a:r>
              <a:rPr lang="ko-KR" altLang="en-US" baseline="0" dirty="0" smtClean="0"/>
              <a:t>오버헤드를 줄이기 위해 최소한의 정보만이 저장됩니다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부하가 증가할 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추가적인 메모리의 소비가 없습니다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이는 </a:t>
            </a:r>
            <a:r>
              <a:rPr lang="en-US" altLang="ko-KR" baseline="0" dirty="0" smtClean="0"/>
              <a:t>job </a:t>
            </a:r>
            <a:r>
              <a:rPr lang="ko-KR" altLang="en-US" baseline="0" dirty="0" smtClean="0"/>
              <a:t>정보가 메모리에 상주하지 않기 때문입니다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B7F8B-B56F-4318-9C5F-A0A4AE974C5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794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이밖에도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Oozie</a:t>
            </a:r>
            <a:r>
              <a:rPr lang="ko-KR" altLang="en-US" dirty="0" smtClean="0"/>
              <a:t>는 외부 시스템에서의 실패 영향을 줄이기 위해 디자인 되었으며</a:t>
            </a:r>
            <a:endParaRPr lang="en-US" altLang="ko-KR" dirty="0" smtClean="0"/>
          </a:p>
          <a:p>
            <a:r>
              <a:rPr lang="en-US" altLang="ko-KR" dirty="0" err="1" smtClean="0"/>
              <a:t>Oozie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job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끝날때</a:t>
            </a:r>
            <a:r>
              <a:rPr lang="ko-KR" altLang="en-US" dirty="0" smtClean="0"/>
              <a:t> 까지 기다리지 않습니다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대신에 </a:t>
            </a:r>
            <a:r>
              <a:rPr lang="en-US" altLang="ko-KR" dirty="0" err="1" smtClean="0"/>
              <a:t>Oozie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풀에서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받아서 후에</a:t>
            </a:r>
            <a:r>
              <a:rPr lang="en-US" altLang="ko-KR" dirty="0" smtClean="0"/>
              <a:t>, job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끝난것을</a:t>
            </a:r>
            <a:r>
              <a:rPr lang="ko-KR" altLang="en-US" dirty="0" smtClean="0"/>
              <a:t> 확인합니다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B7F8B-B56F-4318-9C5F-A0A4AE974C5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310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다음로는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Multi-tenancy</a:t>
            </a:r>
            <a:r>
              <a:rPr lang="ko-KR" altLang="en-US" dirty="0" smtClean="0"/>
              <a:t>에</a:t>
            </a:r>
            <a:r>
              <a:rPr lang="ko-KR" altLang="en-US" baseline="0" dirty="0" smtClean="0"/>
              <a:t> 대해서 </a:t>
            </a:r>
            <a:r>
              <a:rPr lang="ko-KR" altLang="en-US" baseline="0" dirty="0" err="1" smtClean="0"/>
              <a:t>말씀드리겠습니다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Multi-tenancy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가지로 분리되었습니다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첫번째는</a:t>
            </a:r>
            <a:r>
              <a:rPr lang="ko-KR" altLang="en-US" baseline="0" dirty="0" smtClean="0"/>
              <a:t> 각 </a:t>
            </a:r>
            <a:r>
              <a:rPr lang="en-US" altLang="ko-KR" baseline="0" dirty="0" err="1" smtClean="0"/>
              <a:t>tenans’s</a:t>
            </a:r>
            <a:r>
              <a:rPr lang="ko-KR" altLang="en-US" baseline="0" dirty="0" smtClean="0"/>
              <a:t>의 데이터는 분리되어 있으며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두번째로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사용자의 </a:t>
            </a:r>
            <a:r>
              <a:rPr lang="en-US" altLang="ko-KR" baseline="0" dirty="0" smtClean="0"/>
              <a:t>workflow job</a:t>
            </a:r>
            <a:r>
              <a:rPr lang="ko-KR" altLang="en-US" baseline="0" dirty="0" smtClean="0"/>
              <a:t>이 전송되었을 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오지는 먼저 인증과정을 거치고 적당한 사용자인지 확인합니다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오지는 유연한 메커니즘을 제공합니다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즉 오지는 수많은 </a:t>
            </a:r>
            <a:r>
              <a:rPr lang="ko-KR" altLang="en-US" baseline="0" dirty="0" err="1" smtClean="0"/>
              <a:t>스레드를</a:t>
            </a:r>
            <a:r>
              <a:rPr lang="ko-KR" altLang="en-US" baseline="0" dirty="0" smtClean="0"/>
              <a:t> 처리할 수 있는 시스템 구성을 제공합니다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오지는 </a:t>
            </a:r>
            <a:r>
              <a:rPr lang="en-US" altLang="ko-KR" baseline="0" dirty="0" smtClean="0"/>
              <a:t>workflow</a:t>
            </a:r>
            <a:r>
              <a:rPr lang="ko-KR" altLang="en-US" baseline="0" dirty="0" smtClean="0"/>
              <a:t>는 소프트웨어를 서비스로서 제공합니다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이를 통해 </a:t>
            </a:r>
            <a:r>
              <a:rPr lang="en-US" altLang="ko-KR" baseline="0" dirty="0" err="1" smtClean="0"/>
              <a:t>teant</a:t>
            </a:r>
            <a:r>
              <a:rPr lang="ko-KR" altLang="en-US" baseline="0" dirty="0" smtClean="0"/>
              <a:t>가 만들 때 필요한 </a:t>
            </a:r>
            <a:r>
              <a:rPr lang="en-US" altLang="ko-KR" baseline="0" dirty="0" smtClean="0"/>
              <a:t>workflow monitor</a:t>
            </a:r>
            <a:r>
              <a:rPr lang="ko-KR" altLang="en-US" baseline="0" dirty="0" smtClean="0"/>
              <a:t>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보안 </a:t>
            </a:r>
            <a:r>
              <a:rPr lang="ko-KR" altLang="en-US" baseline="0" dirty="0" err="1" smtClean="0"/>
              <a:t>레이어를</a:t>
            </a:r>
            <a:r>
              <a:rPr lang="ko-KR" altLang="en-US" baseline="0" dirty="0" smtClean="0"/>
              <a:t> 줄일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B7F8B-B56F-4318-9C5F-A0A4AE974C5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789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보안 측면에 대해 설명해드리겠습니다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오지의 보안 모델은 인증을 강화하고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권한을 부여합니다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사용자의 올바른 권한 없이 워크 </a:t>
            </a:r>
            <a:r>
              <a:rPr lang="ko-KR" altLang="en-US" dirty="0" err="1" smtClean="0"/>
              <a:t>플로우를</a:t>
            </a:r>
            <a:r>
              <a:rPr lang="ko-KR" altLang="en-US" dirty="0" smtClean="0"/>
              <a:t> 죽이거나 하면 안되기 때문입니다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오지는 기본적으로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커버로 기반의 인증과 유닉스 기반의 </a:t>
            </a:r>
            <a:r>
              <a:rPr lang="en-US" altLang="ko-KR" dirty="0" smtClean="0"/>
              <a:t>user/group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인증 메커니즘을 제공합니다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오지는 </a:t>
            </a:r>
            <a:r>
              <a:rPr lang="en-US" altLang="ko-KR" baseline="0" dirty="0" smtClean="0"/>
              <a:t>Kerberos</a:t>
            </a:r>
            <a:r>
              <a:rPr lang="ko-KR" altLang="en-US" baseline="0" dirty="0" smtClean="0"/>
              <a:t>인증에 의존하며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비 동기적으로 </a:t>
            </a:r>
            <a:r>
              <a:rPr lang="en-US" altLang="ko-KR" baseline="0" dirty="0" smtClean="0"/>
              <a:t>job</a:t>
            </a:r>
            <a:r>
              <a:rPr lang="ko-KR" altLang="en-US" baseline="0" dirty="0" smtClean="0"/>
              <a:t>을 전송합니다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이는 응용 사용자 자격은 </a:t>
            </a:r>
            <a:r>
              <a:rPr lang="en-US" altLang="ko-KR" baseline="0" dirty="0" smtClean="0"/>
              <a:t>job</a:t>
            </a:r>
            <a:r>
              <a:rPr lang="ko-KR" altLang="en-US" baseline="0" dirty="0" smtClean="0"/>
              <a:t>실행 시간이 만기가 되기 때문입니다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B7F8B-B56F-4318-9C5F-A0A4AE974C5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700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다음으로는 </a:t>
            </a:r>
            <a:r>
              <a:rPr lang="ko-KR" altLang="en-US" dirty="0" err="1" smtClean="0"/>
              <a:t>운용성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신뢰성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모니터링에 대해 설명해 드리겠습니다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운용성</a:t>
            </a:r>
            <a:r>
              <a:rPr lang="ko-KR" altLang="en-US" dirty="0" smtClean="0"/>
              <a:t> 측면에서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대부분 큰 데이터는 에러가 발생하기 대문에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워크플로우</a:t>
            </a:r>
            <a:r>
              <a:rPr lang="ko-KR" altLang="en-US" dirty="0" smtClean="0"/>
              <a:t> 서비스는 재 시작 없이 </a:t>
            </a:r>
            <a:r>
              <a:rPr lang="ko-KR" altLang="en-US" dirty="0" err="1" smtClean="0"/>
              <a:t>재수행되어야</a:t>
            </a:r>
            <a:r>
              <a:rPr lang="ko-KR" altLang="en-US" dirty="0" smtClean="0"/>
              <a:t>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이를 해결하기 위해 오지는 </a:t>
            </a:r>
            <a:r>
              <a:rPr lang="en-US" altLang="ko-KR" dirty="0" smtClean="0"/>
              <a:t>recovery</a:t>
            </a:r>
            <a:r>
              <a:rPr lang="en-US" altLang="ko-KR" baseline="0" dirty="0" smtClean="0"/>
              <a:t> mode</a:t>
            </a:r>
            <a:r>
              <a:rPr lang="ko-KR" altLang="en-US" baseline="0" dirty="0" smtClean="0"/>
              <a:t>를 지원합니다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신뢰성 측면에서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오지는 </a:t>
            </a:r>
            <a:r>
              <a:rPr lang="en-US" altLang="ko-KR" dirty="0" smtClean="0"/>
              <a:t>failure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관리 </a:t>
            </a:r>
            <a:r>
              <a:rPr lang="ko-KR" altLang="en-US" baseline="0" dirty="0" err="1" smtClean="0"/>
              <a:t>매커니즘</a:t>
            </a:r>
            <a:r>
              <a:rPr lang="ko-KR" altLang="en-US" baseline="0" dirty="0" smtClean="0"/>
              <a:t> 을 제공합니다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이를 통해 예기치 않은 </a:t>
            </a:r>
            <a:r>
              <a:rPr lang="en-US" altLang="ko-KR" baseline="0" dirty="0" smtClean="0"/>
              <a:t>failure </a:t>
            </a:r>
            <a:r>
              <a:rPr lang="ko-KR" altLang="en-US" baseline="0" dirty="0" smtClean="0"/>
              <a:t>상태를 복원할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모니터링 측면에서 오지는 </a:t>
            </a:r>
            <a:r>
              <a:rPr lang="en-US" altLang="ko-KR" baseline="0" dirty="0" smtClean="0"/>
              <a:t>callback, poo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B7F8B-B56F-4318-9C5F-A0A4AE974C5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81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실험 환경에 대해서 </a:t>
            </a:r>
            <a:r>
              <a:rPr lang="ko-KR" altLang="en-US" dirty="0" err="1" smtClean="0"/>
              <a:t>말씀드리겠습니다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클라이언트와 오지 서버는 </a:t>
            </a:r>
            <a:r>
              <a:rPr lang="ko-KR" altLang="en-US" dirty="0" err="1" smtClean="0"/>
              <a:t>제온</a:t>
            </a:r>
            <a:r>
              <a:rPr lang="ko-KR" altLang="en-US" dirty="0" smtClean="0"/>
              <a:t> </a:t>
            </a:r>
            <a:r>
              <a:rPr lang="en-US" altLang="ko-KR" dirty="0" smtClean="0"/>
              <a:t>2.50Ghz CPU,</a:t>
            </a:r>
            <a:r>
              <a:rPr lang="en-US" altLang="ko-KR" baseline="0" dirty="0" smtClean="0"/>
              <a:t> 16GB</a:t>
            </a:r>
            <a:r>
              <a:rPr lang="ko-KR" altLang="en-US" baseline="0" dirty="0" smtClean="0"/>
              <a:t>램으로 구성하였으며 상용 </a:t>
            </a:r>
            <a:r>
              <a:rPr lang="ko-KR" altLang="en-US" baseline="0" dirty="0" err="1" smtClean="0"/>
              <a:t>리눅스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OS</a:t>
            </a:r>
            <a:r>
              <a:rPr lang="ko-KR" altLang="en-US" baseline="0" dirty="0" smtClean="0"/>
              <a:t>를 사용하였습니다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아울러</a:t>
            </a:r>
            <a:r>
              <a:rPr lang="en-US" altLang="ko-KR" baseline="0" dirty="0" smtClean="0"/>
              <a:t>, Production Setup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4k </a:t>
            </a:r>
            <a:r>
              <a:rPr lang="ko-KR" altLang="en-US" baseline="0" dirty="0" smtClean="0"/>
              <a:t>클러스터를 구성하였고 </a:t>
            </a:r>
            <a:r>
              <a:rPr lang="en-US" altLang="ko-KR" baseline="0" dirty="0" err="1" smtClean="0"/>
              <a:t>oozie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인스턴스는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50</a:t>
            </a:r>
            <a:r>
              <a:rPr lang="ko-KR" altLang="en-US" baseline="0" dirty="0" smtClean="0"/>
              <a:t>개로 구성하였습니다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B7F8B-B56F-4318-9C5F-A0A4AE974C56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331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 그래프는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수 증가에 따른 분당 </a:t>
            </a:r>
            <a:r>
              <a:rPr lang="en-US" altLang="ko-KR" dirty="0" smtClean="0"/>
              <a:t>Workflow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변화입니다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그래프에서는 </a:t>
            </a:r>
            <a:r>
              <a:rPr lang="ko-KR" altLang="en-US" baseline="0" dirty="0" err="1" smtClean="0"/>
              <a:t>스레드가</a:t>
            </a:r>
            <a:r>
              <a:rPr lang="ko-KR" altLang="en-US" baseline="0" dirty="0" smtClean="0"/>
              <a:t> 많을 수록 분당 </a:t>
            </a:r>
            <a:r>
              <a:rPr lang="en-US" altLang="ko-KR" baseline="0" dirty="0" smtClean="0"/>
              <a:t>1250 </a:t>
            </a:r>
            <a:r>
              <a:rPr lang="ko-KR" altLang="en-US" baseline="0" dirty="0" smtClean="0"/>
              <a:t>이상의 </a:t>
            </a:r>
            <a:r>
              <a:rPr lang="en-US" altLang="ko-KR" baseline="0" dirty="0" smtClean="0"/>
              <a:t>workflow</a:t>
            </a:r>
            <a:r>
              <a:rPr lang="ko-KR" altLang="en-US" baseline="0" dirty="0" smtClean="0"/>
              <a:t> 효율을 </a:t>
            </a:r>
            <a:r>
              <a:rPr lang="ko-KR" altLang="en-US" baseline="0" dirty="0" err="1" smtClean="0"/>
              <a:t>보ㅇ이고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B7F8B-B56F-4318-9C5F-A0A4AE974C56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5025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 그래프는 큐 사이즈와 확장성에 따르는 변화입니다</a:t>
            </a:r>
            <a:r>
              <a:rPr lang="en-US" altLang="ko-KR" dirty="0" smtClean="0"/>
              <a:t>.</a:t>
            </a:r>
            <a:endParaRPr lang="en-US" altLang="ko-KR" baseline="0" dirty="0" smtClean="0"/>
          </a:p>
          <a:p>
            <a:r>
              <a:rPr lang="ko-KR" altLang="en-US" dirty="0" smtClean="0"/>
              <a:t>이러한 변화를 보이는 이유는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워크플로에</a:t>
            </a:r>
            <a:r>
              <a:rPr lang="ko-KR" altLang="en-US" dirty="0" smtClean="0"/>
              <a:t> 대한 모든 </a:t>
            </a:r>
            <a:r>
              <a:rPr lang="en-US" altLang="ko-KR" dirty="0" smtClean="0"/>
              <a:t>job</a:t>
            </a:r>
            <a:r>
              <a:rPr lang="ko-KR" altLang="en-US" dirty="0" smtClean="0"/>
              <a:t>들이 </a:t>
            </a:r>
            <a:r>
              <a:rPr lang="ko-KR" altLang="en-US" dirty="0" err="1" smtClean="0"/>
              <a:t>하둡에</a:t>
            </a:r>
            <a:r>
              <a:rPr lang="ko-KR" altLang="en-US" dirty="0" smtClean="0"/>
              <a:t> 전송되었고 다른 </a:t>
            </a:r>
            <a:r>
              <a:rPr lang="en-US" altLang="ko-KR" dirty="0" smtClean="0"/>
              <a:t>job</a:t>
            </a:r>
            <a:r>
              <a:rPr lang="ko-KR" altLang="en-US" dirty="0" smtClean="0"/>
              <a:t>들이 </a:t>
            </a:r>
            <a:r>
              <a:rPr lang="ko-KR" altLang="en-US" dirty="0" err="1" smtClean="0"/>
              <a:t>끝마칠때</a:t>
            </a:r>
            <a:r>
              <a:rPr lang="ko-KR" altLang="en-US" dirty="0" smtClean="0"/>
              <a:t> 까지</a:t>
            </a:r>
            <a:endParaRPr lang="en-US" altLang="ko-KR" dirty="0" smtClean="0"/>
          </a:p>
          <a:p>
            <a:r>
              <a:rPr lang="ko-KR" altLang="en-US" dirty="0" smtClean="0"/>
              <a:t>기다리기 때문입니다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그래프에서는 </a:t>
            </a:r>
            <a:r>
              <a:rPr lang="ko-KR" altLang="en-US" dirty="0" err="1" smtClean="0"/>
              <a:t>워크플로우</a:t>
            </a:r>
            <a:r>
              <a:rPr lang="ko-KR" altLang="en-US" dirty="0" smtClean="0"/>
              <a:t> 부하와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내부 큐가 밀접히 관련이 있음을 보여줍니다</a:t>
            </a:r>
            <a:r>
              <a:rPr lang="en-US" altLang="ko-KR" dirty="0" smtClean="0"/>
              <a:t>.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B7F8B-B56F-4318-9C5F-A0A4AE974C56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5642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그래프는 </a:t>
            </a:r>
            <a:r>
              <a:rPr lang="ko-KR" altLang="en-US" dirty="0" err="1" smtClean="0"/>
              <a:t>야후의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job</a:t>
            </a:r>
            <a:r>
              <a:rPr lang="ko-KR" altLang="en-US" dirty="0" smtClean="0"/>
              <a:t>타입에 대한 분포를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보여줍니다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그래프에서는 기본 </a:t>
            </a:r>
            <a:r>
              <a:rPr lang="en-US" altLang="ko-KR" baseline="0" dirty="0" smtClean="0"/>
              <a:t>map-reduce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pig type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job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사용율이</a:t>
            </a:r>
            <a:r>
              <a:rPr lang="ko-KR" altLang="en-US" baseline="0" dirty="0" smtClean="0"/>
              <a:t> 높다는 흥미로운 그래프입니다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B7F8B-B56F-4318-9C5F-A0A4AE974C56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582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400F9-24A7-4850-9BA5-7D6D7FA5BC0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681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 그래프는 전형적인 </a:t>
            </a:r>
            <a:r>
              <a:rPr lang="ko-KR" altLang="en-US" dirty="0" err="1" smtClean="0"/>
              <a:t>야후의</a:t>
            </a:r>
            <a:r>
              <a:rPr lang="ko-KR" altLang="en-US" dirty="0" smtClean="0"/>
              <a:t> 부하에 대해 측정한 그래프 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B7F8B-B56F-4318-9C5F-A0A4AE974C56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2565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향후 연구로는  </a:t>
            </a:r>
            <a:r>
              <a:rPr lang="en-US" altLang="ko-KR" dirty="0" smtClean="0"/>
              <a:t>I/O bandwidth</a:t>
            </a:r>
            <a:r>
              <a:rPr lang="ko-KR" altLang="en-US" dirty="0" smtClean="0"/>
              <a:t>를 상당히 줄이기 위해 데이터 사이즈를 줄이는 것이 되겠습니다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또한 </a:t>
            </a:r>
            <a:r>
              <a:rPr lang="en-US" altLang="ko-KR" dirty="0" smtClean="0"/>
              <a:t>Hadoop</a:t>
            </a:r>
            <a:r>
              <a:rPr lang="en-US" altLang="ko-KR" baseline="0" dirty="0" smtClean="0"/>
              <a:t> downtime</a:t>
            </a:r>
            <a:r>
              <a:rPr lang="ko-KR" altLang="en-US" baseline="0" dirty="0" smtClean="0"/>
              <a:t>을 탐지하고 사용자 의 책임을 줄이는 것이 향후 연구가 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마지막으로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회사 측면에서 모니터링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알림 시스템을 </a:t>
            </a:r>
            <a:r>
              <a:rPr lang="ko-KR" altLang="en-US" baseline="0" dirty="0" err="1" smtClean="0"/>
              <a:t>커스터마이징</a:t>
            </a:r>
            <a:r>
              <a:rPr lang="ko-KR" altLang="en-US" baseline="0" dirty="0" smtClean="0"/>
              <a:t> 하기 위한 웹 서비스 모니터링 </a:t>
            </a:r>
            <a:r>
              <a:rPr lang="en-US" altLang="ko-KR" baseline="0" dirty="0" smtClean="0"/>
              <a:t>API</a:t>
            </a:r>
            <a:r>
              <a:rPr lang="ko-KR" altLang="en-US" baseline="0" dirty="0" smtClean="0"/>
              <a:t>을 확장하는</a:t>
            </a:r>
            <a:endParaRPr lang="en-US" altLang="ko-KR" baseline="0" dirty="0" smtClean="0"/>
          </a:p>
          <a:p>
            <a:r>
              <a:rPr lang="ko-KR" altLang="en-US" baseline="0" dirty="0" smtClean="0"/>
              <a:t>것이 되겠습니다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B7F8B-B56F-4318-9C5F-A0A4AE974C56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7343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결론을 </a:t>
            </a:r>
            <a:r>
              <a:rPr lang="ko-KR" altLang="en-US" dirty="0" err="1" smtClean="0"/>
              <a:t>말씀드리겠습니다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본 논문에서는 </a:t>
            </a:r>
            <a:r>
              <a:rPr lang="en-US" altLang="ko-KR" dirty="0" smtClean="0"/>
              <a:t>Hadoop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워크 </a:t>
            </a:r>
            <a:r>
              <a:rPr lang="ko-KR" altLang="en-US" baseline="0" dirty="0" err="1" smtClean="0"/>
              <a:t>플로우를</a:t>
            </a:r>
            <a:r>
              <a:rPr lang="ko-KR" altLang="en-US" baseline="0" dirty="0" smtClean="0"/>
              <a:t> 설명하였습니다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기존에 존재하는 워크 </a:t>
            </a:r>
            <a:r>
              <a:rPr lang="ko-KR" altLang="en-US" baseline="0" dirty="0" err="1" smtClean="0"/>
              <a:t>플로우</a:t>
            </a:r>
            <a:r>
              <a:rPr lang="ko-KR" altLang="en-US" baseline="0" dirty="0" smtClean="0"/>
              <a:t> 시스템은 거대한 규모의 </a:t>
            </a:r>
            <a:r>
              <a:rPr lang="ko-KR" altLang="en-US" baseline="0" dirty="0" err="1" smtClean="0"/>
              <a:t>하둡</a:t>
            </a:r>
            <a:r>
              <a:rPr lang="ko-KR" altLang="en-US" baseline="0" dirty="0" smtClean="0"/>
              <a:t> 컴퓨팅 환경의 요구사항 충족시키지 못합니다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논문에서는 오지의 요구사항을 어떻게 충족시킬 </a:t>
            </a:r>
            <a:r>
              <a:rPr lang="ko-KR" altLang="en-US" baseline="0" dirty="0" smtClean="0"/>
              <a:t>것인지에 대해서 설명하며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Oozie</a:t>
            </a:r>
            <a:r>
              <a:rPr lang="ko-KR" altLang="en-US" baseline="0" dirty="0" smtClean="0"/>
              <a:t>는 보안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확장성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운용성</a:t>
            </a:r>
            <a:r>
              <a:rPr lang="ko-KR" altLang="en-US" baseline="0" dirty="0" smtClean="0"/>
              <a:t> </a:t>
            </a:r>
            <a:r>
              <a:rPr lang="ko-KR" altLang="en-US" baseline="0" dirty="0" smtClean="0"/>
              <a:t>이점이 있음을 확인하였습니다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  <a:p>
            <a:r>
              <a:rPr lang="ko-KR" altLang="en-US" baseline="0" dirty="0" smtClean="0"/>
              <a:t> 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B7F8B-B56F-4318-9C5F-A0A4AE974C56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601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최근 대량의 데이터를</a:t>
            </a:r>
            <a:r>
              <a:rPr lang="ko-KR" altLang="en-US" baseline="0" dirty="0" smtClean="0"/>
              <a:t> 효율적으로 처리하기 위해</a:t>
            </a:r>
            <a:r>
              <a:rPr lang="en-US" altLang="ko-KR" baseline="0" dirty="0" smtClean="0"/>
              <a:t>, Apache </a:t>
            </a:r>
            <a:r>
              <a:rPr lang="ko-KR" altLang="en-US" baseline="0" dirty="0" err="1" smtClean="0"/>
              <a:t>하둡이</a:t>
            </a:r>
            <a:r>
              <a:rPr lang="ko-KR" altLang="en-US" baseline="0" dirty="0" smtClean="0"/>
              <a:t> 각광 받고 있습니다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아파치 </a:t>
            </a:r>
            <a:r>
              <a:rPr lang="ko-KR" altLang="en-US" dirty="0" err="1" smtClean="0"/>
              <a:t>하둡은</a:t>
            </a:r>
            <a:r>
              <a:rPr lang="ko-KR" altLang="en-US" dirty="0" smtClean="0"/>
              <a:t> 과거 </a:t>
            </a:r>
            <a:r>
              <a:rPr lang="en-US" altLang="ko-KR" dirty="0" smtClean="0"/>
              <a:t>6</a:t>
            </a:r>
            <a:r>
              <a:rPr lang="ko-KR" altLang="en-US" dirty="0" err="1" smtClean="0"/>
              <a:t>년동안</a:t>
            </a:r>
            <a:r>
              <a:rPr lang="ko-KR" altLang="en-US" dirty="0" smtClean="0"/>
              <a:t> 빠르게 성장해왔으며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프로세싱을</a:t>
            </a:r>
            <a:r>
              <a:rPr lang="ko-KR" altLang="en-US" dirty="0" smtClean="0"/>
              <a:t> 지향하는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기반의 서비스를 제공합니다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그러나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아파치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하둡은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확장성</a:t>
            </a:r>
            <a:r>
              <a:rPr lang="en-US" altLang="ko-KR" baseline="0" dirty="0" smtClean="0"/>
              <a:t>, multi-tenancy, </a:t>
            </a:r>
            <a:r>
              <a:rPr lang="ko-KR" altLang="en-US" baseline="0" dirty="0" err="1" smtClean="0"/>
              <a:t>하둡</a:t>
            </a:r>
            <a:r>
              <a:rPr lang="ko-KR" altLang="en-US" baseline="0" dirty="0" smtClean="0"/>
              <a:t> 보안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그리고 </a:t>
            </a:r>
            <a:r>
              <a:rPr lang="ko-KR" altLang="en-US" baseline="0" dirty="0" err="1" smtClean="0"/>
              <a:t>운용성을</a:t>
            </a:r>
            <a:r>
              <a:rPr lang="ko-KR" altLang="en-US" baseline="0" dirty="0" smtClean="0"/>
              <a:t> 고려하지 못한 단점이 존재합니다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이를 해결하기 위해 </a:t>
            </a:r>
            <a:r>
              <a:rPr lang="en-US" altLang="ko-KR" baseline="0" dirty="0" err="1" smtClean="0"/>
              <a:t>Oozie</a:t>
            </a:r>
            <a:r>
              <a:rPr lang="ko-KR" altLang="en-US" baseline="0" dirty="0" smtClean="0"/>
              <a:t>라는 새로운 </a:t>
            </a:r>
            <a:r>
              <a:rPr lang="en-US" altLang="ko-KR" baseline="0" dirty="0" smtClean="0"/>
              <a:t>workflow system</a:t>
            </a:r>
            <a:r>
              <a:rPr lang="ko-KR" altLang="en-US" baseline="0" dirty="0" smtClean="0"/>
              <a:t>을 개발하였습니다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B7F8B-B56F-4318-9C5F-A0A4AE974C5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509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err="1" smtClean="0"/>
              <a:t>하둡은</a:t>
            </a:r>
            <a:r>
              <a:rPr lang="ko-KR" altLang="en-US" baseline="0" dirty="0" smtClean="0"/>
              <a:t> 크게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가지로 정의할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먼저 </a:t>
            </a:r>
            <a:r>
              <a:rPr lang="ko-KR" altLang="en-US" baseline="0" dirty="0" err="1" smtClean="0"/>
              <a:t>확장성</a:t>
            </a:r>
            <a:r>
              <a:rPr lang="ko-KR" altLang="en-US" baseline="0" dirty="0" smtClean="0"/>
              <a:t> 측면에서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오지는 균형된 수평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확장성</a:t>
            </a:r>
            <a:r>
              <a:rPr lang="ko-KR" altLang="en-US" baseline="0" dirty="0" smtClean="0"/>
              <a:t> 특징을 가집니다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이는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 더 많은 자원을 존재하는 서버에 추가할건지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혹은 더 많은 서버를 </a:t>
            </a:r>
            <a:r>
              <a:rPr lang="en-US" altLang="ko-KR" baseline="0" dirty="0" err="1" smtClean="0"/>
              <a:t>Oozie</a:t>
            </a:r>
            <a:r>
              <a:rPr lang="ko-KR" altLang="en-US" baseline="0" dirty="0" smtClean="0"/>
              <a:t>의 요구사항에 따라 </a:t>
            </a:r>
            <a:r>
              <a:rPr lang="en-US" altLang="ko-KR" baseline="0" dirty="0" smtClean="0"/>
              <a:t>capacity</a:t>
            </a:r>
            <a:r>
              <a:rPr lang="ko-KR" altLang="en-US" baseline="0" dirty="0" smtClean="0"/>
              <a:t>를 확장시킬 것인지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를</a:t>
            </a:r>
            <a:r>
              <a:rPr lang="ko-KR" altLang="en-US" baseline="0" dirty="0" smtClean="0"/>
              <a:t> 결정할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Multi-tenancy </a:t>
            </a:r>
            <a:r>
              <a:rPr lang="ko-KR" altLang="en-US" baseline="0" dirty="0" smtClean="0"/>
              <a:t>측면에서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오지는 다수의 </a:t>
            </a:r>
            <a:r>
              <a:rPr lang="en-US" altLang="ko-KR" baseline="0" dirty="0" smtClean="0"/>
              <a:t>tenancy,</a:t>
            </a:r>
            <a:r>
              <a:rPr lang="ko-KR" altLang="en-US" baseline="0" dirty="0" smtClean="0"/>
              <a:t>를 지원하기 위해 설계되었습니다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이를 안전하게 제공하기 위해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각 사용자들은 인증된 사용자만이 처리할 수 있도록 독립적으로 설계되었습니다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기업 입장에서 </a:t>
            </a:r>
            <a:r>
              <a:rPr lang="en-US" altLang="ko-KR" baseline="0" dirty="0" err="1" smtClean="0"/>
              <a:t>Oozie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워크로트</a:t>
            </a:r>
            <a:r>
              <a:rPr lang="ko-KR" altLang="en-US" baseline="0" dirty="0" smtClean="0"/>
              <a:t> 특성을 볼 수 있게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관리자가 관리하는 사용자 인터페이스</a:t>
            </a:r>
            <a:r>
              <a:rPr lang="en-US" altLang="ko-KR" baseline="0" dirty="0" smtClean="0"/>
              <a:t>, API</a:t>
            </a:r>
            <a:r>
              <a:rPr lang="ko-KR" altLang="en-US" baseline="0" dirty="0" err="1" smtClean="0"/>
              <a:t>릍</a:t>
            </a:r>
            <a:r>
              <a:rPr lang="ko-KR" altLang="en-US" baseline="0" dirty="0" smtClean="0"/>
              <a:t> 통해 통합이 가능한 환경을 제공합니다</a:t>
            </a:r>
            <a:r>
              <a:rPr lang="en-US" altLang="ko-KR" baseline="0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B7F8B-B56F-4318-9C5F-A0A4AE974C5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509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이러한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가지를 중점으로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이 논문에서는 기존 연구가 가지는 </a:t>
            </a:r>
            <a:r>
              <a:rPr lang="en-US" altLang="ko-KR" dirty="0" smtClean="0"/>
              <a:t>workflow</a:t>
            </a:r>
            <a:r>
              <a:rPr lang="ko-KR" altLang="en-US" dirty="0" smtClean="0"/>
              <a:t>에 대해서 설명하고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하둡</a:t>
            </a:r>
            <a:r>
              <a:rPr lang="ko-KR" altLang="en-US" dirty="0" smtClean="0"/>
              <a:t> 요구사항에 맞지 않음을 설명하며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오지라는 </a:t>
            </a:r>
            <a:r>
              <a:rPr lang="ko-KR" altLang="en-US" dirty="0" err="1" smtClean="0"/>
              <a:t>워크플로우</a:t>
            </a:r>
            <a:r>
              <a:rPr lang="ko-KR" altLang="en-US" dirty="0" smtClean="0"/>
              <a:t> 시스템을 설명합니다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마지막으로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실험결과와 향후 연구에 대해서 다룹니다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B7F8B-B56F-4318-9C5F-A0A4AE974C5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52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Workflow</a:t>
            </a:r>
            <a:r>
              <a:rPr lang="ko-KR" altLang="en-US" dirty="0" smtClean="0"/>
              <a:t>를 다루는데</a:t>
            </a:r>
            <a:r>
              <a:rPr lang="ko-KR" altLang="en-US" baseline="0" dirty="0" smtClean="0"/>
              <a:t> 기존 연구는 크게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가지로 나눕니다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Kepler</a:t>
            </a:r>
            <a:r>
              <a:rPr lang="ko-KR" altLang="en-US" baseline="0" dirty="0" smtClean="0"/>
              <a:t>와 </a:t>
            </a:r>
            <a:r>
              <a:rPr lang="en-US" altLang="ko-KR" baseline="0" dirty="0" err="1" smtClean="0"/>
              <a:t>Teverna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Kepler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워크플로우를</a:t>
            </a:r>
            <a:r>
              <a:rPr lang="ko-KR" altLang="en-US" baseline="0" dirty="0" smtClean="0"/>
              <a:t> 그래픽 인터페이스로 정의할 수 있고 데이터를  지역적으로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원격으로 저장할 수 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Teverna</a:t>
            </a:r>
            <a:r>
              <a:rPr lang="ko-KR" altLang="en-US" baseline="0" dirty="0" smtClean="0"/>
              <a:t> 또한 </a:t>
            </a:r>
            <a:r>
              <a:rPr lang="en-US" altLang="ko-KR" baseline="0" dirty="0" smtClean="0"/>
              <a:t>e-Science</a:t>
            </a:r>
            <a:r>
              <a:rPr lang="ko-KR" altLang="en-US" baseline="0" dirty="0" smtClean="0"/>
              <a:t>툴이며</a:t>
            </a:r>
            <a:r>
              <a:rPr lang="en-US" altLang="ko-KR" baseline="0" dirty="0" smtClean="0"/>
              <a:t>, workflow</a:t>
            </a:r>
            <a:r>
              <a:rPr lang="ko-KR" altLang="en-US" baseline="0" dirty="0" smtClean="0"/>
              <a:t>를 생성하고 실행 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그러나 위 연구는 대량의 데이터를 처리하거나 분산된 환경상에서 </a:t>
            </a:r>
            <a:r>
              <a:rPr lang="en-US" altLang="ko-KR" baseline="0" dirty="0" smtClean="0"/>
              <a:t>task</a:t>
            </a:r>
            <a:r>
              <a:rPr lang="ko-KR" altLang="en-US" baseline="0" dirty="0" smtClean="0"/>
              <a:t>를 배치 </a:t>
            </a:r>
            <a:r>
              <a:rPr lang="ko-KR" altLang="en-US" baseline="0" dirty="0" err="1" smtClean="0"/>
              <a:t>시키는것이</a:t>
            </a:r>
            <a:r>
              <a:rPr lang="ko-KR" altLang="en-US" baseline="0" dirty="0" smtClean="0"/>
              <a:t> 매우 한정적인</a:t>
            </a:r>
            <a:endParaRPr lang="en-US" altLang="ko-KR" baseline="0" dirty="0" smtClean="0"/>
          </a:p>
          <a:p>
            <a:r>
              <a:rPr lang="ko-KR" altLang="en-US" baseline="0" dirty="0" smtClean="0"/>
              <a:t>문제점을 가집니다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B7F8B-B56F-4318-9C5F-A0A4AE974C5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828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또 다른 연구로서는 </a:t>
            </a:r>
            <a:r>
              <a:rPr lang="en-US" altLang="ko-KR" dirty="0" smtClean="0"/>
              <a:t>Pegasus,</a:t>
            </a:r>
            <a:r>
              <a:rPr lang="en-US" altLang="ko-KR" baseline="0" dirty="0" smtClean="0"/>
              <a:t> Azkaban,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Pig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Hive</a:t>
            </a:r>
            <a:r>
              <a:rPr lang="ko-KR" altLang="en-US" baseline="0" dirty="0" smtClean="0"/>
              <a:t>가 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err="1" smtClean="0"/>
              <a:t>Pegrasus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Peta</a:t>
            </a:r>
            <a:r>
              <a:rPr lang="en-US" altLang="ko-KR" dirty="0" smtClean="0"/>
              <a:t>-</a:t>
            </a:r>
            <a:r>
              <a:rPr lang="ko-KR" altLang="en-US" dirty="0" smtClean="0"/>
              <a:t>규모의 그래프 </a:t>
            </a:r>
            <a:r>
              <a:rPr lang="ko-KR" altLang="en-US" dirty="0" err="1" smtClean="0"/>
              <a:t>마이닝</a:t>
            </a:r>
            <a:r>
              <a:rPr lang="ko-KR" altLang="en-US" dirty="0" smtClean="0"/>
              <a:t> 시스템으로서</a:t>
            </a:r>
            <a:r>
              <a:rPr lang="en-US" altLang="ko-KR" baseline="0" dirty="0" smtClean="0"/>
              <a:t> XML</a:t>
            </a:r>
            <a:r>
              <a:rPr lang="ko-KR" altLang="en-US" baseline="0" dirty="0" smtClean="0"/>
              <a:t>을 대표하며</a:t>
            </a:r>
            <a:r>
              <a:rPr lang="en-US" altLang="ko-KR" baseline="0" dirty="0" smtClean="0"/>
              <a:t>, task</a:t>
            </a:r>
            <a:r>
              <a:rPr lang="ko-KR" altLang="en-US" baseline="0" dirty="0" smtClean="0"/>
              <a:t>에 대한 세부적인 내용을 제공합니다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Azkanan</a:t>
            </a:r>
            <a:r>
              <a:rPr lang="ko-KR" altLang="en-US" baseline="0" dirty="0" smtClean="0"/>
              <a:t>은 유닉스 시스템을 고려된 일괄 배치 </a:t>
            </a:r>
            <a:r>
              <a:rPr lang="ko-KR" altLang="en-US" baseline="0" dirty="0" err="1" smtClean="0"/>
              <a:t>잡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스케쥴러를</a:t>
            </a:r>
            <a:r>
              <a:rPr lang="ko-KR" altLang="en-US" baseline="0" dirty="0" smtClean="0"/>
              <a:t> 제공합니다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마지막으로</a:t>
            </a:r>
            <a:r>
              <a:rPr lang="en-US" altLang="ko-KR" dirty="0" smtClean="0"/>
              <a:t>, Pig and Hive</a:t>
            </a:r>
            <a:r>
              <a:rPr lang="ko-KR" altLang="en-US" dirty="0" smtClean="0"/>
              <a:t>는 데이터와 </a:t>
            </a:r>
            <a:r>
              <a:rPr lang="ko-KR" altLang="en-US" dirty="0" err="1" smtClean="0"/>
              <a:t>프로세싱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기반으로</a:t>
            </a:r>
            <a:r>
              <a:rPr lang="ko-KR" altLang="en-US" baseline="0" dirty="0" smtClean="0"/>
              <a:t> 각 스크립트의 실행 계획을 생성합니다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그러나 </a:t>
            </a:r>
            <a:r>
              <a:rPr lang="en-US" altLang="ko-KR" baseline="0" dirty="0" smtClean="0"/>
              <a:t>Pig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Hive</a:t>
            </a:r>
            <a:r>
              <a:rPr lang="ko-KR" altLang="en-US" baseline="0" dirty="0" smtClean="0"/>
              <a:t>의 경우 운용과 모니터링에 비 적합한 단점이 존재합니다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중단</a:t>
            </a:r>
            <a:r>
              <a:rPr lang="en-US" altLang="ko-KR" baseline="0" dirty="0" smtClean="0"/>
              <a:t>/</a:t>
            </a:r>
            <a:r>
              <a:rPr lang="ko-KR" altLang="en-US" baseline="0" dirty="0" err="1" smtClean="0"/>
              <a:t>일시정지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재개 같은 </a:t>
            </a:r>
            <a:r>
              <a:rPr lang="en-US" altLang="ko-KR" baseline="0" dirty="0" smtClean="0"/>
              <a:t>job</a:t>
            </a:r>
            <a:r>
              <a:rPr lang="ko-KR" altLang="en-US" baseline="0" dirty="0" smtClean="0"/>
              <a:t> 수행이 어렵습니다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이러한 관련연구를 통해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기존 시스템인 </a:t>
            </a:r>
            <a:r>
              <a:rPr lang="ko-KR" altLang="en-US" baseline="0" dirty="0" err="1" smtClean="0"/>
              <a:t>하둡에</a:t>
            </a:r>
            <a:r>
              <a:rPr lang="ko-KR" altLang="en-US" baseline="0" dirty="0" smtClean="0"/>
              <a:t> 적합하지 않음을 알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이를 해결하기 위해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Oozie</a:t>
            </a:r>
            <a:r>
              <a:rPr lang="ko-KR" altLang="en-US" baseline="0" dirty="0" smtClean="0"/>
              <a:t>를 개발하였습니다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B7F8B-B56F-4318-9C5F-A0A4AE974C5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06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</a:t>
            </a:r>
            <a:r>
              <a:rPr lang="en-US" altLang="ko-KR" dirty="0" err="1" smtClean="0"/>
              <a:t>Oozie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기능에 대해서 설명해드리겠습니다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오지는 </a:t>
            </a:r>
            <a:r>
              <a:rPr lang="en-US" altLang="ko-KR" dirty="0" smtClean="0"/>
              <a:t>REST API</a:t>
            </a:r>
            <a:r>
              <a:rPr lang="ko-KR" altLang="en-US" dirty="0" smtClean="0"/>
              <a:t>를 제공합니다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 </a:t>
            </a:r>
            <a:r>
              <a:rPr lang="en-US" altLang="ko-KR" dirty="0" smtClean="0"/>
              <a:t>REST API</a:t>
            </a:r>
            <a:r>
              <a:rPr lang="ko-KR" altLang="en-US" dirty="0" smtClean="0"/>
              <a:t>는 웹 인터페이스를 통해 데이터를 제공받을 수 있는</a:t>
            </a:r>
            <a:endParaRPr lang="en-US" altLang="ko-KR" dirty="0" smtClean="0"/>
          </a:p>
          <a:p>
            <a:r>
              <a:rPr lang="en-US" altLang="ko-KR" dirty="0" smtClean="0"/>
              <a:t>API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오지는 </a:t>
            </a:r>
            <a:r>
              <a:rPr lang="en-US" altLang="ko-KR" dirty="0" smtClean="0"/>
              <a:t>command</a:t>
            </a:r>
            <a:r>
              <a:rPr lang="ko-KR" altLang="en-US" dirty="0" smtClean="0"/>
              <a:t>라고</a:t>
            </a:r>
            <a:r>
              <a:rPr lang="ko-KR" altLang="en-US" baseline="0" dirty="0" smtClean="0"/>
              <a:t> 불리는 내부</a:t>
            </a:r>
            <a:r>
              <a:rPr lang="en-US" altLang="ko-KR" baseline="0" dirty="0" smtClean="0"/>
              <a:t> sub-task</a:t>
            </a:r>
            <a:r>
              <a:rPr lang="ko-KR" altLang="en-US" baseline="0" dirty="0" smtClean="0"/>
              <a:t>로 나뉘는데</a:t>
            </a:r>
            <a:endParaRPr lang="en-US" altLang="ko-KR" baseline="0" dirty="0" smtClean="0"/>
          </a:p>
          <a:p>
            <a:r>
              <a:rPr lang="ko-KR" altLang="en-US" baseline="0" dirty="0" smtClean="0"/>
              <a:t>요청을 전송하는 </a:t>
            </a:r>
            <a:r>
              <a:rPr lang="en-US" altLang="ko-KR" baseline="0" dirty="0" smtClean="0"/>
              <a:t>command</a:t>
            </a:r>
            <a:r>
              <a:rPr lang="ko-KR" altLang="en-US" baseline="0" dirty="0" smtClean="0"/>
              <a:t>와 비 동기적으로 실행하는 </a:t>
            </a:r>
            <a:r>
              <a:rPr lang="en-US" altLang="ko-KR" baseline="0" dirty="0" smtClean="0"/>
              <a:t>command</a:t>
            </a:r>
            <a:r>
              <a:rPr lang="ko-KR" altLang="en-US" baseline="0" dirty="0" smtClean="0"/>
              <a:t>로 구성됩니다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이러한 명령은 내부 우선순위 큐에 </a:t>
            </a:r>
            <a:r>
              <a:rPr lang="ko-KR" altLang="en-US" baseline="0" dirty="0" err="1" smtClean="0"/>
              <a:t>저장되</a:t>
            </a:r>
            <a:r>
              <a:rPr lang="ko-KR" altLang="en-US" baseline="0" dirty="0" smtClean="0"/>
              <a:t> 있으며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 명령은 </a:t>
            </a:r>
            <a:r>
              <a:rPr lang="ko-KR" altLang="en-US" baseline="0" dirty="0" err="1" smtClean="0"/>
              <a:t>스레드</a:t>
            </a:r>
            <a:r>
              <a:rPr lang="ko-KR" altLang="en-US" baseline="0" dirty="0" smtClean="0"/>
              <a:t> 풀에서 </a:t>
            </a:r>
            <a:r>
              <a:rPr lang="en-US" altLang="ko-KR" baseline="0" dirty="0" smtClean="0"/>
              <a:t>command</a:t>
            </a:r>
            <a:r>
              <a:rPr lang="ko-KR" altLang="en-US" baseline="0" dirty="0" smtClean="0"/>
              <a:t>을 가져와 수행합니다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B7F8B-B56F-4318-9C5F-A0A4AE974C5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224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오지는 주기적으로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실행하여 </a:t>
            </a:r>
            <a:r>
              <a:rPr lang="en-US" altLang="ko-KR" dirty="0" smtClean="0"/>
              <a:t>job</a:t>
            </a:r>
            <a:r>
              <a:rPr lang="ko-KR" altLang="en-US" dirty="0" smtClean="0"/>
              <a:t>의 상태가 멈춰있는지 확인하여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멈춰있는 </a:t>
            </a:r>
            <a:r>
              <a:rPr lang="en-US" altLang="ko-KR" dirty="0" smtClean="0"/>
              <a:t>job</a:t>
            </a:r>
            <a:r>
              <a:rPr lang="ko-KR" altLang="en-US" dirty="0" smtClean="0"/>
              <a:t>을 회복합니다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오지는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데몬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오래된 레코드를  없애거나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하둡</a:t>
            </a:r>
            <a:r>
              <a:rPr lang="ko-KR" altLang="en-US" dirty="0" smtClean="0"/>
              <a:t> </a:t>
            </a:r>
            <a:r>
              <a:rPr lang="en-US" altLang="ko-KR" dirty="0" smtClean="0"/>
              <a:t>job</a:t>
            </a:r>
            <a:r>
              <a:rPr lang="ko-KR" altLang="en-US" dirty="0" smtClean="0"/>
              <a:t>을 체크하는 </a:t>
            </a:r>
            <a:r>
              <a:rPr lang="ko-KR" altLang="en-US" dirty="0" err="1" smtClean="0"/>
              <a:t>스레드입니다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마지막으로 오지는 다수의 데이터베이스인 </a:t>
            </a:r>
            <a:r>
              <a:rPr lang="en-US" altLang="ko-KR" dirty="0" smtClean="0"/>
              <a:t>Oracle MYSQL</a:t>
            </a:r>
            <a:r>
              <a:rPr lang="en-US" altLang="ko-KR" baseline="0" dirty="0" smtClean="0"/>
              <a:t> Apache Derby</a:t>
            </a:r>
            <a:r>
              <a:rPr lang="ko-KR" altLang="en-US" baseline="0" dirty="0" smtClean="0"/>
              <a:t>를 지원합니다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B7F8B-B56F-4318-9C5F-A0A4AE974C5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375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ko-KR" altLang="en-US" dirty="0" smtClean="0"/>
              <a:t>마스터 제목 스타일 편집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473385"/>
            <a:ext cx="16192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1187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6725" y="1228725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70C0"/>
              </a:buClr>
              <a:buSzPct val="60000"/>
              <a:buFont typeface="Wingdings" pitchFamily="2" charset="2"/>
              <a:buChar char="r"/>
              <a:defRPr sz="2000"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0070C0"/>
              </a:buClr>
              <a:buSzPct val="50000"/>
              <a:buFont typeface="Wingdings" pitchFamily="2" charset="2"/>
              <a:buChar char="l"/>
              <a:defRPr sz="1800"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SzPct val="70000"/>
              <a:buFont typeface="Wingdings 3" pitchFamily="18" charset="2"/>
              <a:buChar char="a"/>
              <a:defRPr sz="1600">
                <a:latin typeface="맑은 고딕" pitchFamily="50" charset="-127"/>
                <a:ea typeface="맑은 고딕" pitchFamily="50" charset="-127"/>
              </a:defRPr>
            </a:lvl3pPr>
            <a:lvl4pPr>
              <a:defRPr sz="14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8257880" y="6256338"/>
            <a:ext cx="590845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andara" pitchFamily="34" charset="0"/>
                <a:ea typeface="굴림" charset="-127"/>
              </a:defRPr>
            </a:lvl1pPr>
          </a:lstStyle>
          <a:p>
            <a:pPr>
              <a:defRPr/>
            </a:pPr>
            <a:fld id="{1EBD4481-A0BA-47B3-BC42-789928A53E6C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8476346" y="6273148"/>
            <a:ext cx="711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/21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8322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1187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6725" y="1228725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70C0"/>
              </a:buClr>
              <a:buSzPct val="60000"/>
              <a:buFont typeface="Wingdings" pitchFamily="2" charset="2"/>
              <a:buChar char="r"/>
              <a:defRPr sz="2000" b="0"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0070C0"/>
              </a:buClr>
              <a:buSzPct val="50000"/>
              <a:buFont typeface="Wingdings" pitchFamily="2" charset="2"/>
              <a:buChar char="l"/>
              <a:defRPr sz="1800"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SzPct val="70000"/>
              <a:buFont typeface="Wingdings 3" pitchFamily="18" charset="2"/>
              <a:buChar char="a"/>
              <a:defRPr sz="1600">
                <a:latin typeface="맑은 고딕" pitchFamily="50" charset="-127"/>
                <a:ea typeface="맑은 고딕" pitchFamily="50" charset="-127"/>
              </a:defRPr>
            </a:lvl3pPr>
            <a:lvl4pPr>
              <a:defRPr sz="14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8257880" y="6256338"/>
            <a:ext cx="590845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andara" pitchFamily="34" charset="0"/>
                <a:ea typeface="굴림" charset="-127"/>
              </a:defRPr>
            </a:lvl1pPr>
          </a:lstStyle>
          <a:p>
            <a:pPr>
              <a:defRPr/>
            </a:pPr>
            <a:fld id="{1EBD4481-A0BA-47B3-BC42-789928A53E6C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8476346" y="6273148"/>
            <a:ext cx="711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/22</a:t>
            </a:r>
            <a:endParaRPr lang="ko-KR" altLang="en-US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w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6" descr="CampusMon"/>
          <p:cNvPicPr>
            <a:picLocks noChangeAspect="1" noChangeArrowheads="1"/>
          </p:cNvPicPr>
          <p:nvPr/>
        </p:nvPicPr>
        <p:blipFill>
          <a:blip r:embed="rId4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992188" y="5035550"/>
            <a:ext cx="2376487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47" descr="H_Mon_noTag_CMYK"/>
          <p:cNvPicPr>
            <a:picLocks noChangeAspect="1" noChangeArrowheads="1"/>
          </p:cNvPicPr>
          <p:nvPr/>
        </p:nvPicPr>
        <p:blipFill>
          <a:blip r:embed="rId5" cstate="print">
            <a:lum bright="100000" contrast="-100000"/>
          </a:blip>
          <a:srcRect/>
          <a:stretch>
            <a:fillRect/>
          </a:stretch>
        </p:blipFill>
        <p:spPr bwMode="auto">
          <a:xfrm>
            <a:off x="6321425" y="4910138"/>
            <a:ext cx="2155825" cy="5572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028" name="Picture 142" descr="ggg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90487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577" name="Rectangle 145" descr="어두운 상향 대각선"/>
          <p:cNvSpPr>
            <a:spLocks noChangeArrowheads="1"/>
          </p:cNvSpPr>
          <p:nvPr/>
        </p:nvSpPr>
        <p:spPr bwMode="auto">
          <a:xfrm>
            <a:off x="0" y="2540000"/>
            <a:ext cx="9144000" cy="1960563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>
            <a:reflection blurRad="6350" stA="50000" endA="295" endPos="92000" dist="101600" dir="5400000" sy="-100000" algn="bl" rotWithShape="0"/>
          </a:effectLst>
        </p:spPr>
        <p:txBody>
          <a:bodyPr wrap="none" anchor="ctr"/>
          <a:lstStyle/>
          <a:p>
            <a:pPr algn="r">
              <a:defRPr/>
            </a:pPr>
            <a:endParaRPr lang="ko-KR" altLang="en-US"/>
          </a:p>
        </p:txBody>
      </p:sp>
      <p:pic>
        <p:nvPicPr>
          <p:cNvPr id="1030" name="Picture 143" descr="sdrfsf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9144000" cy="292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8505825" y="6256338"/>
            <a:ext cx="523875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Candara" pitchFamily="34" charset="0"/>
                <a:ea typeface="굴림" charset="-127"/>
              </a:defRPr>
            </a:lvl1pPr>
          </a:lstStyle>
          <a:p>
            <a:fld id="{458AD836-796D-4A39-89EE-C57E939D07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9" descr="Untitled-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rcRect t="651" b="83496"/>
          <a:stretch/>
        </p:blipFill>
        <p:spPr bwMode="auto">
          <a:xfrm>
            <a:off x="0" y="44624"/>
            <a:ext cx="9144000" cy="1087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55" name="Rectangle 51" descr="어두운 상향 대각선"/>
          <p:cNvSpPr>
            <a:spLocks noChangeArrowheads="1"/>
          </p:cNvSpPr>
          <p:nvPr/>
        </p:nvSpPr>
        <p:spPr bwMode="auto">
          <a:xfrm>
            <a:off x="0" y="6138863"/>
            <a:ext cx="9144000" cy="719137"/>
          </a:xfrm>
          <a:prstGeom prst="rect">
            <a:avLst/>
          </a:prstGeom>
          <a:pattFill prst="ltDnDiag">
            <a:fgClr>
              <a:srgbClr val="CAE0FA">
                <a:alpha val="48000"/>
              </a:srgbClr>
            </a:fgClr>
            <a:bgClr>
              <a:schemeClr val="bg1">
                <a:alpha val="48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8324850" y="6256338"/>
            <a:ext cx="523875" cy="365125"/>
          </a:xfrm>
          <a:prstGeom prst="rect">
            <a:avLst/>
          </a:prstGeom>
        </p:spPr>
        <p:txBody>
          <a:bodyPr/>
          <a:lstStyle>
            <a:lvl1pPr>
              <a:defRPr sz="1600" i="0">
                <a:latin typeface="HY강B" pitchFamily="18" charset="-127"/>
                <a:ea typeface="HY강B" pitchFamily="18" charset="-127"/>
              </a:defRPr>
            </a:lvl1pPr>
          </a:lstStyle>
          <a:p>
            <a:pPr>
              <a:defRPr/>
            </a:pPr>
            <a:fld id="{1EBD4481-A0BA-47B3-BC42-789928A53E6C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3633066" y="5394325"/>
            <a:ext cx="535305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Database Laboratory</a:t>
            </a:r>
          </a:p>
          <a:p>
            <a:pPr algn="r"/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Regular Seminar</a:t>
            </a:r>
            <a:endParaRPr lang="en-US" altLang="ko-KR" sz="20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algn="r"/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2014-03-10</a:t>
            </a:r>
          </a:p>
          <a:p>
            <a:pPr algn="r"/>
            <a:r>
              <a:rPr lang="en-US" altLang="ko-KR" sz="2000" dirty="0" err="1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TaeHoon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Kim</a:t>
            </a:r>
            <a:endParaRPr lang="ko-KR" altLang="en-US" sz="20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344150" y="1412776"/>
            <a:ext cx="8435209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 b="1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Oozie</a:t>
            </a:r>
            <a:r>
              <a:rPr lang="en-US" altLang="ko-KR" sz="22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: Towards a Scalable Workflow Management System</a:t>
            </a:r>
          </a:p>
          <a:p>
            <a:pPr algn="ctr">
              <a:defRPr/>
            </a:pPr>
            <a:r>
              <a:rPr lang="en-US" altLang="ko-KR" sz="22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for Hadoop</a:t>
            </a:r>
          </a:p>
          <a:p>
            <a:pPr algn="ctr">
              <a:defRPr/>
            </a:pPr>
            <a:endParaRPr lang="en-US" altLang="ko-KR" sz="22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algn="ctr">
              <a:defRPr/>
            </a:pPr>
            <a:r>
              <a:rPr lang="en-US" altLang="ko-KR" sz="22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Mohammad Islam, Angelo K. Huang, Mohamed </a:t>
            </a:r>
            <a:r>
              <a:rPr lang="en-US" altLang="ko-KR" sz="2200" b="1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Battisha</a:t>
            </a:r>
            <a:r>
              <a:rPr lang="en-US" altLang="ko-KR" sz="22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</a:p>
          <a:p>
            <a:pPr algn="ctr">
              <a:defRPr/>
            </a:pPr>
            <a:r>
              <a:rPr lang="en-US" altLang="ko-KR" sz="22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Michelle Chiang, </a:t>
            </a:r>
            <a:r>
              <a:rPr lang="en-US" altLang="ko-KR" sz="2200" b="1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Santhosh</a:t>
            </a:r>
            <a:r>
              <a:rPr lang="en-US" altLang="ko-KR" sz="22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Srinivasan, Craig Peters, Andreas Neumann</a:t>
            </a:r>
          </a:p>
          <a:p>
            <a:pPr algn="ctr">
              <a:defRPr/>
            </a:pPr>
            <a:r>
              <a:rPr lang="en-US" altLang="ko-KR" sz="22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Yahoo! Inc., </a:t>
            </a:r>
            <a:r>
              <a:rPr lang="en-US" altLang="ko-KR" sz="2200" b="1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Sunnvale</a:t>
            </a:r>
            <a:r>
              <a:rPr lang="en-US" altLang="ko-KR" sz="22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CA</a:t>
            </a:r>
          </a:p>
          <a:p>
            <a:pPr algn="ctr">
              <a:defRPr/>
            </a:pPr>
            <a:endParaRPr lang="en-US" altLang="ko-KR" sz="22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algn="ctr">
              <a:defRPr/>
            </a:pPr>
            <a:r>
              <a:rPr lang="en-US" altLang="ko-KR" sz="22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SWEET 2012, ACM SIGMOD Workshop</a:t>
            </a:r>
          </a:p>
        </p:txBody>
      </p:sp>
      <p:pic>
        <p:nvPicPr>
          <p:cNvPr id="1026" name="Picture 2" descr="C:\Users\dblab-k\AppData\Local\Microsoft\Windows\Temporary Internet Files\Content.IE5\C3CXWSI1\MC900424798[1]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0" y="3381178"/>
            <a:ext cx="920750" cy="81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6041033"/>
            <a:ext cx="68467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The 1st international workshop on Scalable Workflow Enactment Engines and Technologies</a:t>
            </a:r>
          </a:p>
        </p:txBody>
      </p:sp>
    </p:spTree>
    <p:extLst>
      <p:ext uri="{BB962C8B-B14F-4D97-AF65-F5344CB8AC3E}">
        <p14:creationId xmlns:p14="http://schemas.microsoft.com/office/powerpoint/2010/main" val="348349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77"/>
    </mc:Choice>
    <mc:Fallback xmlns="">
      <p:transition spd="slow" advTm="1607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Oozie</a:t>
            </a:r>
            <a:r>
              <a:rPr lang="en-US" altLang="ko-KR" dirty="0"/>
              <a:t> Features and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Horizontal Scalability in </a:t>
            </a:r>
            <a:r>
              <a:rPr lang="en-US" altLang="ko-KR" dirty="0" err="1" smtClean="0"/>
              <a:t>Oozie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Horizontal scalability is an integral attribute of Cloud computing </a:t>
            </a:r>
            <a:r>
              <a:rPr lang="en-US" altLang="ko-KR" dirty="0" smtClean="0">
                <a:solidFill>
                  <a:srgbClr val="0070C0"/>
                </a:solidFill>
              </a:rPr>
              <a:t>where machines are virtually infinite</a:t>
            </a:r>
            <a:r>
              <a:rPr lang="en-US" altLang="ko-KR" dirty="0" smtClean="0"/>
              <a:t> and </a:t>
            </a:r>
            <a:r>
              <a:rPr lang="en-US" altLang="ko-KR" dirty="0" smtClean="0">
                <a:solidFill>
                  <a:srgbClr val="0070C0"/>
                </a:solidFill>
              </a:rPr>
              <a:t>easy to deploy</a:t>
            </a:r>
            <a:r>
              <a:rPr lang="en-US" altLang="ko-KR" dirty="0" smtClean="0"/>
              <a:t> provided the application is </a:t>
            </a:r>
            <a:r>
              <a:rPr lang="en-US" altLang="ko-KR" dirty="0" smtClean="0">
                <a:solidFill>
                  <a:srgbClr val="0070C0"/>
                </a:solidFill>
              </a:rPr>
              <a:t>designed</a:t>
            </a:r>
            <a:r>
              <a:rPr lang="en-US" altLang="ko-KR" dirty="0" smtClean="0"/>
              <a:t> accordingly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There are two major design decisions</a:t>
            </a:r>
          </a:p>
          <a:p>
            <a:pPr lvl="2"/>
            <a:r>
              <a:rPr lang="en-US" altLang="ko-KR" dirty="0" smtClean="0"/>
              <a:t>1. </a:t>
            </a:r>
            <a:r>
              <a:rPr lang="en-US" altLang="ko-KR" dirty="0" err="1" smtClean="0"/>
              <a:t>Oozie</a:t>
            </a:r>
            <a:r>
              <a:rPr lang="en-US" altLang="ko-KR" dirty="0" smtClean="0"/>
              <a:t> needs to execute different types of jobs as part of workflow processing</a:t>
            </a:r>
          </a:p>
          <a:p>
            <a:pPr marL="914400" lvl="2" indent="0">
              <a:buNone/>
            </a:pPr>
            <a:r>
              <a:rPr lang="en-US" altLang="ko-KR" dirty="0" smtClean="0"/>
              <a:t>If the </a:t>
            </a:r>
            <a:r>
              <a:rPr lang="en-US" altLang="ko-KR" dirty="0" smtClean="0">
                <a:solidFill>
                  <a:srgbClr val="0070C0"/>
                </a:solidFill>
              </a:rPr>
              <a:t>jobs are executed </a:t>
            </a:r>
            <a:r>
              <a:rPr lang="en-US" altLang="ko-KR" dirty="0" smtClean="0"/>
              <a:t>in the context of process, there will be two issues</a:t>
            </a:r>
          </a:p>
          <a:p>
            <a:pPr lvl="3"/>
            <a:r>
              <a:rPr lang="en-US" altLang="ko-KR" dirty="0" smtClean="0">
                <a:solidFill>
                  <a:srgbClr val="0070C0"/>
                </a:solidFill>
              </a:rPr>
              <a:t>1)fewer jobs could run simultaneously </a:t>
            </a:r>
            <a:r>
              <a:rPr lang="en-US" altLang="ko-KR" dirty="0" smtClean="0"/>
              <a:t>due to limited resources in a </a:t>
            </a:r>
            <a:r>
              <a:rPr lang="en-US" altLang="ko-KR" dirty="0" smtClean="0">
                <a:solidFill>
                  <a:srgbClr val="0070C0"/>
                </a:solidFill>
              </a:rPr>
              <a:t>server causing significant penalty in scalability</a:t>
            </a:r>
          </a:p>
          <a:p>
            <a:pPr lvl="3"/>
            <a:r>
              <a:rPr lang="en-US" altLang="ko-KR" dirty="0" smtClean="0"/>
              <a:t>2)the user application could </a:t>
            </a:r>
            <a:r>
              <a:rPr lang="en-US" altLang="ko-KR" dirty="0" smtClean="0">
                <a:solidFill>
                  <a:srgbClr val="0070C0"/>
                </a:solidFill>
              </a:rPr>
              <a:t>directly impact the </a:t>
            </a:r>
            <a:r>
              <a:rPr lang="en-US" altLang="ko-KR" dirty="0" err="1" smtClean="0">
                <a:solidFill>
                  <a:srgbClr val="0070C0"/>
                </a:solidFill>
              </a:rPr>
              <a:t>Oozie</a:t>
            </a:r>
            <a:r>
              <a:rPr lang="en-US" altLang="ko-KR" dirty="0" smtClean="0">
                <a:solidFill>
                  <a:srgbClr val="0070C0"/>
                </a:solidFill>
              </a:rPr>
              <a:t> server performance</a:t>
            </a:r>
          </a:p>
          <a:p>
            <a:pPr lvl="2"/>
            <a:r>
              <a:rPr lang="en-US" altLang="ko-KR" dirty="0" smtClean="0"/>
              <a:t>2. </a:t>
            </a:r>
            <a:r>
              <a:rPr lang="en-US" altLang="ko-KR" dirty="0" err="1" smtClean="0"/>
              <a:t>Oozie</a:t>
            </a:r>
            <a:r>
              <a:rPr lang="en-US" altLang="ko-KR" dirty="0" smtClean="0"/>
              <a:t> stores the </a:t>
            </a:r>
            <a:r>
              <a:rPr lang="en-US" altLang="ko-KR" dirty="0" smtClean="0">
                <a:solidFill>
                  <a:srgbClr val="0070C0"/>
                </a:solidFill>
              </a:rPr>
              <a:t>job states into persistent store</a:t>
            </a:r>
          </a:p>
          <a:p>
            <a:pPr lvl="3"/>
            <a:r>
              <a:rPr lang="en-US" altLang="ko-KR" dirty="0" smtClean="0"/>
              <a:t>This approach enables multiple </a:t>
            </a:r>
            <a:r>
              <a:rPr lang="en-US" altLang="ko-KR" dirty="0" err="1" smtClean="0"/>
              <a:t>Oozie</a:t>
            </a:r>
            <a:r>
              <a:rPr lang="en-US" altLang="ko-KR" dirty="0" smtClean="0"/>
              <a:t> servers </a:t>
            </a:r>
            <a:r>
              <a:rPr lang="en-US" altLang="ko-KR" dirty="0" smtClean="0">
                <a:solidFill>
                  <a:srgbClr val="0070C0"/>
                </a:solidFill>
              </a:rPr>
              <a:t>to run simultaneously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from different machine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D4481-A0BA-47B3-BC42-789928A53E6C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323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Oozie</a:t>
            </a:r>
            <a:r>
              <a:rPr lang="en-US" altLang="ko-KR" dirty="0"/>
              <a:t> Features and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Vertical Scalability in </a:t>
            </a:r>
            <a:r>
              <a:rPr lang="en-US" altLang="ko-KR" dirty="0" err="1" smtClean="0"/>
              <a:t>Oozie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Vertical Scalability refers to increasing capacity by adding extra resources to the same machine</a:t>
            </a:r>
          </a:p>
          <a:p>
            <a:pPr lvl="1"/>
            <a:r>
              <a:rPr lang="en-US" altLang="ko-KR" dirty="0" smtClean="0"/>
              <a:t>We followed some important design principles </a:t>
            </a:r>
            <a:r>
              <a:rPr lang="en-US" altLang="ko-KR" dirty="0" smtClean="0">
                <a:solidFill>
                  <a:srgbClr val="0070C0"/>
                </a:solidFill>
              </a:rPr>
              <a:t>to reduce the impact on memory or I/O burden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/>
              <a:t>We chose to </a:t>
            </a:r>
            <a:r>
              <a:rPr lang="en-US" altLang="ko-KR" dirty="0" smtClean="0">
                <a:solidFill>
                  <a:srgbClr val="0070C0"/>
                </a:solidFill>
              </a:rPr>
              <a:t>store the job state</a:t>
            </a:r>
            <a:r>
              <a:rPr lang="en-US" altLang="ko-KR" dirty="0" smtClean="0"/>
              <a:t> into persistent storage </a:t>
            </a:r>
            <a:r>
              <a:rPr lang="en-US" altLang="ko-KR" dirty="0" smtClean="0">
                <a:solidFill>
                  <a:srgbClr val="0070C0"/>
                </a:solidFill>
              </a:rPr>
              <a:t>instead of retaining it in memory</a:t>
            </a:r>
          </a:p>
          <a:p>
            <a:pPr lvl="3"/>
            <a:r>
              <a:rPr lang="en-US" altLang="ko-KR" dirty="0" smtClean="0"/>
              <a:t>To reduce I/O overhead, </a:t>
            </a:r>
            <a:r>
              <a:rPr lang="en-US" altLang="ko-KR" dirty="0" smtClean="0">
                <a:solidFill>
                  <a:srgbClr val="0070C0"/>
                </a:solidFill>
              </a:rPr>
              <a:t>minimal information</a:t>
            </a:r>
            <a:r>
              <a:rPr lang="en-US" altLang="ko-KR" dirty="0" smtClean="0"/>
              <a:t> is persisted </a:t>
            </a:r>
            <a:r>
              <a:rPr lang="en-US" altLang="ko-KR" dirty="0" smtClean="0">
                <a:solidFill>
                  <a:srgbClr val="0070C0"/>
                </a:solidFill>
              </a:rPr>
              <a:t>for state transitions</a:t>
            </a:r>
          </a:p>
          <a:p>
            <a:pPr lvl="2"/>
            <a:r>
              <a:rPr lang="en-US" altLang="ko-KR" dirty="0" smtClean="0"/>
              <a:t>When load in increases </a:t>
            </a:r>
            <a:r>
              <a:rPr lang="en-US" altLang="ko-KR" dirty="0" smtClean="0">
                <a:solidFill>
                  <a:srgbClr val="0070C0"/>
                </a:solidFill>
              </a:rPr>
              <a:t>there is no extra consumption of memory </a:t>
            </a:r>
            <a:r>
              <a:rPr lang="en-US" altLang="ko-KR" dirty="0" smtClean="0"/>
              <a:t>because no job information is in memory</a:t>
            </a:r>
          </a:p>
          <a:p>
            <a:pPr lvl="3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D4481-A0BA-47B3-BC42-789928A53E6C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16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Oozie</a:t>
            </a:r>
            <a:r>
              <a:rPr lang="en-US" altLang="ko-KR" dirty="0" smtClean="0"/>
              <a:t> </a:t>
            </a:r>
            <a:r>
              <a:rPr lang="en-US" altLang="ko-KR" dirty="0"/>
              <a:t>Features and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Oozie</a:t>
            </a:r>
            <a:r>
              <a:rPr lang="en-US" altLang="ko-KR" dirty="0" smtClean="0"/>
              <a:t> </a:t>
            </a:r>
            <a:r>
              <a:rPr lang="en-US" altLang="ko-KR" dirty="0" smtClean="0"/>
              <a:t>Features and functions</a:t>
            </a:r>
          </a:p>
          <a:p>
            <a:pPr lvl="1"/>
            <a:r>
              <a:rPr lang="en-US" altLang="ko-KR" dirty="0" err="1" smtClean="0"/>
              <a:t>Oozie</a:t>
            </a:r>
            <a:r>
              <a:rPr lang="en-US" altLang="ko-KR" dirty="0" smtClean="0"/>
              <a:t> is designed to </a:t>
            </a:r>
            <a:r>
              <a:rPr lang="en-US" altLang="ko-KR" dirty="0" smtClean="0">
                <a:solidFill>
                  <a:srgbClr val="0070C0"/>
                </a:solidFill>
              </a:rPr>
              <a:t>minimize the impact of failures in external systems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Oozie</a:t>
            </a:r>
            <a:r>
              <a:rPr lang="en-US" altLang="ko-KR" dirty="0" smtClean="0"/>
              <a:t> does </a:t>
            </a:r>
            <a:r>
              <a:rPr lang="en-US" altLang="ko-KR" dirty="0" smtClean="0">
                <a:solidFill>
                  <a:srgbClr val="0070C0"/>
                </a:solidFill>
              </a:rPr>
              <a:t>not wait </a:t>
            </a:r>
            <a:r>
              <a:rPr lang="en-US" altLang="ko-KR" dirty="0" smtClean="0"/>
              <a:t>for the job to finish </a:t>
            </a:r>
            <a:r>
              <a:rPr lang="en-US" altLang="ko-KR" dirty="0" smtClean="0">
                <a:solidFill>
                  <a:srgbClr val="0070C0"/>
                </a:solidFill>
              </a:rPr>
              <a:t>since it may take a long time</a:t>
            </a: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err="1" smtClean="0"/>
              <a:t>Oozie</a:t>
            </a:r>
            <a:r>
              <a:rPr lang="en-US" altLang="ko-KR" dirty="0" smtClean="0"/>
              <a:t> quickly </a:t>
            </a:r>
            <a:r>
              <a:rPr lang="en-US" altLang="ko-KR" dirty="0" smtClean="0">
                <a:solidFill>
                  <a:srgbClr val="0070C0"/>
                </a:solidFill>
              </a:rPr>
              <a:t>returns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the worker thread </a:t>
            </a:r>
            <a:r>
              <a:rPr lang="en-US" altLang="ko-KR" dirty="0" smtClean="0"/>
              <a:t>back </a:t>
            </a:r>
            <a:r>
              <a:rPr lang="en-US" altLang="ko-KR" dirty="0" smtClean="0">
                <a:solidFill>
                  <a:srgbClr val="0070C0"/>
                </a:solidFill>
              </a:rPr>
              <a:t>to the thread pool </a:t>
            </a:r>
            <a:r>
              <a:rPr lang="en-US" altLang="ko-KR" dirty="0" smtClean="0"/>
              <a:t>and later </a:t>
            </a:r>
            <a:r>
              <a:rPr lang="en-US" altLang="ko-KR" dirty="0" smtClean="0">
                <a:solidFill>
                  <a:srgbClr val="0070C0"/>
                </a:solidFill>
              </a:rPr>
              <a:t>checks for job completion</a:t>
            </a:r>
            <a:r>
              <a:rPr lang="en-US" altLang="ko-KR" dirty="0" smtClean="0"/>
              <a:t> in </a:t>
            </a:r>
            <a:r>
              <a:rPr lang="en-US" altLang="ko-KR" dirty="0" smtClean="0">
                <a:solidFill>
                  <a:srgbClr val="0070C0"/>
                </a:solidFill>
              </a:rPr>
              <a:t>separate interaction using a different thread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D4481-A0BA-47B3-BC42-789928A53E6C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250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Multi-tenancy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Oozie</a:t>
            </a:r>
            <a:r>
              <a:rPr lang="en-US" altLang="ko-KR" dirty="0" smtClean="0"/>
              <a:t> separates tenants in two ways</a:t>
            </a:r>
          </a:p>
          <a:p>
            <a:pPr lvl="1"/>
            <a:r>
              <a:rPr lang="en-US" altLang="ko-KR" dirty="0" smtClean="0"/>
              <a:t>1. while </a:t>
            </a:r>
            <a:r>
              <a:rPr lang="en-US" altLang="ko-KR" dirty="0" err="1" smtClean="0"/>
              <a:t>Oozie</a:t>
            </a:r>
            <a:r>
              <a:rPr lang="en-US" altLang="ko-KR" dirty="0" smtClean="0"/>
              <a:t> utilizes a shared database instance for all tenants, </a:t>
            </a:r>
            <a:r>
              <a:rPr lang="en-US" altLang="ko-KR" dirty="0" smtClean="0">
                <a:solidFill>
                  <a:srgbClr val="0070C0"/>
                </a:solidFill>
              </a:rPr>
              <a:t>each </a:t>
            </a:r>
            <a:r>
              <a:rPr lang="en-US" altLang="ko-KR" dirty="0" err="1" smtClean="0">
                <a:solidFill>
                  <a:srgbClr val="0070C0"/>
                </a:solidFill>
              </a:rPr>
              <a:t>tenants’s</a:t>
            </a:r>
            <a:r>
              <a:rPr lang="en-US" altLang="ko-KR" dirty="0" smtClean="0">
                <a:solidFill>
                  <a:srgbClr val="0070C0"/>
                </a:solidFill>
              </a:rPr>
              <a:t> data is segregated by an </a:t>
            </a:r>
            <a:r>
              <a:rPr lang="en-US" altLang="ko-KR" dirty="0" err="1" smtClean="0">
                <a:solidFill>
                  <a:srgbClr val="0070C0"/>
                </a:solidFill>
              </a:rPr>
              <a:t>Oozie</a:t>
            </a:r>
            <a:r>
              <a:rPr lang="en-US" altLang="ko-KR" dirty="0" smtClean="0"/>
              <a:t> designated identifiers</a:t>
            </a:r>
          </a:p>
          <a:p>
            <a:pPr lvl="1"/>
            <a:r>
              <a:rPr lang="en-US" altLang="ko-KR" dirty="0" smtClean="0"/>
              <a:t>2. When a user submits a workflow job, </a:t>
            </a:r>
            <a:r>
              <a:rPr lang="en-US" altLang="ko-KR" dirty="0" err="1" smtClean="0"/>
              <a:t>Oozie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first authenticates</a:t>
            </a:r>
            <a:r>
              <a:rPr lang="en-US" altLang="ko-KR" dirty="0" smtClean="0"/>
              <a:t> and </a:t>
            </a:r>
            <a:r>
              <a:rPr lang="en-US" altLang="ko-KR" dirty="0" smtClean="0">
                <a:solidFill>
                  <a:srgbClr val="0070C0"/>
                </a:solidFill>
              </a:rPr>
              <a:t>later validates the user privileges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Oozie</a:t>
            </a:r>
            <a:r>
              <a:rPr lang="en-US" altLang="ko-KR" dirty="0" smtClean="0"/>
              <a:t> provides </a:t>
            </a:r>
            <a:r>
              <a:rPr lang="en-US" altLang="ko-KR" dirty="0" smtClean="0">
                <a:solidFill>
                  <a:srgbClr val="0070C0"/>
                </a:solidFill>
              </a:rPr>
              <a:t>a flexible mechanism </a:t>
            </a:r>
            <a:r>
              <a:rPr lang="en-US" altLang="ko-KR" dirty="0" smtClean="0"/>
              <a:t>to maintain and control the environment of an instance</a:t>
            </a:r>
          </a:p>
          <a:p>
            <a:pPr lvl="1"/>
            <a:r>
              <a:rPr lang="en-US" altLang="ko-KR" dirty="0" err="1" smtClean="0"/>
              <a:t>Oozie</a:t>
            </a:r>
            <a:r>
              <a:rPr lang="en-US" altLang="ko-KR" dirty="0" smtClean="0"/>
              <a:t> provides system configurations from higher level	</a:t>
            </a:r>
          </a:p>
          <a:p>
            <a:pPr lvl="2"/>
            <a:r>
              <a:rPr lang="en-US" altLang="ko-KR" dirty="0" smtClean="0"/>
              <a:t>such as </a:t>
            </a:r>
            <a:r>
              <a:rPr lang="en-US" altLang="ko-KR" dirty="0" smtClean="0">
                <a:solidFill>
                  <a:srgbClr val="0070C0"/>
                </a:solidFill>
              </a:rPr>
              <a:t>maximum number of same type of tasks </a:t>
            </a:r>
            <a:r>
              <a:rPr lang="en-US" altLang="ko-KR" dirty="0" smtClean="0"/>
              <a:t>processing </a:t>
            </a:r>
            <a:r>
              <a:rPr lang="en-US" altLang="ko-KR" dirty="0" smtClean="0">
                <a:solidFill>
                  <a:srgbClr val="0070C0"/>
                </a:solidFill>
              </a:rPr>
              <a:t>by system worker threads</a:t>
            </a:r>
          </a:p>
          <a:p>
            <a:r>
              <a:rPr lang="en-US" altLang="ko-KR" dirty="0" err="1" smtClean="0"/>
              <a:t>Oozie</a:t>
            </a:r>
            <a:r>
              <a:rPr lang="en-US" altLang="ko-KR" dirty="0" smtClean="0"/>
              <a:t> provides </a:t>
            </a:r>
            <a:r>
              <a:rPr lang="en-US" altLang="ko-KR" dirty="0" smtClean="0">
                <a:solidFill>
                  <a:srgbClr val="0070C0"/>
                </a:solidFill>
              </a:rPr>
              <a:t>workflow software as a service</a:t>
            </a:r>
          </a:p>
          <a:p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D4481-A0BA-47B3-BC42-789928A53E6C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41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Security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Oozie</a:t>
            </a:r>
            <a:r>
              <a:rPr lang="en-US" altLang="ko-KR" dirty="0" smtClean="0"/>
              <a:t> ensure that its services is secure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The security model </a:t>
            </a:r>
            <a:r>
              <a:rPr lang="en-US" altLang="ko-KR" dirty="0" smtClean="0"/>
              <a:t>includes </a:t>
            </a:r>
            <a:r>
              <a:rPr lang="en-US" altLang="ko-KR" dirty="0" smtClean="0">
                <a:solidFill>
                  <a:srgbClr val="0070C0"/>
                </a:solidFill>
              </a:rPr>
              <a:t>enforcing authentication </a:t>
            </a:r>
            <a:r>
              <a:rPr lang="en-US" altLang="ko-KR" dirty="0" smtClean="0"/>
              <a:t>and </a:t>
            </a:r>
            <a:r>
              <a:rPr lang="en-US" altLang="ko-KR" dirty="0" smtClean="0">
                <a:solidFill>
                  <a:srgbClr val="0070C0"/>
                </a:solidFill>
              </a:rPr>
              <a:t>authorization for every incoming request</a:t>
            </a:r>
            <a:r>
              <a:rPr lang="en-US" altLang="ko-KR" dirty="0" smtClean="0"/>
              <a:t> to the </a:t>
            </a:r>
            <a:r>
              <a:rPr lang="en-US" altLang="ko-KR" dirty="0" err="1" smtClean="0"/>
              <a:t>Oozie</a:t>
            </a:r>
            <a:r>
              <a:rPr lang="en-US" altLang="ko-KR" dirty="0" smtClean="0"/>
              <a:t> service</a:t>
            </a:r>
          </a:p>
          <a:p>
            <a:pPr lvl="1"/>
            <a:r>
              <a:rPr lang="en-US" altLang="ko-KR" dirty="0" err="1" smtClean="0"/>
              <a:t>Oozie</a:t>
            </a:r>
            <a:r>
              <a:rPr lang="en-US" altLang="ko-KR" dirty="0" smtClean="0"/>
              <a:t> should make sure that </a:t>
            </a:r>
            <a:r>
              <a:rPr lang="en-US" altLang="ko-KR" dirty="0" smtClean="0">
                <a:solidFill>
                  <a:srgbClr val="0070C0"/>
                </a:solidFill>
              </a:rPr>
              <a:t>a user should not kill a workflow submitted</a:t>
            </a:r>
            <a:r>
              <a:rPr lang="en-US" altLang="ko-KR" dirty="0" smtClean="0"/>
              <a:t> by another user </a:t>
            </a:r>
            <a:r>
              <a:rPr lang="en-US" altLang="ko-KR" dirty="0" smtClean="0">
                <a:solidFill>
                  <a:srgbClr val="0070C0"/>
                </a:solidFill>
              </a:rPr>
              <a:t>without having the right privileges</a:t>
            </a:r>
          </a:p>
          <a:p>
            <a:pPr lvl="1"/>
            <a:r>
              <a:rPr lang="en-US" altLang="ko-KR" dirty="0" err="1" smtClean="0"/>
              <a:t>Oozie</a:t>
            </a:r>
            <a:r>
              <a:rPr lang="en-US" altLang="ko-KR" dirty="0" smtClean="0"/>
              <a:t>, by default, supports the </a:t>
            </a:r>
            <a:r>
              <a:rPr lang="en-US" altLang="ko-KR" dirty="0" smtClean="0">
                <a:solidFill>
                  <a:srgbClr val="0070C0"/>
                </a:solidFill>
              </a:rPr>
              <a:t>Kerberos based authentication </a:t>
            </a:r>
            <a:r>
              <a:rPr lang="en-US" altLang="ko-KR" dirty="0" smtClean="0"/>
              <a:t>and Unix based user/group authentication mechanisms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Oozie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depends on Hadoop to enforce data security</a:t>
            </a:r>
            <a:r>
              <a:rPr lang="en-US" altLang="ko-KR" dirty="0" smtClean="0"/>
              <a:t> built on Kerberos</a:t>
            </a:r>
          </a:p>
          <a:p>
            <a:pPr lvl="1"/>
            <a:r>
              <a:rPr lang="en-US" altLang="ko-KR" dirty="0" err="1" smtClean="0"/>
              <a:t>Oozie</a:t>
            </a:r>
            <a:r>
              <a:rPr lang="en-US" altLang="ko-KR" dirty="0" smtClean="0"/>
              <a:t> asynchronously </a:t>
            </a:r>
            <a:r>
              <a:rPr lang="en-US" altLang="ko-KR" dirty="0" smtClean="0">
                <a:solidFill>
                  <a:srgbClr val="0070C0"/>
                </a:solidFill>
              </a:rPr>
              <a:t>submits jobs to Hadoop</a:t>
            </a:r>
          </a:p>
          <a:p>
            <a:pPr lvl="2"/>
            <a:r>
              <a:rPr lang="en-US" altLang="ko-KR" dirty="0" smtClean="0"/>
              <a:t>Application user’s credentials </a:t>
            </a:r>
            <a:r>
              <a:rPr lang="en-US" altLang="ko-KR" dirty="0" smtClean="0">
                <a:solidFill>
                  <a:srgbClr val="0070C0"/>
                </a:solidFill>
              </a:rPr>
              <a:t>could have expired at job execution time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D4481-A0BA-47B3-BC42-789928A53E6C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65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Operability, Reliability and Monitoring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Operability</a:t>
            </a:r>
          </a:p>
          <a:p>
            <a:pPr lvl="1"/>
            <a:r>
              <a:rPr lang="en-US" altLang="ko-KR" dirty="0" smtClean="0"/>
              <a:t>Large-scale real-world data streams occasionally have errors.</a:t>
            </a:r>
          </a:p>
          <a:p>
            <a:pPr lvl="1"/>
            <a:r>
              <a:rPr lang="en-US" altLang="ko-KR" dirty="0" smtClean="0"/>
              <a:t>Thus any </a:t>
            </a:r>
            <a:r>
              <a:rPr lang="en-US" altLang="ko-KR" dirty="0" smtClean="0">
                <a:solidFill>
                  <a:srgbClr val="0070C0"/>
                </a:solidFill>
              </a:rPr>
              <a:t>workflow service must be both reliable</a:t>
            </a:r>
            <a:r>
              <a:rPr lang="en-US" altLang="ko-KR" dirty="0" smtClean="0"/>
              <a:t> and </a:t>
            </a:r>
            <a:r>
              <a:rPr lang="en-US" altLang="ko-KR" dirty="0" smtClean="0">
                <a:solidFill>
                  <a:srgbClr val="0070C0"/>
                </a:solidFill>
              </a:rPr>
              <a:t>allow for re-execution</a:t>
            </a:r>
            <a:r>
              <a:rPr lang="en-US" altLang="ko-KR" dirty="0" smtClean="0"/>
              <a:t> without the need to </a:t>
            </a:r>
            <a:r>
              <a:rPr lang="en-US" altLang="ko-KR" dirty="0" smtClean="0">
                <a:solidFill>
                  <a:srgbClr val="0070C0"/>
                </a:solidFill>
              </a:rPr>
              <a:t>start from the beginning</a:t>
            </a:r>
          </a:p>
          <a:p>
            <a:pPr lvl="2"/>
            <a:r>
              <a:rPr lang="en-US" altLang="ko-KR" dirty="0" err="1" smtClean="0"/>
              <a:t>Oozie</a:t>
            </a:r>
            <a:r>
              <a:rPr lang="en-US" altLang="ko-KR" dirty="0" smtClean="0"/>
              <a:t> enables its users to submit their workflow in </a:t>
            </a:r>
            <a:r>
              <a:rPr lang="en-US" altLang="ko-KR" dirty="0" smtClean="0">
                <a:solidFill>
                  <a:srgbClr val="0070C0"/>
                </a:solidFill>
              </a:rPr>
              <a:t>a recovery mode</a:t>
            </a:r>
          </a:p>
          <a:p>
            <a:r>
              <a:rPr lang="en-US" altLang="ko-KR" dirty="0" smtClean="0"/>
              <a:t>Reliability</a:t>
            </a:r>
          </a:p>
          <a:p>
            <a:pPr lvl="1"/>
            <a:r>
              <a:rPr lang="en-US" altLang="ko-KR" dirty="0" err="1" smtClean="0"/>
              <a:t>Oozie</a:t>
            </a:r>
            <a:r>
              <a:rPr lang="en-US" altLang="ko-KR" dirty="0" smtClean="0"/>
              <a:t> provides </a:t>
            </a:r>
            <a:r>
              <a:rPr lang="en-US" altLang="ko-KR" dirty="0" smtClean="0">
                <a:solidFill>
                  <a:srgbClr val="0070C0"/>
                </a:solidFill>
              </a:rPr>
              <a:t>a failure management mechanism </a:t>
            </a:r>
          </a:p>
          <a:p>
            <a:pPr lvl="2"/>
            <a:r>
              <a:rPr lang="en-US" altLang="ko-KR" dirty="0" smtClean="0"/>
              <a:t>in which system </a:t>
            </a:r>
            <a:r>
              <a:rPr lang="en-US" altLang="ko-KR" dirty="0" smtClean="0">
                <a:solidFill>
                  <a:srgbClr val="0070C0"/>
                </a:solidFill>
              </a:rPr>
              <a:t>will be able to recover the status </a:t>
            </a:r>
            <a:r>
              <a:rPr lang="en-US" altLang="ko-KR" dirty="0" smtClean="0"/>
              <a:t>of all its running </a:t>
            </a:r>
            <a:r>
              <a:rPr lang="en-US" altLang="ko-KR" dirty="0" smtClean="0">
                <a:solidFill>
                  <a:srgbClr val="0070C0"/>
                </a:solidFill>
              </a:rPr>
              <a:t>workflows in case of any unexpected failure</a:t>
            </a:r>
          </a:p>
          <a:p>
            <a:r>
              <a:rPr lang="en-US" altLang="ko-KR" dirty="0" smtClean="0"/>
              <a:t>Monitoring</a:t>
            </a:r>
          </a:p>
          <a:p>
            <a:pPr lvl="1"/>
            <a:r>
              <a:rPr lang="en-US" altLang="ko-KR" dirty="0" err="1" smtClean="0"/>
              <a:t>Oozie</a:t>
            </a:r>
            <a:r>
              <a:rPr lang="en-US" altLang="ko-KR" dirty="0" smtClean="0"/>
              <a:t> can detect the completion of a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job by two different mechanism, </a:t>
            </a:r>
            <a:r>
              <a:rPr lang="en-US" altLang="ko-KR" dirty="0" smtClean="0">
                <a:solidFill>
                  <a:srgbClr val="0070C0"/>
                </a:solidFill>
              </a:rPr>
              <a:t>callback and polling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D4481-A0BA-47B3-BC42-789928A53E6C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887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Setup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Emulated Setup</a:t>
            </a:r>
          </a:p>
          <a:p>
            <a:pPr lvl="1"/>
            <a:r>
              <a:rPr lang="en-US" altLang="ko-KR" dirty="0"/>
              <a:t>Each client machine has a </a:t>
            </a:r>
            <a:r>
              <a:rPr lang="en-US" altLang="ko-KR" dirty="0">
                <a:solidFill>
                  <a:srgbClr val="0070C0"/>
                </a:solidFill>
              </a:rPr>
              <a:t>2 x Xeon 2.50Ghz(8cores) CPU with 16GB RAM</a:t>
            </a:r>
          </a:p>
          <a:p>
            <a:pPr lvl="1"/>
            <a:r>
              <a:rPr lang="en-US" altLang="ko-KR" dirty="0"/>
              <a:t>Running Red Hat Enterprise Linux(RHEL) Server 5.6. 64-bit OS</a:t>
            </a:r>
          </a:p>
          <a:p>
            <a:pPr lvl="1"/>
            <a:r>
              <a:rPr lang="en-US" altLang="ko-KR" dirty="0"/>
              <a:t>Client emulator only utilizes 1 GB memory in our </a:t>
            </a:r>
            <a:r>
              <a:rPr lang="en-US" altLang="ko-KR" dirty="0" smtClean="0"/>
              <a:t>experiments</a:t>
            </a:r>
            <a:endParaRPr lang="en-US" altLang="ko-KR" dirty="0"/>
          </a:p>
          <a:p>
            <a:pPr lvl="1"/>
            <a:r>
              <a:rPr lang="en-US" altLang="ko-KR" dirty="0" err="1"/>
              <a:t>Oozie</a:t>
            </a:r>
            <a:r>
              <a:rPr lang="en-US" altLang="ko-KR" dirty="0"/>
              <a:t> server machine has </a:t>
            </a:r>
            <a:r>
              <a:rPr lang="en-US" altLang="ko-KR" dirty="0">
                <a:solidFill>
                  <a:srgbClr val="0070C0"/>
                </a:solidFill>
              </a:rPr>
              <a:t>a 2 x Xeon 2.50Ghz(8cores)CPU with 16GB RAM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Running RHEL </a:t>
            </a:r>
            <a:r>
              <a:rPr lang="en-US" altLang="ko-KR" dirty="0">
                <a:solidFill>
                  <a:srgbClr val="0070C0"/>
                </a:solidFill>
              </a:rPr>
              <a:t>Server 5.6. 64-bit OS</a:t>
            </a:r>
          </a:p>
          <a:p>
            <a:pPr lvl="1"/>
            <a:r>
              <a:rPr lang="en-US" altLang="ko-KR" dirty="0" err="1"/>
              <a:t>Oozie</a:t>
            </a:r>
            <a:r>
              <a:rPr lang="en-US" altLang="ko-KR" dirty="0"/>
              <a:t> process is started with 3GB RAM</a:t>
            </a:r>
          </a:p>
          <a:p>
            <a:pPr lvl="1"/>
            <a:r>
              <a:rPr lang="en-US" altLang="ko-KR" dirty="0" err="1"/>
              <a:t>Oozie</a:t>
            </a:r>
            <a:r>
              <a:rPr lang="en-US" altLang="ko-KR" dirty="0"/>
              <a:t> server configured with 300 workers threads with an internal queue size of </a:t>
            </a:r>
            <a:r>
              <a:rPr lang="en-US" altLang="ko-KR" dirty="0" smtClean="0"/>
              <a:t>10K</a:t>
            </a:r>
          </a:p>
          <a:p>
            <a:r>
              <a:rPr lang="en-US" altLang="ko-KR" dirty="0" smtClean="0"/>
              <a:t>Production Setup</a:t>
            </a:r>
          </a:p>
          <a:p>
            <a:pPr lvl="1"/>
            <a:r>
              <a:rPr lang="en-US" altLang="ko-KR" dirty="0" smtClean="0"/>
              <a:t>We present the data from </a:t>
            </a:r>
            <a:r>
              <a:rPr lang="en-US" altLang="ko-KR" dirty="0" smtClean="0">
                <a:solidFill>
                  <a:srgbClr val="0070C0"/>
                </a:solidFill>
              </a:rPr>
              <a:t>a cluster that contains 4k nodes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The total number </a:t>
            </a:r>
            <a:r>
              <a:rPr lang="en-US" altLang="ko-KR" dirty="0" smtClean="0"/>
              <a:t>of users in this </a:t>
            </a:r>
            <a:r>
              <a:rPr lang="en-US" altLang="ko-KR" dirty="0" err="1" smtClean="0">
                <a:solidFill>
                  <a:srgbClr val="0070C0"/>
                </a:solidFill>
              </a:rPr>
              <a:t>Oozie</a:t>
            </a:r>
            <a:r>
              <a:rPr lang="en-US" altLang="ko-KR" dirty="0" smtClean="0">
                <a:solidFill>
                  <a:srgbClr val="0070C0"/>
                </a:solidFill>
              </a:rPr>
              <a:t> instance is about 50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D4481-A0BA-47B3-BC42-789928A53E6C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7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Results and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Request Acceptance Rate</a:t>
            </a:r>
          </a:p>
          <a:p>
            <a:pPr lvl="1"/>
            <a:r>
              <a:rPr lang="en-US" altLang="ko-KR" dirty="0" smtClean="0"/>
              <a:t>It also demonstrates that </a:t>
            </a:r>
            <a:r>
              <a:rPr lang="en-US" altLang="ko-KR" dirty="0" err="1" smtClean="0"/>
              <a:t>Oozie</a:t>
            </a:r>
            <a:r>
              <a:rPr lang="en-US" altLang="ko-KR" dirty="0" smtClean="0"/>
              <a:t> can accept more than 1250 workflows per minutes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D4481-A0BA-47B3-BC42-789928A53E6C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04"/>
          <a:stretch/>
        </p:blipFill>
        <p:spPr bwMode="auto">
          <a:xfrm>
            <a:off x="2362076" y="2692029"/>
            <a:ext cx="3886200" cy="2337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 bwMode="auto">
          <a:xfrm>
            <a:off x="5668268" y="3284984"/>
            <a:ext cx="288032" cy="1512168"/>
          </a:xfrm>
          <a:prstGeom prst="rect">
            <a:avLst/>
          </a:prstGeom>
          <a:solidFill>
            <a:schemeClr val="accent1"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5229200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Number of workflows accepted by </a:t>
            </a:r>
            <a:r>
              <a:rPr lang="en-US" altLang="ko-KR" sz="1400" dirty="0" err="1" smtClean="0"/>
              <a:t>Oozie</a:t>
            </a:r>
            <a:r>
              <a:rPr lang="en-US" altLang="ko-KR" sz="1400" dirty="0" smtClean="0"/>
              <a:t> with incremental submission threads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6749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Results and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Impact of Queue Size on Scalability</a:t>
            </a:r>
          </a:p>
          <a:p>
            <a:pPr lvl="1"/>
            <a:r>
              <a:rPr lang="en-US" altLang="ko-KR" dirty="0" smtClean="0"/>
              <a:t>The reason is that all the jobs for workflows are already submitted to Hadoop and </a:t>
            </a:r>
            <a:r>
              <a:rPr lang="en-US" altLang="ko-KR" dirty="0" err="1" smtClean="0"/>
              <a:t>Oozie</a:t>
            </a:r>
            <a:r>
              <a:rPr lang="en-US" altLang="ko-KR" dirty="0" smtClean="0"/>
              <a:t> just waiting for those jobs to complete</a:t>
            </a:r>
          </a:p>
          <a:p>
            <a:pPr lvl="1"/>
            <a:r>
              <a:rPr lang="en-US" altLang="ko-KR" dirty="0" smtClean="0"/>
              <a:t>We demonstrate that </a:t>
            </a:r>
            <a:r>
              <a:rPr lang="en-US" altLang="ko-KR" dirty="0" err="1" smtClean="0">
                <a:solidFill>
                  <a:srgbClr val="0070C0"/>
                </a:solidFill>
              </a:rPr>
              <a:t>Oozie’s</a:t>
            </a:r>
            <a:r>
              <a:rPr lang="en-US" altLang="ko-KR" dirty="0" smtClean="0">
                <a:solidFill>
                  <a:srgbClr val="0070C0"/>
                </a:solidFill>
              </a:rPr>
              <a:t> workflow load and internal queue </a:t>
            </a:r>
            <a:r>
              <a:rPr lang="en-US" altLang="ko-KR" dirty="0" smtClean="0"/>
              <a:t>length are </a:t>
            </a:r>
            <a:r>
              <a:rPr lang="en-US" altLang="ko-KR" dirty="0" smtClean="0">
                <a:solidFill>
                  <a:srgbClr val="0070C0"/>
                </a:solidFill>
              </a:rPr>
              <a:t>directly related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D4481-A0BA-47B3-BC42-789928A53E6C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2726" y="5894608"/>
            <a:ext cx="4323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Number of workflows as the time proceeds</a:t>
            </a:r>
            <a:endParaRPr lang="ko-KR" alt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68" y="3334122"/>
            <a:ext cx="3857625" cy="2404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396" y="3356992"/>
            <a:ext cx="38481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369792" y="5905371"/>
            <a:ext cx="4323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Variation of Queue size as the time proceeds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1028700" y="3861048"/>
            <a:ext cx="734988" cy="1584176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6163952" y="3861048"/>
            <a:ext cx="1000336" cy="1584176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714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Results and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Distribution of Job Types at Yahoo</a:t>
            </a:r>
          </a:p>
          <a:p>
            <a:pPr lvl="1"/>
            <a:r>
              <a:rPr lang="en-US" altLang="ko-KR" dirty="0" smtClean="0"/>
              <a:t>An interesting observation is that users </a:t>
            </a:r>
            <a:r>
              <a:rPr lang="en-US" altLang="ko-KR" dirty="0" smtClean="0">
                <a:solidFill>
                  <a:srgbClr val="0070C0"/>
                </a:solidFill>
              </a:rPr>
              <a:t>prefer the use of Pig over </a:t>
            </a:r>
            <a:r>
              <a:rPr lang="en-US" altLang="ko-KR" dirty="0" err="1" smtClean="0">
                <a:solidFill>
                  <a:srgbClr val="0070C0"/>
                </a:solidFill>
              </a:rPr>
              <a:t>MapReduce</a:t>
            </a:r>
            <a:r>
              <a:rPr lang="en-US" altLang="ko-KR" dirty="0" smtClean="0">
                <a:solidFill>
                  <a:srgbClr val="0070C0"/>
                </a:solidFill>
              </a:rPr>
              <a:t> by a wide margin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D4481-A0BA-47B3-BC42-789928A53E6C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8138" y="5158695"/>
            <a:ext cx="43233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The distribution of the different type of jobs</a:t>
            </a:r>
          </a:p>
          <a:p>
            <a:pPr algn="ctr"/>
            <a:r>
              <a:rPr lang="en-US" altLang="ko-KR" sz="1400" dirty="0" smtClean="0"/>
              <a:t>Submitted by </a:t>
            </a:r>
            <a:r>
              <a:rPr lang="en-US" altLang="ko-KR" sz="1400" dirty="0" err="1" smtClean="0"/>
              <a:t>Oozie</a:t>
            </a:r>
            <a:r>
              <a:rPr lang="en-US" altLang="ko-KR" sz="1400" dirty="0" smtClean="0"/>
              <a:t> at two Yahoo! Production clusters</a:t>
            </a:r>
            <a:endParaRPr lang="ko-KR" altLang="en-US" sz="1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979" y="2538923"/>
            <a:ext cx="385762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 bwMode="auto">
          <a:xfrm>
            <a:off x="4860032" y="3030984"/>
            <a:ext cx="648072" cy="1584176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4211960" y="4208387"/>
            <a:ext cx="648072" cy="405323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982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40000"/>
              </a:lnSpc>
              <a:buSzPct val="100000"/>
              <a:buFont typeface="+mj-lt"/>
              <a:buAutoNum type="arabicPeriod"/>
            </a:pPr>
            <a:r>
              <a:rPr lang="en-US" altLang="ko-KR" dirty="0" smtClean="0"/>
              <a:t>Introduction</a:t>
            </a:r>
          </a:p>
          <a:p>
            <a:pPr marL="457200" indent="-457200">
              <a:lnSpc>
                <a:spcPct val="140000"/>
              </a:lnSpc>
              <a:buSzPct val="100000"/>
              <a:buFont typeface="+mj-lt"/>
              <a:buAutoNum type="arabicPeriod"/>
            </a:pPr>
            <a:r>
              <a:rPr lang="en-US" altLang="ko-KR" dirty="0" smtClean="0"/>
              <a:t>Related Work</a:t>
            </a:r>
          </a:p>
          <a:p>
            <a:pPr marL="457200" indent="-457200">
              <a:lnSpc>
                <a:spcPct val="140000"/>
              </a:lnSpc>
              <a:buSzPct val="100000"/>
              <a:buFont typeface="+mj-lt"/>
              <a:buAutoNum type="arabicPeriod"/>
            </a:pPr>
            <a:r>
              <a:rPr lang="en-US" altLang="ko-KR" dirty="0" err="1" smtClean="0"/>
              <a:t>Oozie</a:t>
            </a:r>
            <a:r>
              <a:rPr lang="en-US" altLang="ko-KR" dirty="0" smtClean="0"/>
              <a:t> Features And Functions</a:t>
            </a:r>
          </a:p>
          <a:p>
            <a:pPr marL="457200" indent="-457200">
              <a:lnSpc>
                <a:spcPct val="140000"/>
              </a:lnSpc>
              <a:buSzPct val="100000"/>
              <a:buFont typeface="+mj-lt"/>
              <a:buAutoNum type="arabicPeriod"/>
            </a:pPr>
            <a:r>
              <a:rPr lang="en-US" altLang="ko-KR" dirty="0" smtClean="0"/>
              <a:t>Experimental Setup</a:t>
            </a:r>
          </a:p>
          <a:p>
            <a:pPr marL="457200" indent="-457200">
              <a:lnSpc>
                <a:spcPct val="140000"/>
              </a:lnSpc>
              <a:buSzPct val="100000"/>
              <a:buFont typeface="+mj-lt"/>
              <a:buAutoNum type="arabicPeriod"/>
            </a:pPr>
            <a:r>
              <a:rPr lang="en-US" altLang="ko-KR" dirty="0" smtClean="0"/>
              <a:t>Experimental Results and Analysis</a:t>
            </a:r>
          </a:p>
          <a:p>
            <a:pPr marL="457200" indent="-457200">
              <a:lnSpc>
                <a:spcPct val="140000"/>
              </a:lnSpc>
              <a:buSzPct val="100000"/>
              <a:buFont typeface="+mj-lt"/>
              <a:buAutoNum type="arabicPeriod"/>
            </a:pPr>
            <a:r>
              <a:rPr lang="en-US" altLang="ko-KR" dirty="0" smtClean="0"/>
              <a:t>Future Work</a:t>
            </a:r>
          </a:p>
          <a:p>
            <a:pPr marL="457200" indent="-457200">
              <a:lnSpc>
                <a:spcPct val="140000"/>
              </a:lnSpc>
              <a:buSzPct val="100000"/>
              <a:buFont typeface="+mj-lt"/>
              <a:buAutoNum type="arabicPeriod"/>
            </a:pPr>
            <a:r>
              <a:rPr lang="en-US" altLang="ko-KR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0776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Results and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Typical Load at Yahoo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Around 40K workflows </a:t>
            </a:r>
            <a:r>
              <a:rPr lang="en-US" altLang="ko-KR" dirty="0" smtClean="0"/>
              <a:t>were accepted and </a:t>
            </a:r>
            <a:r>
              <a:rPr lang="en-US" altLang="ko-KR" dirty="0" smtClean="0">
                <a:solidFill>
                  <a:srgbClr val="0070C0"/>
                </a:solidFill>
              </a:rPr>
              <a:t>110K jobs were submitted </a:t>
            </a:r>
            <a:r>
              <a:rPr lang="en-US" altLang="ko-KR" dirty="0" smtClean="0"/>
              <a:t>during this period, with an </a:t>
            </a:r>
            <a:r>
              <a:rPr lang="en-US" altLang="ko-KR" dirty="0" smtClean="0">
                <a:solidFill>
                  <a:srgbClr val="0070C0"/>
                </a:solidFill>
              </a:rPr>
              <a:t>average of 2.5K workflows accepted </a:t>
            </a:r>
            <a:r>
              <a:rPr lang="en-US" altLang="ko-KR" dirty="0" smtClean="0"/>
              <a:t>and </a:t>
            </a:r>
            <a:r>
              <a:rPr lang="en-US" altLang="ko-KR" dirty="0" smtClean="0">
                <a:solidFill>
                  <a:srgbClr val="0070C0"/>
                </a:solidFill>
              </a:rPr>
              <a:t>7K jobs submitted </a:t>
            </a:r>
            <a:r>
              <a:rPr lang="en-US" altLang="ko-KR" dirty="0" smtClean="0"/>
              <a:t>per day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D4481-A0BA-47B3-BC42-789928A53E6C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29" y="2901270"/>
            <a:ext cx="382905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901270"/>
            <a:ext cx="383857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484" y="5359695"/>
            <a:ext cx="4323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Number of workflows accepted by </a:t>
            </a:r>
            <a:r>
              <a:rPr lang="en-US" altLang="ko-KR" sz="1400" dirty="0" err="1" smtClean="0"/>
              <a:t>Oozie</a:t>
            </a:r>
            <a:r>
              <a:rPr lang="en-US" altLang="ko-KR" sz="1400" dirty="0" smtClean="0"/>
              <a:t> per minute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545657" y="5383979"/>
            <a:ext cx="4323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Number of jobs submitted by </a:t>
            </a:r>
            <a:r>
              <a:rPr lang="en-US" altLang="ko-KR" sz="1400" dirty="0" err="1" smtClean="0"/>
              <a:t>Oozie</a:t>
            </a:r>
            <a:r>
              <a:rPr lang="en-US" altLang="ko-KR" sz="1400" dirty="0" smtClean="0"/>
              <a:t> per minute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 bwMode="auto">
          <a:xfrm>
            <a:off x="3463764" y="3302000"/>
            <a:ext cx="244140" cy="2880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8137364" y="3365500"/>
            <a:ext cx="244140" cy="2880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타원형 설명선 6"/>
          <p:cNvSpPr/>
          <p:nvPr/>
        </p:nvSpPr>
        <p:spPr bwMode="auto">
          <a:xfrm>
            <a:off x="3433688" y="2564904"/>
            <a:ext cx="832991" cy="436302"/>
          </a:xfrm>
          <a:prstGeom prst="wedgeEllipseCallout">
            <a:avLst>
              <a:gd name="adj1" fmla="val -34400"/>
              <a:gd name="adj2" fmla="val 10433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40K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타원형 설명선 15"/>
          <p:cNvSpPr/>
          <p:nvPr/>
        </p:nvSpPr>
        <p:spPr bwMode="auto">
          <a:xfrm>
            <a:off x="8111716" y="2711046"/>
            <a:ext cx="832991" cy="370365"/>
          </a:xfrm>
          <a:prstGeom prst="wedgeEllipseCallout">
            <a:avLst>
              <a:gd name="adj1" fmla="val -34400"/>
              <a:gd name="adj2" fmla="val 10433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110K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57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Future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Minimization data size</a:t>
            </a:r>
          </a:p>
          <a:p>
            <a:pPr lvl="1"/>
            <a:r>
              <a:rPr lang="en-US" altLang="ko-KR" dirty="0"/>
              <a:t>To improve the vertical scalability, we intend </a:t>
            </a:r>
            <a:r>
              <a:rPr lang="en-US" altLang="ko-KR" dirty="0">
                <a:solidFill>
                  <a:srgbClr val="0070C0"/>
                </a:solidFill>
              </a:rPr>
              <a:t>to minimize the data size required to update the states</a:t>
            </a:r>
            <a:r>
              <a:rPr lang="en-US" altLang="ko-KR" dirty="0"/>
              <a:t>, which is expected </a:t>
            </a:r>
            <a:r>
              <a:rPr lang="en-US" altLang="ko-KR" dirty="0">
                <a:solidFill>
                  <a:srgbClr val="0070C0"/>
                </a:solidFill>
              </a:rPr>
              <a:t>to reduce the I/O bandwidth substantially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Detects the </a:t>
            </a:r>
            <a:r>
              <a:rPr lang="en-US" altLang="ko-KR" dirty="0" smtClean="0">
                <a:solidFill>
                  <a:srgbClr val="0070C0"/>
                </a:solidFill>
              </a:rPr>
              <a:t>Hadoop downtime </a:t>
            </a:r>
            <a:r>
              <a:rPr lang="en-US" altLang="ko-KR" dirty="0" smtClean="0"/>
              <a:t>and subsequently </a:t>
            </a:r>
            <a:r>
              <a:rPr lang="en-US" altLang="ko-KR" dirty="0" smtClean="0">
                <a:solidFill>
                  <a:srgbClr val="0070C0"/>
                </a:solidFill>
              </a:rPr>
              <a:t>reduces the user’s burden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Extends the web service</a:t>
            </a:r>
          </a:p>
          <a:p>
            <a:pPr lvl="1"/>
            <a:r>
              <a:rPr lang="en-US" altLang="ko-KR" dirty="0" smtClean="0"/>
              <a:t>We plan to extend our </a:t>
            </a:r>
            <a:r>
              <a:rPr lang="en-US" altLang="ko-KR" dirty="0" smtClean="0">
                <a:solidFill>
                  <a:srgbClr val="0070C0"/>
                </a:solidFill>
              </a:rPr>
              <a:t>web service monitoring API </a:t>
            </a:r>
            <a:r>
              <a:rPr lang="en-US" altLang="ko-KR" dirty="0" smtClean="0"/>
              <a:t>so that any </a:t>
            </a:r>
            <a:r>
              <a:rPr lang="en-US" altLang="ko-KR" dirty="0" smtClean="0">
                <a:solidFill>
                  <a:srgbClr val="0070C0"/>
                </a:solidFill>
              </a:rPr>
              <a:t>business unit can build a customized monitoring/altering system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D4481-A0BA-47B3-BC42-789928A53E6C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12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have </a:t>
            </a:r>
            <a:r>
              <a:rPr lang="en-US" altLang="ko-KR" dirty="0">
                <a:solidFill>
                  <a:srgbClr val="0070C0"/>
                </a:solidFill>
              </a:rPr>
              <a:t>illustrated</a:t>
            </a:r>
            <a:r>
              <a:rPr lang="en-US" altLang="ko-KR" dirty="0"/>
              <a:t> the need for </a:t>
            </a:r>
            <a:r>
              <a:rPr lang="en-US" altLang="ko-KR" dirty="0">
                <a:solidFill>
                  <a:srgbClr val="0070C0"/>
                </a:solidFill>
              </a:rPr>
              <a:t>Hadoop workflow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/>
              <a:t>by </a:t>
            </a:r>
            <a:r>
              <a:rPr lang="en-US" altLang="ko-KR" dirty="0"/>
              <a:t>describing the requirements </a:t>
            </a:r>
            <a:r>
              <a:rPr lang="en-US" altLang="ko-KR" dirty="0">
                <a:solidFill>
                  <a:srgbClr val="0070C0"/>
                </a:solidFill>
              </a:rPr>
              <a:t>not met by existing workflow systems</a:t>
            </a:r>
            <a:r>
              <a:rPr lang="en-US" altLang="ko-KR" dirty="0"/>
              <a:t> in the large-scale Hadoop computing environments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 smtClean="0"/>
              <a:t>We explored some of the key capabilities of </a:t>
            </a:r>
            <a:r>
              <a:rPr lang="en-US" altLang="ko-KR" dirty="0" err="1" smtClean="0"/>
              <a:t>Oozie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How</a:t>
            </a:r>
            <a:r>
              <a:rPr lang="en-US" altLang="ko-KR" dirty="0" smtClean="0"/>
              <a:t> they </a:t>
            </a:r>
            <a:r>
              <a:rPr lang="en-US" altLang="ko-KR" dirty="0" smtClean="0">
                <a:solidFill>
                  <a:srgbClr val="0070C0"/>
                </a:solidFill>
              </a:rPr>
              <a:t>meet the requirements</a:t>
            </a:r>
            <a:r>
              <a:rPr lang="en-US" altLang="ko-KR" dirty="0" smtClean="0"/>
              <a:t>, and </a:t>
            </a:r>
            <a:r>
              <a:rPr lang="en-US" altLang="ko-KR" dirty="0" smtClean="0">
                <a:solidFill>
                  <a:srgbClr val="0070C0"/>
                </a:solidFill>
              </a:rPr>
              <a:t>identified several key areas </a:t>
            </a:r>
            <a:r>
              <a:rPr lang="en-US" altLang="ko-KR" dirty="0" smtClean="0"/>
              <a:t>for ongoing research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We discussed </a:t>
            </a:r>
            <a:r>
              <a:rPr lang="en-US" altLang="ko-KR" dirty="0" smtClean="0">
                <a:solidFill>
                  <a:srgbClr val="0070C0"/>
                </a:solidFill>
              </a:rPr>
              <a:t>some of the areas </a:t>
            </a:r>
            <a:r>
              <a:rPr lang="en-US" altLang="ko-KR" dirty="0" smtClean="0"/>
              <a:t>in which </a:t>
            </a:r>
            <a:r>
              <a:rPr lang="en-US" altLang="ko-KR" dirty="0" err="1" smtClean="0">
                <a:solidFill>
                  <a:srgbClr val="0070C0"/>
                </a:solidFill>
              </a:rPr>
              <a:t>Oozie</a:t>
            </a:r>
            <a:r>
              <a:rPr lang="en-US" altLang="ko-KR" dirty="0" smtClean="0">
                <a:solidFill>
                  <a:srgbClr val="0070C0"/>
                </a:solidFill>
              </a:rPr>
              <a:t> can mature</a:t>
            </a:r>
          </a:p>
          <a:p>
            <a:pPr lvl="1"/>
            <a:r>
              <a:rPr lang="en-US" altLang="ko-KR" dirty="0" err="1" smtClean="0"/>
              <a:t>Oozie</a:t>
            </a:r>
            <a:r>
              <a:rPr lang="en-US" altLang="ko-KR" dirty="0" smtClean="0"/>
              <a:t> provides </a:t>
            </a:r>
            <a:r>
              <a:rPr lang="en-US" altLang="ko-KR" dirty="0" smtClean="0">
                <a:solidFill>
                  <a:srgbClr val="0070C0"/>
                </a:solidFill>
              </a:rPr>
              <a:t>Yahoo and other organizations</a:t>
            </a:r>
            <a:r>
              <a:rPr lang="en-US" altLang="ko-KR" dirty="0" smtClean="0"/>
              <a:t> with major advantages in </a:t>
            </a:r>
            <a:r>
              <a:rPr lang="en-US" altLang="ko-KR" dirty="0" smtClean="0">
                <a:solidFill>
                  <a:srgbClr val="0070C0"/>
                </a:solidFill>
              </a:rPr>
              <a:t>security, scalability and operability</a:t>
            </a:r>
            <a:r>
              <a:rPr lang="en-US" altLang="ko-KR" dirty="0" smtClean="0"/>
              <a:t> for Hadoop based applications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D4481-A0BA-47B3-BC42-789928A53E6C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45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Apache Hadoop Service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Apache </a:t>
            </a:r>
            <a:r>
              <a:rPr lang="en-US" altLang="ko-KR" dirty="0" smtClean="0"/>
              <a:t>Hadoop </a:t>
            </a:r>
            <a:r>
              <a:rPr lang="en-US" altLang="ko-KR" dirty="0" smtClean="0">
                <a:solidFill>
                  <a:srgbClr val="0070C0"/>
                </a:solidFill>
              </a:rPr>
              <a:t>provides cloud-based services</a:t>
            </a:r>
            <a:r>
              <a:rPr lang="en-US" altLang="ko-KR" dirty="0" smtClean="0"/>
              <a:t> for batch oriented data processing that have </a:t>
            </a:r>
            <a:r>
              <a:rPr lang="en-US" altLang="ko-KR" dirty="0" smtClean="0">
                <a:solidFill>
                  <a:srgbClr val="0070C0"/>
                </a:solidFill>
              </a:rPr>
              <a:t>grown rapidly over the past six years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Consideration </a:t>
            </a:r>
            <a:r>
              <a:rPr lang="en-US" altLang="ko-KR" dirty="0" smtClean="0"/>
              <a:t>based on analyzing Hadoop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We considered several workflow implementations and found each of them </a:t>
            </a:r>
            <a:r>
              <a:rPr lang="en-US" altLang="ko-KR" dirty="0" smtClean="0">
                <a:solidFill>
                  <a:srgbClr val="0070C0"/>
                </a:solidFill>
              </a:rPr>
              <a:t>lacking in at least one of the four major requirements</a:t>
            </a:r>
          </a:p>
          <a:p>
            <a:pPr lvl="2"/>
            <a:r>
              <a:rPr lang="en-US" altLang="ko-KR" dirty="0" smtClean="0"/>
              <a:t>scale, multi-tenancy, Hadoop security, and operability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We developed a </a:t>
            </a:r>
            <a:r>
              <a:rPr lang="en-US" altLang="ko-KR" dirty="0" smtClean="0">
                <a:solidFill>
                  <a:srgbClr val="0070C0"/>
                </a:solidFill>
              </a:rPr>
              <a:t>new workflow system</a:t>
            </a:r>
            <a:r>
              <a:rPr lang="en-US" altLang="ko-KR" dirty="0" smtClean="0"/>
              <a:t> for Hadoop called </a:t>
            </a:r>
            <a:r>
              <a:rPr lang="en-US" altLang="ko-KR" dirty="0" err="1" smtClean="0"/>
              <a:t>Oozie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D4481-A0BA-47B3-BC42-789928A53E6C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51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Scalability</a:t>
            </a:r>
          </a:p>
          <a:p>
            <a:pPr lvl="1"/>
            <a:r>
              <a:rPr lang="en-US" altLang="ko-KR" dirty="0" smtClean="0"/>
              <a:t>Scalability in </a:t>
            </a:r>
            <a:r>
              <a:rPr lang="en-US" altLang="ko-KR" dirty="0" err="1" smtClean="0"/>
              <a:t>Oozie</a:t>
            </a:r>
            <a:r>
              <a:rPr lang="en-US" altLang="ko-KR" dirty="0" smtClean="0"/>
              <a:t> takes </a:t>
            </a:r>
            <a:r>
              <a:rPr lang="en-US" altLang="ko-KR" dirty="0" smtClean="0">
                <a:solidFill>
                  <a:srgbClr val="0070C0"/>
                </a:solidFill>
              </a:rPr>
              <a:t>a balanced approach</a:t>
            </a:r>
            <a:r>
              <a:rPr lang="en-US" altLang="ko-KR" dirty="0" smtClean="0"/>
              <a:t> combining both </a:t>
            </a:r>
            <a:r>
              <a:rPr lang="en-US" altLang="ko-KR" dirty="0" smtClean="0">
                <a:solidFill>
                  <a:srgbClr val="0070C0"/>
                </a:solidFill>
              </a:rPr>
              <a:t>horizontal and vertical scalability </a:t>
            </a:r>
            <a:r>
              <a:rPr lang="en-US" altLang="ko-KR" dirty="0" smtClean="0"/>
              <a:t>characteristics</a:t>
            </a:r>
          </a:p>
          <a:p>
            <a:pPr lvl="2"/>
            <a:r>
              <a:rPr lang="en-US" altLang="ko-KR" dirty="0" smtClean="0"/>
              <a:t>Whether </a:t>
            </a:r>
            <a:r>
              <a:rPr lang="en-US" altLang="ko-KR" dirty="0" smtClean="0">
                <a:solidFill>
                  <a:srgbClr val="0070C0"/>
                </a:solidFill>
              </a:rPr>
              <a:t>to add more resources to existing servers </a:t>
            </a:r>
            <a:r>
              <a:rPr lang="en-US" altLang="ko-KR" dirty="0" smtClean="0"/>
              <a:t>or </a:t>
            </a:r>
            <a:r>
              <a:rPr lang="en-US" altLang="ko-KR" dirty="0" smtClean="0">
                <a:solidFill>
                  <a:srgbClr val="0070C0"/>
                </a:solidFill>
              </a:rPr>
              <a:t>to add more servers to expand the capacity</a:t>
            </a:r>
            <a:r>
              <a:rPr lang="en-US" altLang="ko-KR" dirty="0" smtClean="0"/>
              <a:t> of </a:t>
            </a:r>
            <a:r>
              <a:rPr lang="en-US" altLang="ko-KR" dirty="0" err="1" smtClean="0"/>
              <a:t>Oozie</a:t>
            </a:r>
            <a:r>
              <a:rPr lang="en-US" altLang="ko-KR" dirty="0" smtClean="0"/>
              <a:t> service as demand grows</a:t>
            </a:r>
          </a:p>
          <a:p>
            <a:r>
              <a:rPr lang="en-US" altLang="ko-KR" dirty="0" smtClean="0"/>
              <a:t>Multi-tenancy</a:t>
            </a:r>
          </a:p>
          <a:p>
            <a:pPr lvl="1"/>
            <a:r>
              <a:rPr lang="en-US" altLang="ko-KR" dirty="0" err="1" smtClean="0"/>
              <a:t>Oozie</a:t>
            </a:r>
            <a:r>
              <a:rPr lang="en-US" altLang="ko-KR" dirty="0" smtClean="0"/>
              <a:t> is architected to </a:t>
            </a:r>
            <a:r>
              <a:rPr lang="en-US" altLang="ko-KR" dirty="0" smtClean="0">
                <a:solidFill>
                  <a:srgbClr val="0070C0"/>
                </a:solidFill>
              </a:rPr>
              <a:t>support </a:t>
            </a:r>
            <a:r>
              <a:rPr lang="en-US" altLang="ko-KR" dirty="0" err="1" smtClean="0">
                <a:solidFill>
                  <a:srgbClr val="0070C0"/>
                </a:solidFill>
              </a:rPr>
              <a:t>muliti</a:t>
            </a:r>
            <a:r>
              <a:rPr lang="en-US" altLang="ko-KR" dirty="0" smtClean="0">
                <a:solidFill>
                  <a:srgbClr val="0070C0"/>
                </a:solidFill>
              </a:rPr>
              <a:t>-tenancy</a:t>
            </a:r>
          </a:p>
          <a:p>
            <a:pPr lvl="2"/>
            <a:r>
              <a:rPr lang="en-US" altLang="ko-KR" dirty="0" smtClean="0"/>
              <a:t>The </a:t>
            </a:r>
            <a:r>
              <a:rPr lang="en-US" altLang="ko-KR" dirty="0" err="1" smtClean="0"/>
              <a:t>Oozie</a:t>
            </a:r>
            <a:r>
              <a:rPr lang="en-US" altLang="ko-KR" dirty="0" smtClean="0"/>
              <a:t> service isolates </a:t>
            </a:r>
            <a:r>
              <a:rPr lang="en-US" altLang="ko-KR" dirty="0" smtClean="0">
                <a:solidFill>
                  <a:srgbClr val="0070C0"/>
                </a:solidFill>
              </a:rPr>
              <a:t>processing to assure</a:t>
            </a:r>
            <a:r>
              <a:rPr lang="en-US" altLang="ko-KR" dirty="0" smtClean="0"/>
              <a:t> that </a:t>
            </a:r>
            <a:r>
              <a:rPr lang="en-US" altLang="ko-KR" dirty="0" smtClean="0">
                <a:solidFill>
                  <a:srgbClr val="0070C0"/>
                </a:solidFill>
              </a:rPr>
              <a:t>each user has access only to authorized resources</a:t>
            </a:r>
          </a:p>
          <a:p>
            <a:r>
              <a:rPr lang="en-US" altLang="ko-KR" dirty="0" smtClean="0"/>
              <a:t>Organizations</a:t>
            </a:r>
          </a:p>
          <a:p>
            <a:pPr lvl="1"/>
            <a:r>
              <a:rPr lang="en-US" altLang="ko-KR" dirty="0" err="1" smtClean="0"/>
              <a:t>Oozie</a:t>
            </a:r>
            <a:r>
              <a:rPr lang="en-US" altLang="ko-KR" dirty="0" smtClean="0"/>
              <a:t> provides organizations with </a:t>
            </a:r>
            <a:r>
              <a:rPr lang="en-US" altLang="ko-KR" dirty="0" smtClean="0">
                <a:solidFill>
                  <a:srgbClr val="0070C0"/>
                </a:solidFill>
              </a:rPr>
              <a:t>visibility into the operational characteristics of workloads </a:t>
            </a:r>
            <a:r>
              <a:rPr lang="en-US" altLang="ko-KR" dirty="0" smtClean="0"/>
              <a:t>on Hadoop</a:t>
            </a:r>
          </a:p>
          <a:p>
            <a:pPr lvl="2"/>
            <a:r>
              <a:rPr lang="en-US" altLang="ko-KR" dirty="0" smtClean="0"/>
              <a:t>A rich set of monitoring interfaces provides both </a:t>
            </a:r>
            <a:r>
              <a:rPr lang="en-US" altLang="ko-KR" dirty="0" smtClean="0">
                <a:solidFill>
                  <a:srgbClr val="0070C0"/>
                </a:solidFill>
              </a:rPr>
              <a:t>a user interface for interactive management</a:t>
            </a:r>
            <a:r>
              <a:rPr lang="en-US" altLang="ko-KR" dirty="0" smtClean="0"/>
              <a:t> and </a:t>
            </a:r>
            <a:r>
              <a:rPr lang="en-US" altLang="ko-KR" dirty="0" smtClean="0">
                <a:solidFill>
                  <a:srgbClr val="0070C0"/>
                </a:solidFill>
              </a:rPr>
              <a:t>APIs for integration with tools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D4481-A0BA-47B3-BC42-789928A53E6C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7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this </a:t>
            </a:r>
            <a:r>
              <a:rPr lang="en-US" altLang="ko-KR" dirty="0" smtClean="0"/>
              <a:t>paper</a:t>
            </a:r>
            <a:endParaRPr lang="en-US" altLang="ko-KR" dirty="0"/>
          </a:p>
          <a:p>
            <a:pPr lvl="1"/>
            <a:r>
              <a:rPr lang="en-US" altLang="ko-KR" dirty="0"/>
              <a:t>We explore related workflow systems and </a:t>
            </a:r>
            <a:r>
              <a:rPr lang="en-US" altLang="ko-KR" dirty="0">
                <a:solidFill>
                  <a:srgbClr val="0070C0"/>
                </a:solidFill>
              </a:rPr>
              <a:t>identify their shortcomings with respect to Hadoop requirements</a:t>
            </a:r>
          </a:p>
          <a:p>
            <a:pPr lvl="1"/>
            <a:r>
              <a:rPr lang="en-US" altLang="ko-KR" dirty="0"/>
              <a:t>We describes in detail the architectural attributes of </a:t>
            </a:r>
            <a:r>
              <a:rPr lang="en-US" altLang="ko-KR" dirty="0" err="1"/>
              <a:t>Oozie</a:t>
            </a:r>
            <a:endParaRPr lang="en-US" altLang="ko-KR" dirty="0"/>
          </a:p>
          <a:p>
            <a:pPr lvl="1"/>
            <a:r>
              <a:rPr lang="en-US" altLang="ko-KR" dirty="0"/>
              <a:t>We discuss </a:t>
            </a:r>
            <a:r>
              <a:rPr lang="en-US" altLang="ko-KR" dirty="0">
                <a:solidFill>
                  <a:srgbClr val="0070C0"/>
                </a:solidFill>
              </a:rPr>
              <a:t>how the architecture behaves in Yahoo! production setup </a:t>
            </a:r>
            <a:r>
              <a:rPr lang="en-US" altLang="ko-KR" dirty="0"/>
              <a:t>at Yahoo</a:t>
            </a:r>
            <a:r>
              <a:rPr lang="en-US" altLang="ko-KR" dirty="0" smtClean="0"/>
              <a:t>!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D4481-A0BA-47B3-BC42-789928A53E6C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099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e-Science project</a:t>
            </a:r>
          </a:p>
          <a:p>
            <a:pPr lvl="1"/>
            <a:r>
              <a:rPr lang="en-US" altLang="ko-KR" dirty="0" err="1" smtClean="0"/>
              <a:t>Kepler</a:t>
            </a:r>
            <a:endParaRPr lang="en-US" altLang="ko-KR" dirty="0"/>
          </a:p>
          <a:p>
            <a:pPr lvl="2"/>
            <a:r>
              <a:rPr lang="en-US" altLang="ko-KR" dirty="0" smtClean="0"/>
              <a:t>The workflow are defined using the </a:t>
            </a:r>
            <a:r>
              <a:rPr lang="en-US" altLang="ko-KR" dirty="0" err="1" smtClean="0">
                <a:solidFill>
                  <a:srgbClr val="0070C0"/>
                </a:solidFill>
              </a:rPr>
              <a:t>Kepler</a:t>
            </a:r>
            <a:r>
              <a:rPr lang="en-US" altLang="ko-KR" dirty="0" smtClean="0">
                <a:solidFill>
                  <a:srgbClr val="0070C0"/>
                </a:solidFill>
              </a:rPr>
              <a:t> graphical interface </a:t>
            </a:r>
            <a:r>
              <a:rPr lang="en-US" altLang="ko-KR" dirty="0" smtClean="0"/>
              <a:t>and </a:t>
            </a:r>
            <a:r>
              <a:rPr lang="en-US" altLang="ko-KR" dirty="0" smtClean="0">
                <a:solidFill>
                  <a:srgbClr val="0070C0"/>
                </a:solidFill>
              </a:rPr>
              <a:t>data is stored either locally or remotely</a:t>
            </a:r>
          </a:p>
          <a:p>
            <a:pPr lvl="1"/>
            <a:r>
              <a:rPr lang="en-US" altLang="ko-KR" dirty="0" err="1" smtClean="0"/>
              <a:t>Taverna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Taverna</a:t>
            </a:r>
            <a:r>
              <a:rPr lang="en-US" altLang="ko-KR" dirty="0" smtClean="0"/>
              <a:t> is another </a:t>
            </a:r>
            <a:r>
              <a:rPr lang="en-US" altLang="ko-KR" dirty="0" smtClean="0">
                <a:solidFill>
                  <a:srgbClr val="0070C0"/>
                </a:solidFill>
              </a:rPr>
              <a:t>e-Science tool </a:t>
            </a:r>
            <a:r>
              <a:rPr lang="en-US" altLang="ko-KR" dirty="0" smtClean="0"/>
              <a:t>to construct and execute workflows using local and/or data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However</a:t>
            </a:r>
          </a:p>
          <a:p>
            <a:pPr lvl="1"/>
            <a:r>
              <a:rPr lang="en-US" altLang="ko-KR" dirty="0"/>
              <a:t>The ability </a:t>
            </a:r>
            <a:r>
              <a:rPr lang="en-US" altLang="ko-KR" dirty="0">
                <a:solidFill>
                  <a:srgbClr val="0070C0"/>
                </a:solidFill>
              </a:rPr>
              <a:t>to process large amount of data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rgbClr val="0070C0"/>
                </a:solidFill>
              </a:rPr>
              <a:t>placement of task executions</a:t>
            </a:r>
            <a:r>
              <a:rPr lang="en-US" altLang="ko-KR" dirty="0"/>
              <a:t> on a distributed environment is still </a:t>
            </a:r>
            <a:r>
              <a:rPr lang="en-US" altLang="ko-KR" dirty="0">
                <a:solidFill>
                  <a:srgbClr val="0070C0"/>
                </a:solidFill>
              </a:rPr>
              <a:t>very limited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D4481-A0BA-47B3-BC42-789928A53E6C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65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Pegasus(</a:t>
            </a:r>
            <a:r>
              <a:rPr lang="en-US" altLang="ko-KR" dirty="0" err="1" smtClean="0"/>
              <a:t>Peta</a:t>
            </a:r>
            <a:r>
              <a:rPr lang="en-US" altLang="ko-KR" dirty="0" smtClean="0"/>
              <a:t>-Scale Graph Mining System)</a:t>
            </a:r>
          </a:p>
          <a:p>
            <a:pPr lvl="1"/>
            <a:r>
              <a:rPr lang="en-US" altLang="ko-KR" dirty="0" smtClean="0"/>
              <a:t>The DAG, </a:t>
            </a:r>
            <a:r>
              <a:rPr lang="en-US" altLang="ko-KR" dirty="0" smtClean="0">
                <a:solidFill>
                  <a:srgbClr val="0070C0"/>
                </a:solidFill>
              </a:rPr>
              <a:t>which</a:t>
            </a:r>
            <a:r>
              <a:rPr lang="en-US" altLang="ko-KR" dirty="0" smtClean="0"/>
              <a:t> is </a:t>
            </a:r>
            <a:r>
              <a:rPr lang="en-US" altLang="ko-KR" dirty="0" smtClean="0">
                <a:solidFill>
                  <a:srgbClr val="0070C0"/>
                </a:solidFill>
              </a:rPr>
              <a:t>represented in an XML format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70C0"/>
                </a:solidFill>
              </a:rPr>
              <a:t>provides detailed information</a:t>
            </a:r>
            <a:r>
              <a:rPr lang="en-US" altLang="ko-KR" dirty="0" smtClean="0"/>
              <a:t> about the tasks, the input data set and the generated data set</a:t>
            </a:r>
            <a:endParaRPr lang="en-US" altLang="ko-KR" dirty="0"/>
          </a:p>
          <a:p>
            <a:r>
              <a:rPr lang="en-US" altLang="ko-KR" dirty="0"/>
              <a:t>Azkaban</a:t>
            </a:r>
          </a:p>
          <a:p>
            <a:pPr lvl="1"/>
            <a:r>
              <a:rPr lang="en-US" altLang="ko-KR" dirty="0" smtClean="0"/>
              <a:t>Azkaban is </a:t>
            </a:r>
            <a:r>
              <a:rPr lang="en-US" altLang="ko-KR" dirty="0" smtClean="0">
                <a:solidFill>
                  <a:srgbClr val="0070C0"/>
                </a:solidFill>
              </a:rPr>
              <a:t>a batch job scheduler</a:t>
            </a:r>
            <a:r>
              <a:rPr lang="en-US" altLang="ko-KR" dirty="0" smtClean="0"/>
              <a:t> that can be considered as an amalgamation of the UNIX </a:t>
            </a:r>
            <a:r>
              <a:rPr lang="en-US" altLang="ko-KR" i="1" dirty="0" err="1" smtClean="0"/>
              <a:t>cron</a:t>
            </a:r>
            <a:r>
              <a:rPr lang="en-US" altLang="ko-KR" dirty="0" smtClean="0"/>
              <a:t> and make </a:t>
            </a:r>
            <a:r>
              <a:rPr lang="en-US" altLang="ko-KR" i="1" dirty="0" smtClean="0"/>
              <a:t>utilities</a:t>
            </a:r>
            <a:endParaRPr lang="en-US" altLang="ko-KR" i="1" dirty="0"/>
          </a:p>
          <a:p>
            <a:r>
              <a:rPr lang="en-US" altLang="ko-KR" dirty="0"/>
              <a:t>Pig and Hive</a:t>
            </a:r>
            <a:endParaRPr lang="ko-KR" altLang="en-US" dirty="0"/>
          </a:p>
          <a:p>
            <a:pPr lvl="1"/>
            <a:r>
              <a:rPr lang="en-US" altLang="ko-KR" dirty="0" smtClean="0"/>
              <a:t>Pig and Hive create an execution plan </a:t>
            </a:r>
            <a:r>
              <a:rPr lang="en-US" altLang="ko-KR" dirty="0" smtClean="0">
                <a:solidFill>
                  <a:srgbClr val="0070C0"/>
                </a:solidFill>
              </a:rPr>
              <a:t>for each script</a:t>
            </a:r>
            <a:r>
              <a:rPr lang="en-US" altLang="ko-KR" dirty="0" smtClean="0"/>
              <a:t> based on data and the processing logic</a:t>
            </a:r>
          </a:p>
          <a:p>
            <a:pPr lvl="2"/>
            <a:r>
              <a:rPr lang="en-US" altLang="ko-KR" dirty="0" smtClean="0"/>
              <a:t>Pig and Hive </a:t>
            </a:r>
            <a:r>
              <a:rPr lang="en-US" altLang="ko-KR" dirty="0" smtClean="0">
                <a:solidFill>
                  <a:srgbClr val="0070C0"/>
                </a:solidFill>
              </a:rPr>
              <a:t>lack operational and monitoring</a:t>
            </a:r>
            <a:r>
              <a:rPr lang="en-US" altLang="ko-KR" dirty="0" smtClean="0"/>
              <a:t> support for life-cycle management </a:t>
            </a:r>
            <a:r>
              <a:rPr lang="en-US" altLang="ko-KR" dirty="0" smtClean="0">
                <a:solidFill>
                  <a:srgbClr val="0070C0"/>
                </a:solidFill>
              </a:rPr>
              <a:t>such as suspend/pause/resume/kill of each job</a:t>
            </a:r>
          </a:p>
          <a:p>
            <a:r>
              <a:rPr lang="en-US" altLang="ko-KR" dirty="0"/>
              <a:t>We find that there is </a:t>
            </a:r>
            <a:r>
              <a:rPr lang="en-US" altLang="ko-KR" dirty="0">
                <a:solidFill>
                  <a:srgbClr val="0070C0"/>
                </a:solidFill>
              </a:rPr>
              <a:t>no full-fledge workflow management system appropriate for Hadoop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D4481-A0BA-47B3-BC42-789928A53E6C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78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Oozie</a:t>
            </a:r>
            <a:r>
              <a:rPr lang="en-US" altLang="ko-KR" dirty="0"/>
              <a:t> Features and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6725" y="1228725"/>
            <a:ext cx="4825355" cy="4525963"/>
          </a:xfrm>
        </p:spPr>
        <p:txBody>
          <a:bodyPr/>
          <a:lstStyle/>
          <a:p>
            <a:r>
              <a:rPr lang="en-US" altLang="ko-KR" dirty="0" err="1" smtClean="0"/>
              <a:t>Oozie</a:t>
            </a:r>
            <a:r>
              <a:rPr lang="en-US" altLang="ko-KR" dirty="0" smtClean="0"/>
              <a:t> Internals</a:t>
            </a:r>
          </a:p>
          <a:p>
            <a:pPr lvl="1"/>
            <a:r>
              <a:rPr lang="en-US" altLang="ko-KR" dirty="0" err="1" smtClean="0"/>
              <a:t>Oozie</a:t>
            </a:r>
            <a:r>
              <a:rPr lang="en-US" altLang="ko-KR" dirty="0" smtClean="0"/>
              <a:t> server </a:t>
            </a:r>
            <a:r>
              <a:rPr lang="en-US" altLang="ko-KR" dirty="0" smtClean="0">
                <a:solidFill>
                  <a:srgbClr val="0070C0"/>
                </a:solidFill>
              </a:rPr>
              <a:t>provides a REST API</a:t>
            </a:r>
            <a:r>
              <a:rPr lang="en-US" altLang="ko-KR" dirty="0" smtClean="0"/>
              <a:t> support where each request is being authenticated by pluggable authentication module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The workflow engine </a:t>
            </a:r>
            <a:r>
              <a:rPr lang="en-US" altLang="ko-KR" dirty="0" smtClean="0"/>
              <a:t>accomplishes these through a set of pre-defined </a:t>
            </a:r>
            <a:r>
              <a:rPr lang="en-US" altLang="ko-KR" dirty="0" smtClean="0">
                <a:solidFill>
                  <a:srgbClr val="0070C0"/>
                </a:solidFill>
              </a:rPr>
              <a:t>internal sub-tasks called </a:t>
            </a:r>
            <a:r>
              <a:rPr lang="en-US" altLang="ko-KR" i="1" dirty="0" smtClean="0">
                <a:solidFill>
                  <a:srgbClr val="0070C0"/>
                </a:solidFill>
              </a:rPr>
              <a:t>command</a:t>
            </a:r>
          </a:p>
          <a:p>
            <a:pPr lvl="2"/>
            <a:r>
              <a:rPr lang="en-US" altLang="ko-KR" dirty="0" smtClean="0"/>
              <a:t>There are two types of commands: some are executed </a:t>
            </a:r>
            <a:r>
              <a:rPr lang="en-US" altLang="ko-KR" dirty="0" smtClean="0">
                <a:solidFill>
                  <a:srgbClr val="0070C0"/>
                </a:solidFill>
              </a:rPr>
              <a:t>when the user submits the request</a:t>
            </a:r>
            <a:r>
              <a:rPr lang="en-US" altLang="ko-KR" dirty="0" smtClean="0"/>
              <a:t> and </a:t>
            </a:r>
            <a:r>
              <a:rPr lang="en-US" altLang="ko-KR" dirty="0" smtClean="0">
                <a:solidFill>
                  <a:srgbClr val="0070C0"/>
                </a:solidFill>
              </a:rPr>
              <a:t>others are executed asynchronously</a:t>
            </a:r>
          </a:p>
          <a:p>
            <a:pPr lvl="1"/>
            <a:r>
              <a:rPr lang="en-US" altLang="ko-KR" dirty="0" smtClean="0"/>
              <a:t>Most of the commands are </a:t>
            </a:r>
            <a:r>
              <a:rPr lang="en-US" altLang="ko-KR" dirty="0" smtClean="0">
                <a:solidFill>
                  <a:srgbClr val="0070C0"/>
                </a:solidFill>
              </a:rPr>
              <a:t>stored in an internal priority queue </a:t>
            </a:r>
            <a:r>
              <a:rPr lang="en-US" altLang="ko-KR" dirty="0" smtClean="0"/>
              <a:t>from where a pool of worker threads picks up and executes those commands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D4481-A0BA-47B3-BC42-789928A53E6C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340768"/>
            <a:ext cx="3233735" cy="4749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 bwMode="auto">
          <a:xfrm>
            <a:off x="6490816" y="1378868"/>
            <a:ext cx="2151236" cy="300732"/>
          </a:xfrm>
          <a:prstGeom prst="roundRect">
            <a:avLst/>
          </a:prstGeom>
          <a:solidFill>
            <a:srgbClr val="00B0F0">
              <a:alpha val="20000"/>
            </a:srgb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7244681" y="3225800"/>
            <a:ext cx="1607219" cy="681856"/>
          </a:xfrm>
          <a:prstGeom prst="roundRect">
            <a:avLst/>
          </a:prstGeom>
          <a:noFill/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7246913" y="3920356"/>
            <a:ext cx="1607219" cy="681856"/>
          </a:xfrm>
          <a:prstGeom prst="roundRect">
            <a:avLst/>
          </a:prstGeom>
          <a:noFill/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6325593" y="2910272"/>
            <a:ext cx="595908" cy="747328"/>
          </a:xfrm>
          <a:prstGeom prst="roundRect">
            <a:avLst/>
          </a:prstGeom>
          <a:noFill/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6972300" y="2897572"/>
            <a:ext cx="254000" cy="1864928"/>
          </a:xfrm>
          <a:prstGeom prst="roundRect">
            <a:avLst/>
          </a:prstGeom>
          <a:noFill/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846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Oozie</a:t>
            </a:r>
            <a:r>
              <a:rPr lang="en-US" altLang="ko-KR" dirty="0"/>
              <a:t> Features and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6725" y="1228725"/>
            <a:ext cx="4825355" cy="4525963"/>
          </a:xfrm>
        </p:spPr>
        <p:txBody>
          <a:bodyPr/>
          <a:lstStyle/>
          <a:p>
            <a:r>
              <a:rPr lang="en-US" altLang="ko-KR" dirty="0" err="1" smtClean="0"/>
              <a:t>Oozie</a:t>
            </a:r>
            <a:r>
              <a:rPr lang="en-US" altLang="ko-KR" dirty="0" smtClean="0"/>
              <a:t> Internals</a:t>
            </a:r>
          </a:p>
          <a:p>
            <a:pPr lvl="1"/>
            <a:r>
              <a:rPr lang="en-US" altLang="ko-KR" dirty="0" err="1" smtClean="0"/>
              <a:t>Oozie</a:t>
            </a:r>
            <a:r>
              <a:rPr lang="en-US" altLang="ko-KR" dirty="0" smtClean="0"/>
              <a:t> has built-in auto recovery mechanism where a dedicated thread </a:t>
            </a:r>
            <a:r>
              <a:rPr lang="en-US" altLang="ko-KR" dirty="0" smtClean="0">
                <a:solidFill>
                  <a:srgbClr val="0070C0"/>
                </a:solidFill>
              </a:rPr>
              <a:t>periodically runs to monitor the progress </a:t>
            </a:r>
            <a:r>
              <a:rPr lang="en-US" altLang="ko-KR" dirty="0" smtClean="0"/>
              <a:t>of all the active jobs and </a:t>
            </a:r>
            <a:r>
              <a:rPr lang="en-US" altLang="ko-KR" dirty="0" smtClean="0">
                <a:solidFill>
                  <a:srgbClr val="0070C0"/>
                </a:solidFill>
              </a:rPr>
              <a:t>take necessary action if any job stuck in some states</a:t>
            </a:r>
          </a:p>
          <a:p>
            <a:pPr lvl="1"/>
            <a:r>
              <a:rPr lang="en-US" altLang="ko-KR" dirty="0" smtClean="0"/>
              <a:t>There are two other daemon threads: one </a:t>
            </a:r>
            <a:r>
              <a:rPr lang="en-US" altLang="ko-KR" dirty="0" smtClean="0">
                <a:solidFill>
                  <a:srgbClr val="0070C0"/>
                </a:solidFill>
              </a:rPr>
              <a:t>for purging the old records from DB</a:t>
            </a:r>
            <a:r>
              <a:rPr lang="en-US" altLang="ko-KR" dirty="0" smtClean="0"/>
              <a:t> and other one </a:t>
            </a:r>
            <a:r>
              <a:rPr lang="en-US" altLang="ko-KR" dirty="0" smtClean="0">
                <a:solidFill>
                  <a:srgbClr val="0070C0"/>
                </a:solidFill>
              </a:rPr>
              <a:t>to check the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external status </a:t>
            </a:r>
            <a:r>
              <a:rPr lang="en-US" altLang="ko-KR" dirty="0" smtClean="0"/>
              <a:t>of any submitted Hadoop job</a:t>
            </a:r>
          </a:p>
          <a:p>
            <a:pPr lvl="1"/>
            <a:r>
              <a:rPr lang="en-US" altLang="ko-KR" dirty="0" err="1" smtClean="0"/>
              <a:t>Oozie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supports multiple databases </a:t>
            </a:r>
            <a:r>
              <a:rPr lang="en-US" altLang="ko-KR" dirty="0" smtClean="0"/>
              <a:t>such as </a:t>
            </a:r>
            <a:r>
              <a:rPr lang="en-US" altLang="ko-KR" dirty="0" err="1" smtClean="0"/>
              <a:t>Oracle,MySQL</a:t>
            </a:r>
            <a:r>
              <a:rPr lang="en-US" altLang="ko-KR" dirty="0" smtClean="0"/>
              <a:t>, Apache Derby, etc. to store the </a:t>
            </a:r>
            <a:r>
              <a:rPr lang="en-US" altLang="ko-KR" dirty="0" smtClean="0">
                <a:solidFill>
                  <a:srgbClr val="0070C0"/>
                </a:solidFill>
              </a:rPr>
              <a:t>internal states through a generic persistence layer</a:t>
            </a: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D4481-A0BA-47B3-BC42-789928A53E6C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340768"/>
            <a:ext cx="3233735" cy="4749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 bwMode="auto">
          <a:xfrm>
            <a:off x="6490816" y="1378868"/>
            <a:ext cx="2151236" cy="300732"/>
          </a:xfrm>
          <a:prstGeom prst="roundRect">
            <a:avLst/>
          </a:prstGeom>
          <a:solidFill>
            <a:srgbClr val="00B0F0">
              <a:alpha val="20000"/>
            </a:srgb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6349157" y="3645024"/>
            <a:ext cx="521543" cy="1008112"/>
          </a:xfrm>
          <a:prstGeom prst="roundRect">
            <a:avLst/>
          </a:prstGeom>
          <a:noFill/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94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최종 템플릿2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 템플릿2</Template>
  <TotalTime>9268</TotalTime>
  <Words>2681</Words>
  <Application>Microsoft Office PowerPoint</Application>
  <PresentationFormat>화면 슬라이드 쇼(4:3)</PresentationFormat>
  <Paragraphs>366</Paragraphs>
  <Slides>22</Slides>
  <Notes>22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24" baseType="lpstr">
      <vt:lpstr>최종 템플릿2</vt:lpstr>
      <vt:lpstr>1_디자인 사용자 지정</vt:lpstr>
      <vt:lpstr>PowerPoint 프레젠테이션</vt:lpstr>
      <vt:lpstr>Contents</vt:lpstr>
      <vt:lpstr>Introduction</vt:lpstr>
      <vt:lpstr>Introduction</vt:lpstr>
      <vt:lpstr>Introduction</vt:lpstr>
      <vt:lpstr>Related Work</vt:lpstr>
      <vt:lpstr>Related Work</vt:lpstr>
      <vt:lpstr>Oozie Features and Functions</vt:lpstr>
      <vt:lpstr>Oozie Features and Functions</vt:lpstr>
      <vt:lpstr>Oozie Features and Functions</vt:lpstr>
      <vt:lpstr>Oozie Features and Functions</vt:lpstr>
      <vt:lpstr>Oozie Features and Functions</vt:lpstr>
      <vt:lpstr>Multi-tenancy</vt:lpstr>
      <vt:lpstr>Security</vt:lpstr>
      <vt:lpstr>Operability, Reliability and Monitoring</vt:lpstr>
      <vt:lpstr>Experimental Setup</vt:lpstr>
      <vt:lpstr>Experimental Results and Analysis</vt:lpstr>
      <vt:lpstr>Experimental Results and Analysis</vt:lpstr>
      <vt:lpstr>Experimental Results and Analysis</vt:lpstr>
      <vt:lpstr>Experimental Results and Analysis</vt:lpstr>
      <vt:lpstr>Future Work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dblab-k</dc:creator>
  <cp:lastModifiedBy>dblab-k</cp:lastModifiedBy>
  <cp:revision>896</cp:revision>
  <cp:lastPrinted>2014-02-03T10:18:56Z</cp:lastPrinted>
  <dcterms:created xsi:type="dcterms:W3CDTF">2013-09-22T16:11:09Z</dcterms:created>
  <dcterms:modified xsi:type="dcterms:W3CDTF">2014-03-10T09:02:00Z</dcterms:modified>
</cp:coreProperties>
</file>