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65" r:id="rId2"/>
  </p:sldMasterIdLst>
  <p:notesMasterIdLst>
    <p:notesMasterId r:id="rId20"/>
  </p:notesMasterIdLst>
  <p:sldIdLst>
    <p:sldId id="256" r:id="rId3"/>
    <p:sldId id="258" r:id="rId4"/>
    <p:sldId id="259" r:id="rId5"/>
    <p:sldId id="270" r:id="rId6"/>
    <p:sldId id="281" r:id="rId7"/>
    <p:sldId id="282" r:id="rId8"/>
    <p:sldId id="283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1E15161-21B1-4121-A181-913121710181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30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9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710191D1-11A1-41A1-8101-B1C121C1B18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4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A1D1D1-7131-41E1-B1D1-21C131F1312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91F131-F101-41A1-91B1-C1F14101516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2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F1618151-D181-41D1-8151-71312131519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2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F1618151-D181-41D1-8151-71312131519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017151-D1D1-4181-B181-614131219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6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9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9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2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9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78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71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9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38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77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286A-478C-4789-9DED-315121F8E817}" type="datetimeFigureOut">
              <a:rPr lang="en-IN" smtClean="0"/>
              <a:t>23-02-2014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10000"/>
              </a:lnSpc>
            </a:pPr>
            <a:fld id="{C1017191-1191-41D1-91C1-D14121819141}" type="slidenum">
              <a:rPr lang="en-IN" sz="1200" smtClean="0">
                <a:solidFill>
                  <a:srgbClr val="6DB23F"/>
                </a:solidFill>
                <a:latin typeface="Arial Black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5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"/>
          <p:cNvSpPr/>
          <p:nvPr/>
        </p:nvSpPr>
        <p:spPr>
          <a:xfrm>
            <a:off x="1066680" y="3352680"/>
            <a:ext cx="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" name="CustomShape 2"/>
          <p:cNvSpPr/>
          <p:nvPr/>
        </p:nvSpPr>
        <p:spPr>
          <a:xfrm>
            <a:off x="2532600" y="2706480"/>
            <a:ext cx="4592520" cy="640440"/>
          </a:xfrm>
          <a:prstGeom prst="rect">
            <a:avLst/>
          </a:prstGeom>
        </p:spPr>
        <p:txBody>
          <a:bodyPr wrap="none"/>
          <a:lstStyle/>
          <a:p>
            <a:pPr algn="ctr"/>
            <a:r>
              <a:rPr lang="en-IN" sz="3600" b="1" dirty="0" smtClean="0">
                <a:solidFill>
                  <a:srgbClr val="103B64"/>
                </a:solidFill>
                <a:latin typeface="Lucida Console"/>
              </a:rPr>
              <a:t>Apache </a:t>
            </a:r>
            <a:r>
              <a:rPr lang="en-IN" sz="3600" b="1" dirty="0" smtClean="0">
                <a:solidFill>
                  <a:srgbClr val="103B64"/>
                </a:solidFill>
                <a:latin typeface="Lucida Console"/>
              </a:rPr>
              <a:t>Oozie</a:t>
            </a:r>
          </a:p>
          <a:p>
            <a:pPr algn="ctr"/>
            <a:endParaRPr lang="en-US" b="1" dirty="0" smtClean="0">
              <a:solidFill>
                <a:srgbClr val="103B64"/>
              </a:solidFill>
              <a:latin typeface="Lucida Console"/>
            </a:endParaRPr>
          </a:p>
          <a:p>
            <a:pPr algn="ctr"/>
            <a:endParaRPr lang="en-US" b="1" dirty="0">
              <a:solidFill>
                <a:srgbClr val="103B64"/>
              </a:solidFill>
              <a:latin typeface="Lucida Console"/>
            </a:endParaRPr>
          </a:p>
          <a:p>
            <a:pPr algn="ctr"/>
            <a:endParaRPr lang="en-US" b="1" dirty="0" smtClean="0">
              <a:solidFill>
                <a:srgbClr val="103B64"/>
              </a:solidFill>
              <a:latin typeface="Lucida Console"/>
            </a:endParaRPr>
          </a:p>
          <a:p>
            <a:pPr algn="ctr"/>
            <a:endParaRPr lang="en-US" b="1" dirty="0">
              <a:solidFill>
                <a:srgbClr val="103B64"/>
              </a:solidFill>
              <a:latin typeface="Lucida Console"/>
            </a:endParaRPr>
          </a:p>
          <a:p>
            <a:pPr algn="ctr"/>
            <a:endParaRPr lang="en-US" b="1" dirty="0" smtClean="0">
              <a:solidFill>
                <a:srgbClr val="103B64"/>
              </a:solidFill>
              <a:latin typeface="Lucida Console"/>
            </a:endParaRPr>
          </a:p>
          <a:p>
            <a:pPr algn="ctr"/>
            <a:r>
              <a:rPr lang="en-US" b="1" dirty="0">
                <a:solidFill>
                  <a:srgbClr val="103B64"/>
                </a:solidFill>
                <a:latin typeface="Lucida Console"/>
              </a:rPr>
              <a:t>	</a:t>
            </a:r>
            <a:r>
              <a:rPr lang="en-US" b="1" dirty="0" smtClean="0">
                <a:solidFill>
                  <a:srgbClr val="103B64"/>
                </a:solidFill>
                <a:latin typeface="Lucida Console"/>
              </a:rPr>
              <a:t>						</a:t>
            </a:r>
            <a:r>
              <a:rPr lang="en-US" b="1" dirty="0" err="1" smtClean="0">
                <a:solidFill>
                  <a:srgbClr val="103B64"/>
                </a:solidFill>
                <a:latin typeface="Lucida Console"/>
              </a:rPr>
              <a:t>Shalish.V.J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Workflow job Status: Command line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  output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shows the status: RUNNING, KILLED, or SUCCEEDED</a:t>
            </a:r>
            <a:endParaRPr lang="en-IN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00" y="1268760"/>
            <a:ext cx="5867342" cy="50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8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Workflow job Status : Web UI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dirty="0" err="1" smtClean="0">
                <a:solidFill>
                  <a:srgbClr val="000000"/>
                </a:solidFill>
                <a:latin typeface="Verdana"/>
              </a:rPr>
              <a:t>Oozie’s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web UI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available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at </a:t>
            </a:r>
            <a:r>
              <a:rPr lang="en-IN" dirty="0">
                <a:solidFill>
                  <a:srgbClr val="00B0F0"/>
                </a:solidFill>
                <a:latin typeface="Verdana"/>
              </a:rPr>
              <a:t>http://</a:t>
            </a:r>
            <a:r>
              <a:rPr lang="en-IN" dirty="0" smtClean="0">
                <a:solidFill>
                  <a:srgbClr val="00B0F0"/>
                </a:solidFill>
                <a:latin typeface="Verdana"/>
              </a:rPr>
              <a:t>localhost:11000/oozie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" y="1723309"/>
            <a:ext cx="8724457" cy="435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Oozie </a:t>
            </a:r>
            <a:r>
              <a:rPr lang="en-US" sz="2000" b="1" dirty="0">
                <a:solidFill>
                  <a:srgbClr val="3D97BB"/>
                </a:solidFill>
                <a:latin typeface="Verdana"/>
                <a:ea typeface="ＭＳ Ｐゴシック"/>
              </a:rPr>
              <a:t>Coordinator Engine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Oozie Coordinator system allows the user to define and execute recurrent and interdependent workflow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jobs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0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Coordinator.xml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Oozie Coordinator system allows the user to define and execute recurrent and interdependent workflow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jobs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Job runs every 3 minutes between start and end time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4" y="2132856"/>
            <a:ext cx="86896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Properties File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915403" cy="180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372"/>
            <a:ext cx="7347728" cy="3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4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Workflow job Status : Web UI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dirty="0" err="1" smtClean="0">
                <a:solidFill>
                  <a:srgbClr val="000000"/>
                </a:solidFill>
                <a:latin typeface="Verdana"/>
              </a:rPr>
              <a:t>Oozie’s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web UI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available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at </a:t>
            </a:r>
            <a:r>
              <a:rPr lang="en-IN" dirty="0">
                <a:solidFill>
                  <a:srgbClr val="00B0F0"/>
                </a:solidFill>
                <a:latin typeface="Verdana"/>
              </a:rPr>
              <a:t>http://</a:t>
            </a:r>
            <a:r>
              <a:rPr lang="en-IN" dirty="0" smtClean="0">
                <a:solidFill>
                  <a:srgbClr val="00B0F0"/>
                </a:solidFill>
                <a:latin typeface="Verdana"/>
              </a:rPr>
              <a:t>localhost:11000/oozie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" y="2081854"/>
            <a:ext cx="889248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0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Workflow job Status : Web UI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1" y="826230"/>
            <a:ext cx="891504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24080" y="1411200"/>
            <a:ext cx="60195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IN" sz="3600" b="1">
                <a:solidFill>
                  <a:srgbClr val="175C8D"/>
                </a:solidFill>
                <a:latin typeface="Candara"/>
                <a:ea typeface="ＭＳ Ｐゴシック"/>
              </a:rPr>
              <a:t>Thank YOU !!!</a:t>
            </a:r>
            <a:endParaRPr/>
          </a:p>
        </p:txBody>
      </p:sp>
      <p:sp>
        <p:nvSpPr>
          <p:cNvPr id="94" name="Line 2"/>
          <p:cNvSpPr/>
          <p:nvPr/>
        </p:nvSpPr>
        <p:spPr>
          <a:xfrm>
            <a:off x="0" y="3047760"/>
            <a:ext cx="9144000" cy="0"/>
          </a:xfrm>
          <a:prstGeom prst="line">
            <a:avLst/>
          </a:prstGeom>
          <a:ln w="38160">
            <a:solidFill>
              <a:srgbClr val="348DE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Introduction</a:t>
            </a:r>
            <a:endParaRPr dirty="0"/>
          </a:p>
        </p:txBody>
      </p:sp>
      <p:sp>
        <p:nvSpPr>
          <p:cNvPr id="26" name="CustomShape 2"/>
          <p:cNvSpPr/>
          <p:nvPr/>
        </p:nvSpPr>
        <p:spPr>
          <a:xfrm>
            <a:off x="110160" y="685800"/>
            <a:ext cx="8915040" cy="5028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Apache Oozie is a system for running workflows of dependent jobs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2 main parts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: </a:t>
            </a:r>
            <a:endParaRPr lang="en-IN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workflow engine : </a:t>
            </a:r>
            <a:endParaRPr lang="en-IN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stores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and runs workflows composed of different types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	of Hadoop jobs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coordinator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engine :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runs workflow jobs based on predefined schedules and data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availability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. </a:t>
            </a:r>
            <a:endParaRPr lang="en-IN" dirty="0" smtClean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err="1" smtClean="0">
                <a:solidFill>
                  <a:srgbClr val="3D97BB"/>
                </a:solidFill>
                <a:latin typeface="Verdana"/>
                <a:ea typeface="ＭＳ Ｐゴシック"/>
              </a:rPr>
              <a:t>WorkFlow</a:t>
            </a:r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Workflow constitutes of Action nodes and Control flow nodes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Action nodes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performs a workflow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task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Control flow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nodes 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governs the workflow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execution between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actions</a:t>
            </a:r>
            <a:endParaRPr lang="en-IN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IN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Oozie workflow definition : Max temperature MR Job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5" y="908720"/>
            <a:ext cx="6828030" cy="510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 b="1" dirty="0">
                <a:solidFill>
                  <a:srgbClr val="3D97BB"/>
                </a:solidFill>
                <a:latin typeface="Verdana"/>
                <a:ea typeface="ＭＳ Ｐゴシック"/>
              </a:rPr>
              <a:t>Oozie workflow definition : Max temperature MR </a:t>
            </a:r>
            <a:r>
              <a:rPr lang="en-IN" sz="2000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Job contd..</a:t>
            </a:r>
            <a:endParaRPr lang="en-IN" sz="2000" dirty="0"/>
          </a:p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02" y="764704"/>
            <a:ext cx="6880266" cy="513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9895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116632"/>
            <a:ext cx="511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Transition Diagram of Oozie workflow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6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726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Oozie workflow Application: </a:t>
            </a:r>
            <a:r>
              <a:rPr lang="en-US" b="1" dirty="0">
                <a:solidFill>
                  <a:srgbClr val="3D97BB"/>
                </a:solidFill>
                <a:latin typeface="Verdana"/>
                <a:ea typeface="ＭＳ Ｐゴシック"/>
              </a:rPr>
              <a:t>Packaging and Deploying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20063"/>
            <a:ext cx="4689535" cy="185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28440" y="181080"/>
            <a:ext cx="9038880" cy="428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>
                <a:solidFill>
                  <a:srgbClr val="3D97BB"/>
                </a:solidFill>
                <a:latin typeface="Verdana"/>
                <a:ea typeface="ＭＳ Ｐゴシック"/>
              </a:rPr>
              <a:t>Oozie workflow Application : Running</a:t>
            </a:r>
            <a:endParaRPr lang="en-IN" sz="2000" dirty="0"/>
          </a:p>
          <a:p>
            <a:endParaRPr dirty="0"/>
          </a:p>
        </p:txBody>
      </p:sp>
      <p:sp>
        <p:nvSpPr>
          <p:cNvPr id="28" name="CustomShape 2"/>
          <p:cNvSpPr/>
          <p:nvPr/>
        </p:nvSpPr>
        <p:spPr>
          <a:xfrm>
            <a:off x="119520" y="1143000"/>
            <a:ext cx="8915040" cy="420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export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the OOZIE_URL environment variable to tell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the oozie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command which Oozie server to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use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Verdana"/>
              </a:rPr>
              <a:t>-</a:t>
            </a:r>
            <a:r>
              <a:rPr lang="en-IN" dirty="0" err="1">
                <a:solidFill>
                  <a:srgbClr val="000000"/>
                </a:solidFill>
                <a:latin typeface="Verdana"/>
              </a:rPr>
              <a:t>config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 option specifies a local Java properties file containing definitions for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the parameters </a:t>
            </a:r>
            <a:r>
              <a:rPr lang="en-IN" dirty="0">
                <a:solidFill>
                  <a:srgbClr val="000000"/>
                </a:solidFill>
                <a:latin typeface="Verdana"/>
              </a:rPr>
              <a:t>in the workflow XML file</a:t>
            </a:r>
          </a:p>
          <a:p>
            <a:pPr>
              <a:lnSpc>
                <a:spcPct val="150000"/>
              </a:lnSpc>
            </a:pPr>
            <a:endParaRPr lang="en-IN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81911"/>
            <a:ext cx="4665186" cy="40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95691"/>
            <a:ext cx="73448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3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D97BB"/>
                </a:solidFill>
                <a:latin typeface="Verdana"/>
                <a:ea typeface="ＭＳ Ｐゴシック"/>
              </a:rPr>
              <a:t>Properties File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6790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245</Words>
  <Application>Microsoft Office PowerPoint</Application>
  <PresentationFormat>On-screen Show (4:3)</PresentationFormat>
  <Paragraphs>71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Slipstream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shalish</dc:creator>
  <cp:lastModifiedBy>shalish</cp:lastModifiedBy>
  <cp:revision>20</cp:revision>
  <dcterms:modified xsi:type="dcterms:W3CDTF">2014-02-22T20:03:07Z</dcterms:modified>
</cp:coreProperties>
</file>