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 varScale="1">
        <p:scale>
          <a:sx n="87" d="100"/>
          <a:sy n="87" d="100"/>
        </p:scale>
        <p:origin x="-14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5539A-B16C-4228-AEBB-636D19D23748}" type="datetimeFigureOut">
              <a:rPr lang="en-IN" smtClean="0"/>
              <a:t>22-02-2013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98253-652D-4A6A-96DA-7429C60A3A4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040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43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982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065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730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89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9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62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7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73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990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15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68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43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77D09D-2DE6-4BA5-BB08-697A220E0AA1}" type="datetimeFigureOut">
              <a:rPr lang="en-IN" smtClean="0"/>
              <a:t>22-02-2013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E1229C-307E-40F5-9DB2-B6C83DD01DC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7D09D-2DE6-4BA5-BB08-697A220E0AA1}" type="datetimeFigureOut">
              <a:rPr lang="en-IN" smtClean="0"/>
              <a:t>22-02-2013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1229C-307E-40F5-9DB2-B6C83DD01DC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7D09D-2DE6-4BA5-BB08-697A220E0AA1}" type="datetimeFigureOut">
              <a:rPr lang="en-IN" smtClean="0"/>
              <a:t>22-02-2013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1229C-307E-40F5-9DB2-B6C83DD01DC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7D09D-2DE6-4BA5-BB08-697A220E0AA1}" type="datetimeFigureOut">
              <a:rPr lang="en-IN" smtClean="0"/>
              <a:t>22-02-2013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1229C-307E-40F5-9DB2-B6C83DD01DC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7D09D-2DE6-4BA5-BB08-697A220E0AA1}" type="datetimeFigureOut">
              <a:rPr lang="en-IN" smtClean="0"/>
              <a:t>22-02-2013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1229C-307E-40F5-9DB2-B6C83DD01DC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7D09D-2DE6-4BA5-BB08-697A220E0AA1}" type="datetimeFigureOut">
              <a:rPr lang="en-IN" smtClean="0"/>
              <a:t>22-02-2013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1229C-307E-40F5-9DB2-B6C83DD01DC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7D09D-2DE6-4BA5-BB08-697A220E0AA1}" type="datetimeFigureOut">
              <a:rPr lang="en-IN" smtClean="0"/>
              <a:t>22-02-2013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1229C-307E-40F5-9DB2-B6C83DD01DCC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7D09D-2DE6-4BA5-BB08-697A220E0AA1}" type="datetimeFigureOut">
              <a:rPr lang="en-IN" smtClean="0"/>
              <a:t>22-02-2013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1229C-307E-40F5-9DB2-B6C83DD01DC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77D09D-2DE6-4BA5-BB08-697A220E0AA1}" type="datetimeFigureOut">
              <a:rPr lang="en-IN" smtClean="0"/>
              <a:t>22-02-2013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1229C-307E-40F5-9DB2-B6C83DD01DCC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677D09D-2DE6-4BA5-BB08-697A220E0AA1}" type="datetimeFigureOut">
              <a:rPr lang="en-IN" smtClean="0"/>
              <a:t>22-02-2013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1229C-307E-40F5-9DB2-B6C83DD01DCC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77D09D-2DE6-4BA5-BB08-697A220E0AA1}" type="datetimeFigureOut">
              <a:rPr lang="en-IN" smtClean="0"/>
              <a:t>22-02-2013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E1229C-307E-40F5-9DB2-B6C83DD01DC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77D09D-2DE6-4BA5-BB08-697A220E0AA1}" type="datetimeFigureOut">
              <a:rPr lang="en-IN" smtClean="0"/>
              <a:t>22-02-2013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BE1229C-307E-40F5-9DB2-B6C83DD01DCC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844824"/>
            <a:ext cx="4750296" cy="1161474"/>
          </a:xfrm>
        </p:spPr>
        <p:txBody>
          <a:bodyPr/>
          <a:lstStyle/>
          <a:p>
            <a:r>
              <a:rPr lang="en-US" dirty="0" smtClean="0"/>
              <a:t>Apache Kafka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4243" y="4005064"/>
            <a:ext cx="4176464" cy="1008112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Rahul Jain</a:t>
            </a:r>
          </a:p>
          <a:p>
            <a:pPr algn="l"/>
            <a:r>
              <a:rPr lang="en-US" sz="1600" dirty="0" smtClean="0"/>
              <a:t>Software Engineer</a:t>
            </a:r>
          </a:p>
          <a:p>
            <a:pPr algn="l"/>
            <a:r>
              <a:rPr lang="en-IN" sz="1600" dirty="0" smtClean="0"/>
              <a:t>www.linkedin.com/in/rahuldausa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683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(Queue)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909210" y="1763722"/>
            <a:ext cx="136815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Zookeeper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84048" y="1936148"/>
            <a:ext cx="1368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 </a:t>
            </a:r>
            <a:r>
              <a:rPr lang="en-US" sz="1200" dirty="0" smtClean="0"/>
              <a:t>1</a:t>
            </a:r>
          </a:p>
          <a:p>
            <a:pPr algn="ctr"/>
            <a:r>
              <a:rPr lang="en-US" sz="1200" dirty="0" smtClean="0"/>
              <a:t>(groupId1)</a:t>
            </a:r>
            <a:endParaRPr lang="en-IN" sz="12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7484048" y="3377151"/>
            <a:ext cx="1368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 </a:t>
            </a:r>
            <a:r>
              <a:rPr lang="en-US" sz="1200" dirty="0" smtClean="0"/>
              <a:t>2</a:t>
            </a:r>
          </a:p>
          <a:p>
            <a:pPr algn="ctr"/>
            <a:r>
              <a:rPr lang="en-US" sz="1200" dirty="0" smtClean="0"/>
              <a:t>(groupId1)</a:t>
            </a:r>
            <a:endParaRPr lang="en-IN" sz="1200" dirty="0" smtClean="0"/>
          </a:p>
        </p:txBody>
      </p:sp>
      <p:cxnSp>
        <p:nvCxnSpPr>
          <p:cNvPr id="19" name="Straight Arrow Connector 18"/>
          <p:cNvCxnSpPr>
            <a:stCxn id="64" idx="3"/>
            <a:endCxn id="8" idx="1"/>
          </p:cNvCxnSpPr>
          <p:nvPr/>
        </p:nvCxnSpPr>
        <p:spPr>
          <a:xfrm flipV="1">
            <a:off x="1578022" y="2087758"/>
            <a:ext cx="2331188" cy="44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7" idx="3"/>
            <a:endCxn id="26" idx="1"/>
          </p:cNvCxnSpPr>
          <p:nvPr/>
        </p:nvCxnSpPr>
        <p:spPr>
          <a:xfrm flipV="1">
            <a:off x="1619672" y="3317746"/>
            <a:ext cx="2332939" cy="162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6" idx="3"/>
            <a:endCxn id="8" idx="1"/>
          </p:cNvCxnSpPr>
          <p:nvPr/>
        </p:nvCxnSpPr>
        <p:spPr>
          <a:xfrm flipV="1">
            <a:off x="1619672" y="2087758"/>
            <a:ext cx="2289538" cy="195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6" idx="1"/>
          </p:cNvCxnSpPr>
          <p:nvPr/>
        </p:nvCxnSpPr>
        <p:spPr>
          <a:xfrm>
            <a:off x="1576347" y="2179211"/>
            <a:ext cx="2376264" cy="11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06024" y="183995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Handshake</a:t>
            </a:r>
            <a:endParaRPr lang="en-IN" sz="900" dirty="0"/>
          </a:p>
        </p:txBody>
      </p:sp>
      <p:sp>
        <p:nvSpPr>
          <p:cNvPr id="24" name="TextBox 23"/>
          <p:cNvSpPr txBox="1"/>
          <p:nvPr/>
        </p:nvSpPr>
        <p:spPr>
          <a:xfrm rot="1757836">
            <a:off x="2433677" y="2385536"/>
            <a:ext cx="857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Event Push</a:t>
            </a:r>
            <a:endParaRPr lang="en-IN" sz="900" dirty="0"/>
          </a:p>
        </p:txBody>
      </p:sp>
      <p:sp>
        <p:nvSpPr>
          <p:cNvPr id="25" name="TextBox 24"/>
          <p:cNvSpPr txBox="1"/>
          <p:nvPr/>
        </p:nvSpPr>
        <p:spPr>
          <a:xfrm rot="19095363">
            <a:off x="2032645" y="300136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Handshake</a:t>
            </a:r>
            <a:endParaRPr lang="en-IN" sz="900" dirty="0"/>
          </a:p>
        </p:txBody>
      </p:sp>
      <p:sp>
        <p:nvSpPr>
          <p:cNvPr id="26" name="Rounded Rectangle 25"/>
          <p:cNvSpPr/>
          <p:nvPr/>
        </p:nvSpPr>
        <p:spPr>
          <a:xfrm>
            <a:off x="3952611" y="2951736"/>
            <a:ext cx="1368000" cy="7320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Kafka Broker</a:t>
            </a:r>
          </a:p>
          <a:p>
            <a:pPr algn="ctr"/>
            <a:r>
              <a:rPr lang="en-US" sz="1200" dirty="0" smtClean="0"/>
              <a:t>(Partition 1)</a:t>
            </a:r>
          </a:p>
        </p:txBody>
      </p:sp>
      <p:cxnSp>
        <p:nvCxnSpPr>
          <p:cNvPr id="29" name="Straight Arrow Connector 28"/>
          <p:cNvCxnSpPr>
            <a:stCxn id="26" idx="0"/>
            <a:endCxn id="8" idx="2"/>
          </p:cNvCxnSpPr>
          <p:nvPr/>
        </p:nvCxnSpPr>
        <p:spPr>
          <a:xfrm flipH="1" flipV="1">
            <a:off x="4593286" y="2411794"/>
            <a:ext cx="43325" cy="53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3719" y="1478930"/>
            <a:ext cx="919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Coordination</a:t>
            </a:r>
            <a:endParaRPr lang="en-IN" sz="900" dirty="0"/>
          </a:p>
        </p:txBody>
      </p:sp>
      <p:cxnSp>
        <p:nvCxnSpPr>
          <p:cNvPr id="31" name="Straight Arrow Connector 30"/>
          <p:cNvCxnSpPr>
            <a:stCxn id="9" idx="1"/>
            <a:endCxn id="8" idx="3"/>
          </p:cNvCxnSpPr>
          <p:nvPr/>
        </p:nvCxnSpPr>
        <p:spPr>
          <a:xfrm flipH="1" flipV="1">
            <a:off x="5277362" y="2087758"/>
            <a:ext cx="2206686" cy="17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1"/>
            <a:endCxn id="8" idx="3"/>
          </p:cNvCxnSpPr>
          <p:nvPr/>
        </p:nvCxnSpPr>
        <p:spPr>
          <a:xfrm flipH="1" flipV="1">
            <a:off x="5277362" y="2087758"/>
            <a:ext cx="2206686" cy="1613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1"/>
            <a:endCxn id="26" idx="3"/>
          </p:cNvCxnSpPr>
          <p:nvPr/>
        </p:nvCxnSpPr>
        <p:spPr>
          <a:xfrm flipH="1">
            <a:off x="5320611" y="2260148"/>
            <a:ext cx="2163437" cy="1057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1"/>
            <a:endCxn id="52" idx="3"/>
          </p:cNvCxnSpPr>
          <p:nvPr/>
        </p:nvCxnSpPr>
        <p:spPr>
          <a:xfrm flipH="1">
            <a:off x="5378353" y="3701151"/>
            <a:ext cx="2105695" cy="129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16929" y="1916832"/>
            <a:ext cx="1489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Store Consumed Offset and Watch for Cluster event</a:t>
            </a:r>
            <a:endParaRPr lang="en-IN" sz="900" dirty="0"/>
          </a:p>
        </p:txBody>
      </p:sp>
      <p:sp>
        <p:nvSpPr>
          <p:cNvPr id="38" name="TextBox 37"/>
          <p:cNvSpPr txBox="1"/>
          <p:nvPr/>
        </p:nvSpPr>
        <p:spPr>
          <a:xfrm rot="20314620">
            <a:off x="5632385" y="4243626"/>
            <a:ext cx="1145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Event Polling</a:t>
            </a:r>
            <a:endParaRPr lang="en-IN" sz="900" dirty="0"/>
          </a:p>
        </p:txBody>
      </p:sp>
      <p:sp>
        <p:nvSpPr>
          <p:cNvPr id="52" name="Rounded Rectangle 51"/>
          <p:cNvSpPr/>
          <p:nvPr/>
        </p:nvSpPr>
        <p:spPr>
          <a:xfrm>
            <a:off x="4010353" y="4631643"/>
            <a:ext cx="1368000" cy="7320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Kafka Broker</a:t>
            </a:r>
          </a:p>
          <a:p>
            <a:pPr algn="ctr"/>
            <a:r>
              <a:rPr lang="en-US" sz="1200" dirty="0" smtClean="0"/>
              <a:t>(Partition 2)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9870" y="1839958"/>
            <a:ext cx="1368152" cy="58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Producer</a:t>
            </a:r>
            <a:endParaRPr lang="en-IN" sz="1100" dirty="0"/>
          </a:p>
        </p:txBody>
      </p:sp>
      <p:sp>
        <p:nvSpPr>
          <p:cNvPr id="65" name="Rectangle 64"/>
          <p:cNvSpPr/>
          <p:nvPr/>
        </p:nvSpPr>
        <p:spPr>
          <a:xfrm>
            <a:off x="221194" y="2760116"/>
            <a:ext cx="1368152" cy="58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Producer</a:t>
            </a:r>
            <a:endParaRPr lang="en-IN" sz="1100" dirty="0"/>
          </a:p>
        </p:txBody>
      </p:sp>
      <p:sp>
        <p:nvSpPr>
          <p:cNvPr id="66" name="Rectangle 65"/>
          <p:cNvSpPr/>
          <p:nvPr/>
        </p:nvSpPr>
        <p:spPr>
          <a:xfrm>
            <a:off x="251520" y="3751025"/>
            <a:ext cx="1368152" cy="58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Producer</a:t>
            </a:r>
            <a:endParaRPr lang="en-IN" sz="1100" dirty="0"/>
          </a:p>
        </p:txBody>
      </p:sp>
      <p:sp>
        <p:nvSpPr>
          <p:cNvPr id="67" name="Rectangle 66"/>
          <p:cNvSpPr/>
          <p:nvPr/>
        </p:nvSpPr>
        <p:spPr>
          <a:xfrm>
            <a:off x="251520" y="4645311"/>
            <a:ext cx="1368152" cy="58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Producer</a:t>
            </a:r>
            <a:endParaRPr lang="en-IN" sz="1100" dirty="0"/>
          </a:p>
        </p:txBody>
      </p:sp>
      <p:cxnSp>
        <p:nvCxnSpPr>
          <p:cNvPr id="85" name="Straight Arrow Connector 84"/>
          <p:cNvCxnSpPr>
            <a:stCxn id="65" idx="3"/>
            <a:endCxn id="52" idx="1"/>
          </p:cNvCxnSpPr>
          <p:nvPr/>
        </p:nvCxnSpPr>
        <p:spPr>
          <a:xfrm>
            <a:off x="1589346" y="3052649"/>
            <a:ext cx="2421007" cy="1945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6" idx="3"/>
            <a:endCxn id="52" idx="1"/>
          </p:cNvCxnSpPr>
          <p:nvPr/>
        </p:nvCxnSpPr>
        <p:spPr>
          <a:xfrm>
            <a:off x="1619672" y="4043558"/>
            <a:ext cx="2390681" cy="95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31268" y="3645024"/>
            <a:ext cx="3240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  <a:endParaRPr lang="en-IN" sz="1100" b="1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5076056" y="2392600"/>
            <a:ext cx="0" cy="214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 rot="2177484">
            <a:off x="2849077" y="4047001"/>
            <a:ext cx="857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Event Push</a:t>
            </a:r>
            <a:endParaRPr lang="en-IN" sz="900" dirty="0"/>
          </a:p>
        </p:txBody>
      </p:sp>
      <p:sp>
        <p:nvSpPr>
          <p:cNvPr id="105" name="TextBox 104"/>
          <p:cNvSpPr txBox="1"/>
          <p:nvPr/>
        </p:nvSpPr>
        <p:spPr>
          <a:xfrm rot="1388712">
            <a:off x="2486028" y="4632074"/>
            <a:ext cx="870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Event Push</a:t>
            </a:r>
            <a:endParaRPr lang="en-IN" sz="900" dirty="0"/>
          </a:p>
        </p:txBody>
      </p:sp>
      <p:sp>
        <p:nvSpPr>
          <p:cNvPr id="37" name="Rounded Rectangle 36"/>
          <p:cNvSpPr/>
          <p:nvPr/>
        </p:nvSpPr>
        <p:spPr>
          <a:xfrm>
            <a:off x="7524479" y="4774495"/>
            <a:ext cx="1368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 </a:t>
            </a:r>
            <a:r>
              <a:rPr lang="en-IN" sz="1200" dirty="0"/>
              <a:t> </a:t>
            </a:r>
            <a:r>
              <a:rPr lang="en-IN" sz="1200" dirty="0" smtClean="0"/>
              <a:t>3</a:t>
            </a:r>
          </a:p>
          <a:p>
            <a:pPr algn="ctr"/>
            <a:r>
              <a:rPr lang="en-US" sz="1200" dirty="0" smtClean="0"/>
              <a:t>(groupId1)</a:t>
            </a:r>
            <a:endParaRPr lang="en-US" sz="1200" dirty="0" smtClean="0"/>
          </a:p>
        </p:txBody>
      </p:sp>
      <p:cxnSp>
        <p:nvCxnSpPr>
          <p:cNvPr id="39" name="Straight Arrow Connector 38"/>
          <p:cNvCxnSpPr>
            <a:stCxn id="37" idx="1"/>
            <a:endCxn id="8" idx="3"/>
          </p:cNvCxnSpPr>
          <p:nvPr/>
        </p:nvCxnSpPr>
        <p:spPr>
          <a:xfrm flipH="1" flipV="1">
            <a:off x="5277362" y="2087758"/>
            <a:ext cx="2247117" cy="3010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91420" y="5821437"/>
            <a:ext cx="3833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*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/>
              <a:t>Consumer 3 would not receive any data, as number of consumers are more than number of partitions.</a:t>
            </a:r>
            <a:endParaRPr lang="en-IN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7378378" y="4861044"/>
            <a:ext cx="28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70" name="Straight Arrow Connector 69"/>
          <p:cNvCxnSpPr>
            <a:stCxn id="65" idx="3"/>
            <a:endCxn id="8" idx="1"/>
          </p:cNvCxnSpPr>
          <p:nvPr/>
        </p:nvCxnSpPr>
        <p:spPr>
          <a:xfrm flipV="1">
            <a:off x="1589346" y="2087758"/>
            <a:ext cx="2319864" cy="964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7" idx="3"/>
            <a:endCxn id="8" idx="1"/>
          </p:cNvCxnSpPr>
          <p:nvPr/>
        </p:nvCxnSpPr>
        <p:spPr>
          <a:xfrm flipV="1">
            <a:off x="1619672" y="2087758"/>
            <a:ext cx="2289538" cy="2850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3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en-US" dirty="0" smtClean="0"/>
              <a:t>Filesystem Cache</a:t>
            </a:r>
          </a:p>
          <a:p>
            <a:r>
              <a:rPr lang="en-US" dirty="0" smtClean="0"/>
              <a:t>Zero-copy </a:t>
            </a:r>
            <a:r>
              <a:rPr lang="en-US" dirty="0" smtClean="0"/>
              <a:t>transfer of </a:t>
            </a:r>
            <a:r>
              <a:rPr lang="en-US" dirty="0" smtClean="0"/>
              <a:t>messages</a:t>
            </a:r>
          </a:p>
          <a:p>
            <a:r>
              <a:rPr lang="en-US" dirty="0"/>
              <a:t>Batching of </a:t>
            </a:r>
            <a:r>
              <a:rPr lang="en-US" dirty="0" smtClean="0"/>
              <a:t>Messages</a:t>
            </a:r>
            <a:endParaRPr lang="en-US" dirty="0" smtClean="0"/>
          </a:p>
          <a:p>
            <a:r>
              <a:rPr lang="en-US" dirty="0" smtClean="0"/>
              <a:t>Batch Compression</a:t>
            </a:r>
          </a:p>
          <a:p>
            <a:r>
              <a:rPr lang="en-US" dirty="0" smtClean="0"/>
              <a:t>Automatic Producer </a:t>
            </a:r>
            <a:r>
              <a:rPr lang="en-US" dirty="0"/>
              <a:t>L</a:t>
            </a:r>
            <a:r>
              <a:rPr lang="en-US" dirty="0" smtClean="0"/>
              <a:t>oad balancing.</a:t>
            </a:r>
          </a:p>
          <a:p>
            <a:r>
              <a:rPr lang="en-US" dirty="0" smtClean="0"/>
              <a:t>Broker does not </a:t>
            </a:r>
            <a:r>
              <a:rPr lang="en-US" b="1" dirty="0" smtClean="0"/>
              <a:t>Push </a:t>
            </a:r>
            <a:r>
              <a:rPr lang="en-US" dirty="0" smtClean="0"/>
              <a:t>messages to Consumer, Consumer </a:t>
            </a:r>
            <a:r>
              <a:rPr lang="en-US" b="1" dirty="0" smtClean="0"/>
              <a:t>Polls</a:t>
            </a:r>
            <a:r>
              <a:rPr lang="en-US" dirty="0" smtClean="0"/>
              <a:t> messages from Broker.</a:t>
            </a:r>
          </a:p>
          <a:p>
            <a:r>
              <a:rPr lang="en-US" dirty="0" smtClean="0"/>
              <a:t>And Some others.</a:t>
            </a:r>
          </a:p>
          <a:p>
            <a:pPr lvl="2"/>
            <a:r>
              <a:rPr lang="en-US" sz="1200" dirty="0" smtClean="0"/>
              <a:t>Cluster formation of Broker/Consumer using Zookeeper, So on the fly </a:t>
            </a:r>
            <a:r>
              <a:rPr lang="en-US" sz="1200" dirty="0" smtClean="0"/>
              <a:t>more consumer</a:t>
            </a:r>
            <a:r>
              <a:rPr lang="en-US" sz="1200" dirty="0" smtClean="0"/>
              <a:t>, broker can </a:t>
            </a:r>
            <a:r>
              <a:rPr lang="en-US" sz="1200" dirty="0" smtClean="0"/>
              <a:t>be introduced.  The new cluster rebalancing will be taken care by Zookeeper </a:t>
            </a:r>
            <a:endParaRPr lang="en-US" sz="1200" dirty="0" smtClean="0"/>
          </a:p>
          <a:p>
            <a:pPr lvl="2"/>
            <a:r>
              <a:rPr lang="en-US" sz="1200" dirty="0" smtClean="0"/>
              <a:t>Data is persisted in broker and is not removed on </a:t>
            </a:r>
            <a:r>
              <a:rPr lang="en-US" sz="1200" dirty="0" smtClean="0"/>
              <a:t>consumption (till retention period), </a:t>
            </a:r>
            <a:r>
              <a:rPr lang="en-US" sz="1200" dirty="0" smtClean="0"/>
              <a:t>so if one consumer fails while consuming, same message can be re-consume </a:t>
            </a:r>
            <a:r>
              <a:rPr lang="en-US" sz="1200" dirty="0" smtClean="0"/>
              <a:t>again later from </a:t>
            </a:r>
            <a:r>
              <a:rPr lang="en-US" sz="1200" dirty="0" smtClean="0"/>
              <a:t>broker.</a:t>
            </a:r>
          </a:p>
          <a:p>
            <a:pPr lvl="2"/>
            <a:r>
              <a:rPr lang="en-US" sz="1200" dirty="0" smtClean="0"/>
              <a:t>Simplified storage mechanism for message, not for each message per consumer.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2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Numbers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2625"/>
            <a:ext cx="4176464" cy="33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4104456" cy="341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777341"/>
            <a:ext cx="7056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Credit : http://research.microsoft.com/en-us/UM/people/srikanth/netdb11/netdb11papers/netdb11-final12.pdf</a:t>
            </a:r>
            <a:endParaRPr lang="en-IN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515719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Producer Performance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515719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Consumer Performance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570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Powered By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92534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6237312"/>
            <a:ext cx="5616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Credit: https</a:t>
            </a:r>
            <a:r>
              <a:rPr lang="en-IN" sz="1050" dirty="0"/>
              <a:t>://cwiki.apache.org/confluence/display/KAFKA/Powered+By</a:t>
            </a:r>
          </a:p>
        </p:txBody>
      </p:sp>
    </p:spTree>
    <p:extLst>
      <p:ext uri="{BB962C8B-B14F-4D97-AF65-F5344CB8AC3E}">
        <p14:creationId xmlns:p14="http://schemas.microsoft.com/office/powerpoint/2010/main" val="5997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1840" y="2132856"/>
            <a:ext cx="5133256" cy="1143000"/>
          </a:xfrm>
        </p:spPr>
        <p:txBody>
          <a:bodyPr/>
          <a:lstStyle/>
          <a:p>
            <a:r>
              <a:rPr lang="en-US" dirty="0" smtClean="0"/>
              <a:t>Questions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Kafka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Q&amp;A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4401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Kafka?</a:t>
            </a:r>
            <a:br>
              <a:rPr lang="en-US" dirty="0" smtClean="0"/>
            </a:br>
            <a:r>
              <a:rPr lang="en-US" sz="2000" dirty="0" smtClean="0"/>
              <a:t>When we have….</a:t>
            </a:r>
            <a:br>
              <a:rPr lang="en-US" sz="2000" dirty="0" smtClean="0"/>
            </a:br>
            <a:r>
              <a:rPr lang="en-US" sz="2000" dirty="0" smtClean="0"/>
              <a:t>Aren’t they </a:t>
            </a:r>
            <a:r>
              <a:rPr lang="en-US" sz="2000" b="1" dirty="0" smtClean="0"/>
              <a:t>Good?</a:t>
            </a:r>
            <a:endParaRPr lang="en-IN" sz="2000" b="1" dirty="0"/>
          </a:p>
        </p:txBody>
      </p:sp>
      <p:sp>
        <p:nvSpPr>
          <p:cNvPr id="5" name="AutoShape 2" descr="data:image/jpeg;base64,/9j/4AAQSkZJRgABAQAAAQABAAD/2wCEAAkGBg8PEBUUEBQWERMVGBcYFRUYFhUYFRgXFRQWFxcWGBUYHCYeGBkkGRcUHzshIycpLC0tFx4xNTArNSYrLCkBCQoKDgwOGg8PGjUlHyQsLCwpLjQsKiwqKSwsNSwsLSwrLCwsKSk0KSksLCwsLC8sKiwsLywpKiwpLCwsLCwpLP/AABEIAHkBoAMBIgACEQEDEQH/xAAcAAEAAgIDAQAAAAAAAAAAAAAABgcFCAIDBAH/xABLEAACAQMBBQQFBQwIBQUAAAABAgMABBEFBgcSITETQVFhFCIycYFScpGhsRcjMzVCYnODkpOy0hZDU1SCorPDCDRjwdElRHSU8P/EABoBAQADAQEBAAAAAAAAAAAAAAACAwQBBQb/xAAyEQACAgEDAgMHBAAHAAAAAAAAAQIDEQQSITFBEyJRBRRxgZGx4TJhofEzUnKSwdHw/9oADAMBAAIRAxEAPwC8aUpQCvPBqMMkZkSRHjGcurKUHDniywOOWDnwxWD2/vezsypJUSusbkHBERy82D3HsUlGfOo7aWPDp9nalQpvS1xcqBgCPAmkiAHRctDBj5JNQlJRznsdSySTTttop5441imVJg5gmZUEcnAvESF4u0UFeYLKAR7xmRVENmIPSruS7P4KEPb23gx4h6RMPIuqxjyib5VSyWVUUsxCqBkkkAADqST0FINuOWdkknhHOlRyXbNJM+hRNd46y5EdsMd5uH5MP0Yeotqm3EQybvUliXvjsY2cePCbllfib5oQ1MhksylVpsptB9+kmjTUJYmUJFC3pMxbB4jM7zN2UZPJQqt0yT1wsp/pBfN+D0+TH/Untk+kI7kUOkipWAGo6qelnbj5142f8tua4tq+qL1sY2+Zdqfo44loCQ0qPJteEZRd289nxEKJHCPDxMcKDNCzBMkgZfhGTipDQClKUApSlAKUpQClKUApSlAKUpQClKUApSlAKUpQClKUApSlAKUpQClKUApSlAKUpQClKUApSlAKUpQClKUApSlAQ/epbM9gSPyXAPumR7fP0zCsBtJrLFLOSIhGnseGJjyCPcy2ah89AFVi/uSpZtxeAW/o/ZGZ7rjiRQypjEbOXLvyHCFz78VCdE2RnkitDqZjcWiyKIcZXhBPC7sfwhyqEDkoAHU1RbOMU9xZBN9CS2+2VtZ26i2trmazgQKJ40TgKIuOJFZ1eReXtqpB5nJHOoxfa1d3PZSXFqJHnJ9HiuJ40s4sIZAzRqT2pC8+N+ZPsqorDaPvOubnVUjTHo0j8CpwjiC8+GTi68XIMR0xkYqaaBZRSQzRsiPAlzMsSMoZQqv0CsCABJ2gHgOQqh6mUeqL7NNs4ZHrnTLSVuLWdXjnIxiCOWOK3TwUKCWbHjyblWV0zWNChHFaSRJw8u0jtppnGB0MxRjkDuz4cq47yrWFNJnXgVB974AFC+v2ycOBj3/DNQrc1eypeSRAns3iLMM8gyMgVv8AMR8R4VZ71mOUhHRuUHPPQsC32s0664uC9vJuHkwjiuV4c9x7G3Vh8TXf6TpJyX9LbxMi6qevzxWJ3loYLX0u3PY3MLx8EqYD8LNwlGP5SHizwnI5VIN228FNWgIcCO6ix2yDoQekiZ58B8OoPLwJtquViKZ0uK3dj7puuaXbljB22XwSqw3r9Bj1UKHh9wxnr517jrF9c8rW3Nup6z3Q4QB+ZbK3aOfJzGPfUjpVpUR7+iPa49MuJroAgmM8EUBKkMMxRKOMAgHDs3TnmpDSlAKUpQClKUApSuIQAk+Pme7y7qA5UpSgFKUoBSlKAUpSgFKUoBSlKAUpSgFKUoBSlKAUpSgFKUoBSlKAUpSgFKUoBSlKAUpSgFKUoDCbWaXLPAGt8G4gbtYQeSswVlMbHuDozrnu4ge6oydbjvLWRMtbTOrQvFIrdtG7qQR2fVzjiII5Nj34sGq32plL3c0rAmSF4bS3ROFMm5ELhpZDzKmR1A+RwZHrHNZtRWpLPctrk1wYTS9mtP0WOS6YvLNHGzIZUaMZ4eSxowHNiQvUn1sV67HTbxLXgnuTDwWrTMIAEcSvxM5kduIt63GcjhyeLwGPZqekXvb2yahLHLEFlmMUKMoeW37No1kZ29ceuWwFUExjI54GMjjuJra+d2DTXtlHcRBc4WJ4plEC56leYJ7zJmszhJZz+xdKze8sjG21jJPBZPYiVoLleP0cGSQCdVAJ5ktxYZh1xlCepzU03c7GNp8TPPj0iXHEBz4FHMJkdTnmSOXQd2T2yPKiS+hhePhN7ZqRlJIZ1BkiwCOYcuOR5GSM95FcNZ0jWr+yWSyuLYxyIHAjWSKSRWXOA7s3AT0xy58i1ddU5NxXYtjf5FDomRbevtfHNi0hIYI3FKwPIuAQEB78ZJPngdxrD7tbO4jea+g4s2qg8I6SqTxTQ+Z7JWI8G4DXfsluqluvXuJBFGrFXjXnMGU4aNwRiJh55Pl0NT3ai9tdI054ogsZZGSGMe0zOOEue84zxFj4YzzFQUtjxHqa7JwdSpr5z3LItblJY1kQ8SOoZSOhVhkH4giu2opurlZtHsyxyRFwjPyVZlUfBQBUrr1DxBSlKAUpSgFKUoBSlKAUpSgFK48Aznvxjv8AsrlQClKUApSlAKUpQClKUApSlAKUpQClKUApSlAKUpQClKUApSlAKUpQClKUApSlAK8eqaxb2kZkuJFiQd7HqfADqx8hzrHbY7VxaZbGV/WY+rGmcF3PQeQHUnw+Fa8a5tDc30pluHLt3Doqj5Kr0Uf/AI5qi25Q47nq6D2bLVeZvEfv8C1Na33xLlbSEyeDyHhX3hB6xHvIqA6ntzeXDyOxRDI0LkIuMNbsGjIzk8iB78Co2DU40PdjNd2QulmRVKu3CVYn1Cw6jl+TWFzsseEfTrR6HSRUrIr0y+eTq2b2wuJdRtmvJ2dOJ09Y+qDKhUchyGW4RnzFeLZXaWWwvUW8d2jhEts4LMwiUOoyoPRA0a9PyTmo04BGD0NfGd2JZ2LuxLMxxkk9ScVBT45F/s6MrW4pKMo47cNYxglmp6ve6Vewx9oZ4IBx2wJHC1tIOHgDgEjAAXvGUQ4qS6PvBFvE0lgTNEvFJLYS4WaIMxd5Ld1B44wSxK+sAOnDjFQzZPZqfVpBAJlRbeJjHxKTwq0i5QEc8ZOQO7Jrx7W7NPptz2LOHYKrh04lxxZxg9QeXWr1KS8x5EtDCaVUmlYu3Zrs38vn68lnxbRaJrTes8thdOAONJDC7Y6DtUPBJjlgOM+AqJ7xd18tjELhbqS7Z5EiWN0JlYvkKBIGPEc93CKr2OPhGMk48aszdlvOeCRLW8bjgYhY5GOTEeigk9U6Dn7Puq6NkZPEl8yq7QzoXiUPHquv0Lf2X0n0Oyt4D1iiRG82VRxH4tk1lKUrWfPilKUApSlAKUpQClKUApSlAKUpQClKUApSlAKUpQClKUApSlAKUpQClKUApSlAKUpQClKUApSlAKUpQClKUApSlAULvp1dpdR7LPqwIoA7uKQB2P0FB8KgQNTbfNp7Raozn2ZkjZT81BGR/k+sVBwa8u39bPutA4rTw2+i/P8AJ2g1fu75SdDQAZJSfAHX2pO6tfwa2C3cTlNEjZeqpMRnpkPIRU9MvM/gZvbMs0R/1L7MpQ7NX392n/cy/wAtcTszff3af9zL/LUp+7XqnhB+7P8APXw769U8IP3Z/nqG2v1Zqd2t/wAkfq/+jKbm9IuYbyUzQyxAwkAvG6gntE5ZYAZrC75/xmf0Uf2Gpnu13g3mpXMkdx2fCsRccCFTnjQdeI8sE1C99B/9TP6KL7Gq1peHweXVKb1zdiw9vb5ECJrga5E1wNVI9ObNnt3Wrtd6ZbyPzfg4GPeTGxTJ8zwg/GpJUV3X6c1vpNsrjDMpcjykdnX/AClalVelHoj4q7HiSx0yxSlKkVGL1vaezseH0qURceeHIY54cZ9kHxFfNE2os77j9FlEvBw8eAwxxcXD7QHXhb6Krvft1tP13+1XzcT7V57oPtnqve9202+7x8Dxe/5wW1SlKsMQrEa1tZZWTKtzKImYZUEMcgHGeQPfWXqmt+P/ADNv+ib+Ooze1ZL9PUrZqLLS0TaS0vgxtZBKEIDYDDBIyPaA8KydVbuK/BXXz4/4Gq0qReVk5fWq7HFClKVIpFKUoBSlKAUpSgFKUoBSlKAUpSgFKUoBSlKAUrwLrlubj0ZZA0wUuUHMqqlQS2OSnLDkede+h1prqKxevbTWlgnHcyrHn2V6u3zUHM/ZXh262vTS7QykBpGPDEh/Kcjv/NA5n6O+tcdT1ie7laWdzJI3Un6gB3AeAqi23Zwup6eg0HvL3SeI/ctTV9+TEkWkAA7nlOT+wh5ftGoveb0tWk/r+AeCIg+vBP11DVepXszu6v8AUVDxqI4j0kkJCn5oAJb3gY86xb7Zvhn1K02h00Myivi+fueGbbzVD/7uYe5yPsrgu8XVlORdy/Fg31MDVgw7hRj75d8+8LDy+kv/ANq8eo7gpguYLpHb5LxlB+0rN9lWqu1f2edZrNDLhY/2/gjdlvp1eE+s8c48JI1+1OE1Ndn9/trKwW9ia3J/rFPaR+8jHEo+BqpNptlrvTpOC6jKE+y3VGA71Ycj3cuozzrAuatjKS6mG6imazFfQ3Isb+K4jWSF1kjYZV1IKkeRFd9ar7A7fXGkzgqS8DEdrDnkR8pfBwO/v6GtorK8SeNJI2DJIoZGHQqwyD9BrRGWTx7anWyO7wNi01S24RhZo8tC56ZI5o35rYHuwD3YrXXUtMmtZWinQxyKcFT9o8QfEcjW2VYjaLZSz1BOG5jD49lxydfmuOY93Tyqq2rfyupu0PtB6fyS5j9jVsGrU2V3m2Nrpa2sgl7QJKpKopXLlyOfEPlDurhru4qdCTZzLKvcknqOPLiGVb3+rVfa3s9d2L8F1E0R7ieat81xlW+BrLidbzg92Vmn1sVHd+/ozwcVfCa45r5mqsHoOZMd2m1lvptzJJcByrRFBwKGOeNW6EjlgGvJvF2kh1C9M0AYJwIvrgA5XOeQJ8ajBNerS7BbiQI00UAP5cpYJ9KqfrxVibxtMUq4Rsd3fGDxk1O92e7eTUJVmnUraIcknl2pB9hfzc9W94HPpNNi90+ljEkk6agwwcKy9iPeqklv8Rx5VaEcYUAKAABgADAAHQAdwrRXT3Z5Gr9o8OFf1PqqAMDkB0FfaUrUeEKUpQFTb9utp+u/2qw26va20043BunKdoIuDCO+eAy8Xsg49petZnft1tP13+1WB3ZbGW2pm4FwXHZCLh4GC+2ZM55HPsCs7zv4PZr2+6+fp+Sxfuu6R/av+5m/lp913SP7V/3M38teT7i+meM/7wfy0+4vpnjP+8H8tWecx40vq/4PX913SP7V/wBzN/LVb70dp7XUJ4XtmLqiMrZRl5ls9GAzyqe/cX0zxn/eD+Wq+3lbJ2+mzRJb8ZDoWPG3EchscuQqE92OTRplR4i2ZySzcV+Cuvnx/wADVYeta7b2URluHEaDkO8sfkqo5sfIVXm4v8FdfPj/AIGqH70NZkuNRlVieCE9nGvcMAcR95bPPwA8K6pbYIhKnxtRJPp/RJ9U33SM3DZ24xnAaUlmP6tCP4jXn/pntK44lt3C+Vq//fnUy3a7KW9rZxShQ08yK7SHmwDjIRT+SoBA5damNdUZPlsrnbVB7Ywz8Sm4N8eo278N3bocdVKyQyfQ2R9VWDsrt5Z6kMRMUlAy0T4D47yO5h5j44rJ61oVvexGO4QOp6Z9pT8pW6qfMVrneJJp964ic8dvKwVxy5oxAPxHUeZFcblDqWV11ahPatrX0L7291mazsJJoCBIpTBIBHrOoPI+RqAbH71LmS5Pp0sawLG7MQgByoHCBjmSScYHWpRvEvO20NpMY7RYHx4cbI2Prqrd3WixXmoRxzDijAZ2XubgGQp8skfAEd9Jt7lg7p64OmTmumfiTLUd4WsXmW021kSHPqydkZGbzyRwD3DPvrG6XvP1mK4EU0XbuxA7FojHISe5eEDB94Iq6EQKAAMAcgB0AHcBXB7ZGYOVUuueFiAWXPI4PUZqW1+pQr60sbF/z9SrNvt4eoWV52URSNezjYqVVyGYHiHF3864abvXv54Uit7c3N3zLtwngA4jw4RPzccyVGawO+D8aN+ii+xqsbdJAi6XEyqAWaQsQBliJGAJPfyAFQWXJrJpnGuFEZuOXwRW51TaxRxmMgdcLHAxH+EZY/XXXs9vonRwl8ismcGRAVdfEsnRseAwffVw1r1vQtlj1WcKMBuBj85o1LH4nJ+NdnmPKZHTuF7cJRS+BsFDMrqGUhlYAqR0IIyCPhUG2x3rwWTtDAvpEy8m54jQ+BI5s3kOnjXPRdVkh2dWZfbjtn4T4FOJVPwwPoql9FQtcx5ha69bJhBPFJjJK5AJ5458jyzSc2sYI6fTRk5OXRE8tNsNpb317aM8B6FYUCfBpc5+BNfLrbfaKx9e7iymcZeFeD3ccRGD8akibwdRUADR5gAMABnAAHQAdhyFcLnbzUJEZH0aZkYEMpZyCDyII7CufNk+c/4ccfFZ+5k9jt5dvqAKOphnVSxj5sHCjJMZAyx/Nxn31GNvNvtS4GFvbz2cGcGd42V2zyGCRiPP7XuqGafs7qcFwk0dpcKY3DqOzckANnhzjny5edWrvi/FbfpIv46Zbiw6667Y7VlP+CotlNTvobhnsVaSYowYBDIeEshYkdeoXn5+dTD+l+0/93k/+q3/AIrw7lfxk3/x5P8AUhq8qQi2up3VXRhZhxTKC306lM8tkkuQwtUkYYxiSViH9XuOYxyqu1arn39bNvJFFdxjPY5SXHUIxyre4Nkf4xVJK9U2x8x6OguXhLBINk7BLm+t4ZPYklRW81zzHxHL41tLFGqqFUBVAAAHIADkAB3CtQ7K+eGRJIzwujKynwZSCD9IrYfY/evY3yKsrrbXGPWRzwqT3lHPIg+BOftqdGFlGf2qp2bZLlIm9K4pIGGVIIPQjmPpFdN5qEMC8U0iRL4uwUfSTWo8HBH95ekRXOl3IkAPZxPKhxzV4kLgjwzgj3E1qsxq59629qCaB7SxbtA/KWYZ4OHvRPlZ6FumM4znIpeqJ4bPU0ylGGGK2V3I3jSaPGG59m8iD5obiH8WK1sjjLEKoLMSAABkknkAB3nNbW7vdnW0/ToIH/CAFpPJ3JZh8M8PwqUOpDVNbUiR0pSrTzhXReWUUyFJUWRD1VlDKfga76UOp46Fea7uT0+fLW5e1bwU8cf7Dcx8CB5VANZ3LanBkwhLlfzG4Xx5o+PqJrYKlVOqLN1XtC+vjOfj/wCyak6jo9zbHFxDJCfz0ZfoyOdeEmtwZIlYYYBge4jI+g1H9S3d6Vcc5LSLPig7M+/MeM/Gq3R6M2x9qp/qiavJMynKkqR0IOD9IqUbNarrt1J2VlPdSN34lcqo8WZjwqPfVszbjNJZgR2yAHJUSAgjwyykge41NtJ0a3tIxFbRrEg/JUY+JPVj5nJrsamupC7XwkvKsv8Acwmxmzt/bAvf3j3UjDHZ8uyTmDyJHEzcuvIczyqUUpV6WDyJScnlilKV0iVNv262n67/AGq+bifavPdB9s9WBtHshaajwekqzdnxcOGZfaxnp19kV82c2PtNOLm2Vl7Th4suzZ4OLHXp7TVVse/cbveI+7+F3/OTN0pSrTCKprfl/wAzb/om/jq5awO0OxNlqDq9yrMyAquHZeROe7zqE1lYNGnsVdilIhe4r8FdfPj/AIGrxb1tg5u2a8t1MiOAZlUZZWUY4wB1UgDOOhyeh5WPs7spa6cHFspUOQWyzNzUEDr061mK5s8uGWPU4udkCl9hd6wtIlt7tWeNOSSJgso+Syn2gPEcx0wanse9LSCM+kY8ikoP0cNevV9gtNuyWlt04z1dMox8yUIyffmsKdzOl/8AWH60/wDiuJTXBKU9PY9zTTMftFvntkQrZK00h5B2UrGvng+s3uwB51ANldkLrVrjiPF2RYtNOenM5bB/Kc5PIdM86t3T912lQkHsO0I/tGZx+yTwn4ipTFEqKFUBVHQAAAe4DpTY5PzHVqK6otVLn1ZEN6ECx6PKqjCr2SgeAEiAD6KrfdB+NF/Ry/YKuzWtGhvIWhnBaNsZAJB9UgjmPMCsToe76wsZhNAjK4BGS7MMN15E12UW5Jkar4xplB9XkklKUqwxFDb4Pxo36KL7Gqyt1H4qh98v+q9evXN31hfTGa4RmcgLkOyjC5xyB86y2i6NDZwrDACsa5wCST6zFjzPmTVcYtSbNtt8ZUxguqwe6tf97H42m+bF/pLWwFRnWt3en3kzTTozSNgEiRgPVAUcgfACuzi5LCIaW6NU90vQ82wtik+iwxSc0kidG9zO4P21T+r6NeaNeKTkMjcUMuPUcDoR8ORXzPvrYTSdLitIUhhBEaDCgkk4JJ6nrzJrnfWEU6FJkWVD1VlDD6DXHDKRKvU7JyeMpkF0PfNZSoBdBreTvwpeMnxBXmPcR8TWWm3qaQoz6RxeSxyE/wANdF3uj0qQ5Ebx+SSOB9BJrqj3OaUDzEreRlOPqxTznX7s+eUeGffNA80cVrC79pJGnHJhFAd1UkKMk8j34rM707B5tLmCAsUKPgdcI4LH4DJ+FZPSNjdPtDmC3RW+WRxP8HbJHwrNV1JtclUrIRknWun8mvG7jaOHT74Sz57No2jLAZ4eIowbA5kZTHLxq3Jt6OkKM+kBvJUkJ+jhr7q27HS7lizQ9mxOSY2KZPzR6v1V4YtzulKclZW8jK2PqxUIxlHhGi22i17pZT+Rn9A1+31S3Z40JiLPGRIo9YAAHK5PqnPQ1U+3O5CVGaXTfvkZyTbk+uvzGPJ18ic++rl0nR4LSMRW6CJASeEZ6nqSTkk++vZVjjlcmaNzrk3X0NOru1lhcpKjRuOqupVh7weddPHW3+paNbXS8NxDHMvg6K30ZHKqx2n3BW8pL2Ept2PPsny8fuDe0o9/FVLq9D0Ia9PiXBSCXbr7LFfcSPsrqkmLHJJJ8Sc1Jde3ZarZZMtuzoP6yL74mPH1ea/4gKi5FR24LvFU+UfKymg7MXl+/BawvKe8geovznPqr8TWMU4OanOib5dVtFCBopUXkFeJRy98fCaksdyubljyln7uN0EenMtxdFZrkeyBns4vm59p/wA49O7xqyapKz/4i3A+/Wase8pMQP2WQ/bVibF7ZzamOP0OW2h4crLIy4c5HJVwCRjJ4unKrotdEebbCz9UyU0pSpFApSlAKUpQClKUApSlAKUpQClKUApSlAKUpQClKUApSlAKUpQClKUApSlAKUpQClKUApSlAKUpQClKUApSlAKUpQClKUApSlAKw+sbIafeZ9JtopSfyioD/tjDfXWYpQ6m10K01TcHpcuTC01ue4Bw6j4OC3+aotqH/DtcD/l7uN/ASIyfWpb7KvSlR2otV813K52L3LWdlwyXWLucc/WH3lD+ah9o+bfQKsbFKV1LBXKbk8s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4" descr="data:image/jpeg;base64,/9j/4AAQSkZJRgABAQAAAQABAAD/2wCEAAkGBg8PEBUUEBQWERMVGBcYFRUYFhUYFRgXFRQWFxcWGBUYHCYeGBkkGRcUHzshIycpLC0tFx4xNTArNSYrLCkBCQoKDgwOGg8PGjUlHyQsLCwpLjQsKiwqKSwsNSwsLSwrLCwsKSk0KSksLCwsLC8sKiwsLywpKiwpLCwsLCwpLP/AABEIAHkBoAMBIgACEQEDEQH/xAAcAAEAAgIDAQAAAAAAAAAAAAAABgcFCAIDBAH/xABLEAACAQMBBQQFBQwIBQUAAAABAgMABBEFBgcSITETQVFhFCIycYFScpGhsRcjMzVCYnODkpOy0hZDU1SCorPDCDRjwdElRHSU8P/EABoBAQADAQEBAAAAAAAAAAAAAAACAwQBBQb/xAAyEQACAgEDAgMHBAAHAAAAAAAAAQIDEQQSITFBEyJRBRRxgZGx4TJhofEzUnKSwdHw/9oADAMBAAIRAxEAPwC8aUpQCvPBqMMkZkSRHjGcurKUHDniywOOWDnwxWD2/vezsypJUSusbkHBERy82D3HsUlGfOo7aWPDp9nalQpvS1xcqBgCPAmkiAHRctDBj5JNQlJRznsdSySTTttop5441imVJg5gmZUEcnAvESF4u0UFeYLKAR7xmRVENmIPSruS7P4KEPb23gx4h6RMPIuqxjyib5VSyWVUUsxCqBkkkAADqST0FINuOWdkknhHOlRyXbNJM+hRNd46y5EdsMd5uH5MP0Yeotqm3EQybvUliXvjsY2cePCbllfib5oQ1MhksylVpsptB9+kmjTUJYmUJFC3pMxbB4jM7zN2UZPJQqt0yT1wsp/pBfN+D0+TH/Untk+kI7kUOkipWAGo6qelnbj5142f8tua4tq+qL1sY2+Zdqfo44loCQ0qPJteEZRd289nxEKJHCPDxMcKDNCzBMkgZfhGTipDQClKUApSlAKUpQClKUApSlAKUpQClKUApSlAKUpQClKUApSlAKUpQClKUApSlAKUpQClKUApSlAKUpQClKUApSlAQ/epbM9gSPyXAPumR7fP0zCsBtJrLFLOSIhGnseGJjyCPcy2ah89AFVi/uSpZtxeAW/o/ZGZ7rjiRQypjEbOXLvyHCFz78VCdE2RnkitDqZjcWiyKIcZXhBPC7sfwhyqEDkoAHU1RbOMU9xZBN9CS2+2VtZ26i2trmazgQKJ40TgKIuOJFZ1eReXtqpB5nJHOoxfa1d3PZSXFqJHnJ9HiuJ40s4sIZAzRqT2pC8+N+ZPsqorDaPvOubnVUjTHo0j8CpwjiC8+GTi68XIMR0xkYqaaBZRSQzRsiPAlzMsSMoZQqv0CsCABJ2gHgOQqh6mUeqL7NNs4ZHrnTLSVuLWdXjnIxiCOWOK3TwUKCWbHjyblWV0zWNChHFaSRJw8u0jtppnGB0MxRjkDuz4cq47yrWFNJnXgVB974AFC+v2ycOBj3/DNQrc1eypeSRAns3iLMM8gyMgVv8AMR8R4VZ71mOUhHRuUHPPQsC32s0664uC9vJuHkwjiuV4c9x7G3Vh8TXf6TpJyX9LbxMi6qevzxWJ3loYLX0u3PY3MLx8EqYD8LNwlGP5SHizwnI5VIN228FNWgIcCO6ix2yDoQekiZ58B8OoPLwJtquViKZ0uK3dj7puuaXbljB22XwSqw3r9Bj1UKHh9wxnr517jrF9c8rW3Nup6z3Q4QB+ZbK3aOfJzGPfUjpVpUR7+iPa49MuJroAgmM8EUBKkMMxRKOMAgHDs3TnmpDSlAKUpQClKUApSuIQAk+Pme7y7qA5UpSgFKUoBSlKAUpSgFKUoBSlKAUpSgFKUoBSlKAUpSgFKUoBSlKAUpSgFKUoBSlKAUpSgFKUoDCbWaXLPAGt8G4gbtYQeSswVlMbHuDozrnu4ge6oydbjvLWRMtbTOrQvFIrdtG7qQR2fVzjiII5Nj34sGq32plL3c0rAmSF4bS3ROFMm5ELhpZDzKmR1A+RwZHrHNZtRWpLPctrk1wYTS9mtP0WOS6YvLNHGzIZUaMZ4eSxowHNiQvUn1sV67HTbxLXgnuTDwWrTMIAEcSvxM5kduIt63GcjhyeLwGPZqekXvb2yahLHLEFlmMUKMoeW37No1kZ29ceuWwFUExjI54GMjjuJra+d2DTXtlHcRBc4WJ4plEC56leYJ7zJmszhJZz+xdKze8sjG21jJPBZPYiVoLleP0cGSQCdVAJ5ktxYZh1xlCepzU03c7GNp8TPPj0iXHEBz4FHMJkdTnmSOXQd2T2yPKiS+hhePhN7ZqRlJIZ1BkiwCOYcuOR5GSM95FcNZ0jWr+yWSyuLYxyIHAjWSKSRWXOA7s3AT0xy58i1ddU5NxXYtjf5FDomRbevtfHNi0hIYI3FKwPIuAQEB78ZJPngdxrD7tbO4jea+g4s2qg8I6SqTxTQ+Z7JWI8G4DXfsluqluvXuJBFGrFXjXnMGU4aNwRiJh55Pl0NT3ai9tdI054ogsZZGSGMe0zOOEue84zxFj4YzzFQUtjxHqa7JwdSpr5z3LItblJY1kQ8SOoZSOhVhkH4giu2opurlZtHsyxyRFwjPyVZlUfBQBUrr1DxBSlKAUpSgFKUoBSlKAUpSgFK48Aznvxjv8AsrlQClKUApSlAKUpQClKUApSlAKUpQClKUApSlAKUpQClKUApSlAKUpQClKUApSlAK8eqaxb2kZkuJFiQd7HqfADqx8hzrHbY7VxaZbGV/WY+rGmcF3PQeQHUnw+Fa8a5tDc30pluHLt3Doqj5Kr0Uf/AI5qi25Q47nq6D2bLVeZvEfv8C1Na33xLlbSEyeDyHhX3hB6xHvIqA6ntzeXDyOxRDI0LkIuMNbsGjIzk8iB78Co2DU40PdjNd2QulmRVKu3CVYn1Cw6jl+TWFzsseEfTrR6HSRUrIr0y+eTq2b2wuJdRtmvJ2dOJ09Y+qDKhUchyGW4RnzFeLZXaWWwvUW8d2jhEts4LMwiUOoyoPRA0a9PyTmo04BGD0NfGd2JZ2LuxLMxxkk9ScVBT45F/s6MrW4pKMo47cNYxglmp6ve6Vewx9oZ4IBx2wJHC1tIOHgDgEjAAXvGUQ4qS6PvBFvE0lgTNEvFJLYS4WaIMxd5Ld1B44wSxK+sAOnDjFQzZPZqfVpBAJlRbeJjHxKTwq0i5QEc8ZOQO7Jrx7W7NPptz2LOHYKrh04lxxZxg9QeXWr1KS8x5EtDCaVUmlYu3Zrs38vn68lnxbRaJrTes8thdOAONJDC7Y6DtUPBJjlgOM+AqJ7xd18tjELhbqS7Z5EiWN0JlYvkKBIGPEc93CKr2OPhGMk48aszdlvOeCRLW8bjgYhY5GOTEeigk9U6Dn7Puq6NkZPEl8yq7QzoXiUPHquv0Lf2X0n0Oyt4D1iiRG82VRxH4tk1lKUrWfPilKUApSlAKUpQClKUApSlAKUpQClKUApSlAKUpQClKUApSlAKUpQClKUApSlAKUpQClKUApSlAKUpQClKUApSlAULvp1dpdR7LPqwIoA7uKQB2P0FB8KgQNTbfNp7Raozn2ZkjZT81BGR/k+sVBwa8u39bPutA4rTw2+i/P8AJ2g1fu75SdDQAZJSfAHX2pO6tfwa2C3cTlNEjZeqpMRnpkPIRU9MvM/gZvbMs0R/1L7MpQ7NX392n/cy/wAtcTszff3af9zL/LUp+7XqnhB+7P8APXw769U8IP3Z/nqG2v1Zqd2t/wAkfq/+jKbm9IuYbyUzQyxAwkAvG6gntE5ZYAZrC75/xmf0Uf2Gpnu13g3mpXMkdx2fCsRccCFTnjQdeI8sE1C99B/9TP6KL7Gq1peHweXVKb1zdiw9vb5ECJrga5E1wNVI9ObNnt3Wrtd6ZbyPzfg4GPeTGxTJ8zwg/GpJUV3X6c1vpNsrjDMpcjykdnX/AClalVelHoj4q7HiSx0yxSlKkVGL1vaezseH0qURceeHIY54cZ9kHxFfNE2os77j9FlEvBw8eAwxxcXD7QHXhb6Krvft1tP13+1XzcT7V57oPtnqve9202+7x8Dxe/5wW1SlKsMQrEa1tZZWTKtzKImYZUEMcgHGeQPfWXqmt+P/ADNv+ib+Ooze1ZL9PUrZqLLS0TaS0vgxtZBKEIDYDDBIyPaA8KydVbuK/BXXz4/4Gq0qReVk5fWq7HFClKVIpFKUoBSlKAUpSgFKUoBSlKAUpSgFKUoBSlKAUrwLrlubj0ZZA0wUuUHMqqlQS2OSnLDkede+h1prqKxevbTWlgnHcyrHn2V6u3zUHM/ZXh262vTS7QykBpGPDEh/Kcjv/NA5n6O+tcdT1ie7laWdzJI3Un6gB3AeAqi23Zwup6eg0HvL3SeI/ctTV9+TEkWkAA7nlOT+wh5ftGoveb0tWk/r+AeCIg+vBP11DVepXszu6v8AUVDxqI4j0kkJCn5oAJb3gY86xb7Zvhn1K02h00Myivi+fueGbbzVD/7uYe5yPsrgu8XVlORdy/Fg31MDVgw7hRj75d8+8LDy+kv/ANq8eo7gpguYLpHb5LxlB+0rN9lWqu1f2edZrNDLhY/2/gjdlvp1eE+s8c48JI1+1OE1Ndn9/trKwW9ia3J/rFPaR+8jHEo+BqpNptlrvTpOC6jKE+y3VGA71Ycj3cuozzrAuatjKS6mG6imazFfQ3Isb+K4jWSF1kjYZV1IKkeRFd9ar7A7fXGkzgqS8DEdrDnkR8pfBwO/v6GtorK8SeNJI2DJIoZGHQqwyD9BrRGWTx7anWyO7wNi01S24RhZo8tC56ZI5o35rYHuwD3YrXXUtMmtZWinQxyKcFT9o8QfEcjW2VYjaLZSz1BOG5jD49lxydfmuOY93Tyqq2rfyupu0PtB6fyS5j9jVsGrU2V3m2Nrpa2sgl7QJKpKopXLlyOfEPlDurhru4qdCTZzLKvcknqOPLiGVb3+rVfa3s9d2L8F1E0R7ieat81xlW+BrLidbzg92Vmn1sVHd+/ozwcVfCa45r5mqsHoOZMd2m1lvptzJJcByrRFBwKGOeNW6EjlgGvJvF2kh1C9M0AYJwIvrgA5XOeQJ8ajBNerS7BbiQI00UAP5cpYJ9KqfrxVibxtMUq4Rsd3fGDxk1O92e7eTUJVmnUraIcknl2pB9hfzc9W94HPpNNi90+ljEkk6agwwcKy9iPeqklv8Rx5VaEcYUAKAABgADAAHQAdwrRXT3Z5Gr9o8OFf1PqqAMDkB0FfaUrUeEKUpQFTb9utp+u/2qw26va20043BunKdoIuDCO+eAy8Xsg49petZnft1tP13+1WB3ZbGW2pm4FwXHZCLh4GC+2ZM55HPsCs7zv4PZr2+6+fp+Sxfuu6R/av+5m/lp913SP7V/3M38teT7i+meM/7wfy0+4vpnjP+8H8tWecx40vq/4PX913SP7V/wBzN/LVb70dp7XUJ4XtmLqiMrZRl5ls9GAzyqe/cX0zxn/eD+Wq+3lbJ2+mzRJb8ZDoWPG3EchscuQqE92OTRplR4i2ZySzcV+Cuvnx/wADVYeta7b2URluHEaDkO8sfkqo5sfIVXm4v8FdfPj/AIGqH70NZkuNRlVieCE9nGvcMAcR95bPPwA8K6pbYIhKnxtRJPp/RJ9U33SM3DZ24xnAaUlmP6tCP4jXn/pntK44lt3C+Vq//fnUy3a7KW9rZxShQ08yK7SHmwDjIRT+SoBA5damNdUZPlsrnbVB7Ywz8Sm4N8eo278N3bocdVKyQyfQ2R9VWDsrt5Z6kMRMUlAy0T4D47yO5h5j44rJ61oVvexGO4QOp6Z9pT8pW6qfMVrneJJp964ic8dvKwVxy5oxAPxHUeZFcblDqWV11ahPatrX0L7291mazsJJoCBIpTBIBHrOoPI+RqAbH71LmS5Pp0sawLG7MQgByoHCBjmSScYHWpRvEvO20NpMY7RYHx4cbI2Prqrd3WixXmoRxzDijAZ2XubgGQp8skfAEd9Jt7lg7p64OmTmumfiTLUd4WsXmW021kSHPqydkZGbzyRwD3DPvrG6XvP1mK4EU0XbuxA7FojHISe5eEDB94Iq6EQKAAMAcgB0AHcBXB7ZGYOVUuueFiAWXPI4PUZqW1+pQr60sbF/z9SrNvt4eoWV52URSNezjYqVVyGYHiHF3864abvXv54Uit7c3N3zLtwngA4jw4RPzccyVGawO+D8aN+ii+xqsbdJAi6XEyqAWaQsQBliJGAJPfyAFQWXJrJpnGuFEZuOXwRW51TaxRxmMgdcLHAxH+EZY/XXXs9vonRwl8ismcGRAVdfEsnRseAwffVw1r1vQtlj1WcKMBuBj85o1LH4nJ+NdnmPKZHTuF7cJRS+BsFDMrqGUhlYAqR0IIyCPhUG2x3rwWTtDAvpEy8m54jQ+BI5s3kOnjXPRdVkh2dWZfbjtn4T4FOJVPwwPoql9FQtcx5ha69bJhBPFJjJK5AJ5458jyzSc2sYI6fTRk5OXRE8tNsNpb317aM8B6FYUCfBpc5+BNfLrbfaKx9e7iymcZeFeD3ccRGD8akibwdRUADR5gAMABnAAHQAdhyFcLnbzUJEZH0aZkYEMpZyCDyII7CufNk+c/4ccfFZ+5k9jt5dvqAKOphnVSxj5sHCjJMZAyx/Nxn31GNvNvtS4GFvbz2cGcGd42V2zyGCRiPP7XuqGafs7qcFwk0dpcKY3DqOzckANnhzjny5edWrvi/FbfpIv46Zbiw6667Y7VlP+CotlNTvobhnsVaSYowYBDIeEshYkdeoXn5+dTD+l+0/93k/+q3/AIrw7lfxk3/x5P8AUhq8qQi2up3VXRhZhxTKC306lM8tkkuQwtUkYYxiSViH9XuOYxyqu1arn39bNvJFFdxjPY5SXHUIxyre4Nkf4xVJK9U2x8x6OguXhLBINk7BLm+t4ZPYklRW81zzHxHL41tLFGqqFUBVAAAHIADkAB3CtQ7K+eGRJIzwujKynwZSCD9IrYfY/evY3yKsrrbXGPWRzwqT3lHPIg+BOftqdGFlGf2qp2bZLlIm9K4pIGGVIIPQjmPpFdN5qEMC8U0iRL4uwUfSTWo8HBH95ekRXOl3IkAPZxPKhxzV4kLgjwzgj3E1qsxq59629qCaB7SxbtA/KWYZ4OHvRPlZ6FumM4znIpeqJ4bPU0ylGGGK2V3I3jSaPGG59m8iD5obiH8WK1sjjLEKoLMSAABkknkAB3nNbW7vdnW0/ToIH/CAFpPJ3JZh8M8PwqUOpDVNbUiR0pSrTzhXReWUUyFJUWRD1VlDKfga76UOp46Fea7uT0+fLW5e1bwU8cf7Dcx8CB5VANZ3LanBkwhLlfzG4Xx5o+PqJrYKlVOqLN1XtC+vjOfj/wCyak6jo9zbHFxDJCfz0ZfoyOdeEmtwZIlYYYBge4jI+g1H9S3d6Vcc5LSLPig7M+/MeM/Gq3R6M2x9qp/qiavJMynKkqR0IOD9IqUbNarrt1J2VlPdSN34lcqo8WZjwqPfVszbjNJZgR2yAHJUSAgjwyykge41NtJ0a3tIxFbRrEg/JUY+JPVj5nJrsamupC7XwkvKsv8Acwmxmzt/bAvf3j3UjDHZ8uyTmDyJHEzcuvIczyqUUpV6WDyJScnlilKV0iVNv262n67/AGq+bifavPdB9s9WBtHshaajwekqzdnxcOGZfaxnp19kV82c2PtNOLm2Vl7Th4suzZ4OLHXp7TVVse/cbveI+7+F3/OTN0pSrTCKprfl/wAzb/om/jq5awO0OxNlqDq9yrMyAquHZeROe7zqE1lYNGnsVdilIhe4r8FdfPj/AIGrxb1tg5u2a8t1MiOAZlUZZWUY4wB1UgDOOhyeh5WPs7spa6cHFspUOQWyzNzUEDr061mK5s8uGWPU4udkCl9hd6wtIlt7tWeNOSSJgso+Syn2gPEcx0wanse9LSCM+kY8ikoP0cNevV9gtNuyWlt04z1dMox8yUIyffmsKdzOl/8AWH60/wDiuJTXBKU9PY9zTTMftFvntkQrZK00h5B2UrGvng+s3uwB51ANldkLrVrjiPF2RYtNOenM5bB/Kc5PIdM86t3T912lQkHsO0I/tGZx+yTwn4ipTFEqKFUBVHQAAAe4DpTY5PzHVqK6otVLn1ZEN6ECx6PKqjCr2SgeAEiAD6KrfdB+NF/Ry/YKuzWtGhvIWhnBaNsZAJB9UgjmPMCsToe76wsZhNAjK4BGS7MMN15E12UW5Jkar4xplB9XkklKUqwxFDb4Pxo36KL7Gqyt1H4qh98v+q9evXN31hfTGa4RmcgLkOyjC5xyB86y2i6NDZwrDACsa5wCST6zFjzPmTVcYtSbNtt8ZUxguqwe6tf97H42m+bF/pLWwFRnWt3en3kzTTozSNgEiRgPVAUcgfACuzi5LCIaW6NU90vQ82wtik+iwxSc0kidG9zO4P21T+r6NeaNeKTkMjcUMuPUcDoR8ORXzPvrYTSdLitIUhhBEaDCgkk4JJ6nrzJrnfWEU6FJkWVD1VlDD6DXHDKRKvU7JyeMpkF0PfNZSoBdBreTvwpeMnxBXmPcR8TWWm3qaQoz6RxeSxyE/wANdF3uj0qQ5Ebx+SSOB9BJrqj3OaUDzEreRlOPqxTznX7s+eUeGffNA80cVrC79pJGnHJhFAd1UkKMk8j34rM707B5tLmCAsUKPgdcI4LH4DJ+FZPSNjdPtDmC3RW+WRxP8HbJHwrNV1JtclUrIRknWun8mvG7jaOHT74Sz57No2jLAZ4eIowbA5kZTHLxq3Jt6OkKM+kBvJUkJ+jhr7q27HS7lizQ9mxOSY2KZPzR6v1V4YtzulKclZW8jK2PqxUIxlHhGi22i17pZT+Rn9A1+31S3Z40JiLPGRIo9YAAHK5PqnPQ1U+3O5CVGaXTfvkZyTbk+uvzGPJ18ic++rl0nR4LSMRW6CJASeEZ6nqSTkk++vZVjjlcmaNzrk3X0NOru1lhcpKjRuOqupVh7weddPHW3+paNbXS8NxDHMvg6K30ZHKqx2n3BW8pL2Ept2PPsny8fuDe0o9/FVLq9D0Ia9PiXBSCXbr7LFfcSPsrqkmLHJJJ8Sc1Jde3ZarZZMtuzoP6yL74mPH1ea/4gKi5FR24LvFU+UfKymg7MXl+/BawvKe8geovznPqr8TWMU4OanOib5dVtFCBopUXkFeJRy98fCaksdyubljyln7uN0EenMtxdFZrkeyBns4vm59p/wA49O7xqyapKz/4i3A+/Wase8pMQP2WQ/bVibF7ZzamOP0OW2h4crLIy4c5HJVwCRjJ4unKrotdEebbCz9UyU0pSpFApSlAKUpQClKUApSlAKUpQClKUApSlAKUpQClKUApSlAKUpQClKUApSlAKUpQClKUApSlAKUpQClKUApSlAKUpQClKUApSlAKw+sbIafeZ9JtopSfyioD/tjDfXWYpQ6m10K01TcHpcuTC01ue4Bw6j4OC3+aotqH/DtcD/l7uN/ASIyfWpb7KvSlR2otV813K52L3LWdlwyXWLucc/WH3lD+ah9o+bfQKsbFKV1LBXKbk8s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6" descr="data:image/jpeg;base64,/9j/4AAQSkZJRgABAQAAAQABAAD/2wCEAAkGBg8PEBUUEBQWERMVGBcYFRUYFhUYFRgXFRQWFxcWGBUYHCYeGBkkGRcUHzshIycpLC0tFx4xNTArNSYrLCkBCQoKDgwOGg8PGjUlHyQsLCwpLjQsKiwqKSwsNSwsLSwrLCwsKSk0KSksLCwsLC8sKiwsLywpKiwpLCwsLCwpLP/AABEIAHkBoAMBIgACEQEDEQH/xAAcAAEAAgIDAQAAAAAAAAAAAAAABgcFCAIDBAH/xABLEAACAQMBBQQFBQwIBQUAAAABAgMABBEFBgcSITETQVFhFCIycYFScpGhsRcjMzVCYnODkpOy0hZDU1SCorPDCDRjwdElRHSU8P/EABoBAQADAQEBAAAAAAAAAAAAAAACAwQBBQb/xAAyEQACAgEDAgMHBAAHAAAAAAAAAQIDEQQSITFBEyJRBRRxgZGx4TJhofEzUnKSwdHw/9oADAMBAAIRAxEAPwC8aUpQCvPBqMMkZkSRHjGcurKUHDniywOOWDnwxWD2/vezsypJUSusbkHBERy82D3HsUlGfOo7aWPDp9nalQpvS1xcqBgCPAmkiAHRctDBj5JNQlJRznsdSySTTttop5441imVJg5gmZUEcnAvESF4u0UFeYLKAR7xmRVENmIPSruS7P4KEPb23gx4h6RMPIuqxjyib5VSyWVUUsxCqBkkkAADqST0FINuOWdkknhHOlRyXbNJM+hRNd46y5EdsMd5uH5MP0Yeotqm3EQybvUliXvjsY2cePCbllfib5oQ1MhksylVpsptB9+kmjTUJYmUJFC3pMxbB4jM7zN2UZPJQqt0yT1wsp/pBfN+D0+TH/Untk+kI7kUOkipWAGo6qelnbj5142f8tua4tq+qL1sY2+Zdqfo44loCQ0qPJteEZRd289nxEKJHCPDxMcKDNCzBMkgZfhGTipDQClKUApSlAKUpQClKUApSlAKUpQClKUApSlAKUpQClKUApSlAKUpQClKUApSlAKUpQClKUApSlAKUpQClKUApSlAQ/epbM9gSPyXAPumR7fP0zCsBtJrLFLOSIhGnseGJjyCPcy2ah89AFVi/uSpZtxeAW/o/ZGZ7rjiRQypjEbOXLvyHCFz78VCdE2RnkitDqZjcWiyKIcZXhBPC7sfwhyqEDkoAHU1RbOMU9xZBN9CS2+2VtZ26i2trmazgQKJ40TgKIuOJFZ1eReXtqpB5nJHOoxfa1d3PZSXFqJHnJ9HiuJ40s4sIZAzRqT2pC8+N+ZPsqorDaPvOubnVUjTHo0j8CpwjiC8+GTi68XIMR0xkYqaaBZRSQzRsiPAlzMsSMoZQqv0CsCABJ2gHgOQqh6mUeqL7NNs4ZHrnTLSVuLWdXjnIxiCOWOK3TwUKCWbHjyblWV0zWNChHFaSRJw8u0jtppnGB0MxRjkDuz4cq47yrWFNJnXgVB974AFC+v2ycOBj3/DNQrc1eypeSRAns3iLMM8gyMgVv8AMR8R4VZ71mOUhHRuUHPPQsC32s0664uC9vJuHkwjiuV4c9x7G3Vh8TXf6TpJyX9LbxMi6qevzxWJ3loYLX0u3PY3MLx8EqYD8LNwlGP5SHizwnI5VIN228FNWgIcCO6ix2yDoQekiZ58B8OoPLwJtquViKZ0uK3dj7puuaXbljB22XwSqw3r9Bj1UKHh9wxnr517jrF9c8rW3Nup6z3Q4QB+ZbK3aOfJzGPfUjpVpUR7+iPa49MuJroAgmM8EUBKkMMxRKOMAgHDs3TnmpDSlAKUpQClKUApSuIQAk+Pme7y7qA5UpSgFKUoBSlKAUpSgFKUoBSlKAUpSgFKUoBSlKAUpSgFKUoBSlKAUpSgFKUoBSlKAUpSgFKUoDCbWaXLPAGt8G4gbtYQeSswVlMbHuDozrnu4ge6oydbjvLWRMtbTOrQvFIrdtG7qQR2fVzjiII5Nj34sGq32plL3c0rAmSF4bS3ROFMm5ELhpZDzKmR1A+RwZHrHNZtRWpLPctrk1wYTS9mtP0WOS6YvLNHGzIZUaMZ4eSxowHNiQvUn1sV67HTbxLXgnuTDwWrTMIAEcSvxM5kduIt63GcjhyeLwGPZqekXvb2yahLHLEFlmMUKMoeW37No1kZ29ceuWwFUExjI54GMjjuJra+d2DTXtlHcRBc4WJ4plEC56leYJ7zJmszhJZz+xdKze8sjG21jJPBZPYiVoLleP0cGSQCdVAJ5ktxYZh1xlCepzU03c7GNp8TPPj0iXHEBz4FHMJkdTnmSOXQd2T2yPKiS+hhePhN7ZqRlJIZ1BkiwCOYcuOR5GSM95FcNZ0jWr+yWSyuLYxyIHAjWSKSRWXOA7s3AT0xy58i1ddU5NxXYtjf5FDomRbevtfHNi0hIYI3FKwPIuAQEB78ZJPngdxrD7tbO4jea+g4s2qg8I6SqTxTQ+Z7JWI8G4DXfsluqluvXuJBFGrFXjXnMGU4aNwRiJh55Pl0NT3ai9tdI054ogsZZGSGMe0zOOEue84zxFj4YzzFQUtjxHqa7JwdSpr5z3LItblJY1kQ8SOoZSOhVhkH4giu2opurlZtHsyxyRFwjPyVZlUfBQBUrr1DxBSlKAUpSgFKUoBSlKAUpSgFK48Aznvxjv8AsrlQClKUApSlAKUpQClKUApSlAKUpQClKUApSlAKUpQClKUApSlAKUpQClKUApSlAK8eqaxb2kZkuJFiQd7HqfADqx8hzrHbY7VxaZbGV/WY+rGmcF3PQeQHUnw+Fa8a5tDc30pluHLt3Doqj5Kr0Uf/AI5qi25Q47nq6D2bLVeZvEfv8C1Na33xLlbSEyeDyHhX3hB6xHvIqA6ntzeXDyOxRDI0LkIuMNbsGjIzk8iB78Co2DU40PdjNd2QulmRVKu3CVYn1Cw6jl+TWFzsseEfTrR6HSRUrIr0y+eTq2b2wuJdRtmvJ2dOJ09Y+qDKhUchyGW4RnzFeLZXaWWwvUW8d2jhEts4LMwiUOoyoPRA0a9PyTmo04BGD0NfGd2JZ2LuxLMxxkk9ScVBT45F/s6MrW4pKMo47cNYxglmp6ve6Vewx9oZ4IBx2wJHC1tIOHgDgEjAAXvGUQ4qS6PvBFvE0lgTNEvFJLYS4WaIMxd5Ld1B44wSxK+sAOnDjFQzZPZqfVpBAJlRbeJjHxKTwq0i5QEc8ZOQO7Jrx7W7NPptz2LOHYKrh04lxxZxg9QeXWr1KS8x5EtDCaVUmlYu3Zrs38vn68lnxbRaJrTes8thdOAONJDC7Y6DtUPBJjlgOM+AqJ7xd18tjELhbqS7Z5EiWN0JlYvkKBIGPEc93CKr2OPhGMk48aszdlvOeCRLW8bjgYhY5GOTEeigk9U6Dn7Puq6NkZPEl8yq7QzoXiUPHquv0Lf2X0n0Oyt4D1iiRG82VRxH4tk1lKUrWfPilKUApSlAKUpQClKUApSlAKUpQClKUApSlAKUpQClKUApSlAKUpQClKUApSlAKUpQClKUApSlAKUpQClKUApSlAULvp1dpdR7LPqwIoA7uKQB2P0FB8KgQNTbfNp7Raozn2ZkjZT81BGR/k+sVBwa8u39bPutA4rTw2+i/P8AJ2g1fu75SdDQAZJSfAHX2pO6tfwa2C3cTlNEjZeqpMRnpkPIRU9MvM/gZvbMs0R/1L7MpQ7NX392n/cy/wAtcTszff3af9zL/LUp+7XqnhB+7P8APXw769U8IP3Z/nqG2v1Zqd2t/wAkfq/+jKbm9IuYbyUzQyxAwkAvG6gntE5ZYAZrC75/xmf0Uf2Gpnu13g3mpXMkdx2fCsRccCFTnjQdeI8sE1C99B/9TP6KL7Gq1peHweXVKb1zdiw9vb5ECJrga5E1wNVI9ObNnt3Wrtd6ZbyPzfg4GPeTGxTJ8zwg/GpJUV3X6c1vpNsrjDMpcjykdnX/AClalVelHoj4q7HiSx0yxSlKkVGL1vaezseH0qURceeHIY54cZ9kHxFfNE2os77j9FlEvBw8eAwxxcXD7QHXhb6Krvft1tP13+1XzcT7V57oPtnqve9202+7x8Dxe/5wW1SlKsMQrEa1tZZWTKtzKImYZUEMcgHGeQPfWXqmt+P/ADNv+ib+Ooze1ZL9PUrZqLLS0TaS0vgxtZBKEIDYDDBIyPaA8KydVbuK/BXXz4/4Gq0qReVk5fWq7HFClKVIpFKUoBSlKAUpSgFKUoBSlKAUpSgFKUoBSlKAUrwLrlubj0ZZA0wUuUHMqqlQS2OSnLDkede+h1prqKxevbTWlgnHcyrHn2V6u3zUHM/ZXh262vTS7QykBpGPDEh/Kcjv/NA5n6O+tcdT1ie7laWdzJI3Un6gB3AeAqi23Zwup6eg0HvL3SeI/ctTV9+TEkWkAA7nlOT+wh5ftGoveb0tWk/r+AeCIg+vBP11DVepXszu6v8AUVDxqI4j0kkJCn5oAJb3gY86xb7Zvhn1K02h00Myivi+fueGbbzVD/7uYe5yPsrgu8XVlORdy/Fg31MDVgw7hRj75d8+8LDy+kv/ANq8eo7gpguYLpHb5LxlB+0rN9lWqu1f2edZrNDLhY/2/gjdlvp1eE+s8c48JI1+1OE1Ndn9/trKwW9ia3J/rFPaR+8jHEo+BqpNptlrvTpOC6jKE+y3VGA71Ycj3cuozzrAuatjKS6mG6imazFfQ3Isb+K4jWSF1kjYZV1IKkeRFd9ar7A7fXGkzgqS8DEdrDnkR8pfBwO/v6GtorK8SeNJI2DJIoZGHQqwyD9BrRGWTx7anWyO7wNi01S24RhZo8tC56ZI5o35rYHuwD3YrXXUtMmtZWinQxyKcFT9o8QfEcjW2VYjaLZSz1BOG5jD49lxydfmuOY93Tyqq2rfyupu0PtB6fyS5j9jVsGrU2V3m2Nrpa2sgl7QJKpKopXLlyOfEPlDurhru4qdCTZzLKvcknqOPLiGVb3+rVfa3s9d2L8F1E0R7ieat81xlW+BrLidbzg92Vmn1sVHd+/ozwcVfCa45r5mqsHoOZMd2m1lvptzJJcByrRFBwKGOeNW6EjlgGvJvF2kh1C9M0AYJwIvrgA5XOeQJ8ajBNerS7BbiQI00UAP5cpYJ9KqfrxVibxtMUq4Rsd3fGDxk1O92e7eTUJVmnUraIcknl2pB9hfzc9W94HPpNNi90+ljEkk6agwwcKy9iPeqklv8Rx5VaEcYUAKAABgADAAHQAdwrRXT3Z5Gr9o8OFf1PqqAMDkB0FfaUrUeEKUpQFTb9utp+u/2qw26va20043BunKdoIuDCO+eAy8Xsg49petZnft1tP13+1WB3ZbGW2pm4FwXHZCLh4GC+2ZM55HPsCs7zv4PZr2+6+fp+Sxfuu6R/av+5m/lp913SP7V/3M38teT7i+meM/7wfy0+4vpnjP+8H8tWecx40vq/4PX913SP7V/wBzN/LVb70dp7XUJ4XtmLqiMrZRl5ls9GAzyqe/cX0zxn/eD+Wq+3lbJ2+mzRJb8ZDoWPG3EchscuQqE92OTRplR4i2ZySzcV+Cuvnx/wADVYeta7b2URluHEaDkO8sfkqo5sfIVXm4v8FdfPj/AIGqH70NZkuNRlVieCE9nGvcMAcR95bPPwA8K6pbYIhKnxtRJPp/RJ9U33SM3DZ24xnAaUlmP6tCP4jXn/pntK44lt3C+Vq//fnUy3a7KW9rZxShQ08yK7SHmwDjIRT+SoBA5damNdUZPlsrnbVB7Ywz8Sm4N8eo278N3bocdVKyQyfQ2R9VWDsrt5Z6kMRMUlAy0T4D47yO5h5j44rJ61oVvexGO4QOp6Z9pT8pW6qfMVrneJJp964ic8dvKwVxy5oxAPxHUeZFcblDqWV11ahPatrX0L7291mazsJJoCBIpTBIBHrOoPI+RqAbH71LmS5Pp0sawLG7MQgByoHCBjmSScYHWpRvEvO20NpMY7RYHx4cbI2Prqrd3WixXmoRxzDijAZ2XubgGQp8skfAEd9Jt7lg7p64OmTmumfiTLUd4WsXmW021kSHPqydkZGbzyRwD3DPvrG6XvP1mK4EU0XbuxA7FojHISe5eEDB94Iq6EQKAAMAcgB0AHcBXB7ZGYOVUuueFiAWXPI4PUZqW1+pQr60sbF/z9SrNvt4eoWV52URSNezjYqVVyGYHiHF3864abvXv54Uit7c3N3zLtwngA4jw4RPzccyVGawO+D8aN+ii+xqsbdJAi6XEyqAWaQsQBliJGAJPfyAFQWXJrJpnGuFEZuOXwRW51TaxRxmMgdcLHAxH+EZY/XXXs9vonRwl8ismcGRAVdfEsnRseAwffVw1r1vQtlj1WcKMBuBj85o1LH4nJ+NdnmPKZHTuF7cJRS+BsFDMrqGUhlYAqR0IIyCPhUG2x3rwWTtDAvpEy8m54jQ+BI5s3kOnjXPRdVkh2dWZfbjtn4T4FOJVPwwPoql9FQtcx5ha69bJhBPFJjJK5AJ5458jyzSc2sYI6fTRk5OXRE8tNsNpb317aM8B6FYUCfBpc5+BNfLrbfaKx9e7iymcZeFeD3ccRGD8akibwdRUADR5gAMABnAAHQAdhyFcLnbzUJEZH0aZkYEMpZyCDyII7CufNk+c/4ccfFZ+5k9jt5dvqAKOphnVSxj5sHCjJMZAyx/Nxn31GNvNvtS4GFvbz2cGcGd42V2zyGCRiPP7XuqGafs7qcFwk0dpcKY3DqOzckANnhzjny5edWrvi/FbfpIv46Zbiw6667Y7VlP+CotlNTvobhnsVaSYowYBDIeEshYkdeoXn5+dTD+l+0/93k/+q3/AIrw7lfxk3/x5P8AUhq8qQi2up3VXRhZhxTKC306lM8tkkuQwtUkYYxiSViH9XuOYxyqu1arn39bNvJFFdxjPY5SXHUIxyre4Nkf4xVJK9U2x8x6OguXhLBINk7BLm+t4ZPYklRW81zzHxHL41tLFGqqFUBVAAAHIADkAB3CtQ7K+eGRJIzwujKynwZSCD9IrYfY/evY3yKsrrbXGPWRzwqT3lHPIg+BOftqdGFlGf2qp2bZLlIm9K4pIGGVIIPQjmPpFdN5qEMC8U0iRL4uwUfSTWo8HBH95ekRXOl3IkAPZxPKhxzV4kLgjwzgj3E1qsxq59629qCaB7SxbtA/KWYZ4OHvRPlZ6FumM4znIpeqJ4bPU0ylGGGK2V3I3jSaPGG59m8iD5obiH8WK1sjjLEKoLMSAABkknkAB3nNbW7vdnW0/ToIH/CAFpPJ3JZh8M8PwqUOpDVNbUiR0pSrTzhXReWUUyFJUWRD1VlDKfga76UOp46Fea7uT0+fLW5e1bwU8cf7Dcx8CB5VANZ3LanBkwhLlfzG4Xx5o+PqJrYKlVOqLN1XtC+vjOfj/wCyak6jo9zbHFxDJCfz0ZfoyOdeEmtwZIlYYYBge4jI+g1H9S3d6Vcc5LSLPig7M+/MeM/Gq3R6M2x9qp/qiavJMynKkqR0IOD9IqUbNarrt1J2VlPdSN34lcqo8WZjwqPfVszbjNJZgR2yAHJUSAgjwyykge41NtJ0a3tIxFbRrEg/JUY+JPVj5nJrsamupC7XwkvKsv8Acwmxmzt/bAvf3j3UjDHZ8uyTmDyJHEzcuvIczyqUUpV6WDyJScnlilKV0iVNv262n67/AGq+bifavPdB9s9WBtHshaajwekqzdnxcOGZfaxnp19kV82c2PtNOLm2Vl7Th4suzZ4OLHXp7TVVse/cbveI+7+F3/OTN0pSrTCKprfl/wAzb/om/jq5awO0OxNlqDq9yrMyAquHZeROe7zqE1lYNGnsVdilIhe4r8FdfPj/AIGrxb1tg5u2a8t1MiOAZlUZZWUY4wB1UgDOOhyeh5WPs7spa6cHFspUOQWyzNzUEDr061mK5s8uGWPU4udkCl9hd6wtIlt7tWeNOSSJgso+Syn2gPEcx0wanse9LSCM+kY8ikoP0cNevV9gtNuyWlt04z1dMox8yUIyffmsKdzOl/8AWH60/wDiuJTXBKU9PY9zTTMftFvntkQrZK00h5B2UrGvng+s3uwB51ANldkLrVrjiPF2RYtNOenM5bB/Kc5PIdM86t3T912lQkHsO0I/tGZx+yTwn4ipTFEqKFUBVHQAAAe4DpTY5PzHVqK6otVLn1ZEN6ECx6PKqjCr2SgeAEiAD6KrfdB+NF/Ry/YKuzWtGhvIWhnBaNsZAJB9UgjmPMCsToe76wsZhNAjK4BGS7MMN15E12UW5Jkar4xplB9XkklKUqwxFDb4Pxo36KL7Gqyt1H4qh98v+q9evXN31hfTGa4RmcgLkOyjC5xyB86y2i6NDZwrDACsa5wCST6zFjzPmTVcYtSbNtt8ZUxguqwe6tf97H42m+bF/pLWwFRnWt3en3kzTTozSNgEiRgPVAUcgfACuzi5LCIaW6NU90vQ82wtik+iwxSc0kidG9zO4P21T+r6NeaNeKTkMjcUMuPUcDoR8ORXzPvrYTSdLitIUhhBEaDCgkk4JJ6nrzJrnfWEU6FJkWVD1VlDD6DXHDKRKvU7JyeMpkF0PfNZSoBdBreTvwpeMnxBXmPcR8TWWm3qaQoz6RxeSxyE/wANdF3uj0qQ5Ebx+SSOB9BJrqj3OaUDzEreRlOPqxTznX7s+eUeGffNA80cVrC79pJGnHJhFAd1UkKMk8j34rM707B5tLmCAsUKPgdcI4LH4DJ+FZPSNjdPtDmC3RW+WRxP8HbJHwrNV1JtclUrIRknWun8mvG7jaOHT74Sz57No2jLAZ4eIowbA5kZTHLxq3Jt6OkKM+kBvJUkJ+jhr7q27HS7lizQ9mxOSY2KZPzR6v1V4YtzulKclZW8jK2PqxUIxlHhGi22i17pZT+Rn9A1+31S3Z40JiLPGRIo9YAAHK5PqnPQ1U+3O5CVGaXTfvkZyTbk+uvzGPJ18ic++rl0nR4LSMRW6CJASeEZ6nqSTkk++vZVjjlcmaNzrk3X0NOru1lhcpKjRuOqupVh7weddPHW3+paNbXS8NxDHMvg6K30ZHKqx2n3BW8pL2Ept2PPsny8fuDe0o9/FVLq9D0Ia9PiXBSCXbr7LFfcSPsrqkmLHJJJ8Sc1Jde3ZarZZMtuzoP6yL74mPH1ea/4gKi5FR24LvFU+UfKymg7MXl+/BawvKe8geovznPqr8TWMU4OanOib5dVtFCBopUXkFeJRy98fCaksdyubljyln7uN0EenMtxdFZrkeyBns4vm59p/wA49O7xqyapKz/4i3A+/Wase8pMQP2WQ/bVibF7ZzamOP0OW2h4crLIy4c5HJVwCRjJ4unKrotdEebbCz9UyU0pSpFApSlAKUpQClKUApSlAKUpQClKUApSlAKUpQClKUApSlAKUpQClKUApSlAKUpQClKUApSlAKUpQClKUApSlAKUpQClKUApSlAKw+sbIafeZ9JtopSfyioD/tjDfXWYpQ6m10K01TcHpcuTC01ue4Bw6j4OC3+aotqH/DtcD/l7uN/ASIyfWpb7KvSlR2otV813K52L3LWdlwyXWLucc/WH3lD+ah9o+bfQKsbFKV1LBXKbk8s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31" y="617538"/>
            <a:ext cx="3599929" cy="93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9" descr="data:image/jpeg;base64,/9j/4AAQSkZJRgABAQAAAQABAAD/2wCEAAkGBhQSERITExQUFBUUFBcXFBcWGRQXGBgVFRkXGBQVFRIXHCYeGx0jHxoXIC8gIycpLCwsFR4xNTAqNSYrLCkBCQoKDgwOGA8PGjQlHiA1KjUpKS0pNTUsKSkxLDIqKSwsKS81LSw1KSksNSk1KTUtLyksNSkpLCwvKSkpLSksKf/AABEIAFsBNAMBIgACEQEDEQH/xAAcAAABBAMBAAAAAAAAAAAAAAAABAUGBwIDCAH/xABOEAABAwIDBAQHCQ0HBQEAAAABAAIDBBEFEiEGBzFBE1FxgRQiNWGRobEIUlN0k7KzwdEXIzIzNEJzgpLCw9LwFiRiY3Wi4TZDVHKDFf/EABkBAQADAQEAAAAAAAAAAAAAAAABAgMEBf/EACYRAQACAgICAQMFAQAAAAAAAAABAgMRBBIhMUEiUWETcYGRwQX/2gAMAwEAAhEDEQA/ALxQhCAQhCAQhCAQhCAQhCAQhUBj293EGVVQ2KVojbK9rB0cZs1riBqRc8FMRtvhwWzTMV+F/oXOX3Y8T+Gb8nF/Krk3bbRSVtBHNK4OlzSNeQANWuOXxRoPFLVM10vl4t8Ve1kpQhCq5QhCQ43i7KWCSeTMWRtzOyi5tcDQd6JiNzqC5Crv7udB72o/Yb/MpHie0ebC5qynJb/dXyxFwFwQ0lt26juU6aWw3rrtGtpChc5nfFifw7Pk4vsVzbuMblq8PhnncHSOMgcQA38F7mjQacAFM100y8W+KvayTIQhVcwQhCAQhCAQqd307xK3D6uCOlkaxj4M7gWMd42dwvdwPIBV793PFv8AyGfJRfyoOpEKvd3u281Tg01XO4Olh6fMQGt/Ftzt8UacCFTv3c8W+HZ8lF/Kg6kQudtid8GJVGIUkEszXRyzMa8dHELtJ1Fw24Vybf7bx4XSmZ4zvccsMd7F77X1PJoGpP1kIJKhcoYxvhxOocT4S6Jp4MhtG0eYEeMe8leYVvfxSBwIqnyAcWy2kB7b6+goOsEKHbtd4seKwOdlEc0VhLHe41/Bew8S02PnBFuomYoBCEIPLr1aaqmzi17HkRyTf4dJEbSDMOtA7ISenrmP4HXqOhShB4SvUifUeKAON9FtE+VmY69fbwQKEJodizjwAC9ZiztLgW5oHZCQsxZpOoIShlW08CEGVTMGMc46BrST2AXXIc0pc4uPFxJPaTcrqPbeuEeHVjweFPIAf8TmlrfWQuWitKPW/wCfHi0t1VSmPLf85jXjseLhXVuCrb0tTF7yYO+UYB+4q73h4b0LqAdeH05PaM4PsHpUo3BVlqiqiv8AhRNeB52Ot+8pnzDbkT3wTKZbyd5Yw+0MTQ+oe3N418sbTcBzgOJNjYd56jUNRvLxKRxPhUg52ZlaB3NC2b1py7Fqu/JzGjsbGwBSDcTEDU1dwD/drdxeLjvUaiIVpjpiw95jck2zG+irhe0VJ8IiJ8a4AkA62uFgT5jxtxHFS3e/tiW0cDYMj4a2N13EG+XxHNLdRbjzBVMT0Tw51mOtmNvFd19itmhhbJsw8yRgvhZK1jntBc377cZSRcaEDS3BJiPZmxY6WreI+VO3Vu7Abd1DsOrYx0bfAaLNC4A5swD7F9yQeA5KouavygoI2bOPe2NjXvw5+dzWtDnfe3fhOAue9LL8ua9YiY9yrc74cT+Hb8nH/KpJi+8WvZhtBUtlAfM+dsp6OM3LH2ZoRYaX4KpyrLr6HPsvTP8Agqlzj2OklYfW5qmYhOXFjrNfpj39vxJdu63mVtTiEME8rXRyCQEBjG6hjnN1Avxb60r3pbxKyjruhp5AxgiY4gsY7xnF1zdwPKyrnYGp6PEqJ3+ewHsccp9qc970+bFqn/CIm+iJhPrJUajak4KfrxGvGv8AVhbqdt6qr8Lkq5QY4I2n8BjQCcxcSWjkG+tRParfTUzSObSHoIgbNNgZHD3xJuG36hw6ystlGGLZ7FJRxke2P9X720/PKrYcUiI2Y8GO2S1tevEf0k8O8jEmEO8KlPMZsrge4iytPdrvU8Nf4NUhrZ7Esc3RsluIy/mutrpobHhZQjeBiMEmF4QyOSN744mh7WuaXMJijzBzQbjxhz5hRHZOrMVdSPHFs8foLgD6imomE2xUy45nrqfKTe6Q/L6b4t/EeqjVue6Q/L6b4t/Eeqzwyh6RlSecUIePloWH1OKzeGsXd/jWTZ/GmX1blt/9wI/3SqqTzhWN9FSVtPyqBD6YpM31laIqH+5yzEcKiJgPbHO53sagdN2nlag+Mx+1Tr3SVWTWUkV/FbAXged7yCfQxvoUF3aeVqD4zH7VM/dH+Uaf4q36SRBB931GyXE6KORocx1RGHNIBBF72IOhHmTnvhoWRYvVMjY1jfEOVoAALo2k2aNBc696RbsvK1B8YZ7U6b7fLNV2RfRtQL9wFYWYsGjhJBI0/q2ePmrplcu7ifLMP6Ob6MrqJAIQhALF8YIsRcLJCBnq8GI1j9H2FaIsSkZo7XzO+1P6RVr2nQtzfV3oELq1h1HinS45fqrdUO+8jzu+1IJqbXxdB1cfWtUjXN8U3HOyDML261dJ1rMPugyXoKxB0XpNkEW3oVZZhswv+MdGz/cHfuqi2jVW7vkqLUsDPfTXPY1p+1VEBda19Pc4Maxb+6e72MXpqh9GaeVsnRwdG7LfTKRlvcDrPoWrczWZMVib8JHKz/bnHzFGMW2cqKUNM8Tow4kNuWm5HHgStuyNZ0VdSvva0zLnzOIa71Eprw06V/RmtZ3GpOW8/wAq1n6QfMapTuB/K6n9APnhRXeXCW4nU3/OLHX/APZjT/x3KSbiaoMrJweLoNB2PbcpPpnk88b+IXM/aGlBINRACDYgyxggjiCMyZN4NWyTCKx0b2vb0RGZrg4XDm31BsudcbkDqmocOBmkI7C8q18HYG7LTXOr2yut5ulsPYq9dOW3FjF1tv5hTnNdB03/AEyf9Of9G5c+c10HSuvsyf8AT3+pjrqbunm+qfu58KunBKLpdlZG9Uczx2xzOkHzVSxXQu66m6TA2R+/FQ39p8gU2W5k9aVn8woPDKjo54n+8kY70OBTvvBqM+J1p/z3t/YOT6kwSMLSQeIJHeNFurqsyyySHi97nHtJuVLq6/VFlr09H0eych4GQ5z31DWj1NCqFdAbQ4WW7N9EBqykhc7tb0b3+wrn8cVFXNxLdovP5lOoN0sppoamSrpIY5mMe0yvcz8Y3O1pJbbNa+gPIrfhW7hrJ4Xf/pYa7LKw5WzAk2cDZotqTwT5vDmH9nsLFxcimt+rTPDvQSB3qs9m4i+spWjUmeK37bVHmYVpOTJSbTb7/CVe6R/L6b4t/Eeolu6o+lOJM5nDKgjtY6Jw9ilvukfy+m+LfxHpt3CUwkxGaM8H0UzT2OdGPrWbw1aqZSUeXZ9j/hMSNuxkBHtJUQmjLXOaeIJB7QbKy9pqLo9l8L631Mjz+sJreoBBF92nlag+Mx+1TP3R/lGn+Kt+kkUM3aeVqD4zH7VO/dJUZFXSS20fA5gPnjeSfU9qCC7svK1B8YZ7U6b7fLNV2RfRtTPu7qWx4pQveQ1oqI7k6AXNtSe1OW+SrbJjFWWODgCxtwQRdsbQ4XHUdO5As3E+WYf0c30ZXUS5l3AUhfiwcAbRwSuPmuAwX73LppAIQhAIQhBjIDbTikRp9bEd3X3peiyBFBT63PL6uSapnXcT1kp/EY18/H2JqqsPLTccPZ5kCAxhYuiW4sK8y6FBoykL3pOtbV4RcIK83qYRPUmn6GNz2sDy43YBdxbbiRyB9Kr6DZmobIzNGQMwvq3hcX4FXVjctm9yhxjJcrRbTsx8u+OnSIhp3gufVxxCNpcWyOJ4cCPOVEaPY2sLmuZA42IIs6Plr75TiogICW4PVlpSLaRi5d8desRDDeFsr4YGTMLWztbZwJsHDjlvyIJPm17FWv8AZ6rjdpFKDqLsBOh0PjNVoYrUuK14a+51SLaTi5l8devuEGwLYGaZ7elHQx38YutmI5hrevtsrXxGGM0jqZviRmIxi3JtrDttxTY93jaLfVMJYomds8vIvlmJn4VNU7H1DXEBgeORaW2PpIUm2VwmshgrWPY8NlpJI2NLmlpe/kG5rAnrTo1pzd6kcX4ruUzaZa25t7RqYhT7tkqof9l3pZ/Mrm3bYj4LQRQygtc0yEg2P4T3OGoPUVF575k9UsR6O6TbamblWy16zCvcZ2Gqn1VQYYS6MyyGMh0YuwuJabFwtpZJmbvK7M0Op3AEgE5ouHP87qU66d7Xakrd4a8nj3J2lrHPyRGtQsbwyN8RjcA5hZkcDwLSLEKjNp92M0MjjTffoibtFwJGj3rmm17dY49Q4Kx4aohnNNZqnF3P6lETpz4c9sU7qq4bM1r8rOgnIbfKCHBoudbZtBcqyt1+77weUVVVl6Ro+9Rgg5CdC9zhoXWuABwvfqs7Odpx1SnC3OvzUzbbbJzL3r19INvx2eqaurhkhiL2MgykgsABzuNvGI6x6U0bqMHqaGtdNLEWNMD2XJbxLmEDQ+ZWhjzSU00tGSOaq4lUbQ7v6ySrqZIoHOjfNI5hDo9WueS3i6/AqX7c4ZNLhWH0kTC90AjzgFuhERa46m34RKlLmuabarN9Ect0FWbCbGVkWIUkzoHBkczHOOaPQA6m2a6ujeJhEOIUphlOVzTmikAuWPta9uYI0I+sBN+DRkP5pbjcLrIKBxnd/VU4e8ta+NguXscCMt7XLTZ3qTHh0UbpWNleY4y4B7w3MWt5kMuLroJmHtlZJFKLskYWu5XB6j/XBQav3QRNcclRJbkHNaT3uBHsQTzdTW4VTnweilEk0ou9zhJ0jwwE8SwNAAubD1lWqFSW7nds2kq2VImc8ta5uUsABztLSc2bzq64+AQZIQhAIQhAIQhAIQhAmlogeGiTSUFjwuP65JyQgjxhKwLbKQviB4hJ6ihDhYd3mQResoM41SSPAm34KWw0BbcEBw8yTS0bmG4BI5c/YgYJcHaRwWqHA2hSWoprjM3vB0KS5CgaZsIa62iTtwFo/op8WTWX1CBkbgoSh2HC1k4r0hAwOwMXulLaDS2idV5ZAxuwUXvZLIaMAWsnFY5f+EDRNg7SVjHgjQbp6IRkCBPDRAi2hXv9ngTyv1D6ylMehulkTY3ciDzFz6vsQNxwMcND80JTSYQGagG3oHoKX+CgczY8Dyv1HqR0R98dDwPLs60SS1OHtfx08/L0rKnwANW7KRpcXv6e46BL6e+UX/oIg0SbPAm9lsfgQIsndCBlp8ADTdK6jCWuCXoQR6XZwcgkL9m7lS9eWQM2G4TkPBPQQhAIQhAIQhAIQhAIQhAIQhAIQhAIQhB4QtbqZp1IW1CDQ6iYeLVqfhjeV29n/KWIQIX4WDzN+vRYjDCOYI86cEIGmfC3DVtj5l5Hh7jqRb607oQND8NdyH2LOPDncDl7U6IQNJwtwOlivThZPm8/JOqECBmEgfnH1Lx2E8wbFOCECSKkcBq659VlmKXzn1e1KEINbYGjl9a2IQgEIQgEIQgEIQgEIQgEIQg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AutoShape 11" descr="data:image/jpeg;base64,/9j/4AAQSkZJRgABAQAAAQABAAD/2wCEAAkGBhQSERITExQUFBUUFBcXFBcWGRQXGBgVFRkXGBQVFRIXHCYeGx0jHxoXIC8gIycpLCwsFR4xNTAqNSYrLCkBCQoKDgwOGA8PGjQlHiA1KjUpKS0pNTUsKSkxLDIqKSwsKS81LSw1KSksNSk1KTUtLyksNSkpLCwvKSkpLSksKf/AABEIAFsBNAMBIgACEQEDEQH/xAAcAAABBAMBAAAAAAAAAAAAAAAABAUGBwIDCAH/xABOEAABAwIDBAQHCQ0HBQEAAAABAAIDBBEFEiEGBzFBE1FxgRQiNWGRobEIUlN0k7KzwdEXIzIzNEJzgpLCw9LwFiRiY3Wi4TZDVHKDFf/EABkBAQADAQEAAAAAAAAAAAAAAAABAgMEBf/EACYRAQACAgICAQMFAQAAAAAAAAABAgMRBBIhMUEiUWETcYGRwQX/2gAMAwEAAhEDEQA/ALxQhCAQhCAQhCAQhCAQhCAQhUBj293EGVVQ2KVojbK9rB0cZs1riBqRc8FMRtvhwWzTMV+F/oXOX3Y8T+Gb8nF/Krk3bbRSVtBHNK4OlzSNeQANWuOXxRoPFLVM10vl4t8Ve1kpQhCq5QhCQ43i7KWCSeTMWRtzOyi5tcDQd6JiNzqC5Crv7udB72o/Yb/MpHie0ebC5qynJb/dXyxFwFwQ0lt26juU6aWw3rrtGtpChc5nfFifw7Pk4vsVzbuMblq8PhnncHSOMgcQA38F7mjQacAFM100y8W+KvayTIQhVcwQhCAQhCAQqd307xK3D6uCOlkaxj4M7gWMd42dwvdwPIBV793PFv8AyGfJRfyoOpEKvd3u281Tg01XO4Olh6fMQGt/Ftzt8UacCFTv3c8W+HZ8lF/Kg6kQudtid8GJVGIUkEszXRyzMa8dHELtJ1Fw24Vybf7bx4XSmZ4zvccsMd7F77X1PJoGpP1kIJKhcoYxvhxOocT4S6Jp4MhtG0eYEeMe8leYVvfxSBwIqnyAcWy2kB7b6+goOsEKHbtd4seKwOdlEc0VhLHe41/Bew8S02PnBFuomYoBCEIPLr1aaqmzi17HkRyTf4dJEbSDMOtA7ISenrmP4HXqOhShB4SvUifUeKAON9FtE+VmY69fbwQKEJodizjwAC9ZiztLgW5oHZCQsxZpOoIShlW08CEGVTMGMc46BrST2AXXIc0pc4uPFxJPaTcrqPbeuEeHVjweFPIAf8TmlrfWQuWitKPW/wCfHi0t1VSmPLf85jXjseLhXVuCrb0tTF7yYO+UYB+4q73h4b0LqAdeH05PaM4PsHpUo3BVlqiqiv8AhRNeB52Ot+8pnzDbkT3wTKZbyd5Yw+0MTQ+oe3N418sbTcBzgOJNjYd56jUNRvLxKRxPhUg52ZlaB3NC2b1py7Fqu/JzGjsbGwBSDcTEDU1dwD/drdxeLjvUaiIVpjpiw95jck2zG+irhe0VJ8IiJ8a4AkA62uFgT5jxtxHFS3e/tiW0cDYMj4a2N13EG+XxHNLdRbjzBVMT0Tw51mOtmNvFd19itmhhbJsw8yRgvhZK1jntBc377cZSRcaEDS3BJiPZmxY6WreI+VO3Vu7Abd1DsOrYx0bfAaLNC4A5swD7F9yQeA5KouavygoI2bOPe2NjXvw5+dzWtDnfe3fhOAue9LL8ua9YiY9yrc74cT+Hb8nH/KpJi+8WvZhtBUtlAfM+dsp6OM3LH2ZoRYaX4KpyrLr6HPsvTP8Agqlzj2OklYfW5qmYhOXFjrNfpj39vxJdu63mVtTiEME8rXRyCQEBjG6hjnN1Avxb60r3pbxKyjruhp5AxgiY4gsY7xnF1zdwPKyrnYGp6PEqJ3+ewHsccp9qc970+bFqn/CIm+iJhPrJUajak4KfrxGvGv8AVhbqdt6qr8Lkq5QY4I2n8BjQCcxcSWjkG+tRParfTUzSObSHoIgbNNgZHD3xJuG36hw6ystlGGLZ7FJRxke2P9X720/PKrYcUiI2Y8GO2S1tevEf0k8O8jEmEO8KlPMZsrge4iytPdrvU8Nf4NUhrZ7Esc3RsluIy/mutrpobHhZQjeBiMEmF4QyOSN744mh7WuaXMJijzBzQbjxhz5hRHZOrMVdSPHFs8foLgD6imomE2xUy45nrqfKTe6Q/L6b4t/EeqjVue6Q/L6b4t/Eeqzwyh6RlSecUIePloWH1OKzeGsXd/jWTZ/GmX1blt/9wI/3SqqTzhWN9FSVtPyqBD6YpM31laIqH+5yzEcKiJgPbHO53sagdN2nlag+Mx+1Tr3SVWTWUkV/FbAXged7yCfQxvoUF3aeVqD4zH7VM/dH+Uaf4q36SRBB931GyXE6KORocx1RGHNIBBF72IOhHmTnvhoWRYvVMjY1jfEOVoAALo2k2aNBc696RbsvK1B8YZ7U6b7fLNV2RfRtQL9wFYWYsGjhJBI0/q2ePmrplcu7ifLMP6Ob6MrqJAIQhALF8YIsRcLJCBnq8GI1j9H2FaIsSkZo7XzO+1P6RVr2nQtzfV3oELq1h1HinS45fqrdUO+8jzu+1IJqbXxdB1cfWtUjXN8U3HOyDML261dJ1rMPugyXoKxB0XpNkEW3oVZZhswv+MdGz/cHfuqi2jVW7vkqLUsDPfTXPY1p+1VEBda19Pc4Maxb+6e72MXpqh9GaeVsnRwdG7LfTKRlvcDrPoWrczWZMVib8JHKz/bnHzFGMW2cqKUNM8Tow4kNuWm5HHgStuyNZ0VdSvva0zLnzOIa71Eprw06V/RmtZ3GpOW8/wAq1n6QfMapTuB/K6n9APnhRXeXCW4nU3/OLHX/APZjT/x3KSbiaoMrJweLoNB2PbcpPpnk88b+IXM/aGlBINRACDYgyxggjiCMyZN4NWyTCKx0b2vb0RGZrg4XDm31BsudcbkDqmocOBmkI7C8q18HYG7LTXOr2yut5ulsPYq9dOW3FjF1tv5hTnNdB03/AEyf9Of9G5c+c10HSuvsyf8AT3+pjrqbunm+qfu58KunBKLpdlZG9Uczx2xzOkHzVSxXQu66m6TA2R+/FQ39p8gU2W5k9aVn8woPDKjo54n+8kY70OBTvvBqM+J1p/z3t/YOT6kwSMLSQeIJHeNFurqsyyySHi97nHtJuVLq6/VFlr09H0eych4GQ5z31DWj1NCqFdAbQ4WW7N9EBqykhc7tb0b3+wrn8cVFXNxLdovP5lOoN0sppoamSrpIY5mMe0yvcz8Y3O1pJbbNa+gPIrfhW7hrJ4Xf/pYa7LKw5WzAk2cDZotqTwT5vDmH9nsLFxcimt+rTPDvQSB3qs9m4i+spWjUmeK37bVHmYVpOTJSbTb7/CVe6R/L6b4t/Eeolu6o+lOJM5nDKgjtY6Jw9ilvukfy+m+LfxHpt3CUwkxGaM8H0UzT2OdGPrWbw1aqZSUeXZ9j/hMSNuxkBHtJUQmjLXOaeIJB7QbKy9pqLo9l8L631Mjz+sJreoBBF92nlag+Mx+1TP3R/lGn+Kt+kkUM3aeVqD4zH7VO/dJUZFXSS20fA5gPnjeSfU9qCC7svK1B8YZ7U6b7fLNV2RfRtTPu7qWx4pQveQ1oqI7k6AXNtSe1OW+SrbJjFWWODgCxtwQRdsbQ4XHUdO5As3E+WYf0c30ZXUS5l3AUhfiwcAbRwSuPmuAwX73LppAIQhAIQhBjIDbTikRp9bEd3X3peiyBFBT63PL6uSapnXcT1kp/EY18/H2JqqsPLTccPZ5kCAxhYuiW4sK8y6FBoykL3pOtbV4RcIK83qYRPUmn6GNz2sDy43YBdxbbiRyB9Kr6DZmobIzNGQMwvq3hcX4FXVjctm9yhxjJcrRbTsx8u+OnSIhp3gufVxxCNpcWyOJ4cCPOVEaPY2sLmuZA42IIs6Plr75TiogICW4PVlpSLaRi5d8desRDDeFsr4YGTMLWztbZwJsHDjlvyIJPm17FWv8AZ6rjdpFKDqLsBOh0PjNVoYrUuK14a+51SLaTi5l8devuEGwLYGaZ7elHQx38YutmI5hrevtsrXxGGM0jqZviRmIxi3JtrDttxTY93jaLfVMJYomds8vIvlmJn4VNU7H1DXEBgeORaW2PpIUm2VwmshgrWPY8NlpJI2NLmlpe/kG5rAnrTo1pzd6kcX4ruUzaZa25t7RqYhT7tkqof9l3pZ/Mrm3bYj4LQRQygtc0yEg2P4T3OGoPUVF575k9UsR6O6TbamblWy16zCvcZ2Gqn1VQYYS6MyyGMh0YuwuJabFwtpZJmbvK7M0Op3AEgE5ouHP87qU66d7Xakrd4a8nj3J2lrHPyRGtQsbwyN8RjcA5hZkcDwLSLEKjNp92M0MjjTffoibtFwJGj3rmm17dY49Q4Kx4aohnNNZqnF3P6lETpz4c9sU7qq4bM1r8rOgnIbfKCHBoudbZtBcqyt1+77weUVVVl6Ro+9Rgg5CdC9zhoXWuABwvfqs7Odpx1SnC3OvzUzbbbJzL3r19INvx2eqaurhkhiL2MgykgsABzuNvGI6x6U0bqMHqaGtdNLEWNMD2XJbxLmEDQ+ZWhjzSU00tGSOaq4lUbQ7v6ySrqZIoHOjfNI5hDo9WueS3i6/AqX7c4ZNLhWH0kTC90AjzgFuhERa46m34RKlLmuabarN9Ect0FWbCbGVkWIUkzoHBkczHOOaPQA6m2a6ujeJhEOIUphlOVzTmikAuWPta9uYI0I+sBN+DRkP5pbjcLrIKBxnd/VU4e8ta+NguXscCMt7XLTZ3qTHh0UbpWNleY4y4B7w3MWt5kMuLroJmHtlZJFKLskYWu5XB6j/XBQav3QRNcclRJbkHNaT3uBHsQTzdTW4VTnweilEk0ou9zhJ0jwwE8SwNAAubD1lWqFSW7nds2kq2VImc8ta5uUsABztLSc2bzq64+AQZIQhAIQhAIQhAIQhAmlogeGiTSUFjwuP65JyQgjxhKwLbKQviB4hJ6ihDhYd3mQResoM41SSPAm34KWw0BbcEBw8yTS0bmG4BI5c/YgYJcHaRwWqHA2hSWoprjM3vB0KS5CgaZsIa62iTtwFo/op8WTWX1CBkbgoSh2HC1k4r0hAwOwMXulLaDS2idV5ZAxuwUXvZLIaMAWsnFY5f+EDRNg7SVjHgjQbp6IRkCBPDRAi2hXv9ngTyv1D6ylMehulkTY3ciDzFz6vsQNxwMcND80JTSYQGagG3oHoKX+CgczY8Dyv1HqR0R98dDwPLs60SS1OHtfx08/L0rKnwANW7KRpcXv6e46BL6e+UX/oIg0SbPAm9lsfgQIsndCBlp8ADTdK6jCWuCXoQR6XZwcgkL9m7lS9eWQM2G4TkPBPQQhAIQhAIQhAIQhAIQhAIQhAIQhAIQhB4QtbqZp1IW1CDQ6iYeLVqfhjeV29n/KWIQIX4WDzN+vRYjDCOYI86cEIGmfC3DVtj5l5Hh7jqRb607oQND8NdyH2LOPDncDl7U6IQNJwtwOlivThZPm8/JOqECBmEgfnH1Lx2E8wbFOCECSKkcBq659VlmKXzn1e1KEINbYGjl9a2IQgEIQgEIQgEIQgEIQgEIQg/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853700"/>
            <a:ext cx="29337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4810911"/>
            <a:ext cx="2286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177" y="4920448"/>
            <a:ext cx="24955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73151" y="6271852"/>
            <a:ext cx="7470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*Apache ActiveMQ, JBoss HornetQ, Zero MQ, RabbitMQ are respective brands of Apache Software Foundation, JBoss Inc, </a:t>
            </a:r>
            <a:r>
              <a:rPr lang="en-IN" sz="1050" dirty="0"/>
              <a:t>iMatix Corporation </a:t>
            </a:r>
            <a:r>
              <a:rPr lang="en-IN" sz="1050" dirty="0" smtClean="0"/>
              <a:t> and Vmware Inc.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4453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They all are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Good</a:t>
            </a:r>
            <a:b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/>
              <a:t>But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all use-cases.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4525963"/>
          </a:xfrm>
        </p:spPr>
        <p:txBody>
          <a:bodyPr/>
          <a:lstStyle/>
          <a:p>
            <a:r>
              <a:rPr lang="en-US" dirty="0" smtClean="0"/>
              <a:t>Transportation of logs</a:t>
            </a:r>
          </a:p>
          <a:p>
            <a:r>
              <a:rPr lang="en-US" dirty="0" smtClean="0"/>
              <a:t>Activity Stream in Real time.</a:t>
            </a:r>
          </a:p>
          <a:p>
            <a:r>
              <a:rPr lang="en-US" dirty="0" smtClean="0"/>
              <a:t>Collection of Performance Metrics</a:t>
            </a:r>
          </a:p>
          <a:p>
            <a:pPr lvl="1"/>
            <a:r>
              <a:rPr lang="en-US" dirty="0" smtClean="0"/>
              <a:t>CPU/IO/Memory usage</a:t>
            </a:r>
          </a:p>
          <a:p>
            <a:pPr lvl="1"/>
            <a:r>
              <a:rPr lang="en-US" dirty="0" smtClean="0"/>
              <a:t>Application Specific</a:t>
            </a:r>
          </a:p>
          <a:p>
            <a:pPr lvl="2"/>
            <a:r>
              <a:rPr lang="en-US" dirty="0" smtClean="0"/>
              <a:t>Time taken to load a web-page.</a:t>
            </a:r>
          </a:p>
          <a:p>
            <a:pPr lvl="2"/>
            <a:r>
              <a:rPr lang="en-US" dirty="0" smtClean="0"/>
              <a:t>Time taken by </a:t>
            </a:r>
            <a:r>
              <a:rPr lang="en-US" dirty="0" smtClean="0"/>
              <a:t>Multiple </a:t>
            </a:r>
            <a:r>
              <a:rPr lang="en-US" dirty="0" smtClean="0"/>
              <a:t>Services while building a </a:t>
            </a:r>
            <a:r>
              <a:rPr lang="en-US" dirty="0" smtClean="0"/>
              <a:t>web-page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of requests.</a:t>
            </a:r>
          </a:p>
          <a:p>
            <a:pPr lvl="2"/>
            <a:r>
              <a:rPr lang="en-US" dirty="0" smtClean="0"/>
              <a:t>No of hits on a particular page/url.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</a:t>
            </a:r>
            <a:r>
              <a:rPr lang="en-US" dirty="0" smtClean="0"/>
              <a:t>are my Use-cases…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4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Scalable</a:t>
            </a:r>
            <a:r>
              <a:rPr lang="en-US" dirty="0"/>
              <a:t>: </a:t>
            </a:r>
            <a:r>
              <a:rPr lang="en-US" sz="1800" dirty="0"/>
              <a:t>Need to be Highly </a:t>
            </a:r>
            <a:r>
              <a:rPr lang="en-US" sz="1800" dirty="0" smtClean="0"/>
              <a:t>Scalable</a:t>
            </a:r>
            <a:r>
              <a:rPr lang="en-US" sz="2800" dirty="0" smtClean="0"/>
              <a:t>. </a:t>
            </a:r>
            <a:r>
              <a:rPr lang="en-US" dirty="0" smtClean="0"/>
              <a:t>A </a:t>
            </a:r>
            <a:r>
              <a:rPr lang="en-US" b="1" u="sng" dirty="0" smtClean="0"/>
              <a:t>lot</a:t>
            </a:r>
            <a:r>
              <a:rPr lang="en-US" dirty="0" smtClean="0"/>
              <a:t> </a:t>
            </a:r>
            <a:r>
              <a:rPr lang="en-US" sz="1800" dirty="0" smtClean="0"/>
              <a:t>of Data. It can be billions of message.</a:t>
            </a:r>
          </a:p>
          <a:p>
            <a:r>
              <a:rPr lang="en-US" b="1" dirty="0" smtClean="0"/>
              <a:t>Reliability</a:t>
            </a:r>
            <a:r>
              <a:rPr lang="en-US" dirty="0" smtClean="0"/>
              <a:t> </a:t>
            </a:r>
            <a:r>
              <a:rPr lang="en-US" sz="1800" dirty="0" smtClean="0"/>
              <a:t>of messages, What If, I loose a small no. of messages. </a:t>
            </a:r>
            <a:r>
              <a:rPr lang="en-US" sz="1800" dirty="0"/>
              <a:t>I</a:t>
            </a:r>
            <a:r>
              <a:rPr lang="en-US" sz="1800" dirty="0" smtClean="0"/>
              <a:t>s it </a:t>
            </a:r>
            <a:r>
              <a:rPr lang="en-US" sz="1800" b="1" dirty="0" smtClean="0"/>
              <a:t>fine</a:t>
            </a:r>
            <a:r>
              <a:rPr lang="en-US" sz="1800" dirty="0" smtClean="0"/>
              <a:t>  with me ?.</a:t>
            </a:r>
          </a:p>
          <a:p>
            <a:r>
              <a:rPr lang="en-US" b="1" dirty="0" smtClean="0"/>
              <a:t>Distributed : </a:t>
            </a:r>
            <a:r>
              <a:rPr lang="en-US" sz="1800" dirty="0" smtClean="0"/>
              <a:t>Multiple Producers, Multiple Consumers</a:t>
            </a:r>
          </a:p>
          <a:p>
            <a:r>
              <a:rPr lang="en-US" b="1" dirty="0" smtClean="0"/>
              <a:t>High-throughput</a:t>
            </a:r>
            <a:r>
              <a:rPr lang="en-US" dirty="0" smtClean="0"/>
              <a:t>: </a:t>
            </a:r>
            <a:r>
              <a:rPr lang="en-US" sz="1800" dirty="0" smtClean="0"/>
              <a:t>Does not require to have </a:t>
            </a:r>
            <a:r>
              <a:rPr lang="en-US" sz="1800" b="1" dirty="0" smtClean="0"/>
              <a:t>JMS</a:t>
            </a:r>
            <a:r>
              <a:rPr lang="en-US" sz="1800" dirty="0" smtClean="0"/>
              <a:t> Standards, as it may be overkill for some use-cases</a:t>
            </a:r>
            <a:r>
              <a:rPr lang="en-US" sz="1800" dirty="0"/>
              <a:t> </a:t>
            </a:r>
            <a:r>
              <a:rPr lang="en-US" sz="1800" dirty="0" smtClean="0"/>
              <a:t>like transportation of logs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/>
              <a:t>As per JMS, each message has to be </a:t>
            </a:r>
            <a:r>
              <a:rPr lang="en-US" sz="2000" b="1" dirty="0" smtClean="0"/>
              <a:t>acknowledged</a:t>
            </a:r>
            <a:r>
              <a:rPr lang="en-US" sz="2000" dirty="0" smtClean="0"/>
              <a:t> back.</a:t>
            </a:r>
          </a:p>
          <a:p>
            <a:pPr lvl="1"/>
            <a:r>
              <a:rPr lang="en-US" sz="2000" dirty="0" smtClean="0"/>
              <a:t>Exactly one delivery guarantee requires </a:t>
            </a:r>
            <a:r>
              <a:rPr lang="en-US" sz="2000" b="1" dirty="0" smtClean="0"/>
              <a:t>two-phase commit</a:t>
            </a:r>
            <a:r>
              <a:rPr lang="en-US" sz="2000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Common?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3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Apache Project, initially developed by LinkedIn's SNA team.</a:t>
            </a:r>
          </a:p>
          <a:p>
            <a:r>
              <a:rPr lang="en-US" dirty="0" smtClean="0"/>
              <a:t>A High-throughput distributed Publish-Subscribe based messaging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Kind of Data Pipeline</a:t>
            </a:r>
            <a:endParaRPr lang="en-US" dirty="0" smtClean="0"/>
          </a:p>
          <a:p>
            <a:r>
              <a:rPr lang="en-US" dirty="0" smtClean="0"/>
              <a:t>Written in Scala.</a:t>
            </a:r>
          </a:p>
          <a:p>
            <a:r>
              <a:rPr lang="en-US" dirty="0" smtClean="0"/>
              <a:t>Does not follow JMS Standards, neither uses JMS APIs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Supports both queue and topic semantics.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7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204864"/>
            <a:ext cx="43053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3" y="6237312"/>
            <a:ext cx="5317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 : http://kafka.apache.org/design.html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0126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995936" y="1744528"/>
            <a:ext cx="136815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Zookeeper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52472" y="2158709"/>
            <a:ext cx="1368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  <a:endParaRPr lang="en-IN" sz="12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7524480" y="3813924"/>
            <a:ext cx="1368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  <a:endParaRPr lang="en-IN" sz="1200" dirty="0" smtClean="0"/>
          </a:p>
        </p:txBody>
      </p:sp>
      <p:cxnSp>
        <p:nvCxnSpPr>
          <p:cNvPr id="19" name="Straight Arrow Connector 18"/>
          <p:cNvCxnSpPr>
            <a:stCxn id="64" idx="3"/>
            <a:endCxn id="8" idx="1"/>
          </p:cNvCxnSpPr>
          <p:nvPr/>
        </p:nvCxnSpPr>
        <p:spPr>
          <a:xfrm flipV="1">
            <a:off x="1578022" y="2068564"/>
            <a:ext cx="2417914" cy="63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7" idx="3"/>
            <a:endCxn id="26" idx="1"/>
          </p:cNvCxnSpPr>
          <p:nvPr/>
        </p:nvCxnSpPr>
        <p:spPr>
          <a:xfrm flipV="1">
            <a:off x="1619672" y="3297244"/>
            <a:ext cx="2376264" cy="164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6" idx="3"/>
            <a:endCxn id="8" idx="1"/>
          </p:cNvCxnSpPr>
          <p:nvPr/>
        </p:nvCxnSpPr>
        <p:spPr>
          <a:xfrm flipV="1">
            <a:off x="1619672" y="2068564"/>
            <a:ext cx="2376264" cy="1974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6" idx="1"/>
          </p:cNvCxnSpPr>
          <p:nvPr/>
        </p:nvCxnSpPr>
        <p:spPr>
          <a:xfrm>
            <a:off x="1619672" y="2158709"/>
            <a:ext cx="2376264" cy="11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06024" y="1839958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Handshake</a:t>
            </a:r>
            <a:endParaRPr lang="en-IN" sz="900" dirty="0"/>
          </a:p>
        </p:txBody>
      </p:sp>
      <p:sp>
        <p:nvSpPr>
          <p:cNvPr id="24" name="TextBox 23"/>
          <p:cNvSpPr txBox="1"/>
          <p:nvPr/>
        </p:nvSpPr>
        <p:spPr>
          <a:xfrm rot="1757836">
            <a:off x="2433677" y="2385536"/>
            <a:ext cx="857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Event Push</a:t>
            </a:r>
            <a:endParaRPr lang="en-IN" sz="900" dirty="0"/>
          </a:p>
        </p:txBody>
      </p:sp>
      <p:sp>
        <p:nvSpPr>
          <p:cNvPr id="25" name="TextBox 24"/>
          <p:cNvSpPr txBox="1"/>
          <p:nvPr/>
        </p:nvSpPr>
        <p:spPr>
          <a:xfrm rot="19095363">
            <a:off x="2372592" y="308382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Handshake</a:t>
            </a:r>
            <a:endParaRPr lang="en-IN" sz="900" dirty="0"/>
          </a:p>
        </p:txBody>
      </p:sp>
      <p:sp>
        <p:nvSpPr>
          <p:cNvPr id="26" name="Rounded Rectangle 25"/>
          <p:cNvSpPr/>
          <p:nvPr/>
        </p:nvSpPr>
        <p:spPr>
          <a:xfrm>
            <a:off x="3995936" y="2931234"/>
            <a:ext cx="1368000" cy="7320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Kafka Broker</a:t>
            </a:r>
          </a:p>
        </p:txBody>
      </p:sp>
      <p:cxnSp>
        <p:nvCxnSpPr>
          <p:cNvPr id="29" name="Straight Arrow Connector 28"/>
          <p:cNvCxnSpPr>
            <a:stCxn id="26" idx="0"/>
            <a:endCxn id="8" idx="2"/>
          </p:cNvCxnSpPr>
          <p:nvPr/>
        </p:nvCxnSpPr>
        <p:spPr>
          <a:xfrm flipV="1">
            <a:off x="4679936" y="2392600"/>
            <a:ext cx="76" cy="538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5129229" y="2982431"/>
            <a:ext cx="919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Coordination</a:t>
            </a:r>
            <a:endParaRPr lang="en-IN" sz="900" dirty="0"/>
          </a:p>
        </p:txBody>
      </p:sp>
      <p:cxnSp>
        <p:nvCxnSpPr>
          <p:cNvPr id="31" name="Straight Arrow Connector 30"/>
          <p:cNvCxnSpPr>
            <a:stCxn id="9" idx="1"/>
            <a:endCxn id="8" idx="3"/>
          </p:cNvCxnSpPr>
          <p:nvPr/>
        </p:nvCxnSpPr>
        <p:spPr>
          <a:xfrm flipH="1" flipV="1">
            <a:off x="5364088" y="2068564"/>
            <a:ext cx="2088384" cy="41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1"/>
            <a:endCxn id="8" idx="3"/>
          </p:cNvCxnSpPr>
          <p:nvPr/>
        </p:nvCxnSpPr>
        <p:spPr>
          <a:xfrm flipH="1" flipV="1">
            <a:off x="5364088" y="2068564"/>
            <a:ext cx="2160392" cy="2069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1"/>
            <a:endCxn id="26" idx="3"/>
          </p:cNvCxnSpPr>
          <p:nvPr/>
        </p:nvCxnSpPr>
        <p:spPr>
          <a:xfrm flipH="1">
            <a:off x="5363936" y="2482709"/>
            <a:ext cx="2088536" cy="814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1"/>
            <a:endCxn id="52" idx="3"/>
          </p:cNvCxnSpPr>
          <p:nvPr/>
        </p:nvCxnSpPr>
        <p:spPr>
          <a:xfrm flipH="1">
            <a:off x="5436096" y="4137924"/>
            <a:ext cx="2088384" cy="797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883438">
            <a:off x="6062975" y="1878575"/>
            <a:ext cx="11459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Store Consumed Offset and Watch for Cluster event</a:t>
            </a:r>
            <a:endParaRPr lang="en-IN" sz="900" dirty="0"/>
          </a:p>
        </p:txBody>
      </p:sp>
      <p:sp>
        <p:nvSpPr>
          <p:cNvPr id="38" name="TextBox 37"/>
          <p:cNvSpPr txBox="1"/>
          <p:nvPr/>
        </p:nvSpPr>
        <p:spPr>
          <a:xfrm rot="20314620">
            <a:off x="5706778" y="4421145"/>
            <a:ext cx="1145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Event Polling</a:t>
            </a:r>
            <a:endParaRPr lang="en-IN" sz="900" dirty="0"/>
          </a:p>
        </p:txBody>
      </p:sp>
      <p:sp>
        <p:nvSpPr>
          <p:cNvPr id="52" name="Rounded Rectangle 51"/>
          <p:cNvSpPr/>
          <p:nvPr/>
        </p:nvSpPr>
        <p:spPr>
          <a:xfrm>
            <a:off x="4068096" y="4569188"/>
            <a:ext cx="1368000" cy="7320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Kafka Broker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9870" y="1839958"/>
            <a:ext cx="1368152" cy="58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Producer</a:t>
            </a:r>
            <a:endParaRPr lang="en-IN" sz="1100" dirty="0"/>
          </a:p>
        </p:txBody>
      </p:sp>
      <p:sp>
        <p:nvSpPr>
          <p:cNvPr id="65" name="Rectangle 64"/>
          <p:cNvSpPr/>
          <p:nvPr/>
        </p:nvSpPr>
        <p:spPr>
          <a:xfrm>
            <a:off x="221194" y="2760116"/>
            <a:ext cx="1368152" cy="58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Producer</a:t>
            </a:r>
            <a:endParaRPr lang="en-IN" sz="1100" dirty="0"/>
          </a:p>
        </p:txBody>
      </p:sp>
      <p:sp>
        <p:nvSpPr>
          <p:cNvPr id="66" name="Rectangle 65"/>
          <p:cNvSpPr/>
          <p:nvPr/>
        </p:nvSpPr>
        <p:spPr>
          <a:xfrm>
            <a:off x="251520" y="3751025"/>
            <a:ext cx="1368152" cy="58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Producer</a:t>
            </a:r>
            <a:endParaRPr lang="en-IN" sz="1100" dirty="0"/>
          </a:p>
        </p:txBody>
      </p:sp>
      <p:sp>
        <p:nvSpPr>
          <p:cNvPr id="67" name="Rectangle 66"/>
          <p:cNvSpPr/>
          <p:nvPr/>
        </p:nvSpPr>
        <p:spPr>
          <a:xfrm>
            <a:off x="251520" y="4645311"/>
            <a:ext cx="1368152" cy="585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Producer</a:t>
            </a:r>
            <a:endParaRPr lang="en-IN" sz="1100" dirty="0"/>
          </a:p>
        </p:txBody>
      </p:sp>
      <p:cxnSp>
        <p:nvCxnSpPr>
          <p:cNvPr id="85" name="Straight Arrow Connector 84"/>
          <p:cNvCxnSpPr>
            <a:stCxn id="65" idx="3"/>
            <a:endCxn id="52" idx="1"/>
          </p:cNvCxnSpPr>
          <p:nvPr/>
        </p:nvCxnSpPr>
        <p:spPr>
          <a:xfrm>
            <a:off x="1589346" y="3052649"/>
            <a:ext cx="2478750" cy="1882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6" idx="3"/>
            <a:endCxn id="52" idx="1"/>
          </p:cNvCxnSpPr>
          <p:nvPr/>
        </p:nvCxnSpPr>
        <p:spPr>
          <a:xfrm>
            <a:off x="1619672" y="4043558"/>
            <a:ext cx="2448424" cy="89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31268" y="3645024"/>
            <a:ext cx="3240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  <a:endParaRPr lang="en-IN" sz="1100" b="1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5076056" y="2392600"/>
            <a:ext cx="0" cy="214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 rot="2177484">
            <a:off x="2849077" y="4047001"/>
            <a:ext cx="857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Event Push</a:t>
            </a:r>
            <a:endParaRPr lang="en-IN" sz="900" dirty="0"/>
          </a:p>
        </p:txBody>
      </p:sp>
      <p:sp>
        <p:nvSpPr>
          <p:cNvPr id="105" name="TextBox 104"/>
          <p:cNvSpPr txBox="1"/>
          <p:nvPr/>
        </p:nvSpPr>
        <p:spPr>
          <a:xfrm rot="1388712">
            <a:off x="2486028" y="4632074"/>
            <a:ext cx="870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Event Push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3645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TC101859868[[fn=Thermal]]</Template>
  <TotalTime>242</TotalTime>
  <Words>514</Words>
  <Application>Microsoft Office PowerPoint</Application>
  <PresentationFormat>On-screen Show (4:3)</PresentationFormat>
  <Paragraphs>127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Apache Kafka</vt:lpstr>
      <vt:lpstr>Agenda</vt:lpstr>
      <vt:lpstr>Why Kafka? When we have…. Aren’t they Good?</vt:lpstr>
      <vt:lpstr>They all are Good But not for all use-cases.</vt:lpstr>
      <vt:lpstr>So what are my Use-cases…</vt:lpstr>
      <vt:lpstr>What is Common?</vt:lpstr>
      <vt:lpstr>Introduction</vt:lpstr>
      <vt:lpstr>How it works</vt:lpstr>
      <vt:lpstr>How it works</vt:lpstr>
      <vt:lpstr>How it works (Queue)</vt:lpstr>
      <vt:lpstr>Design Elements</vt:lpstr>
      <vt:lpstr>Performance Numbers</vt:lpstr>
      <vt:lpstr>Powered By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Jain Rahul</dc:creator>
  <cp:lastModifiedBy>Jain Rahul</cp:lastModifiedBy>
  <cp:revision>213</cp:revision>
  <dcterms:created xsi:type="dcterms:W3CDTF">2013-02-05T01:49:08Z</dcterms:created>
  <dcterms:modified xsi:type="dcterms:W3CDTF">2013-02-22T03:17:29Z</dcterms:modified>
</cp:coreProperties>
</file>