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71" r:id="rId5"/>
    <p:sldId id="272" r:id="rId6"/>
    <p:sldId id="264" r:id="rId7"/>
    <p:sldId id="277" r:id="rId8"/>
    <p:sldId id="278" r:id="rId9"/>
    <p:sldId id="260" r:id="rId10"/>
    <p:sldId id="262" r:id="rId11"/>
    <p:sldId id="263" r:id="rId12"/>
    <p:sldId id="276" r:id="rId13"/>
    <p:sldId id="265" r:id="rId14"/>
    <p:sldId id="266" r:id="rId15"/>
    <p:sldId id="273" r:id="rId16"/>
    <p:sldId id="274" r:id="rId17"/>
    <p:sldId id="275" r:id="rId18"/>
    <p:sldId id="267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0777-1629-4BA5-A7AF-5D9164073237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20F6F-5EBD-48F6-B3AA-307680E32A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74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25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705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6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76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965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772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65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1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62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218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08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15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9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20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91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6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94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87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7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32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95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9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8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E8A2-BD8C-4D5A-A3AC-361EB4682900}" type="datetimeFigureOut">
              <a:rPr lang="en-IN" smtClean="0"/>
              <a:t>16-06-2013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13AB-7341-4D73-8E70-6D6FF02CD1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6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usesource.com/docs/broker/5.3/getting_started/FuseMBStartedKeyJMS.html" TargetMode="External"/><Relationship Id="rId4" Type="http://schemas.openxmlformats.org/officeDocument/2006/relationships/hyperlink" Target="mailto:credit@http://img.my.csdn.net/uploads/201112/31/0_132531651250vt.gi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redit@http://img.my.csdn.net/uploads/201112/31/0_132531651250vt.gi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fusesource.com/docs/broker/5.3/getting_started/FuseMBStartedKeyJM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afka.apache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huldaus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ookeeper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704856" cy="21602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79CD"/>
                </a:solidFill>
                <a:latin typeface="+mn-lt"/>
              </a:rPr>
              <a:t>Introduction </a:t>
            </a:r>
            <a:r>
              <a:rPr lang="en-US" dirty="0" smtClean="0">
                <a:solidFill>
                  <a:srgbClr val="3379CD"/>
                </a:solidFill>
                <a:latin typeface="+mn-lt"/>
              </a:rPr>
              <a:t>to </a:t>
            </a:r>
            <a:br>
              <a:rPr lang="en-US" dirty="0" smtClean="0">
                <a:solidFill>
                  <a:srgbClr val="3379CD"/>
                </a:solidFill>
                <a:latin typeface="+mn-lt"/>
              </a:rPr>
            </a:br>
            <a:r>
              <a:rPr lang="en-US" dirty="0" smtClean="0">
                <a:solidFill>
                  <a:srgbClr val="3379CD"/>
                </a:solidFill>
                <a:latin typeface="+mn-lt"/>
              </a:rPr>
              <a:t>Kafka and </a:t>
            </a:r>
            <a:r>
              <a:rPr lang="en-US" dirty="0" smtClean="0">
                <a:solidFill>
                  <a:srgbClr val="3379CD"/>
                </a:solidFill>
                <a:latin typeface="+mn-lt"/>
              </a:rPr>
              <a:t>Zookeeper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sz="2200" dirty="0" smtClean="0">
                <a:latin typeface="+mn-lt"/>
              </a:rPr>
              <a:t/>
            </a:r>
            <a:br>
              <a:rPr lang="en-US" sz="2200" dirty="0" smtClean="0">
                <a:latin typeface="+mn-lt"/>
              </a:rPr>
            </a:br>
            <a:r>
              <a:rPr lang="en-IN" sz="3100" b="1" dirty="0" smtClean="0"/>
              <a:t>June </a:t>
            </a:r>
            <a:r>
              <a:rPr lang="en-IN" sz="3100" b="1" dirty="0"/>
              <a:t>Hadoop </a:t>
            </a:r>
            <a:r>
              <a:rPr lang="en-IN" sz="3100" b="1" dirty="0" err="1" smtClean="0"/>
              <a:t>Meetup</a:t>
            </a:r>
            <a:endParaRPr lang="en-IN" sz="31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4293096"/>
            <a:ext cx="4896544" cy="1584176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Rahul Jain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@rahuldausa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pic>
        <p:nvPicPr>
          <p:cNvPr id="1026" name="Picture 2" descr="http://photos2.meetupstatic.com/photos/event/4/8/5/a/global_11071852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8640"/>
            <a:ext cx="309634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0"/>
    </mc:Choice>
    <mc:Fallback xmlns="">
      <p:transition spd="slow" advTm="155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 to Point Messaging </a:t>
            </a:r>
            <a:br>
              <a:rPr lang="en-US" dirty="0" smtClean="0"/>
            </a:br>
            <a:r>
              <a:rPr lang="en-US" dirty="0" smtClean="0"/>
              <a:t>(Queue)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376400" cy="361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6237312"/>
            <a:ext cx="594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hlinkClick r:id="rId4"/>
              </a:rPr>
              <a:t>Credit: </a:t>
            </a:r>
            <a:r>
              <a:rPr lang="en-IN" sz="1200" dirty="0" smtClean="0">
                <a:hlinkClick r:id="rId5"/>
              </a:rPr>
              <a:t>http://fusesource.com/docs/broker/5.3/getting_started/FuseMBStartedKeyJMS.html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702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Publish-Subscribe Messaging </a:t>
            </a:r>
            <a:br>
              <a:rPr lang="en-US" dirty="0" smtClean="0"/>
            </a:br>
            <a:r>
              <a:rPr lang="en-US" dirty="0" smtClean="0"/>
              <a:t>(Topic)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6237312"/>
            <a:ext cx="594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hlinkClick r:id="rId3"/>
              </a:rPr>
              <a:t>Credit: </a:t>
            </a:r>
            <a:r>
              <a:rPr lang="en-IN" sz="1200" dirty="0" smtClean="0">
                <a:hlinkClick r:id="rId4"/>
              </a:rPr>
              <a:t>http://fusesource.com/docs/broker/5.3/getting_started/FuseMBStartedKeyJMS.html</a:t>
            </a:r>
            <a:endParaRPr lang="en-IN" sz="1200" dirty="0"/>
          </a:p>
        </p:txBody>
      </p:sp>
      <p:pic>
        <p:nvPicPr>
          <p:cNvPr id="3074" name="Picture 2" descr="A publisher and three subscribers on a topic. Each of the subscribers gets a copy of each message. multiple subscrib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54754"/>
            <a:ext cx="6709202" cy="36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8483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Apache Kafka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1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apache project initially developed at LinkedIn</a:t>
            </a:r>
          </a:p>
          <a:p>
            <a:r>
              <a:rPr lang="en-US" dirty="0" smtClean="0"/>
              <a:t>Distributed publish-subscribe messaging system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Designed </a:t>
            </a:r>
            <a:r>
              <a:rPr lang="en-US" sz="3200" dirty="0"/>
              <a:t>for processing of </a:t>
            </a:r>
            <a:r>
              <a:rPr lang="en-US" sz="3200" dirty="0" smtClean="0"/>
              <a:t>real time activity </a:t>
            </a:r>
            <a:r>
              <a:rPr lang="en-US" sz="3200" dirty="0"/>
              <a:t>stream </a:t>
            </a:r>
            <a:r>
              <a:rPr lang="en-US" sz="3200" dirty="0" smtClean="0"/>
              <a:t>data e.g. logs, metrics collections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Written in Scala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100" dirty="0"/>
              <a:t>Does not follow JMS Standards, neither uses JMS APIs</a:t>
            </a:r>
            <a:endParaRPr lang="en-US" sz="31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Persistent messaging</a:t>
            </a:r>
          </a:p>
          <a:p>
            <a:pPr lvl="1"/>
            <a:r>
              <a:rPr lang="en-US" dirty="0" smtClean="0"/>
              <a:t>High-throughput</a:t>
            </a:r>
          </a:p>
          <a:p>
            <a:pPr lvl="1"/>
            <a:r>
              <a:rPr lang="en-US" dirty="0" smtClean="0"/>
              <a:t>Supports both queue and topic semantics </a:t>
            </a:r>
          </a:p>
          <a:p>
            <a:pPr lvl="1"/>
            <a:r>
              <a:rPr lang="en-US" dirty="0" smtClean="0"/>
              <a:t>Uses Zookeeper for forming a cluster of nodes (producer/consumer/broker)</a:t>
            </a:r>
          </a:p>
          <a:p>
            <a:pPr marL="457200" lvl="1" indent="0">
              <a:buNone/>
            </a:pPr>
            <a:r>
              <a:rPr lang="en-US" dirty="0" smtClean="0"/>
              <a:t>and many more… </a:t>
            </a:r>
          </a:p>
          <a:p>
            <a:r>
              <a:rPr lang="en-IN" dirty="0" smtClean="0">
                <a:hlinkClick r:id="rId3"/>
              </a:rPr>
              <a:t>http://kafka.apache.org/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4129"/>
    </mc:Choice>
    <mc:Fallback xmlns="">
      <p:transition advTm="15412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96907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3" y="6237312"/>
            <a:ext cx="531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http://kafka.apache.org/design.html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217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Real time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7"/>
            <a:ext cx="8856984" cy="47133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3356993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465508" y="4060906"/>
            <a:ext cx="1410748" cy="7199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Consumer3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sp>
        <p:nvSpPr>
          <p:cNvPr id="9" name="Oval 8"/>
          <p:cNvSpPr/>
          <p:nvPr/>
        </p:nvSpPr>
        <p:spPr>
          <a:xfrm>
            <a:off x="2323373" y="40284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  <p:cxnSp>
        <p:nvCxnSpPr>
          <p:cNvPr id="11" name="Straight Arrow Connector 10"/>
          <p:cNvCxnSpPr>
            <a:stCxn id="55" idx="3"/>
            <a:endCxn id="9" idx="2"/>
          </p:cNvCxnSpPr>
          <p:nvPr/>
        </p:nvCxnSpPr>
        <p:spPr>
          <a:xfrm>
            <a:off x="1667678" y="3922039"/>
            <a:ext cx="655695" cy="60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65508" y="5059754"/>
            <a:ext cx="1410748" cy="7455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Consumer4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 flipV="1">
            <a:off x="4148337" y="4780885"/>
            <a:ext cx="1317171" cy="65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8809" y="3465054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299525" y="3564656"/>
            <a:ext cx="1368152" cy="7147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Producer</a:t>
            </a:r>
            <a:endParaRPr lang="en-IN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2503523" y="1987838"/>
            <a:ext cx="1368152" cy="7147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55" idx="3"/>
            <a:endCxn id="38" idx="1"/>
          </p:cNvCxnSpPr>
          <p:nvPr/>
        </p:nvCxnSpPr>
        <p:spPr>
          <a:xfrm flipV="1">
            <a:off x="1667677" y="2345221"/>
            <a:ext cx="835846" cy="157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148337" y="4420896"/>
            <a:ext cx="1317171" cy="104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</p:cNvCxnSpPr>
          <p:nvPr/>
        </p:nvCxnSpPr>
        <p:spPr>
          <a:xfrm flipV="1">
            <a:off x="3159655" y="2708819"/>
            <a:ext cx="0" cy="1319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464546" y="2997002"/>
            <a:ext cx="1411710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Consumer2</a:t>
            </a:r>
          </a:p>
          <a:p>
            <a:pPr algn="ctr"/>
            <a:r>
              <a:rPr lang="en-US" dirty="0" smtClean="0"/>
              <a:t>(Group1)</a:t>
            </a:r>
            <a:endParaRPr lang="en-IN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5443364" y="1988840"/>
            <a:ext cx="1432892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Consumer1</a:t>
            </a:r>
          </a:p>
          <a:p>
            <a:pPr algn="ctr"/>
            <a:r>
              <a:rPr lang="en-US" dirty="0" smtClean="0"/>
              <a:t>(Group1)</a:t>
            </a:r>
            <a:endParaRPr lang="en-IN" dirty="0"/>
          </a:p>
        </p:txBody>
      </p:sp>
      <p:cxnSp>
        <p:nvCxnSpPr>
          <p:cNvPr id="92" name="Straight Arrow Connector 91"/>
          <p:cNvCxnSpPr>
            <a:stCxn id="62" idx="1"/>
          </p:cNvCxnSpPr>
          <p:nvPr/>
        </p:nvCxnSpPr>
        <p:spPr>
          <a:xfrm flipH="1">
            <a:off x="4024386" y="3356992"/>
            <a:ext cx="1440160" cy="106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1"/>
          </p:cNvCxnSpPr>
          <p:nvPr/>
        </p:nvCxnSpPr>
        <p:spPr>
          <a:xfrm flipH="1">
            <a:off x="3882988" y="2348830"/>
            <a:ext cx="1560376" cy="193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7863214">
            <a:off x="1101171" y="2611148"/>
            <a:ext cx="178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r>
              <a:rPr lang="en-US" sz="1200" dirty="0" smtClean="0"/>
              <a:t>et Kafka broker address</a:t>
            </a:r>
            <a:endParaRPr lang="en-IN" sz="1200" dirty="0"/>
          </a:p>
        </p:txBody>
      </p:sp>
      <p:sp>
        <p:nvSpPr>
          <p:cNvPr id="48" name="TextBox 47"/>
          <p:cNvSpPr txBox="1"/>
          <p:nvPr/>
        </p:nvSpPr>
        <p:spPr>
          <a:xfrm rot="2540227">
            <a:off x="1532572" y="4345242"/>
            <a:ext cx="90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Streaming </a:t>
            </a:r>
            <a:endParaRPr lang="en-IN" sz="1200" dirty="0"/>
          </a:p>
        </p:txBody>
      </p:sp>
      <p:sp>
        <p:nvSpPr>
          <p:cNvPr id="51" name="TextBox 50"/>
          <p:cNvSpPr txBox="1"/>
          <p:nvPr/>
        </p:nvSpPr>
        <p:spPr>
          <a:xfrm rot="1744845">
            <a:off x="3987593" y="5001479"/>
            <a:ext cx="120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Fetch messages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18751" y="1920549"/>
            <a:ext cx="1449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Update Consumed</a:t>
            </a:r>
          </a:p>
          <a:p>
            <a:r>
              <a:rPr lang="en-US" sz="1100" dirty="0" smtClean="0"/>
              <a:t>Message offset</a:t>
            </a:r>
            <a:endParaRPr lang="en-IN" sz="1100" dirty="0"/>
          </a:p>
        </p:txBody>
      </p:sp>
      <p:cxnSp>
        <p:nvCxnSpPr>
          <p:cNvPr id="8" name="Straight Arrow Connector 7"/>
          <p:cNvCxnSpPr>
            <a:stCxn id="38" idx="3"/>
          </p:cNvCxnSpPr>
          <p:nvPr/>
        </p:nvCxnSpPr>
        <p:spPr>
          <a:xfrm>
            <a:off x="3871675" y="2345221"/>
            <a:ext cx="1496164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3"/>
          </p:cNvCxnSpPr>
          <p:nvPr/>
        </p:nvCxnSpPr>
        <p:spPr>
          <a:xfrm>
            <a:off x="3871675" y="2345221"/>
            <a:ext cx="1543240" cy="968905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2988" y="2351436"/>
            <a:ext cx="1531927" cy="206945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3871675" y="2345221"/>
            <a:ext cx="1543240" cy="302535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6876256" y="2135992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Brace 21"/>
          <p:cNvSpPr/>
          <p:nvPr/>
        </p:nvSpPr>
        <p:spPr>
          <a:xfrm>
            <a:off x="7524328" y="1988840"/>
            <a:ext cx="1152128" cy="396044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7524328" y="2504295"/>
            <a:ext cx="1085393" cy="5924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</a:p>
          <a:p>
            <a:pPr algn="ctr"/>
            <a:r>
              <a:rPr lang="en-US" sz="1600" dirty="0" smtClean="0"/>
              <a:t>Topology</a:t>
            </a:r>
            <a:endParaRPr lang="en-IN" sz="1600" dirty="0"/>
          </a:p>
        </p:txBody>
      </p:sp>
      <p:sp>
        <p:nvSpPr>
          <p:cNvPr id="46" name="Right Brace 45"/>
          <p:cNvSpPr/>
          <p:nvPr/>
        </p:nvSpPr>
        <p:spPr>
          <a:xfrm>
            <a:off x="6876256" y="4221088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7668344" y="4525788"/>
            <a:ext cx="1175320" cy="5924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</a:p>
          <a:p>
            <a:pPr algn="ctr"/>
            <a:r>
              <a:rPr lang="en-US" dirty="0" smtClean="0"/>
              <a:t>Topology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2475773" y="41808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191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3"/>
    </mc:Choice>
    <mc:Fallback xmlns="">
      <p:transition spd="slow" advTm="3326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Uses Filesystem Cache</a:t>
            </a:r>
          </a:p>
          <a:p>
            <a:endParaRPr lang="en-US" dirty="0" smtClean="0"/>
          </a:p>
          <a:p>
            <a:r>
              <a:rPr lang="en-US" dirty="0" smtClean="0"/>
              <a:t>Zero-copy transfer of messages</a:t>
            </a:r>
          </a:p>
          <a:p>
            <a:endParaRPr lang="en-US" dirty="0" smtClean="0"/>
          </a:p>
          <a:p>
            <a:r>
              <a:rPr lang="en-US" dirty="0" smtClean="0"/>
              <a:t>Batching of Messages</a:t>
            </a:r>
          </a:p>
          <a:p>
            <a:endParaRPr lang="en-US" dirty="0" smtClean="0"/>
          </a:p>
          <a:p>
            <a:r>
              <a:rPr lang="en-US" dirty="0" smtClean="0"/>
              <a:t>Batch Compression</a:t>
            </a:r>
          </a:p>
          <a:p>
            <a:endParaRPr lang="en-US" dirty="0" smtClean="0"/>
          </a:p>
          <a:p>
            <a:r>
              <a:rPr lang="en-US" dirty="0" smtClean="0"/>
              <a:t>Automatic Producer Load balancing.</a:t>
            </a:r>
          </a:p>
          <a:p>
            <a:endParaRPr lang="en-US" dirty="0" smtClean="0"/>
          </a:p>
          <a:p>
            <a:r>
              <a:rPr lang="en-US" dirty="0" smtClean="0"/>
              <a:t>Broker does not </a:t>
            </a:r>
            <a:r>
              <a:rPr lang="en-US" b="1" i="1" dirty="0" smtClean="0">
                <a:latin typeface="Trebuchet MS" pitchFamily="34" charset="0"/>
              </a:rPr>
              <a:t>Push</a:t>
            </a:r>
            <a:r>
              <a:rPr lang="en-US" b="1" dirty="0" smtClean="0"/>
              <a:t> </a:t>
            </a:r>
            <a:r>
              <a:rPr lang="en-US" dirty="0" smtClean="0"/>
              <a:t>messages to Consumer, Consumer </a:t>
            </a:r>
            <a:r>
              <a:rPr lang="en-US" b="1" i="1" dirty="0" smtClean="0">
                <a:latin typeface="Trebuchet MS" pitchFamily="34" charset="0"/>
              </a:rPr>
              <a:t>Polls</a:t>
            </a:r>
            <a:r>
              <a:rPr lang="en-US" dirty="0" smtClean="0"/>
              <a:t> messages from Broker.</a:t>
            </a:r>
          </a:p>
        </p:txBody>
      </p:sp>
    </p:spTree>
    <p:extLst>
      <p:ext uri="{BB962C8B-B14F-4D97-AF65-F5344CB8AC3E}">
        <p14:creationId xmlns:p14="http://schemas.microsoft.com/office/powerpoint/2010/main" val="37889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 smtClean="0"/>
              <a:t>Cluster formation of Broker/Consumer using Zookeeper, </a:t>
            </a:r>
          </a:p>
          <a:p>
            <a:pPr marL="800100" lvl="3" indent="-342900"/>
            <a:r>
              <a:rPr lang="en-US" dirty="0" smtClean="0"/>
              <a:t>So on the fly more consumer, broker can be introduced.  The new cluster rebalancing will be taken care by Zookeeper </a:t>
            </a:r>
          </a:p>
          <a:p>
            <a:pPr marL="800100" lvl="3" indent="-342900"/>
            <a:endParaRPr lang="en-US" dirty="0" smtClean="0"/>
          </a:p>
          <a:p>
            <a:pPr marL="342900" lvl="2" indent="-342900"/>
            <a:r>
              <a:rPr lang="en-US" dirty="0" smtClean="0"/>
              <a:t>Data is persisted in broker </a:t>
            </a:r>
          </a:p>
          <a:p>
            <a:pPr marL="800100" lvl="3" indent="-342900"/>
            <a:r>
              <a:rPr lang="en-US" dirty="0" smtClean="0"/>
              <a:t>But not removed on consumption (till retention period), so if one consumer fails while consuming, same message can be </a:t>
            </a:r>
            <a:r>
              <a:rPr lang="en-US" dirty="0" smtClean="0"/>
              <a:t>re-consumed </a:t>
            </a:r>
            <a:r>
              <a:rPr lang="en-US" dirty="0" smtClean="0"/>
              <a:t>again later from broker.</a:t>
            </a:r>
          </a:p>
          <a:p>
            <a:pPr marL="800100" lvl="3" indent="-342900"/>
            <a:endParaRPr lang="en-US" dirty="0" smtClean="0"/>
          </a:p>
          <a:p>
            <a:pPr marL="342900" lvl="2" indent="-342900"/>
            <a:r>
              <a:rPr lang="en-US" dirty="0" smtClean="0"/>
              <a:t>Simplified storage mechanism for message, </a:t>
            </a:r>
          </a:p>
          <a:p>
            <a:pPr marL="800100" lvl="3" indent="-342900"/>
            <a:r>
              <a:rPr lang="en-US" dirty="0" smtClean="0"/>
              <a:t>not for each message per consumer.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0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2625"/>
            <a:ext cx="4176464" cy="33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104456" cy="341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777341"/>
            <a:ext cx="705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Credit : http://research.microsoft.com/en-us/UM/people/srikanth/netdb11/netdb11papers/netdb11-final12.pdf</a:t>
            </a:r>
            <a:endParaRPr lang="en-IN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515719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Producer Performance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515719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Consumer Performance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594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rahuldausa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on twitter and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lideshare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://www.linkedin.com/in/rahuldausa</a:t>
            </a:r>
            <a:endParaRPr lang="en-IN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Software Engineer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Member of Core technology @ IVY Comptech, Hyderabad, India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6 years of programming experience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Areas of expertise/interest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High traffic web applications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JAVA/J2EE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Big data, NoSQL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Information-Retrieval,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91880" y="6276975"/>
            <a:ext cx="2133600" cy="365125"/>
          </a:xfrm>
        </p:spPr>
        <p:txBody>
          <a:bodyPr/>
          <a:lstStyle/>
          <a:p>
            <a:pPr algn="ctr"/>
            <a:fld id="{7E5C8761-7B86-400C-AECB-D66A51D08AE1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2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97"/>
    </mc:Choice>
    <mc:Fallback xmlns="">
      <p:transition spd="slow" advTm="208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Overview</a:t>
            </a:r>
          </a:p>
          <a:p>
            <a:r>
              <a:rPr lang="en-US" dirty="0" smtClean="0"/>
              <a:t>Zookeeper</a:t>
            </a:r>
            <a:endParaRPr lang="en-IN" dirty="0" smtClean="0"/>
          </a:p>
          <a:p>
            <a:r>
              <a:rPr lang="en-IN" dirty="0" smtClean="0"/>
              <a:t>Messaging System (Basic Concepts)</a:t>
            </a:r>
          </a:p>
          <a:p>
            <a:r>
              <a:rPr lang="en-US" dirty="0" smtClean="0"/>
              <a:t>Kafka</a:t>
            </a:r>
          </a:p>
          <a:p>
            <a:r>
              <a:rPr lang="en-US" dirty="0" smtClean="0"/>
              <a:t>Q&amp;A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3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11"/>
    </mc:Choice>
    <mc:Fallback xmlns="">
      <p:transition spd="slow" advTm="260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36912"/>
            <a:ext cx="694402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Apache Zookeeper </a:t>
            </a:r>
            <a:r>
              <a:rPr lang="en-US" baseline="30000" dirty="0" smtClean="0"/>
              <a:t>TM</a:t>
            </a:r>
            <a:endParaRPr lang="en-IN" baseline="300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C:\Users\ivy4488\Desktop\kafka\download (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790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9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Distributed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“</a:t>
            </a:r>
            <a:r>
              <a:rPr lang="en-IN" sz="2800" dirty="0" smtClean="0"/>
              <a:t>A </a:t>
            </a:r>
            <a:r>
              <a:rPr lang="en-IN" sz="2800" b="1" dirty="0" smtClean="0"/>
              <a:t>Distributed </a:t>
            </a:r>
            <a:r>
              <a:rPr lang="en-IN" sz="2800" b="1" dirty="0"/>
              <a:t>system</a:t>
            </a:r>
            <a:r>
              <a:rPr lang="en-IN" sz="2800" dirty="0"/>
              <a:t> </a:t>
            </a:r>
            <a:r>
              <a:rPr lang="en-IN" sz="2800" dirty="0" smtClean="0"/>
              <a:t>consists of multiple computers that communicate </a:t>
            </a:r>
            <a:r>
              <a:rPr lang="en-IN" sz="2800" dirty="0"/>
              <a:t>and coordinate their actions by passing messages</a:t>
            </a:r>
            <a:r>
              <a:rPr lang="en-IN" sz="2800" dirty="0" smtClean="0"/>
              <a:t>.</a:t>
            </a:r>
            <a:r>
              <a:rPr lang="en-IN" sz="2800" dirty="0"/>
              <a:t> The components interact with each other in order to achieve a </a:t>
            </a:r>
            <a:r>
              <a:rPr lang="en-IN" sz="2800" dirty="0" smtClean="0"/>
              <a:t>common goal. </a:t>
            </a:r>
            <a:r>
              <a:rPr lang="en-IN" sz="4000" dirty="0" smtClean="0">
                <a:solidFill>
                  <a:srgbClr val="C00000"/>
                </a:solidFill>
              </a:rPr>
              <a:t>”</a:t>
            </a:r>
            <a:endParaRPr lang="en-US" sz="4000" dirty="0" smtClean="0">
              <a:solidFill>
                <a:srgbClr val="C00000"/>
              </a:solidFill>
            </a:endParaRPr>
          </a:p>
          <a:p>
            <a:pPr marL="1371600" lvl="3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- </a:t>
            </a:r>
            <a:r>
              <a:rPr lang="en-US" sz="2800" b="1" dirty="0" smtClean="0"/>
              <a:t>Wikipedia</a:t>
            </a:r>
            <a:endParaRPr lang="en-IN" sz="2800" b="1" dirty="0"/>
          </a:p>
        </p:txBody>
      </p:sp>
      <p:sp>
        <p:nvSpPr>
          <p:cNvPr id="5" name="AutoShape 2" descr="http://img.docstoccdn.com/thumb/orig/222923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Zookeeper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99" y="1767893"/>
            <a:ext cx="6571009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An Open source, High Performance coordination service for distributed applications</a:t>
            </a:r>
          </a:p>
          <a:p>
            <a:r>
              <a:rPr lang="en-US" dirty="0" smtClean="0"/>
              <a:t>Centralized service for 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Locks and Synchronization for providing coordination between distributed systems</a:t>
            </a:r>
          </a:p>
          <a:p>
            <a:pPr lvl="1"/>
            <a:r>
              <a:rPr lang="en-US" dirty="0" smtClean="0"/>
              <a:t>Naming service (Registry)</a:t>
            </a:r>
          </a:p>
          <a:p>
            <a:pPr lvl="1"/>
            <a:r>
              <a:rPr lang="en-US" dirty="0" smtClean="0"/>
              <a:t>Group Membership</a:t>
            </a:r>
            <a:endParaRPr lang="en-IN" dirty="0" smtClean="0">
              <a:hlinkClick r:id="rId3"/>
            </a:endParaRP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1"/>
            <a:r>
              <a:rPr lang="en-US" dirty="0" smtClean="0"/>
              <a:t>provides watcher on a znode</a:t>
            </a:r>
          </a:p>
          <a:p>
            <a:pPr lvl="1"/>
            <a:r>
              <a:rPr lang="en-US" dirty="0" smtClean="0"/>
              <a:t>allows to form a cluster of nodes</a:t>
            </a:r>
          </a:p>
          <a:p>
            <a:r>
              <a:rPr lang="en-US" dirty="0" smtClean="0"/>
              <a:t>Supports a large volume of request for data retrieval and update</a:t>
            </a:r>
          </a:p>
          <a:p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://zookeeper.apache.org</a:t>
            </a:r>
            <a:r>
              <a:rPr lang="en-IN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6</a:t>
            </a:fld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42" y="404664"/>
            <a:ext cx="2057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6" y="3177902"/>
            <a:ext cx="28289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7" y="4869160"/>
            <a:ext cx="2468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 : h</a:t>
            </a:r>
            <a:r>
              <a:rPr lang="en-IN" sz="900" dirty="0" smtClean="0"/>
              <a:t>ttp</a:t>
            </a:r>
            <a:r>
              <a:rPr lang="en-IN" sz="900" dirty="0"/>
              <a:t>://</a:t>
            </a:r>
            <a:r>
              <a:rPr lang="en-IN" sz="900" dirty="0" smtClean="0"/>
              <a:t>zookeeper.apache.org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97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870"/>
    </mc:Choice>
    <mc:Fallback xmlns="">
      <p:transition spd="slow" advTm="1878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22114"/>
          </a:xfrm>
        </p:spPr>
        <p:txBody>
          <a:bodyPr/>
          <a:lstStyle/>
          <a:p>
            <a:r>
              <a:rPr lang="en-US" dirty="0" smtClean="0"/>
              <a:t>Zookeeper 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Configuration Management</a:t>
            </a:r>
          </a:p>
          <a:p>
            <a:pPr marL="742950" lvl="2" indent="-342900"/>
            <a:r>
              <a:rPr lang="en-US" dirty="0" smtClean="0"/>
              <a:t>Cluster member nodes Bootstrapping configuration from a central source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Distributed Cluster Management</a:t>
            </a:r>
          </a:p>
          <a:p>
            <a:pPr marL="742950" lvl="2" indent="-342900"/>
            <a:r>
              <a:rPr lang="en-US" sz="2400" dirty="0" smtClean="0"/>
              <a:t>Node Join/Leave</a:t>
            </a:r>
          </a:p>
          <a:p>
            <a:pPr marL="742950" lvl="2" indent="-342900"/>
            <a:r>
              <a:rPr lang="en-US" dirty="0" smtClean="0"/>
              <a:t>Node Status in real time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Naming Service – e.g. DNS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Distributed Synchronization – locks, barriers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Leader election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Centralized and Highly reliable Registry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2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Zookeeper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194920" cy="47133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Hierarchical Namespace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Each node is called “znode”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Each znode has data(stores data in byte[] array) and can have children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znode</a:t>
            </a:r>
          </a:p>
          <a:p>
            <a:pPr lvl="1"/>
            <a:r>
              <a:rPr lang="en-US" sz="2200" dirty="0" smtClean="0"/>
              <a:t>Maintains “Stat” structure with version of data changes , ACL changes and timestamp</a:t>
            </a:r>
          </a:p>
          <a:p>
            <a:pPr lvl="1"/>
            <a:r>
              <a:rPr lang="en-US" sz="2200" dirty="0" smtClean="0"/>
              <a:t>Version number increases with each changes</a:t>
            </a:r>
            <a:endParaRPr lang="en-IN" sz="2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5"/>
            <a:ext cx="287464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0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recall basic concepts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Messaging System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739</TotalTime>
  <Words>521</Words>
  <Application>Microsoft Office PowerPoint</Application>
  <PresentationFormat>On-screen Show (4:3)</PresentationFormat>
  <Paragraphs>146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 Kafka and Zookeeper  June Hadoop Meetup</vt:lpstr>
      <vt:lpstr>Who am I?</vt:lpstr>
      <vt:lpstr>Agenda</vt:lpstr>
      <vt:lpstr>Apache Zookeeper TM</vt:lpstr>
      <vt:lpstr>What is a Distributed System</vt:lpstr>
      <vt:lpstr>What is Zookeeper</vt:lpstr>
      <vt:lpstr>Zookeeper Use cases</vt:lpstr>
      <vt:lpstr>Zookeeper Data Model</vt:lpstr>
      <vt:lpstr>Let’s recall basic concepts of Messaging System</vt:lpstr>
      <vt:lpstr>Point to Point Messaging  (Queue)</vt:lpstr>
      <vt:lpstr>Publish-Subscribe Messaging  (Topic)</vt:lpstr>
      <vt:lpstr>PowerPoint Presentation</vt:lpstr>
      <vt:lpstr>Overview</vt:lpstr>
      <vt:lpstr>How it works</vt:lpstr>
      <vt:lpstr>Real time transfer</vt:lpstr>
      <vt:lpstr>Design Elements</vt:lpstr>
      <vt:lpstr>Design Elements (Contd.)</vt:lpstr>
      <vt:lpstr>Performance Numbers</vt:lpstr>
      <vt:lpstr>Questions ?  @rahuldausa on twitter and slideshare http://www.linkedin.com/in/rahuldausa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Near Real time  “Logs Search Engine &amp; Analytics”  using Solr</dc:title>
  <dc:creator>Jain Rahul</dc:creator>
  <cp:lastModifiedBy>Jain Rahul</cp:lastModifiedBy>
  <cp:revision>221</cp:revision>
  <dcterms:created xsi:type="dcterms:W3CDTF">2013-06-14T17:47:49Z</dcterms:created>
  <dcterms:modified xsi:type="dcterms:W3CDTF">2013-06-16T18:08:10Z</dcterms:modified>
</cp:coreProperties>
</file>