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76" r:id="rId7"/>
    <p:sldId id="266" r:id="rId8"/>
    <p:sldId id="275" r:id="rId9"/>
    <p:sldId id="267" r:id="rId10"/>
    <p:sldId id="268" r:id="rId11"/>
    <p:sldId id="269" r:id="rId12"/>
    <p:sldId id="270" r:id="rId13"/>
    <p:sldId id="271" r:id="rId14"/>
    <p:sldId id="265" r:id="rId15"/>
    <p:sldId id="258" r:id="rId16"/>
    <p:sldId id="259" r:id="rId17"/>
    <p:sldId id="272" r:id="rId18"/>
    <p:sldId id="277" r:id="rId19"/>
    <p:sldId id="273" r:id="rId20"/>
    <p:sldId id="274"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6D0E1B-9277-40EC-A055-F9EDC57769D0}"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23D5-1BC6-425F-8102-4654968A795F}" type="slidenum">
              <a:rPr lang="en-IN" smtClean="0"/>
              <a:t>‹#›</a:t>
            </a:fld>
            <a:endParaRPr lang="en-IN"/>
          </a:p>
        </p:txBody>
      </p:sp>
    </p:spTree>
    <p:extLst>
      <p:ext uri="{BB962C8B-B14F-4D97-AF65-F5344CB8AC3E}">
        <p14:creationId xmlns:p14="http://schemas.microsoft.com/office/powerpoint/2010/main" val="107002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6D0E1B-9277-40EC-A055-F9EDC57769D0}"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23D5-1BC6-425F-8102-4654968A795F}" type="slidenum">
              <a:rPr lang="en-IN" smtClean="0"/>
              <a:t>‹#›</a:t>
            </a:fld>
            <a:endParaRPr lang="en-IN"/>
          </a:p>
        </p:txBody>
      </p:sp>
    </p:spTree>
    <p:extLst>
      <p:ext uri="{BB962C8B-B14F-4D97-AF65-F5344CB8AC3E}">
        <p14:creationId xmlns:p14="http://schemas.microsoft.com/office/powerpoint/2010/main" val="928786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6D0E1B-9277-40EC-A055-F9EDC57769D0}"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23D5-1BC6-425F-8102-4654968A795F}" type="slidenum">
              <a:rPr lang="en-IN" smtClean="0"/>
              <a:t>‹#›</a:t>
            </a:fld>
            <a:endParaRPr lang="en-IN"/>
          </a:p>
        </p:txBody>
      </p:sp>
    </p:spTree>
    <p:extLst>
      <p:ext uri="{BB962C8B-B14F-4D97-AF65-F5344CB8AC3E}">
        <p14:creationId xmlns:p14="http://schemas.microsoft.com/office/powerpoint/2010/main" val="184352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6D0E1B-9277-40EC-A055-F9EDC57769D0}"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23D5-1BC6-425F-8102-4654968A795F}" type="slidenum">
              <a:rPr lang="en-IN" smtClean="0"/>
              <a:t>‹#›</a:t>
            </a:fld>
            <a:endParaRPr lang="en-IN"/>
          </a:p>
        </p:txBody>
      </p:sp>
    </p:spTree>
    <p:extLst>
      <p:ext uri="{BB962C8B-B14F-4D97-AF65-F5344CB8AC3E}">
        <p14:creationId xmlns:p14="http://schemas.microsoft.com/office/powerpoint/2010/main" val="219199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D0E1B-9277-40EC-A055-F9EDC57769D0}"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F23D5-1BC6-425F-8102-4654968A795F}" type="slidenum">
              <a:rPr lang="en-IN" smtClean="0"/>
              <a:t>‹#›</a:t>
            </a:fld>
            <a:endParaRPr lang="en-IN"/>
          </a:p>
        </p:txBody>
      </p:sp>
    </p:spTree>
    <p:extLst>
      <p:ext uri="{BB962C8B-B14F-4D97-AF65-F5344CB8AC3E}">
        <p14:creationId xmlns:p14="http://schemas.microsoft.com/office/powerpoint/2010/main" val="150483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6D0E1B-9277-40EC-A055-F9EDC57769D0}"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F23D5-1BC6-425F-8102-4654968A795F}" type="slidenum">
              <a:rPr lang="en-IN" smtClean="0"/>
              <a:t>‹#›</a:t>
            </a:fld>
            <a:endParaRPr lang="en-IN"/>
          </a:p>
        </p:txBody>
      </p:sp>
    </p:spTree>
    <p:extLst>
      <p:ext uri="{BB962C8B-B14F-4D97-AF65-F5344CB8AC3E}">
        <p14:creationId xmlns:p14="http://schemas.microsoft.com/office/powerpoint/2010/main" val="21889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6D0E1B-9277-40EC-A055-F9EDC57769D0}" type="datetimeFigureOut">
              <a:rPr lang="en-IN" smtClean="0"/>
              <a:t>19-03-2024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2F23D5-1BC6-425F-8102-4654968A795F}" type="slidenum">
              <a:rPr lang="en-IN" smtClean="0"/>
              <a:t>‹#›</a:t>
            </a:fld>
            <a:endParaRPr lang="en-IN"/>
          </a:p>
        </p:txBody>
      </p:sp>
    </p:spTree>
    <p:extLst>
      <p:ext uri="{BB962C8B-B14F-4D97-AF65-F5344CB8AC3E}">
        <p14:creationId xmlns:p14="http://schemas.microsoft.com/office/powerpoint/2010/main" val="392127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6D0E1B-9277-40EC-A055-F9EDC57769D0}" type="datetimeFigureOut">
              <a:rPr lang="en-IN" smtClean="0"/>
              <a:t>19-03-2024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2F23D5-1BC6-425F-8102-4654968A795F}" type="slidenum">
              <a:rPr lang="en-IN" smtClean="0"/>
              <a:t>‹#›</a:t>
            </a:fld>
            <a:endParaRPr lang="en-IN"/>
          </a:p>
        </p:txBody>
      </p:sp>
    </p:spTree>
    <p:extLst>
      <p:ext uri="{BB962C8B-B14F-4D97-AF65-F5344CB8AC3E}">
        <p14:creationId xmlns:p14="http://schemas.microsoft.com/office/powerpoint/2010/main" val="243215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D0E1B-9277-40EC-A055-F9EDC57769D0}" type="datetimeFigureOut">
              <a:rPr lang="en-IN" smtClean="0"/>
              <a:t>19-03-2024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2F23D5-1BC6-425F-8102-4654968A795F}" type="slidenum">
              <a:rPr lang="en-IN" smtClean="0"/>
              <a:t>‹#›</a:t>
            </a:fld>
            <a:endParaRPr lang="en-IN"/>
          </a:p>
        </p:txBody>
      </p:sp>
    </p:spTree>
    <p:extLst>
      <p:ext uri="{BB962C8B-B14F-4D97-AF65-F5344CB8AC3E}">
        <p14:creationId xmlns:p14="http://schemas.microsoft.com/office/powerpoint/2010/main" val="508168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D0E1B-9277-40EC-A055-F9EDC57769D0}"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F23D5-1BC6-425F-8102-4654968A795F}" type="slidenum">
              <a:rPr lang="en-IN" smtClean="0"/>
              <a:t>‹#›</a:t>
            </a:fld>
            <a:endParaRPr lang="en-IN"/>
          </a:p>
        </p:txBody>
      </p:sp>
    </p:spTree>
    <p:extLst>
      <p:ext uri="{BB962C8B-B14F-4D97-AF65-F5344CB8AC3E}">
        <p14:creationId xmlns:p14="http://schemas.microsoft.com/office/powerpoint/2010/main" val="65546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D0E1B-9277-40EC-A055-F9EDC57769D0}"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F23D5-1BC6-425F-8102-4654968A795F}" type="slidenum">
              <a:rPr lang="en-IN" smtClean="0"/>
              <a:t>‹#›</a:t>
            </a:fld>
            <a:endParaRPr lang="en-IN"/>
          </a:p>
        </p:txBody>
      </p:sp>
    </p:spTree>
    <p:extLst>
      <p:ext uri="{BB962C8B-B14F-4D97-AF65-F5344CB8AC3E}">
        <p14:creationId xmlns:p14="http://schemas.microsoft.com/office/powerpoint/2010/main" val="219643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D0E1B-9277-40EC-A055-F9EDC57769D0}" type="datetimeFigureOut">
              <a:rPr lang="en-IN" smtClean="0"/>
              <a:t>19-03-2024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F23D5-1BC6-425F-8102-4654968A795F}" type="slidenum">
              <a:rPr lang="en-IN" smtClean="0"/>
              <a:t>‹#›</a:t>
            </a:fld>
            <a:endParaRPr lang="en-IN"/>
          </a:p>
        </p:txBody>
      </p:sp>
    </p:spTree>
    <p:extLst>
      <p:ext uri="{BB962C8B-B14F-4D97-AF65-F5344CB8AC3E}">
        <p14:creationId xmlns:p14="http://schemas.microsoft.com/office/powerpoint/2010/main" val="794494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ebdesign.tutsplus.com/how-to-use-the-serial-position-effect-to-design-better-websites--cms-93034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qualaroo.com/blog/rules-for-ux-beginners/" TargetMode="External"/><Relationship Id="rId2" Type="http://schemas.openxmlformats.org/officeDocument/2006/relationships/hyperlink" Target="https://medium.com/@FlowMapp/20-laws-of-ux-design-that-each-of-us-faces-every-day-part-1-48f9bd2a4fd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user-experience-or-ux-desig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15 Laws of UX That Every Designer Should Know</a:t>
            </a:r>
            <a:br>
              <a:rPr lang="en-US" b="1"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3982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453949" cy="1325563"/>
          </a:xfrm>
        </p:spPr>
        <p:txBody>
          <a:bodyPr>
            <a:normAutofit fontScale="90000"/>
          </a:bodyPr>
          <a:lstStyle/>
          <a:p>
            <a:r>
              <a:rPr lang="en-US" dirty="0" smtClean="0"/>
              <a:t/>
            </a:r>
            <a:br>
              <a:rPr lang="en-US" dirty="0" smtClean="0"/>
            </a:br>
            <a:r>
              <a:rPr lang="en-US" dirty="0" smtClean="0"/>
              <a:t>15 laws of UI/UX -- </a:t>
            </a:r>
            <a:r>
              <a:rPr lang="en-US" b="1" dirty="0" smtClean="0"/>
              <a:t>6. Time based performance (Parkinson’s Law)</a:t>
            </a:r>
            <a:br>
              <a:rPr lang="en-US" b="1" dirty="0" smtClean="0"/>
            </a:br>
            <a:endParaRPr lang="en-IN" dirty="0"/>
          </a:p>
        </p:txBody>
      </p:sp>
      <p:sp>
        <p:nvSpPr>
          <p:cNvPr id="3" name="Content Placeholder 2"/>
          <p:cNvSpPr>
            <a:spLocks noGrp="1"/>
          </p:cNvSpPr>
          <p:nvPr>
            <p:ph idx="1"/>
          </p:nvPr>
        </p:nvSpPr>
        <p:spPr/>
        <p:txBody>
          <a:bodyPr>
            <a:normAutofit/>
          </a:bodyPr>
          <a:lstStyle/>
          <a:p>
            <a:pPr fontAlgn="base"/>
            <a:r>
              <a:rPr lang="en-US" dirty="0" smtClean="0"/>
              <a:t>It says that</a:t>
            </a:r>
            <a:r>
              <a:rPr lang="en-US" b="1" dirty="0" smtClean="0"/>
              <a:t> “Any task will grow till the time allotted is used up.”</a:t>
            </a:r>
            <a:r>
              <a:rPr lang="en-US" dirty="0" smtClean="0"/>
              <a:t> This law explains the value of time for a business as well as for the users. Major takeaways from this law would be:</a:t>
            </a:r>
          </a:p>
          <a:p>
            <a:pPr fontAlgn="base"/>
            <a:r>
              <a:rPr lang="en-US" dirty="0" smtClean="0"/>
              <a:t>Keep the task completion time to the amount of time consumers anticipate they will need.</a:t>
            </a:r>
          </a:p>
          <a:p>
            <a:pPr fontAlgn="base"/>
            <a:r>
              <a:rPr lang="en-US" dirty="0" smtClean="0"/>
              <a:t>Use functionality like autofill to help and ease complex form filling during onboarding and payment forms. </a:t>
            </a:r>
          </a:p>
          <a:p>
            <a:pPr fontAlgn="base"/>
            <a:r>
              <a:rPr lang="en-US" dirty="0" smtClean="0"/>
              <a:t>Chunk bigger actionable items into small actionable items, which tend to be finished.</a:t>
            </a:r>
          </a:p>
          <a:p>
            <a:endParaRPr lang="en-IN" dirty="0"/>
          </a:p>
        </p:txBody>
      </p:sp>
    </p:spTree>
    <p:extLst>
      <p:ext uri="{BB962C8B-B14F-4D97-AF65-F5344CB8AC3E}">
        <p14:creationId xmlns:p14="http://schemas.microsoft.com/office/powerpoint/2010/main" val="182702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15 laws of UI/UX -- </a:t>
            </a:r>
            <a:r>
              <a:rPr lang="en-US" b="1" dirty="0" smtClean="0"/>
              <a:t>7. Similar Reference(Jacob’s Law)</a:t>
            </a:r>
            <a:br>
              <a:rPr lang="en-US" b="1" dirty="0" smtClean="0"/>
            </a:br>
            <a:endParaRPr lang="en-IN" dirty="0"/>
          </a:p>
        </p:txBody>
      </p:sp>
      <p:sp>
        <p:nvSpPr>
          <p:cNvPr id="3" name="Content Placeholder 2"/>
          <p:cNvSpPr>
            <a:spLocks noGrp="1"/>
          </p:cNvSpPr>
          <p:nvPr>
            <p:ph idx="1"/>
          </p:nvPr>
        </p:nvSpPr>
        <p:spPr>
          <a:xfrm>
            <a:off x="838200" y="1890940"/>
            <a:ext cx="10515600" cy="4351338"/>
          </a:xfrm>
        </p:spPr>
        <p:txBody>
          <a:bodyPr>
            <a:normAutofit fontScale="92500" lnSpcReduction="10000"/>
          </a:bodyPr>
          <a:lstStyle/>
          <a:p>
            <a:pPr fontAlgn="base"/>
            <a:r>
              <a:rPr lang="en-US" dirty="0" smtClean="0"/>
              <a:t>Jacob’s law states that</a:t>
            </a:r>
            <a:r>
              <a:rPr lang="en-US" b="1" dirty="0" smtClean="0"/>
              <a:t> “users like to have a sense of similarity in websites, as they spend time on other websites.”</a:t>
            </a:r>
            <a:r>
              <a:rPr lang="en-US" dirty="0" smtClean="0"/>
              <a:t> To explain this better, suppose if you’re planning to build an e-commerce brand, there would be a lot of different touchpoints with which the user interacts. To attract users and give the expected e-commerce experience to your user, try to understand What, Why, and How.</a:t>
            </a:r>
          </a:p>
          <a:p>
            <a:pPr fontAlgn="base"/>
            <a:r>
              <a:rPr lang="en-US" b="1" dirty="0" smtClean="0"/>
              <a:t>For example:</a:t>
            </a:r>
            <a:r>
              <a:rPr lang="en-US" dirty="0" smtClean="0"/>
              <a:t> Amazon, Flipkart, and even any other e-commerce website you look at, there are similar patterns which they use. Such as the Product display page includes – Images of a product, details about it, reviews and ratings, and CTA to add to the bag or to the </a:t>
            </a:r>
            <a:r>
              <a:rPr lang="en-US" dirty="0" err="1" smtClean="0"/>
              <a:t>wishlist</a:t>
            </a:r>
            <a:r>
              <a:rPr lang="en-US" dirty="0" smtClean="0"/>
              <a:t>. These elements are fixed, but to make a difference there are visuals, color, and brand identity which makes Amazon and Flipkart into unique e-commerce websites.</a:t>
            </a:r>
          </a:p>
          <a:p>
            <a:endParaRPr lang="en-IN" dirty="0" smtClean="0"/>
          </a:p>
          <a:p>
            <a:endParaRPr lang="en-IN" dirty="0"/>
          </a:p>
        </p:txBody>
      </p:sp>
    </p:spTree>
    <p:extLst>
      <p:ext uri="{BB962C8B-B14F-4D97-AF65-F5344CB8AC3E}">
        <p14:creationId xmlns:p14="http://schemas.microsoft.com/office/powerpoint/2010/main" val="117974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laws of UI/UX -- </a:t>
            </a:r>
            <a:r>
              <a:rPr lang="en-US" b="1" dirty="0" smtClean="0"/>
              <a:t>8. Peak End Rule</a:t>
            </a:r>
            <a:endParaRPr lang="en-IN" dirty="0"/>
          </a:p>
        </p:txBody>
      </p:sp>
      <p:sp>
        <p:nvSpPr>
          <p:cNvPr id="3" name="Content Placeholder 2"/>
          <p:cNvSpPr>
            <a:spLocks noGrp="1"/>
          </p:cNvSpPr>
          <p:nvPr>
            <p:ph idx="1"/>
          </p:nvPr>
        </p:nvSpPr>
        <p:spPr/>
        <p:txBody>
          <a:bodyPr>
            <a:normAutofit/>
          </a:bodyPr>
          <a:lstStyle/>
          <a:p>
            <a:pPr fontAlgn="base"/>
            <a:r>
              <a:rPr lang="en-US" dirty="0" smtClean="0"/>
              <a:t>This rule says that </a:t>
            </a:r>
            <a:r>
              <a:rPr lang="en-US" b="1" dirty="0" smtClean="0"/>
              <a:t>“People judge the experience based on how they felt at the peak moments of their user journey through an app”.</a:t>
            </a:r>
            <a:r>
              <a:rPr lang="en-US" dirty="0" smtClean="0"/>
              <a:t> Peak moments can be </a:t>
            </a:r>
            <a:r>
              <a:rPr lang="en-US" dirty="0" smtClean="0">
                <a:solidFill>
                  <a:srgbClr val="FF0000"/>
                </a:solidFill>
              </a:rPr>
              <a:t>onboarding, crucial payment, and check-out experience</a:t>
            </a:r>
            <a:r>
              <a:rPr lang="en-US" dirty="0" smtClean="0"/>
              <a:t>. Rather than summing up the overall experience, peak moments signify how they felt about the product/app.</a:t>
            </a:r>
            <a:br>
              <a:rPr lang="en-US" dirty="0" smtClean="0"/>
            </a:br>
            <a:r>
              <a:rPr lang="en-US" dirty="0" smtClean="0"/>
              <a:t>A major takeaway here would be to focus on each stage of the user journey. Think through how at each stage you can make the experience enjoyable.</a:t>
            </a:r>
          </a:p>
          <a:p>
            <a:pPr fontAlgn="base"/>
            <a:r>
              <a:rPr lang="en-US" b="1" dirty="0" smtClean="0"/>
              <a:t>For example:</a:t>
            </a:r>
            <a:r>
              <a:rPr lang="en-US" dirty="0" smtClean="0"/>
              <a:t> Add catchy illustrations for onboarding, to explain what is going on and how they can get over it.</a:t>
            </a:r>
          </a:p>
          <a:p>
            <a:endParaRPr lang="en-IN" dirty="0"/>
          </a:p>
        </p:txBody>
      </p:sp>
    </p:spTree>
    <p:extLst>
      <p:ext uri="{BB962C8B-B14F-4D97-AF65-F5344CB8AC3E}">
        <p14:creationId xmlns:p14="http://schemas.microsoft.com/office/powerpoint/2010/main" val="52677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15 laws of UI/UX – </a:t>
            </a:r>
            <a:r>
              <a:rPr lang="en-US" b="1" dirty="0" smtClean="0"/>
              <a:t>9. Occam’s Razor</a:t>
            </a:r>
            <a:br>
              <a:rPr lang="en-US" b="1" dirty="0" smtClean="0"/>
            </a:br>
            <a:endParaRPr lang="en-IN" b="1" dirty="0"/>
          </a:p>
        </p:txBody>
      </p:sp>
      <p:sp>
        <p:nvSpPr>
          <p:cNvPr id="3" name="Content Placeholder 2"/>
          <p:cNvSpPr>
            <a:spLocks noGrp="1"/>
          </p:cNvSpPr>
          <p:nvPr>
            <p:ph idx="1"/>
          </p:nvPr>
        </p:nvSpPr>
        <p:spPr/>
        <p:txBody>
          <a:bodyPr>
            <a:normAutofit/>
          </a:bodyPr>
          <a:lstStyle/>
          <a:p>
            <a:pPr fontAlgn="base"/>
            <a:r>
              <a:rPr lang="en-US" dirty="0" smtClean="0"/>
              <a:t>This </a:t>
            </a:r>
            <a:r>
              <a:rPr lang="en-US" dirty="0"/>
              <a:t>rule says that</a:t>
            </a:r>
            <a:r>
              <a:rPr lang="en-US" b="1" dirty="0"/>
              <a:t> “Pick a design with the least possible complications”. </a:t>
            </a:r>
            <a:r>
              <a:rPr lang="en-US" dirty="0"/>
              <a:t>These complications in a design could be an added cognitive load. The basic idea is to give the easiest and simplest design to the user by removing elements until it is compromising any design’s primary function</a:t>
            </a:r>
            <a:r>
              <a:rPr lang="en-US" dirty="0" smtClean="0"/>
              <a:t>.</a:t>
            </a:r>
            <a:endParaRPr lang="en-US" dirty="0"/>
          </a:p>
        </p:txBody>
      </p:sp>
    </p:spTree>
    <p:extLst>
      <p:ext uri="{BB962C8B-B14F-4D97-AF65-F5344CB8AC3E}">
        <p14:creationId xmlns:p14="http://schemas.microsoft.com/office/powerpoint/2010/main" val="329794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15 laws of UI/UX -- </a:t>
            </a:r>
            <a:r>
              <a:rPr lang="en-US" b="1" dirty="0" smtClean="0"/>
              <a:t>10. Doherty Threshold</a:t>
            </a:r>
            <a:br>
              <a:rPr lang="en-US" b="1" dirty="0" smtClean="0"/>
            </a:b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According to Doherty’s threshold, the ideal interaction pace between humans and computers should be no more than </a:t>
            </a:r>
            <a:r>
              <a:rPr lang="en-US" dirty="0" smtClean="0">
                <a:solidFill>
                  <a:srgbClr val="FF0000"/>
                </a:solidFill>
              </a:rPr>
              <a:t>400ms</a:t>
            </a:r>
            <a:r>
              <a:rPr lang="en-US" dirty="0" smtClean="0"/>
              <a:t>. This talks about “design response time”. 0 to 400 </a:t>
            </a:r>
            <a:r>
              <a:rPr lang="en-US" dirty="0" err="1" smtClean="0"/>
              <a:t>ms</a:t>
            </a:r>
            <a:r>
              <a:rPr lang="en-US" dirty="0" smtClean="0"/>
              <a:t> is the ideal time to hold the user’s attention. If the response of any action isn’t shown within 400ms, there is a high risk of losing users. It is also an acceptable use-case that sometimes loading time can be more than 400ms, but as a designer ensure the design engages users in the meantime. Major takeaways from this law are:</a:t>
            </a:r>
          </a:p>
          <a:p>
            <a:pPr fontAlgn="base"/>
            <a:r>
              <a:rPr lang="en-US" dirty="0" smtClean="0">
                <a:solidFill>
                  <a:srgbClr val="FF0000"/>
                </a:solidFill>
              </a:rPr>
              <a:t>Engage user attention within 0 to 400 milliseconds, to encourage action and navigation.</a:t>
            </a:r>
          </a:p>
          <a:p>
            <a:pPr fontAlgn="base"/>
            <a:r>
              <a:rPr lang="en-US" dirty="0" smtClean="0"/>
              <a:t>Use the progress bar to show the current state, telling the user that work is going on in the background.</a:t>
            </a:r>
          </a:p>
          <a:p>
            <a:pPr fontAlgn="base"/>
            <a:r>
              <a:rPr lang="en-US" dirty="0" smtClean="0"/>
              <a:t>Animations can be useful to catch user attention.</a:t>
            </a:r>
          </a:p>
          <a:p>
            <a:endParaRPr lang="en-IN" dirty="0"/>
          </a:p>
        </p:txBody>
      </p:sp>
    </p:spTree>
    <p:extLst>
      <p:ext uri="{BB962C8B-B14F-4D97-AF65-F5344CB8AC3E}">
        <p14:creationId xmlns:p14="http://schemas.microsoft.com/office/powerpoint/2010/main" val="2493449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15 laws of UI/UX -- </a:t>
            </a:r>
            <a:r>
              <a:rPr lang="en-US" b="1" dirty="0" smtClean="0"/>
              <a:t>11. Pareto Principle</a:t>
            </a:r>
            <a:br>
              <a:rPr lang="en-US" b="1" dirty="0" smtClean="0"/>
            </a:br>
            <a:endParaRPr lang="en-IN" dirty="0"/>
          </a:p>
        </p:txBody>
      </p:sp>
      <p:sp>
        <p:nvSpPr>
          <p:cNvPr id="3" name="Content Placeholder 2"/>
          <p:cNvSpPr>
            <a:spLocks noGrp="1"/>
          </p:cNvSpPr>
          <p:nvPr>
            <p:ph idx="1"/>
          </p:nvPr>
        </p:nvSpPr>
        <p:spPr/>
        <p:txBody>
          <a:bodyPr/>
          <a:lstStyle/>
          <a:p>
            <a:pPr fontAlgn="base"/>
            <a:r>
              <a:rPr lang="en-US" dirty="0" smtClean="0"/>
              <a:t>It is also called the </a:t>
            </a:r>
            <a:r>
              <a:rPr lang="en-US" b="1" dirty="0" smtClean="0"/>
              <a:t>“80-20 Rule”,</a:t>
            </a:r>
            <a:r>
              <a:rPr lang="en-US" dirty="0" smtClean="0"/>
              <a:t> which says that </a:t>
            </a:r>
            <a:r>
              <a:rPr lang="en-US" b="1" dirty="0" smtClean="0"/>
              <a:t>“80% of the outcomes are from the 20% of work”.</a:t>
            </a:r>
            <a:r>
              <a:rPr lang="en-US" dirty="0" smtClean="0"/>
              <a:t> </a:t>
            </a:r>
            <a:endParaRPr lang="en-US" dirty="0" smtClean="0"/>
          </a:p>
          <a:p>
            <a:pPr fontAlgn="base"/>
            <a:r>
              <a:rPr lang="en-US" dirty="0" smtClean="0"/>
              <a:t>This </a:t>
            </a:r>
            <a:r>
              <a:rPr lang="en-US" dirty="0" smtClean="0"/>
              <a:t>could be very useful for the time when there is a shortage of resources, and time in a project. As a designer decide and ideate the elements which are most useful and would create a bigger impact if designed and added to the experience.  </a:t>
            </a:r>
            <a:endParaRPr lang="en-US" dirty="0" smtClean="0"/>
          </a:p>
          <a:p>
            <a:pPr fontAlgn="base"/>
            <a:r>
              <a:rPr lang="en-US" dirty="0" smtClean="0"/>
              <a:t>Design </a:t>
            </a:r>
            <a:r>
              <a:rPr lang="en-US" dirty="0" smtClean="0"/>
              <a:t>majorly works on the ROI(Return on investment), here 80% of the returns can be through 20% of the investment.</a:t>
            </a:r>
          </a:p>
          <a:p>
            <a:endParaRPr lang="en-IN" dirty="0"/>
          </a:p>
        </p:txBody>
      </p:sp>
    </p:spTree>
    <p:extLst>
      <p:ext uri="{BB962C8B-B14F-4D97-AF65-F5344CB8AC3E}">
        <p14:creationId xmlns:p14="http://schemas.microsoft.com/office/powerpoint/2010/main" val="2205390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15 laws of UI/UX -- </a:t>
            </a:r>
            <a:r>
              <a:rPr lang="en-US" b="1" dirty="0" smtClean="0"/>
              <a:t>12. </a:t>
            </a:r>
            <a:r>
              <a:rPr lang="en-US" b="1" dirty="0" err="1" smtClean="0"/>
              <a:t>Zeigarnik</a:t>
            </a:r>
            <a:r>
              <a:rPr lang="en-US" b="1" dirty="0" smtClean="0"/>
              <a:t> Effect</a:t>
            </a:r>
            <a:br>
              <a:rPr lang="en-US" b="1" dirty="0" smtClean="0"/>
            </a:b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US" b="1" dirty="0" smtClean="0"/>
              <a:t>“Interrupted or incomplete tasks are remembered over the complete ones”.</a:t>
            </a:r>
            <a:r>
              <a:rPr lang="en-US" dirty="0" smtClean="0"/>
              <a:t> Here one of the major factors could be the </a:t>
            </a:r>
            <a:r>
              <a:rPr lang="en-US" dirty="0" err="1" smtClean="0"/>
              <a:t>recency</a:t>
            </a:r>
            <a:r>
              <a:rPr lang="en-US" dirty="0" smtClean="0"/>
              <a:t> effect (</a:t>
            </a:r>
            <a:r>
              <a:rPr lang="en-US" dirty="0" smtClean="0">
                <a:solidFill>
                  <a:srgbClr val="FF0000"/>
                </a:solidFill>
              </a:rPr>
              <a:t>when a person remembers the last thing</a:t>
            </a:r>
            <a:r>
              <a:rPr lang="en-US" dirty="0" smtClean="0"/>
              <a:t>) and another thing could be human psychology. It is the stickiness of that particular leftover task to memory that keeps on pushing the user to complete it. </a:t>
            </a:r>
            <a:br>
              <a:rPr lang="en-US" dirty="0" smtClean="0"/>
            </a:br>
            <a:r>
              <a:rPr lang="en-US" dirty="0" smtClean="0"/>
              <a:t>For example: Whenever solving a jigsaw puzzle, when just one piece is missing that makes the whole picture look incomplete.</a:t>
            </a:r>
          </a:p>
          <a:p>
            <a:pPr fontAlgn="base"/>
            <a:r>
              <a:rPr lang="en-US" b="1" dirty="0" smtClean="0"/>
              <a:t>For example: </a:t>
            </a:r>
            <a:r>
              <a:rPr lang="en-US" dirty="0" smtClean="0"/>
              <a:t>If a user has added products to the card, when the next time the app opens, remind them of checkout.</a:t>
            </a:r>
            <a:br>
              <a:rPr lang="en-US" dirty="0" smtClean="0"/>
            </a:br>
            <a:r>
              <a:rPr lang="en-US" dirty="0" smtClean="0"/>
              <a:t>Major takeaways from this law can be:</a:t>
            </a:r>
          </a:p>
          <a:p>
            <a:pPr fontAlgn="base"/>
            <a:r>
              <a:rPr lang="en-US" dirty="0" smtClean="0"/>
              <a:t>Provide visual cues of progress and the outcome of it to motivate users to complete the task.</a:t>
            </a:r>
          </a:p>
          <a:p>
            <a:pPr fontAlgn="base"/>
            <a:r>
              <a:rPr lang="en-US" dirty="0" smtClean="0"/>
              <a:t>Make sure content discovery happens through clear signifiers.</a:t>
            </a:r>
          </a:p>
          <a:p>
            <a:pPr fontAlgn="base"/>
            <a:r>
              <a:rPr lang="en-US" dirty="0" smtClean="0"/>
              <a:t>Take me to the place where they left, the next time when they open the app(might not be done every time, there could be a threshold) or better provide an indication of what is left to be completed.</a:t>
            </a:r>
          </a:p>
          <a:p>
            <a:endParaRPr lang="en-IN" dirty="0" smtClean="0"/>
          </a:p>
          <a:p>
            <a:endParaRPr lang="en-IN" dirty="0"/>
          </a:p>
        </p:txBody>
      </p:sp>
    </p:spTree>
    <p:extLst>
      <p:ext uri="{BB962C8B-B14F-4D97-AF65-F5344CB8AC3E}">
        <p14:creationId xmlns:p14="http://schemas.microsoft.com/office/powerpoint/2010/main" val="434228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15 laws of UI/UX -- </a:t>
            </a:r>
            <a:r>
              <a:rPr lang="en-US" b="1" dirty="0" smtClean="0"/>
              <a:t>13. Von </a:t>
            </a:r>
            <a:r>
              <a:rPr lang="en-US" b="1" dirty="0" err="1" smtClean="0"/>
              <a:t>Restorff</a:t>
            </a:r>
            <a:r>
              <a:rPr lang="en-US" b="1" dirty="0" smtClean="0"/>
              <a:t> Effect</a:t>
            </a:r>
            <a:br>
              <a:rPr lang="en-US" b="1" dirty="0" smtClean="0"/>
            </a:br>
            <a:endParaRPr lang="en-IN" dirty="0"/>
          </a:p>
        </p:txBody>
      </p:sp>
      <p:sp>
        <p:nvSpPr>
          <p:cNvPr id="3" name="Content Placeholder 2"/>
          <p:cNvSpPr>
            <a:spLocks noGrp="1"/>
          </p:cNvSpPr>
          <p:nvPr>
            <p:ph idx="1"/>
          </p:nvPr>
        </p:nvSpPr>
        <p:spPr/>
        <p:txBody>
          <a:bodyPr>
            <a:normAutofit/>
          </a:bodyPr>
          <a:lstStyle/>
          <a:p>
            <a:pPr fontAlgn="base"/>
            <a:r>
              <a:rPr lang="en-US" dirty="0" smtClean="0"/>
              <a:t>Also </a:t>
            </a:r>
            <a:r>
              <a:rPr lang="en-US" dirty="0"/>
              <a:t>called </a:t>
            </a:r>
            <a:r>
              <a:rPr lang="en-US" b="1" dirty="0"/>
              <a:t>“The Isolation Effect”</a:t>
            </a:r>
            <a:r>
              <a:rPr lang="en-US" dirty="0"/>
              <a:t>, says that </a:t>
            </a:r>
            <a:r>
              <a:rPr lang="en-US" b="1" dirty="0"/>
              <a:t>“People tend to remember unique or slightly different elements on the screen as compared to similar objects”.</a:t>
            </a:r>
            <a:r>
              <a:rPr lang="en-US" dirty="0"/>
              <a:t> </a:t>
            </a:r>
            <a:endParaRPr lang="en-US" dirty="0" smtClean="0"/>
          </a:p>
          <a:p>
            <a:pPr fontAlgn="base"/>
            <a:r>
              <a:rPr lang="en-US" dirty="0" smtClean="0"/>
              <a:t>This </a:t>
            </a:r>
            <a:r>
              <a:rPr lang="en-US" dirty="0"/>
              <a:t>is because unique elements among a lot of similar elements capture attention fast</a:t>
            </a:r>
            <a:r>
              <a:rPr lang="en-US" dirty="0" smtClean="0"/>
              <a:t>.</a:t>
            </a:r>
          </a:p>
          <a:p>
            <a:pPr fontAlgn="base"/>
            <a:r>
              <a:rPr lang="en-US" dirty="0" smtClean="0"/>
              <a:t>So </a:t>
            </a:r>
            <a:r>
              <a:rPr lang="en-US" dirty="0"/>
              <a:t>a major takeaway could be – Place the information you want the user to look at in a visually distinct manner. This could be bundling information as a video in a page full of text or using any distinct color to aid attention.</a:t>
            </a:r>
          </a:p>
          <a:p>
            <a:endParaRPr lang="en-IN" dirty="0"/>
          </a:p>
        </p:txBody>
      </p:sp>
    </p:spTree>
    <p:extLst>
      <p:ext uri="{BB962C8B-B14F-4D97-AF65-F5344CB8AC3E}">
        <p14:creationId xmlns:p14="http://schemas.microsoft.com/office/powerpoint/2010/main" val="254232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830456" y="1825625"/>
            <a:ext cx="6531088" cy="4351338"/>
          </a:xfrm>
          <a:prstGeom prst="rect">
            <a:avLst/>
          </a:prstGeom>
        </p:spPr>
      </p:pic>
    </p:spTree>
    <p:extLst>
      <p:ext uri="{BB962C8B-B14F-4D97-AF65-F5344CB8AC3E}">
        <p14:creationId xmlns:p14="http://schemas.microsoft.com/office/powerpoint/2010/main" val="1203394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15 laws of UI/UX -- </a:t>
            </a:r>
            <a:r>
              <a:rPr lang="en-US" b="1" dirty="0" smtClean="0"/>
              <a:t>14. Serial Position Effect</a:t>
            </a:r>
            <a:br>
              <a:rPr lang="en-US" b="1" dirty="0" smtClean="0"/>
            </a:br>
            <a:endParaRPr lang="en-IN" dirty="0"/>
          </a:p>
        </p:txBody>
      </p:sp>
      <p:sp>
        <p:nvSpPr>
          <p:cNvPr id="3" name="Content Placeholder 2"/>
          <p:cNvSpPr>
            <a:spLocks noGrp="1"/>
          </p:cNvSpPr>
          <p:nvPr>
            <p:ph idx="1"/>
          </p:nvPr>
        </p:nvSpPr>
        <p:spPr/>
        <p:txBody>
          <a:bodyPr>
            <a:normAutofit lnSpcReduction="10000"/>
          </a:bodyPr>
          <a:lstStyle/>
          <a:p>
            <a:pPr fontAlgn="base"/>
            <a:r>
              <a:rPr lang="en-US" b="1" dirty="0" smtClean="0"/>
              <a:t>“People tend to remember first and last items in a sequence of elements.”</a:t>
            </a:r>
            <a:r>
              <a:rPr lang="en-US" dirty="0" smtClean="0"/>
              <a:t> This effect is a great approach to take forward when designing navigation. Keep in mind what could be the first and last option to place to help users easily navigate and the other elements can be placed in the middle. Designing in such a way improves memorization. </a:t>
            </a:r>
          </a:p>
          <a:p>
            <a:pPr fontAlgn="base"/>
            <a:r>
              <a:rPr lang="en-US" b="1" dirty="0" smtClean="0"/>
              <a:t>For example:</a:t>
            </a:r>
            <a:r>
              <a:rPr lang="en-US" dirty="0" smtClean="0"/>
              <a:t> Such as Instagram </a:t>
            </a:r>
            <a:r>
              <a:rPr lang="en-US" dirty="0" err="1" smtClean="0"/>
              <a:t>navbar</a:t>
            </a:r>
            <a:r>
              <a:rPr lang="en-US" dirty="0" smtClean="0"/>
              <a:t>, has a home and profile section on the right and left. Indicating 2 major interactions a user would likely make</a:t>
            </a:r>
            <a:r>
              <a:rPr lang="en-US" dirty="0" smtClean="0"/>
              <a:t>.</a:t>
            </a:r>
          </a:p>
          <a:p>
            <a:pPr fontAlgn="base"/>
            <a:r>
              <a:rPr lang="en-US" dirty="0">
                <a:hlinkClick r:id="rId2"/>
              </a:rPr>
              <a:t>https://webdesign.tutsplus.com/how-to-use-the-serial-position-effect-to-design-better-websites--</a:t>
            </a:r>
            <a:r>
              <a:rPr lang="en-US" dirty="0" smtClean="0">
                <a:hlinkClick r:id="rId2"/>
              </a:rPr>
              <a:t>cms-93034a</a:t>
            </a:r>
            <a:endParaRPr lang="en-US" dirty="0" smtClean="0"/>
          </a:p>
          <a:p>
            <a:pPr fontAlgn="base"/>
            <a:endParaRPr lang="en-US" dirty="0" smtClean="0"/>
          </a:p>
        </p:txBody>
      </p:sp>
    </p:spTree>
    <p:extLst>
      <p:ext uri="{BB962C8B-B14F-4D97-AF65-F5344CB8AC3E}">
        <p14:creationId xmlns:p14="http://schemas.microsoft.com/office/powerpoint/2010/main" val="293149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laws of UI/UX</a:t>
            </a:r>
            <a:endParaRPr lang="en-IN" dirty="0"/>
          </a:p>
        </p:txBody>
      </p:sp>
      <p:sp>
        <p:nvSpPr>
          <p:cNvPr id="3" name="Content Placeholder 2"/>
          <p:cNvSpPr>
            <a:spLocks noGrp="1"/>
          </p:cNvSpPr>
          <p:nvPr>
            <p:ph idx="1"/>
          </p:nvPr>
        </p:nvSpPr>
        <p:spPr/>
        <p:txBody>
          <a:bodyPr/>
          <a:lstStyle/>
          <a:p>
            <a:r>
              <a:rPr lang="en-US" dirty="0"/>
              <a:t>UX is a vast field, which people always align to “solely creativity” but there are some fixed principles. </a:t>
            </a:r>
            <a:endParaRPr lang="en-US" dirty="0" smtClean="0"/>
          </a:p>
          <a:p>
            <a:r>
              <a:rPr lang="en-US" dirty="0" smtClean="0"/>
              <a:t>These </a:t>
            </a:r>
            <a:r>
              <a:rPr lang="en-US" dirty="0"/>
              <a:t>principles are based on user behavior, expectation, and research carried over the years</a:t>
            </a:r>
            <a:r>
              <a:rPr lang="en-US" dirty="0" smtClean="0"/>
              <a:t>.</a:t>
            </a:r>
          </a:p>
          <a:p>
            <a:r>
              <a:rPr lang="en-US" dirty="0" smtClean="0"/>
              <a:t> </a:t>
            </a:r>
            <a:r>
              <a:rPr lang="en-US" dirty="0"/>
              <a:t>The phrase “user experience” refers to all the interactions that people have with a product, including visual design, information architecture, usability, interaction design, and user research. </a:t>
            </a:r>
            <a:endParaRPr lang="en-US" dirty="0" smtClean="0"/>
          </a:p>
          <a:p>
            <a:r>
              <a:rPr lang="en-US" dirty="0"/>
              <a:t>There is a set of widely accepted psychology laws, or standards, which are frequently used by UX designers to guide their design decisions. </a:t>
            </a:r>
            <a:endParaRPr lang="en-IN" dirty="0"/>
          </a:p>
        </p:txBody>
      </p:sp>
    </p:spTree>
    <p:extLst>
      <p:ext uri="{BB962C8B-B14F-4D97-AF65-F5344CB8AC3E}">
        <p14:creationId xmlns:p14="http://schemas.microsoft.com/office/powerpoint/2010/main" val="2564848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15 laws of UI/UX -- </a:t>
            </a:r>
            <a:r>
              <a:rPr lang="en-US" b="1" dirty="0" smtClean="0"/>
              <a:t>15. Hick’s Law</a:t>
            </a:r>
            <a:br>
              <a:rPr lang="en-US" b="1" dirty="0" smtClean="0"/>
            </a:br>
            <a:endParaRPr lang="en-IN" dirty="0"/>
          </a:p>
        </p:txBody>
      </p:sp>
      <p:sp>
        <p:nvSpPr>
          <p:cNvPr id="3" name="Content Placeholder 2"/>
          <p:cNvSpPr>
            <a:spLocks noGrp="1"/>
          </p:cNvSpPr>
          <p:nvPr>
            <p:ph idx="1"/>
          </p:nvPr>
        </p:nvSpPr>
        <p:spPr/>
        <p:txBody>
          <a:bodyPr>
            <a:normAutofit lnSpcReduction="10000"/>
          </a:bodyPr>
          <a:lstStyle/>
          <a:p>
            <a:pPr fontAlgn="base"/>
            <a:r>
              <a:rPr lang="en-US" dirty="0" smtClean="0"/>
              <a:t>This law states that “Too many choices exhaust the user’s ability to make decisions quickly”. When there are an unlimited number of choices for a user to make, they would take more time to come to a final decision. This behavior is called “Analysis Paralysis”, where a user due to a lot of choices is not able to make a decision. The major takeaway from this law is to limit choices for users, to expedite the decision.</a:t>
            </a:r>
          </a:p>
          <a:p>
            <a:pPr fontAlgn="base"/>
            <a:r>
              <a:rPr lang="en-US" b="1" dirty="0" smtClean="0"/>
              <a:t>For example:</a:t>
            </a:r>
            <a:r>
              <a:rPr lang="en-US" dirty="0" smtClean="0"/>
              <a:t> Whenever you want to purchase ice cream at an ice cream parlor, due to a lot of options under </a:t>
            </a:r>
            <a:r>
              <a:rPr lang="en-US" dirty="0" smtClean="0"/>
              <a:t>each, </a:t>
            </a:r>
            <a:r>
              <a:rPr lang="en-US" dirty="0" smtClean="0"/>
              <a:t>you tend to take more time than usual to make a decision as compared to a shop where you have only a few options to pick from.</a:t>
            </a:r>
          </a:p>
          <a:p>
            <a:endParaRPr lang="en-IN" dirty="0" smtClean="0"/>
          </a:p>
          <a:p>
            <a:endParaRPr lang="en-IN" dirty="0"/>
          </a:p>
        </p:txBody>
      </p:sp>
    </p:spTree>
    <p:extLst>
      <p:ext uri="{BB962C8B-B14F-4D97-AF65-F5344CB8AC3E}">
        <p14:creationId xmlns:p14="http://schemas.microsoft.com/office/powerpoint/2010/main" val="2875219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laws of UI/UX</a:t>
            </a:r>
            <a:endParaRPr lang="en-IN" dirty="0"/>
          </a:p>
        </p:txBody>
      </p:sp>
      <p:sp>
        <p:nvSpPr>
          <p:cNvPr id="3" name="Content Placeholder 2"/>
          <p:cNvSpPr>
            <a:spLocks noGrp="1"/>
          </p:cNvSpPr>
          <p:nvPr>
            <p:ph idx="1"/>
          </p:nvPr>
        </p:nvSpPr>
        <p:spPr/>
        <p:txBody>
          <a:bodyPr>
            <a:normAutofit lnSpcReduction="10000"/>
          </a:bodyPr>
          <a:lstStyle/>
          <a:p>
            <a:r>
              <a:rPr lang="en-US" dirty="0"/>
              <a:t>The list entails the best theorems and principles that one should know and observe closely to become a good UX Designer. </a:t>
            </a:r>
            <a:endParaRPr lang="en-US" dirty="0" smtClean="0"/>
          </a:p>
          <a:p>
            <a:r>
              <a:rPr lang="en-US" dirty="0" smtClean="0"/>
              <a:t>However</a:t>
            </a:r>
            <a:r>
              <a:rPr lang="en-US" dirty="0"/>
              <a:t>, the list is not limited to the above principles, In fact, there are lots of other principles too that you should know and learn as and when required</a:t>
            </a:r>
            <a:r>
              <a:rPr lang="en-US" dirty="0" smtClean="0"/>
              <a:t>.</a:t>
            </a:r>
          </a:p>
          <a:p>
            <a:endParaRPr lang="en-US" dirty="0"/>
          </a:p>
          <a:p>
            <a:r>
              <a:rPr lang="en-IN" dirty="0">
                <a:hlinkClick r:id="rId2"/>
              </a:rPr>
              <a:t>https://medium.com/@</a:t>
            </a:r>
            <a:r>
              <a:rPr lang="en-IN" dirty="0" smtClean="0">
                <a:hlinkClick r:id="rId2"/>
              </a:rPr>
              <a:t>FlowMapp/20-laws-of-ux-design-that-each-of-us-faces-every-day-part-1-48f9bd2a4fd2</a:t>
            </a:r>
            <a:endParaRPr lang="en-IN" dirty="0" smtClean="0"/>
          </a:p>
          <a:p>
            <a:r>
              <a:rPr lang="en-IN" dirty="0">
                <a:hlinkClick r:id="rId3"/>
              </a:rPr>
              <a:t>https://qualaroo.com/blog/rules-for-ux-beginners</a:t>
            </a:r>
            <a:r>
              <a:rPr lang="en-IN" dirty="0" smtClean="0">
                <a:hlinkClick r:id="rId3"/>
              </a:rPr>
              <a:t>/</a:t>
            </a:r>
            <a:endParaRPr lang="en-IN" dirty="0" smtClean="0"/>
          </a:p>
          <a:p>
            <a:r>
              <a:rPr lang="en-US" dirty="0" smtClean="0"/>
              <a:t>Very informative ..</a:t>
            </a:r>
            <a:endParaRPr lang="en-IN" dirty="0"/>
          </a:p>
        </p:txBody>
      </p:sp>
    </p:spTree>
    <p:extLst>
      <p:ext uri="{BB962C8B-B14F-4D97-AF65-F5344CB8AC3E}">
        <p14:creationId xmlns:p14="http://schemas.microsoft.com/office/powerpoint/2010/main" val="277921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15 laws of UI/UX – </a:t>
            </a:r>
            <a:r>
              <a:rPr lang="en-US" b="1" dirty="0" smtClean="0"/>
              <a:t>1. </a:t>
            </a:r>
            <a:r>
              <a:rPr lang="en-US" b="1" dirty="0" err="1" smtClean="0"/>
              <a:t>Tesler’s</a:t>
            </a:r>
            <a:r>
              <a:rPr lang="en-US" b="1" dirty="0" smtClean="0"/>
              <a:t> Law</a:t>
            </a:r>
            <a:br>
              <a:rPr lang="en-US" b="1" dirty="0" smtClean="0"/>
            </a:br>
            <a:endParaRPr lang="en-IN" b="1" dirty="0"/>
          </a:p>
        </p:txBody>
      </p:sp>
      <p:sp>
        <p:nvSpPr>
          <p:cNvPr id="3" name="Content Placeholder 2"/>
          <p:cNvSpPr>
            <a:spLocks noGrp="1"/>
          </p:cNvSpPr>
          <p:nvPr>
            <p:ph idx="1"/>
          </p:nvPr>
        </p:nvSpPr>
        <p:spPr/>
        <p:txBody>
          <a:bodyPr/>
          <a:lstStyle/>
          <a:p>
            <a:pPr fontAlgn="base"/>
            <a:r>
              <a:rPr lang="en-US" dirty="0" smtClean="0"/>
              <a:t>Also </a:t>
            </a:r>
            <a:r>
              <a:rPr lang="en-US" dirty="0"/>
              <a:t>called as </a:t>
            </a:r>
            <a:r>
              <a:rPr lang="en-US" b="1" dirty="0"/>
              <a:t>“The law of conservation of Complex states”.</a:t>
            </a:r>
            <a:r>
              <a:rPr lang="en-US" dirty="0"/>
              <a:t> This law states that there is a </a:t>
            </a:r>
            <a:r>
              <a:rPr lang="en-US" dirty="0">
                <a:solidFill>
                  <a:srgbClr val="FF0000"/>
                </a:solidFill>
              </a:rPr>
              <a:t>certain amount of complexity that would be intrinsic to that system, and that complexity can’t be lessened or zeroed but can be managed</a:t>
            </a:r>
            <a:r>
              <a:rPr lang="en-US" dirty="0"/>
              <a:t>. As a </a:t>
            </a:r>
            <a:r>
              <a:rPr lang="en-US" b="1" u="sng" dirty="0">
                <a:hlinkClick r:id="rId2"/>
              </a:rPr>
              <a:t>UX Designer</a:t>
            </a:r>
            <a:r>
              <a:rPr lang="en-US" dirty="0"/>
              <a:t>, your responsibility is to possibly make the complexity feel reduced and managed, to help users focus on a goal. </a:t>
            </a:r>
          </a:p>
          <a:p>
            <a:r>
              <a:rPr lang="en-US" b="1" dirty="0"/>
              <a:t>For example: </a:t>
            </a:r>
            <a:r>
              <a:rPr lang="en-US" dirty="0"/>
              <a:t>To add a task or reminder a single tap on the calendar should be enough. Adding any text or heading “Add task” would make it feel cluttered.</a:t>
            </a:r>
            <a:endParaRPr lang="en-IN" dirty="0"/>
          </a:p>
        </p:txBody>
      </p:sp>
    </p:spTree>
    <p:extLst>
      <p:ext uri="{BB962C8B-B14F-4D97-AF65-F5344CB8AC3E}">
        <p14:creationId xmlns:p14="http://schemas.microsoft.com/office/powerpoint/2010/main" val="405895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15 laws of UI/UX  -- </a:t>
            </a:r>
            <a:r>
              <a:rPr lang="en-US" b="1" dirty="0" smtClean="0"/>
              <a:t>2. </a:t>
            </a:r>
            <a:r>
              <a:rPr lang="en-US" b="1" dirty="0" err="1" smtClean="0"/>
              <a:t>Postel’s</a:t>
            </a:r>
            <a:r>
              <a:rPr lang="en-US" b="1" dirty="0" smtClean="0"/>
              <a:t> Law</a:t>
            </a:r>
            <a:br>
              <a:rPr lang="en-US" b="1" dirty="0" smtClean="0"/>
            </a:br>
            <a:endParaRPr lang="en-IN" dirty="0"/>
          </a:p>
        </p:txBody>
      </p:sp>
      <p:sp>
        <p:nvSpPr>
          <p:cNvPr id="3" name="Content Placeholder 2"/>
          <p:cNvSpPr>
            <a:spLocks noGrp="1"/>
          </p:cNvSpPr>
          <p:nvPr>
            <p:ph idx="1"/>
          </p:nvPr>
        </p:nvSpPr>
        <p:spPr/>
        <p:txBody>
          <a:bodyPr/>
          <a:lstStyle/>
          <a:p>
            <a:pPr fontAlgn="base"/>
            <a:r>
              <a:rPr lang="en-US" dirty="0" smtClean="0"/>
              <a:t>Also </a:t>
            </a:r>
            <a:r>
              <a:rPr lang="en-US" dirty="0"/>
              <a:t>named as </a:t>
            </a:r>
            <a:r>
              <a:rPr lang="en-US" b="1" dirty="0"/>
              <a:t>“Robustness Principle”.</a:t>
            </a:r>
            <a:r>
              <a:rPr lang="en-US" dirty="0"/>
              <a:t> This law talks about What you should accept and What you ask from your users. “</a:t>
            </a:r>
            <a:r>
              <a:rPr lang="en-US" dirty="0">
                <a:solidFill>
                  <a:srgbClr val="FF0000"/>
                </a:solidFill>
              </a:rPr>
              <a:t>Limit what you ask and be flexible to accept, creates a robust system</a:t>
            </a:r>
            <a:r>
              <a:rPr lang="en-US" dirty="0"/>
              <a:t>”. Don’t unnecessarily bother users with pop-ups and questions which aren’t needed, better ask what is actually needed and help users to take action easily.</a:t>
            </a:r>
          </a:p>
          <a:p>
            <a:pPr fontAlgn="base"/>
            <a:r>
              <a:rPr lang="en-US" b="1" dirty="0"/>
              <a:t>For example:</a:t>
            </a:r>
            <a:r>
              <a:rPr lang="en-US" dirty="0"/>
              <a:t> The Netflix login page, they have a very simple ask – Enter your email to get started. This is the optimal way to ask for the necessary information.</a:t>
            </a:r>
          </a:p>
          <a:p>
            <a:endParaRPr lang="en-IN" dirty="0"/>
          </a:p>
        </p:txBody>
      </p:sp>
    </p:spTree>
    <p:extLst>
      <p:ext uri="{BB962C8B-B14F-4D97-AF65-F5344CB8AC3E}">
        <p14:creationId xmlns:p14="http://schemas.microsoft.com/office/powerpoint/2010/main" val="96382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15 laws of UI/UX -- </a:t>
            </a:r>
            <a:r>
              <a:rPr lang="en-US" b="1" dirty="0" smtClean="0"/>
              <a:t>3. Aesthetic – Usability Effect</a:t>
            </a:r>
            <a:br>
              <a:rPr lang="en-US" b="1" dirty="0" smtClean="0"/>
            </a:br>
            <a:endParaRPr lang="en-IN" dirty="0"/>
          </a:p>
        </p:txBody>
      </p:sp>
      <p:sp>
        <p:nvSpPr>
          <p:cNvPr id="3" name="Content Placeholder 2"/>
          <p:cNvSpPr>
            <a:spLocks noGrp="1"/>
          </p:cNvSpPr>
          <p:nvPr>
            <p:ph idx="1"/>
          </p:nvPr>
        </p:nvSpPr>
        <p:spPr/>
        <p:txBody>
          <a:bodyPr>
            <a:normAutofit/>
          </a:bodyPr>
          <a:lstStyle/>
          <a:p>
            <a:pPr fontAlgn="base"/>
            <a:r>
              <a:rPr lang="en-US" dirty="0" smtClean="0"/>
              <a:t>This </a:t>
            </a:r>
            <a:r>
              <a:rPr lang="en-US" dirty="0"/>
              <a:t>principle says that users perceive </a:t>
            </a:r>
            <a:r>
              <a:rPr lang="en-US" dirty="0">
                <a:solidFill>
                  <a:srgbClr val="FF0000"/>
                </a:solidFill>
              </a:rPr>
              <a:t>aesthetically pleasing </a:t>
            </a:r>
            <a:r>
              <a:rPr lang="en-US" dirty="0"/>
              <a:t>user interfaces as more usable. A great example of this is “dribble inspirations”. Being a designer you must hear people saying that “Go and check inspirations on dribble”. This is because on dribble there are a lot of good “UI themes and design ideas” which can be used as an inspiration, but not to rely on the experience. </a:t>
            </a:r>
            <a:r>
              <a:rPr lang="en-US" dirty="0">
                <a:solidFill>
                  <a:srgbClr val="FF0000"/>
                </a:solidFill>
              </a:rPr>
              <a:t>Most of the dribble designs are just pleasing but not usable</a:t>
            </a:r>
            <a:r>
              <a:rPr lang="en-US" dirty="0"/>
              <a:t>. These designs mask the usability issues, which are found during usability testing.</a:t>
            </a:r>
          </a:p>
          <a:p>
            <a:pPr fontAlgn="base"/>
            <a:r>
              <a:rPr lang="en-US" dirty="0"/>
              <a:t>Therefore there would be a clear separator line between the user interface and the overall experience of a product, app, or website. </a:t>
            </a:r>
          </a:p>
          <a:p>
            <a:endParaRPr lang="en-IN" dirty="0"/>
          </a:p>
        </p:txBody>
      </p:sp>
    </p:spTree>
    <p:extLst>
      <p:ext uri="{BB962C8B-B14F-4D97-AF65-F5344CB8AC3E}">
        <p14:creationId xmlns:p14="http://schemas.microsoft.com/office/powerpoint/2010/main" val="99442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6270034" y="1947158"/>
            <a:ext cx="5503646" cy="3082042"/>
          </a:xfrm>
          <a:prstGeom prst="rect">
            <a:avLst/>
          </a:prstGeom>
        </p:spPr>
      </p:pic>
      <p:pic>
        <p:nvPicPr>
          <p:cNvPr id="5" name="Picture 4"/>
          <p:cNvPicPr>
            <a:picLocks noChangeAspect="1"/>
          </p:cNvPicPr>
          <p:nvPr/>
        </p:nvPicPr>
        <p:blipFill>
          <a:blip r:embed="rId3"/>
          <a:stretch>
            <a:fillRect/>
          </a:stretch>
        </p:blipFill>
        <p:spPr>
          <a:xfrm>
            <a:off x="1076460" y="1947158"/>
            <a:ext cx="4631484" cy="3082042"/>
          </a:xfrm>
          <a:prstGeom prst="rect">
            <a:avLst/>
          </a:prstGeom>
        </p:spPr>
      </p:pic>
    </p:spTree>
    <p:extLst>
      <p:ext uri="{BB962C8B-B14F-4D97-AF65-F5344CB8AC3E}">
        <p14:creationId xmlns:p14="http://schemas.microsoft.com/office/powerpoint/2010/main" val="131678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62063" cy="1325563"/>
          </a:xfrm>
        </p:spPr>
        <p:txBody>
          <a:bodyPr>
            <a:normAutofit fontScale="90000"/>
          </a:bodyPr>
          <a:lstStyle/>
          <a:p>
            <a:r>
              <a:rPr lang="en-US" dirty="0" smtClean="0"/>
              <a:t/>
            </a:r>
            <a:br>
              <a:rPr lang="en-US" dirty="0" smtClean="0"/>
            </a:br>
            <a:r>
              <a:rPr lang="en-US" dirty="0" smtClean="0"/>
              <a:t>15 laws of UI/UX – 4. </a:t>
            </a:r>
            <a:r>
              <a:rPr lang="en-US" b="1" dirty="0" smtClean="0"/>
              <a:t>Target-based action(</a:t>
            </a:r>
            <a:r>
              <a:rPr lang="en-US" b="1" dirty="0" err="1" smtClean="0"/>
              <a:t>Fitts</a:t>
            </a:r>
            <a:r>
              <a:rPr lang="en-US" b="1" dirty="0" smtClean="0"/>
              <a:t> Laws)</a:t>
            </a:r>
            <a:br>
              <a:rPr lang="en-US" b="1" dirty="0" smtClean="0"/>
            </a:br>
            <a:endParaRPr lang="en-IN" dirty="0"/>
          </a:p>
        </p:txBody>
      </p:sp>
      <p:sp>
        <p:nvSpPr>
          <p:cNvPr id="3" name="Content Placeholder 2"/>
          <p:cNvSpPr>
            <a:spLocks noGrp="1"/>
          </p:cNvSpPr>
          <p:nvPr>
            <p:ph idx="1"/>
          </p:nvPr>
        </p:nvSpPr>
        <p:spPr/>
        <p:txBody>
          <a:bodyPr>
            <a:normAutofit fontScale="92500"/>
          </a:bodyPr>
          <a:lstStyle/>
          <a:p>
            <a:pPr fontAlgn="base"/>
            <a:r>
              <a:rPr lang="en-US" dirty="0" smtClean="0"/>
              <a:t>This </a:t>
            </a:r>
            <a:r>
              <a:rPr lang="en-US" dirty="0"/>
              <a:t>principle implies </a:t>
            </a:r>
            <a:r>
              <a:rPr lang="en-US" b="1" dirty="0"/>
              <a:t>“The size of the target and time to reach would be directly proportional to making action”</a:t>
            </a:r>
            <a:r>
              <a:rPr lang="en-US" dirty="0"/>
              <a:t>. Basically, </a:t>
            </a:r>
            <a:r>
              <a:rPr lang="en-US" dirty="0" err="1"/>
              <a:t>fitts</a:t>
            </a:r>
            <a:r>
              <a:rPr lang="en-US" dirty="0"/>
              <a:t> law is the check for “</a:t>
            </a:r>
            <a:r>
              <a:rPr lang="en-US" dirty="0">
                <a:solidFill>
                  <a:srgbClr val="FF0000"/>
                </a:solidFill>
              </a:rPr>
              <a:t>ease of target reachability</a:t>
            </a:r>
            <a:r>
              <a:rPr lang="en-US" dirty="0"/>
              <a:t>”. The lesser time and bigger the target would make the action more obvious and clear. Not just meaning by random placement and </a:t>
            </a:r>
            <a:r>
              <a:rPr lang="en-US" dirty="0" smtClean="0"/>
              <a:t>even sizing </a:t>
            </a:r>
            <a:r>
              <a:rPr lang="en-US" dirty="0"/>
              <a:t>of the target(button), </a:t>
            </a:r>
            <a:r>
              <a:rPr lang="en-US" dirty="0" smtClean="0"/>
              <a:t>matters </a:t>
            </a:r>
          </a:p>
          <a:p>
            <a:pPr fontAlgn="base"/>
            <a:r>
              <a:rPr lang="en-US" dirty="0" smtClean="0"/>
              <a:t>So follow </a:t>
            </a:r>
            <a:r>
              <a:rPr lang="en-US" dirty="0" smtClean="0"/>
              <a:t>standardized </a:t>
            </a:r>
            <a:r>
              <a:rPr lang="en-US" dirty="0"/>
              <a:t>size and distance between the context and action point. </a:t>
            </a:r>
          </a:p>
          <a:p>
            <a:pPr fontAlgn="base"/>
            <a:r>
              <a:rPr lang="en-US" b="1" dirty="0"/>
              <a:t>For example: </a:t>
            </a:r>
            <a:r>
              <a:rPr lang="en-US" dirty="0"/>
              <a:t>Product details and action to buy now/add to cart or secondary action to add the product to the </a:t>
            </a:r>
            <a:r>
              <a:rPr lang="en-US" dirty="0" err="1"/>
              <a:t>wishlist</a:t>
            </a:r>
            <a:r>
              <a:rPr lang="en-US" dirty="0"/>
              <a:t> should be placed in such a way that it’s clear and prominent enough for the user to take an action.</a:t>
            </a:r>
          </a:p>
          <a:p>
            <a:endParaRPr lang="en-IN" dirty="0"/>
          </a:p>
        </p:txBody>
      </p:sp>
    </p:spTree>
    <p:extLst>
      <p:ext uri="{BB962C8B-B14F-4D97-AF65-F5344CB8AC3E}">
        <p14:creationId xmlns:p14="http://schemas.microsoft.com/office/powerpoint/2010/main" val="420339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927698" y="1381488"/>
            <a:ext cx="7735712" cy="4351338"/>
          </a:xfrm>
          <a:prstGeom prst="rect">
            <a:avLst/>
          </a:prstGeom>
        </p:spPr>
      </p:pic>
    </p:spTree>
    <p:extLst>
      <p:ext uri="{BB962C8B-B14F-4D97-AF65-F5344CB8AC3E}">
        <p14:creationId xmlns:p14="http://schemas.microsoft.com/office/powerpoint/2010/main" val="365756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15 laws of UI/UX -- </a:t>
            </a:r>
            <a:r>
              <a:rPr lang="en-US" b="1" dirty="0" smtClean="0"/>
              <a:t>5. Laws of optimal choice capacity(Miller’s Laws)</a:t>
            </a:r>
            <a:br>
              <a:rPr lang="en-US" b="1" dirty="0" smtClean="0"/>
            </a:br>
            <a:endParaRPr lang="en-IN" dirty="0"/>
          </a:p>
        </p:txBody>
      </p:sp>
      <p:sp>
        <p:nvSpPr>
          <p:cNvPr id="3" name="Content Placeholder 2"/>
          <p:cNvSpPr>
            <a:spLocks noGrp="1"/>
          </p:cNvSpPr>
          <p:nvPr>
            <p:ph idx="1"/>
          </p:nvPr>
        </p:nvSpPr>
        <p:spPr/>
        <p:txBody>
          <a:bodyPr>
            <a:normAutofit fontScale="85000" lnSpcReduction="10000"/>
          </a:bodyPr>
          <a:lstStyle/>
          <a:p>
            <a:pPr fontAlgn="base"/>
            <a:r>
              <a:rPr lang="en-US" dirty="0" smtClean="0"/>
              <a:t>This </a:t>
            </a:r>
            <a:r>
              <a:rPr lang="en-US" dirty="0"/>
              <a:t>principle is very important and popular among designers when working on complex problems where the choices for a user can be many or even infinite sometimes. </a:t>
            </a:r>
            <a:endParaRPr lang="en-US" dirty="0" smtClean="0"/>
          </a:p>
          <a:p>
            <a:pPr fontAlgn="base"/>
            <a:r>
              <a:rPr lang="en-US" dirty="0" smtClean="0"/>
              <a:t>This </a:t>
            </a:r>
            <a:r>
              <a:rPr lang="en-US" dirty="0"/>
              <a:t>law says that the “</a:t>
            </a:r>
            <a:r>
              <a:rPr lang="en-US" dirty="0">
                <a:solidFill>
                  <a:srgbClr val="FF0000"/>
                </a:solidFill>
              </a:rPr>
              <a:t>Human brain functions in a certain way that they can optimally capture and make a choice out of 7(plus minus 2) number of items. </a:t>
            </a:r>
            <a:r>
              <a:rPr lang="en-US" dirty="0"/>
              <a:t>But look now this study has been updated and now the optimal capacity for humans to keep items in working memory is reduced to </a:t>
            </a:r>
            <a:r>
              <a:rPr lang="en-US" dirty="0">
                <a:solidFill>
                  <a:srgbClr val="FF0000"/>
                </a:solidFill>
              </a:rPr>
              <a:t>only 3 to 5 things</a:t>
            </a:r>
            <a:r>
              <a:rPr lang="en-US" dirty="0"/>
              <a:t>. </a:t>
            </a:r>
          </a:p>
          <a:p>
            <a:pPr fontAlgn="base"/>
            <a:r>
              <a:rPr lang="en-US" dirty="0"/>
              <a:t>Implementing this law and creating interfaces that support </a:t>
            </a:r>
            <a:r>
              <a:rPr lang="en-US" dirty="0">
                <a:solidFill>
                  <a:srgbClr val="FF0000"/>
                </a:solidFill>
              </a:rPr>
              <a:t>humans to recognize rather than recall is very much needed</a:t>
            </a:r>
            <a:r>
              <a:rPr lang="en-US" dirty="0"/>
              <a:t>. Due to mobile phones, do you even remember phone numbers now? No right similarly going into the next 50 years the research might be even shocking. </a:t>
            </a:r>
            <a:br>
              <a:rPr lang="en-US" dirty="0"/>
            </a:br>
            <a:r>
              <a:rPr lang="en-US" dirty="0"/>
              <a:t>To support human memory, decide information into small chunks.</a:t>
            </a:r>
          </a:p>
          <a:p>
            <a:pPr fontAlgn="base"/>
            <a:r>
              <a:rPr lang="en-US" b="1" dirty="0"/>
              <a:t>For example:</a:t>
            </a:r>
            <a:r>
              <a:rPr lang="en-US" dirty="0"/>
              <a:t> The use of wizards for complex forms with progress bars at the top</a:t>
            </a:r>
            <a:r>
              <a:rPr lang="en-US" dirty="0" smtClean="0"/>
              <a:t>.</a:t>
            </a:r>
            <a:endParaRPr lang="en-US" dirty="0"/>
          </a:p>
        </p:txBody>
      </p:sp>
    </p:spTree>
    <p:extLst>
      <p:ext uri="{BB962C8B-B14F-4D97-AF65-F5344CB8AC3E}">
        <p14:creationId xmlns:p14="http://schemas.microsoft.com/office/powerpoint/2010/main" val="163404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675</Words>
  <Application>Microsoft Office PowerPoint</Application>
  <PresentationFormat>Widescreen</PresentationFormat>
  <Paragraphs>70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15 Laws of UX That Every Designer Should Know </vt:lpstr>
      <vt:lpstr>15 laws of UI/UX</vt:lpstr>
      <vt:lpstr> 15 laws of UI/UX – 1. Tesler’s Law </vt:lpstr>
      <vt:lpstr> 15 laws of UI/UX  -- 2. Postel’s Law </vt:lpstr>
      <vt:lpstr> 15 laws of UI/UX -- 3. Aesthetic – Usability Effect </vt:lpstr>
      <vt:lpstr>PowerPoint Presentation</vt:lpstr>
      <vt:lpstr> 15 laws of UI/UX – 4. Target-based action(Fitts Laws) </vt:lpstr>
      <vt:lpstr>PowerPoint Presentation</vt:lpstr>
      <vt:lpstr> 15 laws of UI/UX -- 5. Laws of optimal choice capacity(Miller’s Laws) </vt:lpstr>
      <vt:lpstr> 15 laws of UI/UX -- 6. Time based performance (Parkinson’s Law) </vt:lpstr>
      <vt:lpstr> 15 laws of UI/UX -- 7. Similar Reference(Jacob’s Law) </vt:lpstr>
      <vt:lpstr>15 laws of UI/UX -- 8. Peak End Rule</vt:lpstr>
      <vt:lpstr> 15 laws of UI/UX – 9. Occam’s Razor </vt:lpstr>
      <vt:lpstr> 15 laws of UI/UX -- 10. Doherty Threshold </vt:lpstr>
      <vt:lpstr> 15 laws of UI/UX -- 11. Pareto Principle </vt:lpstr>
      <vt:lpstr> 15 laws of UI/UX -- 12. Zeigarnik Effect </vt:lpstr>
      <vt:lpstr> 15 laws of UI/UX -- 13. Von Restorff Effect </vt:lpstr>
      <vt:lpstr>PowerPoint Presentation</vt:lpstr>
      <vt:lpstr> 15 laws of UI/UX -- 14. Serial Position Effect </vt:lpstr>
      <vt:lpstr> 15 laws of UI/UX -- 15. Hick’s Law </vt:lpstr>
      <vt:lpstr>15 laws of UI/UX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 Laws of UX That Every Designer Should Know </dc:title>
  <dc:creator>Admin</dc:creator>
  <cp:lastModifiedBy>Admin</cp:lastModifiedBy>
  <cp:revision>9</cp:revision>
  <dcterms:created xsi:type="dcterms:W3CDTF">2024-03-14T06:12:06Z</dcterms:created>
  <dcterms:modified xsi:type="dcterms:W3CDTF">2024-03-19T05:54:09Z</dcterms:modified>
</cp:coreProperties>
</file>