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2"/>
  </p:handoutMasterIdLst>
  <p:sldIdLst>
    <p:sldId id="256" r:id="rId2"/>
    <p:sldId id="275" r:id="rId3"/>
    <p:sldId id="257" r:id="rId4"/>
    <p:sldId id="280" r:id="rId5"/>
    <p:sldId id="258" r:id="rId6"/>
    <p:sldId id="259" r:id="rId7"/>
    <p:sldId id="279" r:id="rId8"/>
    <p:sldId id="278" r:id="rId9"/>
    <p:sldId id="282" r:id="rId10"/>
    <p:sldId id="283" r:id="rId11"/>
    <p:sldId id="263" r:id="rId12"/>
    <p:sldId id="264" r:id="rId13"/>
    <p:sldId id="265" r:id="rId14"/>
    <p:sldId id="266" r:id="rId15"/>
    <p:sldId id="284" r:id="rId16"/>
    <p:sldId id="267" r:id="rId17"/>
    <p:sldId id="268" r:id="rId18"/>
    <p:sldId id="269" r:id="rId19"/>
    <p:sldId id="270" r:id="rId20"/>
    <p:sldId id="271" r:id="rId21"/>
    <p:sldId id="272" r:id="rId22"/>
    <p:sldId id="285" r:id="rId23"/>
    <p:sldId id="273" r:id="rId24"/>
    <p:sldId id="274" r:id="rId25"/>
    <p:sldId id="286" r:id="rId26"/>
    <p:sldId id="288" r:id="rId27"/>
    <p:sldId id="289" r:id="rId28"/>
    <p:sldId id="291" r:id="rId29"/>
    <p:sldId id="292" r:id="rId30"/>
    <p:sldId id="293" r:id="rId31"/>
  </p:sldIdLst>
  <p:sldSz cx="12192000" cy="6858000"/>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59" autoAdjust="0"/>
    <p:restoredTop sz="94660"/>
  </p:normalViewPr>
  <p:slideViewPr>
    <p:cSldViewPr snapToGrid="0">
      <p:cViewPr varScale="1">
        <p:scale>
          <a:sx n="74" d="100"/>
          <a:sy n="74" d="100"/>
        </p:scale>
        <p:origin x="1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7072"/>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sz="quarter" idx="1"/>
          </p:nvPr>
        </p:nvSpPr>
        <p:spPr>
          <a:xfrm>
            <a:off x="3939466" y="0"/>
            <a:ext cx="3013763" cy="467072"/>
          </a:xfrm>
          <a:prstGeom prst="rect">
            <a:avLst/>
          </a:prstGeom>
        </p:spPr>
        <p:txBody>
          <a:bodyPr vert="horz" lIns="92930" tIns="46465" rIns="92930" bIns="46465" rtlCol="0"/>
          <a:lstStyle>
            <a:lvl1pPr algn="r">
              <a:defRPr sz="1200"/>
            </a:lvl1pPr>
          </a:lstStyle>
          <a:p>
            <a:fld id="{577F3703-A3B5-45B4-A5BA-44FA4FA74301}" type="datetimeFigureOut">
              <a:rPr lang="en-US" smtClean="0"/>
              <a:t>10/8/2018</a:t>
            </a:fld>
            <a:endParaRPr lang="en-US"/>
          </a:p>
        </p:txBody>
      </p:sp>
      <p:sp>
        <p:nvSpPr>
          <p:cNvPr id="4" name="Footer Placeholder 3"/>
          <p:cNvSpPr>
            <a:spLocks noGrp="1"/>
          </p:cNvSpPr>
          <p:nvPr>
            <p:ph type="ftr" sz="quarter" idx="2"/>
          </p:nvPr>
        </p:nvSpPr>
        <p:spPr>
          <a:xfrm>
            <a:off x="0" y="8842030"/>
            <a:ext cx="3013763" cy="467071"/>
          </a:xfrm>
          <a:prstGeom prst="rect">
            <a:avLst/>
          </a:prstGeom>
        </p:spPr>
        <p:txBody>
          <a:bodyPr vert="horz" lIns="92930" tIns="46465" rIns="92930" bIns="46465" rtlCol="0" anchor="b"/>
          <a:lstStyle>
            <a:lvl1pPr algn="l">
              <a:defRPr sz="1200"/>
            </a:lvl1pPr>
          </a:lstStyle>
          <a:p>
            <a:endParaRPr lang="en-US"/>
          </a:p>
        </p:txBody>
      </p:sp>
      <p:sp>
        <p:nvSpPr>
          <p:cNvPr id="5" name="Slide Number Placeholder 4"/>
          <p:cNvSpPr>
            <a:spLocks noGrp="1"/>
          </p:cNvSpPr>
          <p:nvPr>
            <p:ph type="sldNum" sz="quarter" idx="3"/>
          </p:nvPr>
        </p:nvSpPr>
        <p:spPr>
          <a:xfrm>
            <a:off x="3939466" y="8842030"/>
            <a:ext cx="3013763" cy="467071"/>
          </a:xfrm>
          <a:prstGeom prst="rect">
            <a:avLst/>
          </a:prstGeom>
        </p:spPr>
        <p:txBody>
          <a:bodyPr vert="horz" lIns="92930" tIns="46465" rIns="92930" bIns="46465" rtlCol="0" anchor="b"/>
          <a:lstStyle>
            <a:lvl1pPr algn="r">
              <a:defRPr sz="1200"/>
            </a:lvl1pPr>
          </a:lstStyle>
          <a:p>
            <a:fld id="{8B5C942C-069C-4A4F-B33A-5363CA23425C}" type="slidenum">
              <a:rPr lang="en-US" smtClean="0"/>
              <a:t>‹#›</a:t>
            </a:fld>
            <a:endParaRPr lang="en-US"/>
          </a:p>
        </p:txBody>
      </p:sp>
    </p:spTree>
    <p:extLst>
      <p:ext uri="{BB962C8B-B14F-4D97-AF65-F5344CB8AC3E}">
        <p14:creationId xmlns:p14="http://schemas.microsoft.com/office/powerpoint/2010/main" val="407863897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7B45E2-896E-4E6D-8591-247D2F354EE4}" type="datetimeFigureOut">
              <a:rPr lang="en-US" smtClean="0"/>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2BAC4-CCA8-497B-824A-DCEC0AD6FF6D}" type="slidenum">
              <a:rPr lang="en-US" smtClean="0"/>
              <a:t>‹#›</a:t>
            </a:fld>
            <a:endParaRPr lang="en-US"/>
          </a:p>
        </p:txBody>
      </p:sp>
    </p:spTree>
    <p:extLst>
      <p:ext uri="{BB962C8B-B14F-4D97-AF65-F5344CB8AC3E}">
        <p14:creationId xmlns:p14="http://schemas.microsoft.com/office/powerpoint/2010/main" val="2422606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7B45E2-896E-4E6D-8591-247D2F354EE4}" type="datetimeFigureOut">
              <a:rPr lang="en-US" smtClean="0"/>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2BAC4-CCA8-497B-824A-DCEC0AD6FF6D}" type="slidenum">
              <a:rPr lang="en-US" smtClean="0"/>
              <a:t>‹#›</a:t>
            </a:fld>
            <a:endParaRPr lang="en-US"/>
          </a:p>
        </p:txBody>
      </p:sp>
    </p:spTree>
    <p:extLst>
      <p:ext uri="{BB962C8B-B14F-4D97-AF65-F5344CB8AC3E}">
        <p14:creationId xmlns:p14="http://schemas.microsoft.com/office/powerpoint/2010/main" val="587659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7B45E2-896E-4E6D-8591-247D2F354EE4}" type="datetimeFigureOut">
              <a:rPr lang="en-US" smtClean="0"/>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2BAC4-CCA8-497B-824A-DCEC0AD6FF6D}" type="slidenum">
              <a:rPr lang="en-US" smtClean="0"/>
              <a:t>‹#›</a:t>
            </a:fld>
            <a:endParaRPr lang="en-US"/>
          </a:p>
        </p:txBody>
      </p:sp>
    </p:spTree>
    <p:extLst>
      <p:ext uri="{BB962C8B-B14F-4D97-AF65-F5344CB8AC3E}">
        <p14:creationId xmlns:p14="http://schemas.microsoft.com/office/powerpoint/2010/main" val="443281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7B45E2-896E-4E6D-8591-247D2F354EE4}" type="datetimeFigureOut">
              <a:rPr lang="en-US" smtClean="0"/>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2BAC4-CCA8-497B-824A-DCEC0AD6FF6D}" type="slidenum">
              <a:rPr lang="en-US" smtClean="0"/>
              <a:t>‹#›</a:t>
            </a:fld>
            <a:endParaRPr lang="en-US"/>
          </a:p>
        </p:txBody>
      </p:sp>
    </p:spTree>
    <p:extLst>
      <p:ext uri="{BB962C8B-B14F-4D97-AF65-F5344CB8AC3E}">
        <p14:creationId xmlns:p14="http://schemas.microsoft.com/office/powerpoint/2010/main" val="1759028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7B45E2-896E-4E6D-8591-247D2F354EE4}" type="datetimeFigureOut">
              <a:rPr lang="en-US" smtClean="0"/>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2BAC4-CCA8-497B-824A-DCEC0AD6FF6D}" type="slidenum">
              <a:rPr lang="en-US" smtClean="0"/>
              <a:t>‹#›</a:t>
            </a:fld>
            <a:endParaRPr lang="en-US"/>
          </a:p>
        </p:txBody>
      </p:sp>
    </p:spTree>
    <p:extLst>
      <p:ext uri="{BB962C8B-B14F-4D97-AF65-F5344CB8AC3E}">
        <p14:creationId xmlns:p14="http://schemas.microsoft.com/office/powerpoint/2010/main" val="159893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7B45E2-896E-4E6D-8591-247D2F354EE4}" type="datetimeFigureOut">
              <a:rPr lang="en-US" smtClean="0"/>
              <a:t>10/8/2018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E2BAC4-CCA8-497B-824A-DCEC0AD6FF6D}" type="slidenum">
              <a:rPr lang="en-US" smtClean="0"/>
              <a:t>‹#›</a:t>
            </a:fld>
            <a:endParaRPr lang="en-US"/>
          </a:p>
        </p:txBody>
      </p:sp>
    </p:spTree>
    <p:extLst>
      <p:ext uri="{BB962C8B-B14F-4D97-AF65-F5344CB8AC3E}">
        <p14:creationId xmlns:p14="http://schemas.microsoft.com/office/powerpoint/2010/main" val="2149327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7B45E2-896E-4E6D-8591-247D2F354EE4}" type="datetimeFigureOut">
              <a:rPr lang="en-US" smtClean="0"/>
              <a:t>10/8/2018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E2BAC4-CCA8-497B-824A-DCEC0AD6FF6D}" type="slidenum">
              <a:rPr lang="en-US" smtClean="0"/>
              <a:t>‹#›</a:t>
            </a:fld>
            <a:endParaRPr lang="en-US"/>
          </a:p>
        </p:txBody>
      </p:sp>
    </p:spTree>
    <p:extLst>
      <p:ext uri="{BB962C8B-B14F-4D97-AF65-F5344CB8AC3E}">
        <p14:creationId xmlns:p14="http://schemas.microsoft.com/office/powerpoint/2010/main" val="2289020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7B45E2-896E-4E6D-8591-247D2F354EE4}" type="datetimeFigureOut">
              <a:rPr lang="en-US" smtClean="0"/>
              <a:t>10/8/2018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E2BAC4-CCA8-497B-824A-DCEC0AD6FF6D}" type="slidenum">
              <a:rPr lang="en-US" smtClean="0"/>
              <a:t>‹#›</a:t>
            </a:fld>
            <a:endParaRPr lang="en-US"/>
          </a:p>
        </p:txBody>
      </p:sp>
    </p:spTree>
    <p:extLst>
      <p:ext uri="{BB962C8B-B14F-4D97-AF65-F5344CB8AC3E}">
        <p14:creationId xmlns:p14="http://schemas.microsoft.com/office/powerpoint/2010/main" val="3080394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7B45E2-896E-4E6D-8591-247D2F354EE4}" type="datetimeFigureOut">
              <a:rPr lang="en-US" smtClean="0"/>
              <a:t>10/8/2018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E2BAC4-CCA8-497B-824A-DCEC0AD6FF6D}" type="slidenum">
              <a:rPr lang="en-US" smtClean="0"/>
              <a:t>‹#›</a:t>
            </a:fld>
            <a:endParaRPr lang="en-US"/>
          </a:p>
        </p:txBody>
      </p:sp>
    </p:spTree>
    <p:extLst>
      <p:ext uri="{BB962C8B-B14F-4D97-AF65-F5344CB8AC3E}">
        <p14:creationId xmlns:p14="http://schemas.microsoft.com/office/powerpoint/2010/main" val="2759166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7B45E2-896E-4E6D-8591-247D2F354EE4}" type="datetimeFigureOut">
              <a:rPr lang="en-US" smtClean="0"/>
              <a:t>10/8/2018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E2BAC4-CCA8-497B-824A-DCEC0AD6FF6D}" type="slidenum">
              <a:rPr lang="en-US" smtClean="0"/>
              <a:t>‹#›</a:t>
            </a:fld>
            <a:endParaRPr lang="en-US"/>
          </a:p>
        </p:txBody>
      </p:sp>
    </p:spTree>
    <p:extLst>
      <p:ext uri="{BB962C8B-B14F-4D97-AF65-F5344CB8AC3E}">
        <p14:creationId xmlns:p14="http://schemas.microsoft.com/office/powerpoint/2010/main" val="2288421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7B45E2-896E-4E6D-8591-247D2F354EE4}" type="datetimeFigureOut">
              <a:rPr lang="en-US" smtClean="0"/>
              <a:t>10/8/2018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E2BAC4-CCA8-497B-824A-DCEC0AD6FF6D}" type="slidenum">
              <a:rPr lang="en-US" smtClean="0"/>
              <a:t>‹#›</a:t>
            </a:fld>
            <a:endParaRPr lang="en-US"/>
          </a:p>
        </p:txBody>
      </p:sp>
    </p:spTree>
    <p:extLst>
      <p:ext uri="{BB962C8B-B14F-4D97-AF65-F5344CB8AC3E}">
        <p14:creationId xmlns:p14="http://schemas.microsoft.com/office/powerpoint/2010/main" val="3168158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7B45E2-896E-4E6D-8591-247D2F354EE4}" type="datetimeFigureOut">
              <a:rPr lang="en-US" smtClean="0"/>
              <a:t>10/8/2018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E2BAC4-CCA8-497B-824A-DCEC0AD6FF6D}" type="slidenum">
              <a:rPr lang="en-US" smtClean="0"/>
              <a:t>‹#›</a:t>
            </a:fld>
            <a:endParaRPr lang="en-US"/>
          </a:p>
        </p:txBody>
      </p:sp>
    </p:spTree>
    <p:extLst>
      <p:ext uri="{BB962C8B-B14F-4D97-AF65-F5344CB8AC3E}">
        <p14:creationId xmlns:p14="http://schemas.microsoft.com/office/powerpoint/2010/main" val="2125887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Guess" TargetMode="External"/><Relationship Id="rId2" Type="http://schemas.openxmlformats.org/officeDocument/2006/relationships/hyperlink" Target="https://en.wikipedia.org/wiki/Envelope" TargetMode="External"/><Relationship Id="rId1" Type="http://schemas.openxmlformats.org/officeDocument/2006/relationships/slideLayout" Target="../slideLayouts/slideLayout2.xml"/><Relationship Id="rId5" Type="http://schemas.openxmlformats.org/officeDocument/2006/relationships/hyperlink" Target="https://en.wikipedia.org/wiki/Mathematical_proof" TargetMode="External"/><Relationship Id="rId4" Type="http://schemas.openxmlformats.org/officeDocument/2006/relationships/hyperlink" Target="https://en.wikipedia.org/wiki/Calculati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Task_analysis" TargetMode="External"/><Relationship Id="rId2" Type="http://schemas.openxmlformats.org/officeDocument/2006/relationships/hyperlink" Target="https://en.wikipedia.org/wiki/Usability_inspection_metho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interaction-design.org/literature/topics/heuristic-evaluation" TargetMode="External"/><Relationship Id="rId2" Type="http://schemas.openxmlformats.org/officeDocument/2006/relationships/hyperlink" Target="https://www.interaction-design.org/literature/topics/contrast" TargetMode="External"/><Relationship Id="rId1" Type="http://schemas.openxmlformats.org/officeDocument/2006/relationships/slideLayout" Target="../slideLayouts/slideLayout2.xml"/><Relationship Id="rId4" Type="http://schemas.openxmlformats.org/officeDocument/2006/relationships/hyperlink" Target="https://en.wikipedia.org/wiki/Usability_test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Inspection/Evaluation  Methods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321058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smtClean="0"/>
              <a:t>Disadvantages</a:t>
            </a:r>
            <a:endParaRPr lang="en-US" sz="4000" u="sng" dirty="0"/>
          </a:p>
        </p:txBody>
      </p:sp>
      <p:sp>
        <p:nvSpPr>
          <p:cNvPr id="3" name="Content Placeholder 2"/>
          <p:cNvSpPr>
            <a:spLocks noGrp="1"/>
          </p:cNvSpPr>
          <p:nvPr>
            <p:ph idx="1"/>
          </p:nvPr>
        </p:nvSpPr>
        <p:spPr>
          <a:xfrm>
            <a:off x="838200" y="1690688"/>
            <a:ext cx="10515600" cy="5100034"/>
          </a:xfrm>
        </p:spPr>
        <p:txBody>
          <a:bodyPr>
            <a:normAutofit/>
          </a:bodyPr>
          <a:lstStyle/>
          <a:p>
            <a:r>
              <a:rPr lang="en-US" dirty="0" smtClean="0"/>
              <a:t>Anyone </a:t>
            </a:r>
            <a:r>
              <a:rPr lang="en-US" dirty="0"/>
              <a:t>can conduct a cognitive walkthrough; </a:t>
            </a:r>
            <a:endParaRPr lang="en-US" dirty="0" smtClean="0"/>
          </a:p>
          <a:p>
            <a:r>
              <a:rPr lang="en-US" dirty="0" smtClean="0"/>
              <a:t>Danger </a:t>
            </a:r>
            <a:r>
              <a:rPr lang="en-US" dirty="0"/>
              <a:t>of an inherent bias due to improper task selection; </a:t>
            </a:r>
            <a:endParaRPr lang="en-US" dirty="0" smtClean="0"/>
          </a:p>
          <a:p>
            <a:r>
              <a:rPr lang="en-US" dirty="0" smtClean="0"/>
              <a:t>Also, </a:t>
            </a:r>
            <a:r>
              <a:rPr lang="en-US" dirty="0"/>
              <a:t>there is a risk that someone who is already familiar with your jargon, language and system is going to miss things that someone who lacks that familiarity would find.</a:t>
            </a:r>
          </a:p>
          <a:p>
            <a:r>
              <a:rPr lang="en-US" dirty="0" smtClean="0"/>
              <a:t>Emphasis </a:t>
            </a:r>
            <a:r>
              <a:rPr lang="en-US" dirty="0"/>
              <a:t>on low-level details; </a:t>
            </a:r>
            <a:endParaRPr lang="en-US" dirty="0" smtClean="0"/>
          </a:p>
          <a:p>
            <a:r>
              <a:rPr lang="en-US" dirty="0" smtClean="0"/>
              <a:t>Risky when there is non-involvement </a:t>
            </a:r>
            <a:r>
              <a:rPr lang="en-US" dirty="0"/>
              <a:t>of the end user</a:t>
            </a:r>
            <a:r>
              <a:rPr lang="en-US" dirty="0" smtClean="0"/>
              <a:t>.</a:t>
            </a:r>
          </a:p>
          <a:p>
            <a:r>
              <a:rPr lang="en-US" dirty="0"/>
              <a:t>Sometimes becomes tedious task because all tasks cant be divided into series of actions to perform </a:t>
            </a:r>
          </a:p>
          <a:p>
            <a:endParaRPr lang="en-US" dirty="0"/>
          </a:p>
        </p:txBody>
      </p:sp>
    </p:spTree>
    <p:extLst>
      <p:ext uri="{BB962C8B-B14F-4D97-AF65-F5344CB8AC3E}">
        <p14:creationId xmlns:p14="http://schemas.microsoft.com/office/powerpoint/2010/main" val="28120900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smtClean="0"/>
              <a:t>Action Analysis (AA)</a:t>
            </a:r>
            <a:endParaRPr lang="en-US" sz="4000" u="sng" dirty="0"/>
          </a:p>
        </p:txBody>
      </p:sp>
      <p:sp>
        <p:nvSpPr>
          <p:cNvPr id="3" name="Content Placeholder 2"/>
          <p:cNvSpPr>
            <a:spLocks noGrp="1"/>
          </p:cNvSpPr>
          <p:nvPr>
            <p:ph idx="1"/>
          </p:nvPr>
        </p:nvSpPr>
        <p:spPr/>
        <p:txBody>
          <a:bodyPr>
            <a:normAutofit fontScale="92500" lnSpcReduction="20000"/>
          </a:bodyPr>
          <a:lstStyle/>
          <a:p>
            <a:r>
              <a:rPr lang="en-US" dirty="0"/>
              <a:t>The method is divided into formal and back-of-envelope action analysis whereby, the emphasis is more on </a:t>
            </a:r>
            <a:r>
              <a:rPr lang="en-US" u="sng" dirty="0">
                <a:solidFill>
                  <a:schemeClr val="accent5"/>
                </a:solidFill>
              </a:rPr>
              <a:t>what the practitioners do </a:t>
            </a:r>
            <a:r>
              <a:rPr lang="en-US" dirty="0"/>
              <a:t>than on what they say they do. </a:t>
            </a:r>
            <a:endParaRPr lang="en-US" dirty="0" smtClean="0"/>
          </a:p>
          <a:p>
            <a:r>
              <a:rPr lang="en-US" dirty="0" smtClean="0"/>
              <a:t>The method </a:t>
            </a:r>
            <a:r>
              <a:rPr lang="en-US" dirty="0"/>
              <a:t>requires close inspection of the action sequences, which a user performs to complete a task. This is also called keystroke-level analysis (Card et al., 1983). </a:t>
            </a:r>
            <a:endParaRPr lang="en-US" dirty="0" smtClean="0"/>
          </a:p>
          <a:p>
            <a:r>
              <a:rPr lang="en-US" dirty="0" smtClean="0"/>
              <a:t>It </a:t>
            </a:r>
            <a:r>
              <a:rPr lang="en-US" dirty="0"/>
              <a:t>involves breaking the task into individual actions such as move-mouse-to-menu or type-on the-keyboard and calculating the times needed to perform the action</a:t>
            </a:r>
            <a:r>
              <a:rPr lang="en-US" dirty="0" smtClean="0"/>
              <a:t>.</a:t>
            </a:r>
          </a:p>
          <a:p>
            <a:r>
              <a:rPr lang="en-US" dirty="0"/>
              <a:t>A </a:t>
            </a:r>
            <a:r>
              <a:rPr lang="en-US" b="1" dirty="0" smtClean="0"/>
              <a:t>back-of-the-envelope analysis </a:t>
            </a:r>
            <a:r>
              <a:rPr lang="en-US" dirty="0" smtClean="0"/>
              <a:t>is like a </a:t>
            </a:r>
            <a:r>
              <a:rPr lang="en-US" dirty="0"/>
              <a:t>rough calculation, typically jotted down on any available scrap of paper such as the actual back of an </a:t>
            </a:r>
            <a:r>
              <a:rPr lang="en-US" dirty="0">
                <a:hlinkClick r:id="rId2" tooltip="Envelope"/>
              </a:rPr>
              <a:t>envelope</a:t>
            </a:r>
            <a:r>
              <a:rPr lang="en-US" dirty="0"/>
              <a:t>. It is more than a </a:t>
            </a:r>
            <a:r>
              <a:rPr lang="en-US" dirty="0">
                <a:hlinkClick r:id="rId3" tooltip="Guess"/>
              </a:rPr>
              <a:t>guess</a:t>
            </a:r>
            <a:r>
              <a:rPr lang="en-US" dirty="0"/>
              <a:t> but less than an </a:t>
            </a:r>
            <a:r>
              <a:rPr lang="en-US" dirty="0" smtClean="0"/>
              <a:t>accurate</a:t>
            </a:r>
            <a:r>
              <a:rPr lang="en-US" dirty="0"/>
              <a:t> </a:t>
            </a:r>
            <a:r>
              <a:rPr lang="en-US" dirty="0" smtClean="0">
                <a:hlinkClick r:id="rId4" tooltip="Calculation"/>
              </a:rPr>
              <a:t>calculation</a:t>
            </a:r>
            <a:r>
              <a:rPr lang="en-US" dirty="0"/>
              <a:t> or </a:t>
            </a:r>
            <a:r>
              <a:rPr lang="en-US" dirty="0">
                <a:hlinkClick r:id="rId5" tooltip="Mathematical proof"/>
              </a:rPr>
              <a:t>mathematical proof</a:t>
            </a:r>
            <a:r>
              <a:rPr lang="en-US" dirty="0"/>
              <a:t>. </a:t>
            </a:r>
          </a:p>
        </p:txBody>
      </p:sp>
    </p:spTree>
    <p:extLst>
      <p:ext uri="{BB962C8B-B14F-4D97-AF65-F5344CB8AC3E}">
        <p14:creationId xmlns:p14="http://schemas.microsoft.com/office/powerpoint/2010/main" val="18913511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smtClean="0"/>
              <a:t>Advantages</a:t>
            </a:r>
            <a:endParaRPr lang="en-US" sz="4000" u="sng" dirty="0"/>
          </a:p>
        </p:txBody>
      </p:sp>
      <p:sp>
        <p:nvSpPr>
          <p:cNvPr id="3" name="Content Placeholder 2"/>
          <p:cNvSpPr>
            <a:spLocks noGrp="1"/>
          </p:cNvSpPr>
          <p:nvPr>
            <p:ph idx="1"/>
          </p:nvPr>
        </p:nvSpPr>
        <p:spPr>
          <a:xfrm>
            <a:off x="838200" y="1825625"/>
            <a:ext cx="10515600" cy="4360022"/>
          </a:xfrm>
        </p:spPr>
        <p:txBody>
          <a:bodyPr/>
          <a:lstStyle/>
          <a:p>
            <a:r>
              <a:rPr lang="en-US" dirty="0"/>
              <a:t>Precise prediction of how long a task will take; a deep insight into users’ behavior.</a:t>
            </a:r>
          </a:p>
        </p:txBody>
      </p:sp>
    </p:spTree>
    <p:extLst>
      <p:ext uri="{BB962C8B-B14F-4D97-AF65-F5344CB8AC3E}">
        <p14:creationId xmlns:p14="http://schemas.microsoft.com/office/powerpoint/2010/main" val="19266626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smtClean="0"/>
              <a:t>Disadvantages</a:t>
            </a:r>
            <a:endParaRPr lang="en-US" sz="4000" u="sng" dirty="0"/>
          </a:p>
        </p:txBody>
      </p:sp>
      <p:sp>
        <p:nvSpPr>
          <p:cNvPr id="3" name="Content Placeholder 2"/>
          <p:cNvSpPr>
            <a:spLocks noGrp="1"/>
          </p:cNvSpPr>
          <p:nvPr>
            <p:ph idx="1"/>
          </p:nvPr>
        </p:nvSpPr>
        <p:spPr/>
        <p:txBody>
          <a:bodyPr/>
          <a:lstStyle/>
          <a:p>
            <a:r>
              <a:rPr lang="en-US" dirty="0"/>
              <a:t>It </a:t>
            </a:r>
            <a:r>
              <a:rPr lang="en-US" dirty="0" smtClean="0"/>
              <a:t>may turn out to be time-consuming if not performed well by high expertise people.</a:t>
            </a:r>
          </a:p>
          <a:p>
            <a:r>
              <a:rPr lang="en-US" dirty="0"/>
              <a:t>The main problem of task analysis (Carroll, 2002) is the difficulty in accommodating complicated tasks completed by more than one individual. </a:t>
            </a:r>
          </a:p>
          <a:p>
            <a:pPr marL="0" indent="0">
              <a:buNone/>
            </a:pPr>
            <a:endParaRPr lang="en-US" dirty="0"/>
          </a:p>
        </p:txBody>
      </p:sp>
    </p:spTree>
    <p:extLst>
      <p:ext uri="{BB962C8B-B14F-4D97-AF65-F5344CB8AC3E}">
        <p14:creationId xmlns:p14="http://schemas.microsoft.com/office/powerpoint/2010/main" val="30500947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Thinking Aloud (THA)</a:t>
            </a:r>
            <a:endParaRPr lang="en-US" b="1" u="sng" dirty="0"/>
          </a:p>
        </p:txBody>
      </p:sp>
      <p:sp>
        <p:nvSpPr>
          <p:cNvPr id="3" name="Content Placeholder 2"/>
          <p:cNvSpPr>
            <a:spLocks noGrp="1"/>
          </p:cNvSpPr>
          <p:nvPr>
            <p:ph idx="1"/>
          </p:nvPr>
        </p:nvSpPr>
        <p:spPr/>
        <p:txBody>
          <a:bodyPr>
            <a:noAutofit/>
          </a:bodyPr>
          <a:lstStyle/>
          <a:p>
            <a:r>
              <a:rPr lang="en-US" sz="2400" dirty="0"/>
              <a:t>Thinking aloud (Nielsen, 1994), </a:t>
            </a:r>
            <a:r>
              <a:rPr lang="en-US" sz="2400" dirty="0" smtClean="0"/>
              <a:t>involves </a:t>
            </a:r>
            <a:r>
              <a:rPr lang="en-US" sz="2400" dirty="0"/>
              <a:t>having a end user continuously thinking out loud while using the system</a:t>
            </a:r>
            <a:r>
              <a:rPr lang="en-US" sz="2400" dirty="0" smtClean="0"/>
              <a:t>.</a:t>
            </a:r>
          </a:p>
          <a:p>
            <a:r>
              <a:rPr lang="en-US" sz="2400" dirty="0" smtClean="0"/>
              <a:t>By </a:t>
            </a:r>
            <a:r>
              <a:rPr lang="en-US" sz="2400" dirty="0"/>
              <a:t>verbalizing their thoughts, the </a:t>
            </a:r>
            <a:r>
              <a:rPr lang="en-US" sz="2400" u="sng" dirty="0">
                <a:solidFill>
                  <a:schemeClr val="accent5"/>
                </a:solidFill>
              </a:rPr>
              <a:t>test users </a:t>
            </a:r>
            <a:r>
              <a:rPr lang="en-US" sz="2400" dirty="0" smtClean="0"/>
              <a:t>(a user who is testing the system) enable </a:t>
            </a:r>
            <a:r>
              <a:rPr lang="en-US" sz="2400" dirty="0"/>
              <a:t>us to understand how they view the system, and this again makes it easier to identify the end users' major misconceptions</a:t>
            </a:r>
            <a:r>
              <a:rPr lang="en-US" sz="2400" dirty="0" smtClean="0"/>
              <a:t>.</a:t>
            </a:r>
          </a:p>
          <a:p>
            <a:r>
              <a:rPr lang="en-US" sz="2400" dirty="0" smtClean="0"/>
              <a:t>By </a:t>
            </a:r>
            <a:r>
              <a:rPr lang="en-US" sz="2400" dirty="0"/>
              <a:t>showing how users interpret each individual interface item, THA facilitates a direct understanding of which parts of the dialogue cause the most problems. </a:t>
            </a:r>
            <a:endParaRPr lang="en-US" sz="2400" dirty="0" smtClean="0"/>
          </a:p>
        </p:txBody>
      </p:sp>
    </p:spTree>
    <p:extLst>
      <p:ext uri="{BB962C8B-B14F-4D97-AF65-F5344CB8AC3E}">
        <p14:creationId xmlns:p14="http://schemas.microsoft.com/office/powerpoint/2010/main" val="12251226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In THA the time is very important, since it is the working memory contents that are desired, thus retrospective reports are much less useful, since they rely on the users memory of what they has been thinking some time ago. </a:t>
            </a:r>
          </a:p>
          <a:p>
            <a:r>
              <a:rPr lang="en-US" sz="2400" dirty="0"/>
              <a:t>A variant of THA is called constructive interaction and involves having two test users use a system together (co-discovery learning). The main advantage is that the test situation is much more natural than standard THA with single users working alone, since people are used to verbalizing their thoughts when trying to solve a problem together. Therefore, users may make more comments when engaged in constructive interaction than when simply thinking aloud for the benefit of an </a:t>
            </a:r>
            <a:r>
              <a:rPr lang="en-US" sz="2400" dirty="0" smtClean="0"/>
              <a:t>experimenter.</a:t>
            </a:r>
            <a:endParaRPr lang="en-US" sz="2400" dirty="0"/>
          </a:p>
          <a:p>
            <a:endParaRPr lang="en-US" dirty="0"/>
          </a:p>
        </p:txBody>
      </p:sp>
      <p:sp>
        <p:nvSpPr>
          <p:cNvPr id="4" name="Title 1"/>
          <p:cNvSpPr>
            <a:spLocks noGrp="1"/>
          </p:cNvSpPr>
          <p:nvPr>
            <p:ph type="title"/>
          </p:nvPr>
        </p:nvSpPr>
        <p:spPr>
          <a:xfrm>
            <a:off x="838200" y="365125"/>
            <a:ext cx="10515600" cy="1325563"/>
          </a:xfrm>
        </p:spPr>
        <p:txBody>
          <a:bodyPr/>
          <a:lstStyle/>
          <a:p>
            <a:r>
              <a:rPr lang="en-US" b="1" u="sng" dirty="0" smtClean="0"/>
              <a:t>Thinking Aloud (THA)</a:t>
            </a:r>
            <a:endParaRPr lang="en-US" b="1" u="sng" dirty="0"/>
          </a:p>
        </p:txBody>
      </p:sp>
    </p:spTree>
    <p:extLst>
      <p:ext uri="{BB962C8B-B14F-4D97-AF65-F5344CB8AC3E}">
        <p14:creationId xmlns:p14="http://schemas.microsoft.com/office/powerpoint/2010/main" val="3570880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Advantages</a:t>
            </a:r>
            <a:endParaRPr lang="en-US" u="sng" dirty="0"/>
          </a:p>
        </p:txBody>
      </p:sp>
      <p:sp>
        <p:nvSpPr>
          <p:cNvPr id="3" name="Content Placeholder 2"/>
          <p:cNvSpPr>
            <a:spLocks noGrp="1"/>
          </p:cNvSpPr>
          <p:nvPr>
            <p:ph idx="1"/>
          </p:nvPr>
        </p:nvSpPr>
        <p:spPr>
          <a:xfrm>
            <a:off x="838200" y="1825625"/>
            <a:ext cx="10515600" cy="4360022"/>
          </a:xfrm>
        </p:spPr>
        <p:txBody>
          <a:bodyPr/>
          <a:lstStyle/>
          <a:p>
            <a:r>
              <a:rPr lang="en-US" dirty="0"/>
              <a:t>R</a:t>
            </a:r>
            <a:r>
              <a:rPr lang="en-US" dirty="0" smtClean="0"/>
              <a:t>eveals </a:t>
            </a:r>
            <a:r>
              <a:rPr lang="en-US" dirty="0"/>
              <a:t>why users do something; </a:t>
            </a:r>
            <a:endParaRPr lang="en-US" dirty="0" smtClean="0"/>
          </a:p>
          <a:p>
            <a:r>
              <a:rPr lang="en-US" dirty="0"/>
              <a:t>A</a:t>
            </a:r>
            <a:r>
              <a:rPr lang="en-US" dirty="0" smtClean="0"/>
              <a:t> </a:t>
            </a:r>
            <a:r>
              <a:rPr lang="en-US" dirty="0"/>
              <a:t>very close approximation to the individual usage; </a:t>
            </a:r>
            <a:endParaRPr lang="en-US" dirty="0" smtClean="0"/>
          </a:p>
          <a:p>
            <a:r>
              <a:rPr lang="en-US" dirty="0" smtClean="0"/>
              <a:t>Preference </a:t>
            </a:r>
            <a:r>
              <a:rPr lang="en-US" dirty="0"/>
              <a:t>and performance information can be collected simultaneously; </a:t>
            </a:r>
            <a:endParaRPr lang="en-US" dirty="0" smtClean="0"/>
          </a:p>
          <a:p>
            <a:r>
              <a:rPr lang="en-US" dirty="0"/>
              <a:t>E</a:t>
            </a:r>
            <a:r>
              <a:rPr lang="en-US" dirty="0" smtClean="0"/>
              <a:t>arly </a:t>
            </a:r>
            <a:r>
              <a:rPr lang="en-US" dirty="0"/>
              <a:t>clues can help to anticipate and trace the source of problems to avoid later misconceptions and confusion in the early stage of design.</a:t>
            </a:r>
          </a:p>
        </p:txBody>
      </p:sp>
    </p:spTree>
    <p:extLst>
      <p:ext uri="{BB962C8B-B14F-4D97-AF65-F5344CB8AC3E}">
        <p14:creationId xmlns:p14="http://schemas.microsoft.com/office/powerpoint/2010/main" val="28573904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Disadvantages</a:t>
            </a:r>
            <a:endParaRPr lang="en-US" u="sng" dirty="0"/>
          </a:p>
        </p:txBody>
      </p:sp>
      <p:sp>
        <p:nvSpPr>
          <p:cNvPr id="3" name="Content Placeholder 2"/>
          <p:cNvSpPr>
            <a:spLocks noGrp="1"/>
          </p:cNvSpPr>
          <p:nvPr>
            <p:ph idx="1"/>
          </p:nvPr>
        </p:nvSpPr>
        <p:spPr/>
        <p:txBody>
          <a:bodyPr/>
          <a:lstStyle/>
          <a:p>
            <a:r>
              <a:rPr lang="en-US" dirty="0"/>
              <a:t>T</a:t>
            </a:r>
            <a:r>
              <a:rPr lang="en-US" dirty="0" smtClean="0"/>
              <a:t>ime </a:t>
            </a:r>
            <a:r>
              <a:rPr lang="en-US" dirty="0"/>
              <a:t>consuming since briefing the end users is a necessary part of the preparation</a:t>
            </a:r>
            <a:r>
              <a:rPr lang="en-US" dirty="0" smtClean="0"/>
              <a:t>.</a:t>
            </a:r>
          </a:p>
          <a:p>
            <a:r>
              <a:rPr lang="en-US" dirty="0" smtClean="0"/>
              <a:t>Causing </a:t>
            </a:r>
            <a:r>
              <a:rPr lang="en-US" dirty="0"/>
              <a:t>users to focus and concentrate is both an advantage and disadvantage since it results in less than natural interactions at times and THA results in being faster due to the users focus.</a:t>
            </a:r>
          </a:p>
        </p:txBody>
      </p:sp>
    </p:spTree>
    <p:extLst>
      <p:ext uri="{BB962C8B-B14F-4D97-AF65-F5344CB8AC3E}">
        <p14:creationId xmlns:p14="http://schemas.microsoft.com/office/powerpoint/2010/main" val="7478137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Field Observation</a:t>
            </a:r>
            <a:endParaRPr lang="en-US" b="1" u="sng" dirty="0"/>
          </a:p>
        </p:txBody>
      </p:sp>
      <p:sp>
        <p:nvSpPr>
          <p:cNvPr id="3" name="Content Placeholder 2"/>
          <p:cNvSpPr>
            <a:spLocks noGrp="1"/>
          </p:cNvSpPr>
          <p:nvPr>
            <p:ph idx="1"/>
          </p:nvPr>
        </p:nvSpPr>
        <p:spPr/>
        <p:txBody>
          <a:bodyPr>
            <a:normAutofit fontScale="92500" lnSpcReduction="20000"/>
          </a:bodyPr>
          <a:lstStyle/>
          <a:p>
            <a:r>
              <a:rPr lang="en-US" dirty="0"/>
              <a:t>Observation is the simplest of all methods. It involves visiting one or more users in their workplaces. </a:t>
            </a:r>
            <a:endParaRPr lang="en-US" dirty="0" smtClean="0"/>
          </a:p>
          <a:p>
            <a:r>
              <a:rPr lang="en-US" dirty="0" smtClean="0"/>
              <a:t>Notes </a:t>
            </a:r>
            <a:r>
              <a:rPr lang="en-US" dirty="0"/>
              <a:t>must be taken as unobtrusively as possible to avoid interfering with their work. </a:t>
            </a:r>
            <a:r>
              <a:rPr lang="en-US" dirty="0" smtClean="0"/>
              <a:t>Ideally</a:t>
            </a:r>
            <a:r>
              <a:rPr lang="en-US" dirty="0"/>
              <a:t>, the observer should be virtually invisible to ensure normal working conditions. </a:t>
            </a:r>
            <a:endParaRPr lang="en-US" dirty="0" smtClean="0"/>
          </a:p>
          <a:p>
            <a:r>
              <a:rPr lang="en-US" dirty="0"/>
              <a:t>Noise and disturbance can also lead to false results. </a:t>
            </a:r>
            <a:endParaRPr lang="en-US" dirty="0" smtClean="0"/>
          </a:p>
          <a:p>
            <a:r>
              <a:rPr lang="en-US" dirty="0" smtClean="0"/>
              <a:t>Sometimes </a:t>
            </a:r>
            <a:r>
              <a:rPr lang="en-US" dirty="0"/>
              <a:t>video is </a:t>
            </a:r>
            <a:r>
              <a:rPr lang="en-US" dirty="0" smtClean="0"/>
              <a:t>also used </a:t>
            </a:r>
            <a:r>
              <a:rPr lang="en-US" dirty="0"/>
              <a:t>to make the observation process </a:t>
            </a:r>
            <a:endParaRPr lang="en-US" dirty="0" smtClean="0"/>
          </a:p>
          <a:p>
            <a:r>
              <a:rPr lang="en-US" dirty="0" smtClean="0"/>
              <a:t>Another </a:t>
            </a:r>
            <a:r>
              <a:rPr lang="en-US" dirty="0"/>
              <a:t>means of electronic observation is Data Logging, which involves statistics about the detailed use of a system. </a:t>
            </a:r>
            <a:endParaRPr lang="en-US" dirty="0" smtClean="0"/>
          </a:p>
          <a:p>
            <a:r>
              <a:rPr lang="en-US" dirty="0" smtClean="0"/>
              <a:t>Data Log (an </a:t>
            </a:r>
            <a:r>
              <a:rPr lang="en-US" dirty="0"/>
              <a:t>interface </a:t>
            </a:r>
            <a:r>
              <a:rPr lang="en-US" dirty="0" smtClean="0"/>
              <a:t>log) </a:t>
            </a:r>
            <a:r>
              <a:rPr lang="en-US" dirty="0"/>
              <a:t>will contain statistics about the frequency with which each user has used each feature in the program and the frequency with which various events of interest (such as error messages) have occurred</a:t>
            </a:r>
            <a:r>
              <a:rPr lang="en-US" dirty="0" smtClean="0"/>
              <a:t>. </a:t>
            </a:r>
            <a:endParaRPr lang="en-US" dirty="0"/>
          </a:p>
        </p:txBody>
      </p:sp>
    </p:spTree>
    <p:extLst>
      <p:ext uri="{BB962C8B-B14F-4D97-AF65-F5344CB8AC3E}">
        <p14:creationId xmlns:p14="http://schemas.microsoft.com/office/powerpoint/2010/main" val="40424157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Advantages</a:t>
            </a:r>
            <a:endParaRPr lang="en-US" u="sng" dirty="0"/>
          </a:p>
        </p:txBody>
      </p:sp>
      <p:sp>
        <p:nvSpPr>
          <p:cNvPr id="3" name="Content Placeholder 2"/>
          <p:cNvSpPr>
            <a:spLocks noGrp="1"/>
          </p:cNvSpPr>
          <p:nvPr>
            <p:ph idx="1"/>
          </p:nvPr>
        </p:nvSpPr>
        <p:spPr>
          <a:xfrm>
            <a:off x="838200" y="1825625"/>
            <a:ext cx="10515600" cy="4360022"/>
          </a:xfrm>
        </p:spPr>
        <p:txBody>
          <a:bodyPr/>
          <a:lstStyle/>
          <a:p>
            <a:r>
              <a:rPr lang="en-US" dirty="0"/>
              <a:t>S</a:t>
            </a:r>
            <a:r>
              <a:rPr lang="en-US" dirty="0" smtClean="0"/>
              <a:t>imple</a:t>
            </a:r>
            <a:r>
              <a:rPr lang="en-US" dirty="0"/>
              <a:t>, examines real-life settings in real workplaces,</a:t>
            </a:r>
          </a:p>
        </p:txBody>
      </p:sp>
    </p:spTree>
    <p:extLst>
      <p:ext uri="{BB962C8B-B14F-4D97-AF65-F5344CB8AC3E}">
        <p14:creationId xmlns:p14="http://schemas.microsoft.com/office/powerpoint/2010/main" val="1657217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Ø"/>
            </a:pPr>
            <a:r>
              <a:rPr lang="en-US" dirty="0"/>
              <a:t>Heuristic Evaluation (HE</a:t>
            </a:r>
            <a:r>
              <a:rPr lang="en-US" dirty="0" smtClean="0"/>
              <a:t>)</a:t>
            </a:r>
          </a:p>
          <a:p>
            <a:pPr>
              <a:buFont typeface="Wingdings" panose="05000000000000000000" pitchFamily="2" charset="2"/>
              <a:buChar char="Ø"/>
            </a:pPr>
            <a:r>
              <a:rPr lang="en-US" dirty="0"/>
              <a:t>Cognitive Walkthrough (CW</a:t>
            </a:r>
            <a:r>
              <a:rPr lang="en-US" dirty="0" smtClean="0"/>
              <a:t>)</a:t>
            </a:r>
          </a:p>
          <a:p>
            <a:pPr>
              <a:buFont typeface="Wingdings" panose="05000000000000000000" pitchFamily="2" charset="2"/>
              <a:buChar char="Ø"/>
            </a:pPr>
            <a:r>
              <a:rPr lang="en-US" dirty="0" smtClean="0"/>
              <a:t>Action Analysis</a:t>
            </a:r>
          </a:p>
          <a:p>
            <a:pPr>
              <a:buFont typeface="Wingdings" panose="05000000000000000000" pitchFamily="2" charset="2"/>
              <a:buChar char="Ø"/>
            </a:pPr>
            <a:r>
              <a:rPr lang="en-US" dirty="0" smtClean="0"/>
              <a:t>Thinking Aloud</a:t>
            </a:r>
          </a:p>
          <a:p>
            <a:pPr>
              <a:buFont typeface="Wingdings" panose="05000000000000000000" pitchFamily="2" charset="2"/>
              <a:buChar char="Ø"/>
            </a:pPr>
            <a:r>
              <a:rPr lang="en-US" dirty="0" smtClean="0"/>
              <a:t>Field Observation</a:t>
            </a:r>
          </a:p>
          <a:p>
            <a:pPr>
              <a:buFont typeface="Wingdings" panose="05000000000000000000" pitchFamily="2" charset="2"/>
              <a:buChar char="Ø"/>
            </a:pPr>
            <a:r>
              <a:rPr lang="en-US" dirty="0" smtClean="0"/>
              <a:t>Interview</a:t>
            </a:r>
          </a:p>
          <a:p>
            <a:pPr>
              <a:buFont typeface="Wingdings" panose="05000000000000000000" pitchFamily="2" charset="2"/>
              <a:buChar char="Ø"/>
            </a:pPr>
            <a:r>
              <a:rPr lang="en-US" dirty="0" smtClean="0"/>
              <a:t>Questionnaire</a:t>
            </a:r>
          </a:p>
          <a:p>
            <a:pPr marL="0" indent="0">
              <a:buNone/>
            </a:pPr>
            <a:endParaRPr lang="en-US" dirty="0"/>
          </a:p>
        </p:txBody>
      </p:sp>
      <p:sp>
        <p:nvSpPr>
          <p:cNvPr id="4" name="Title 1"/>
          <p:cNvSpPr>
            <a:spLocks noGrp="1"/>
          </p:cNvSpPr>
          <p:nvPr>
            <p:ph type="title"/>
          </p:nvPr>
        </p:nvSpPr>
        <p:spPr>
          <a:xfrm>
            <a:off x="838200" y="365125"/>
            <a:ext cx="10515600" cy="1325563"/>
          </a:xfrm>
        </p:spPr>
        <p:txBody>
          <a:bodyPr>
            <a:normAutofit/>
          </a:bodyPr>
          <a:lstStyle/>
          <a:p>
            <a:r>
              <a:rPr lang="en-US" sz="4000" u="sng" dirty="0" smtClean="0"/>
              <a:t>Inspection Methods</a:t>
            </a:r>
            <a:endParaRPr lang="en-US" sz="4000" dirty="0"/>
          </a:p>
        </p:txBody>
      </p:sp>
    </p:spTree>
    <p:extLst>
      <p:ext uri="{BB962C8B-B14F-4D97-AF65-F5344CB8AC3E}">
        <p14:creationId xmlns:p14="http://schemas.microsoft.com/office/powerpoint/2010/main" val="15770137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Disadvantages</a:t>
            </a:r>
            <a:endParaRPr lang="en-US" u="sng" dirty="0"/>
          </a:p>
        </p:txBody>
      </p:sp>
      <p:sp>
        <p:nvSpPr>
          <p:cNvPr id="3" name="Content Placeholder 2"/>
          <p:cNvSpPr>
            <a:spLocks noGrp="1"/>
          </p:cNvSpPr>
          <p:nvPr>
            <p:ph idx="1"/>
          </p:nvPr>
        </p:nvSpPr>
        <p:spPr/>
        <p:txBody>
          <a:bodyPr/>
          <a:lstStyle/>
          <a:p>
            <a:r>
              <a:rPr lang="en-US" dirty="0"/>
              <a:t>A</a:t>
            </a:r>
            <a:r>
              <a:rPr lang="en-US" dirty="0" smtClean="0"/>
              <a:t>pplicable </a:t>
            </a:r>
            <a:r>
              <a:rPr lang="en-US" dirty="0"/>
              <a:t>rather in the final testing, at least with using prototypes, </a:t>
            </a:r>
            <a:endParaRPr lang="en-US" dirty="0" smtClean="0"/>
          </a:p>
          <a:p>
            <a:r>
              <a:rPr lang="en-US" dirty="0"/>
              <a:t>R</a:t>
            </a:r>
            <a:r>
              <a:rPr lang="en-US" dirty="0" smtClean="0"/>
              <a:t>elatively </a:t>
            </a:r>
            <a:r>
              <a:rPr lang="en-US" dirty="0"/>
              <a:t>many users needed (20+), </a:t>
            </a:r>
            <a:endParaRPr lang="en-US" dirty="0" smtClean="0"/>
          </a:p>
          <a:p>
            <a:r>
              <a:rPr lang="en-US" dirty="0"/>
              <a:t>R</a:t>
            </a:r>
            <a:r>
              <a:rPr lang="en-US" dirty="0" smtClean="0"/>
              <a:t>equired </a:t>
            </a:r>
            <a:r>
              <a:rPr lang="en-US" dirty="0"/>
              <a:t>expertise is </a:t>
            </a:r>
            <a:r>
              <a:rPr lang="en-US" dirty="0" smtClean="0"/>
              <a:t>high.</a:t>
            </a:r>
            <a:endParaRPr lang="en-US" dirty="0"/>
          </a:p>
        </p:txBody>
      </p:sp>
    </p:spTree>
    <p:extLst>
      <p:ext uri="{BB962C8B-B14F-4D97-AF65-F5344CB8AC3E}">
        <p14:creationId xmlns:p14="http://schemas.microsoft.com/office/powerpoint/2010/main" val="26515253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Questionnaire</a:t>
            </a:r>
            <a:endParaRPr lang="en-US" b="1" u="sng" dirty="0"/>
          </a:p>
        </p:txBody>
      </p:sp>
      <p:sp>
        <p:nvSpPr>
          <p:cNvPr id="3" name="Content Placeholder 2"/>
          <p:cNvSpPr>
            <a:spLocks noGrp="1"/>
          </p:cNvSpPr>
          <p:nvPr>
            <p:ph idx="1"/>
          </p:nvPr>
        </p:nvSpPr>
        <p:spPr/>
        <p:txBody>
          <a:bodyPr>
            <a:noAutofit/>
          </a:bodyPr>
          <a:lstStyle/>
          <a:p>
            <a:r>
              <a:rPr lang="en-US" sz="2400" dirty="0"/>
              <a:t>Many aspects of usability can best be studied by querying the users. </a:t>
            </a:r>
            <a:endParaRPr lang="en-US" sz="2400" dirty="0" smtClean="0"/>
          </a:p>
          <a:p>
            <a:r>
              <a:rPr lang="en-US" sz="2400" dirty="0" smtClean="0"/>
              <a:t>Under this strategy, a proper thought provoking questionnaire is prepared for </a:t>
            </a:r>
            <a:r>
              <a:rPr lang="en-US" sz="2400" dirty="0"/>
              <a:t>issues on the subjective satisfaction of the users and their possible anxieties, which are hard to measure objectively. </a:t>
            </a:r>
            <a:endParaRPr lang="en-US" sz="2400" dirty="0" smtClean="0"/>
          </a:p>
          <a:p>
            <a:r>
              <a:rPr lang="en-US" sz="2400" dirty="0" smtClean="0"/>
              <a:t>Questionnaires </a:t>
            </a:r>
            <a:r>
              <a:rPr lang="en-US" sz="2400" dirty="0"/>
              <a:t>are useful for studying how end users use the system and their preferred features but </a:t>
            </a:r>
            <a:r>
              <a:rPr lang="en-US" sz="2400" dirty="0" smtClean="0"/>
              <a:t>they need </a:t>
            </a:r>
            <a:r>
              <a:rPr lang="en-US" sz="2400" dirty="0"/>
              <a:t>some experience to design. </a:t>
            </a:r>
            <a:endParaRPr lang="en-US" sz="2400" dirty="0" smtClean="0"/>
          </a:p>
          <a:p>
            <a:r>
              <a:rPr lang="en-US" sz="2400" dirty="0" smtClean="0"/>
              <a:t>Questions can be closed or open in nature</a:t>
            </a:r>
          </a:p>
          <a:p>
            <a:r>
              <a:rPr lang="en-US" sz="2400" dirty="0" smtClean="0"/>
              <a:t>Closed questions (objective) are easiest to analyze and may be done by computer</a:t>
            </a:r>
          </a:p>
          <a:p>
            <a:r>
              <a:rPr lang="en-US" sz="2400" dirty="0" smtClean="0"/>
              <a:t>Open questions (subjective) are difficult to design as well as analyze</a:t>
            </a:r>
          </a:p>
          <a:p>
            <a:r>
              <a:rPr lang="en-US" sz="2400" dirty="0" smtClean="0"/>
              <a:t>Can be administered to large populations</a:t>
            </a:r>
          </a:p>
        </p:txBody>
      </p:sp>
    </p:spTree>
    <p:extLst>
      <p:ext uri="{BB962C8B-B14F-4D97-AF65-F5344CB8AC3E}">
        <p14:creationId xmlns:p14="http://schemas.microsoft.com/office/powerpoint/2010/main" val="31513366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93805"/>
            <a:ext cx="10515600" cy="4351338"/>
          </a:xfrm>
        </p:spPr>
        <p:txBody>
          <a:bodyPr/>
          <a:lstStyle/>
          <a:p>
            <a:r>
              <a:rPr lang="en-US" dirty="0"/>
              <a:t>Paper, email and the web used for dissemination</a:t>
            </a:r>
          </a:p>
          <a:p>
            <a:r>
              <a:rPr lang="en-US" dirty="0"/>
              <a:t>It is an indirect method, since it does not study the actual user interface. It only collects the opinions of the users about the user </a:t>
            </a:r>
            <a:r>
              <a:rPr lang="en-US" dirty="0" smtClean="0"/>
              <a:t>interface. </a:t>
            </a:r>
          </a:p>
          <a:p>
            <a:r>
              <a:rPr lang="en-US" dirty="0" smtClean="0"/>
              <a:t>Cannot </a:t>
            </a:r>
            <a:r>
              <a:rPr lang="en-US" dirty="0"/>
              <a:t>always take user statements at face value. Data about people's actual behavior should have precedence </a:t>
            </a:r>
            <a:r>
              <a:rPr lang="en-US" dirty="0" smtClean="0"/>
              <a:t>(should be collected) over </a:t>
            </a:r>
            <a:r>
              <a:rPr lang="en-US" dirty="0"/>
              <a:t>people's claims of what they think they do.</a:t>
            </a:r>
          </a:p>
          <a:p>
            <a:r>
              <a:rPr lang="en-US" dirty="0" smtClean="0"/>
              <a:t>A </a:t>
            </a:r>
            <a:r>
              <a:rPr lang="en-US" dirty="0"/>
              <a:t>still simpler form of questionnaire is the Interview (I). The form of the interview can be adjusted to respond to the user and encourage elaboration.</a:t>
            </a:r>
          </a:p>
          <a:p>
            <a:endParaRPr lang="en-US" dirty="0"/>
          </a:p>
        </p:txBody>
      </p:sp>
      <p:sp>
        <p:nvSpPr>
          <p:cNvPr id="4" name="Title 1"/>
          <p:cNvSpPr>
            <a:spLocks noGrp="1"/>
          </p:cNvSpPr>
          <p:nvPr>
            <p:ph type="title"/>
          </p:nvPr>
        </p:nvSpPr>
        <p:spPr>
          <a:xfrm>
            <a:off x="838200" y="365125"/>
            <a:ext cx="10515600" cy="1325563"/>
          </a:xfrm>
        </p:spPr>
        <p:txBody>
          <a:bodyPr/>
          <a:lstStyle/>
          <a:p>
            <a:r>
              <a:rPr lang="en-US" b="1" u="sng" dirty="0" smtClean="0"/>
              <a:t>Questionnaire</a:t>
            </a:r>
            <a:endParaRPr lang="en-US" b="1" u="sng" dirty="0"/>
          </a:p>
        </p:txBody>
      </p:sp>
    </p:spTree>
    <p:extLst>
      <p:ext uri="{BB962C8B-B14F-4D97-AF65-F5344CB8AC3E}">
        <p14:creationId xmlns:p14="http://schemas.microsoft.com/office/powerpoint/2010/main" val="2605655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Advantages</a:t>
            </a:r>
            <a:endParaRPr lang="en-US" u="sng" dirty="0"/>
          </a:p>
        </p:txBody>
      </p:sp>
      <p:sp>
        <p:nvSpPr>
          <p:cNvPr id="3" name="Content Placeholder 2"/>
          <p:cNvSpPr>
            <a:spLocks noGrp="1"/>
          </p:cNvSpPr>
          <p:nvPr>
            <p:ph idx="1"/>
          </p:nvPr>
        </p:nvSpPr>
        <p:spPr>
          <a:xfrm>
            <a:off x="838200" y="1825625"/>
            <a:ext cx="10515600" cy="4360022"/>
          </a:xfrm>
        </p:spPr>
        <p:txBody>
          <a:bodyPr/>
          <a:lstStyle/>
          <a:p>
            <a:r>
              <a:rPr lang="en-US" dirty="0" smtClean="0"/>
              <a:t>Subjective </a:t>
            </a:r>
            <a:r>
              <a:rPr lang="en-US" dirty="0"/>
              <a:t>user preferences, satisfaction and possible anxieties can be easily identified; can be used to compile statistics</a:t>
            </a:r>
          </a:p>
        </p:txBody>
      </p:sp>
    </p:spTree>
    <p:extLst>
      <p:ext uri="{BB962C8B-B14F-4D97-AF65-F5344CB8AC3E}">
        <p14:creationId xmlns:p14="http://schemas.microsoft.com/office/powerpoint/2010/main" val="20321257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Disadvantages</a:t>
            </a:r>
            <a:endParaRPr lang="en-US" u="sng" dirty="0"/>
          </a:p>
        </p:txBody>
      </p:sp>
      <p:sp>
        <p:nvSpPr>
          <p:cNvPr id="3" name="Content Placeholder 2"/>
          <p:cNvSpPr>
            <a:spLocks noGrp="1"/>
          </p:cNvSpPr>
          <p:nvPr>
            <p:ph idx="1"/>
          </p:nvPr>
        </p:nvSpPr>
        <p:spPr/>
        <p:txBody>
          <a:bodyPr/>
          <a:lstStyle/>
          <a:p>
            <a:r>
              <a:rPr lang="en-US" dirty="0" smtClean="0"/>
              <a:t>Needs </a:t>
            </a:r>
            <a:r>
              <a:rPr lang="en-US" dirty="0"/>
              <a:t>sufficient response to be significant </a:t>
            </a:r>
            <a:r>
              <a:rPr lang="en-US" dirty="0" smtClean="0"/>
              <a:t>(30 </a:t>
            </a:r>
            <a:r>
              <a:rPr lang="en-US" dirty="0"/>
              <a:t>users is the lower limit for a study); </a:t>
            </a:r>
            <a:endParaRPr lang="en-US" dirty="0" smtClean="0"/>
          </a:p>
          <a:p>
            <a:r>
              <a:rPr lang="en-US" dirty="0" smtClean="0"/>
              <a:t>Identifies </a:t>
            </a:r>
            <a:r>
              <a:rPr lang="en-US" dirty="0"/>
              <a:t>only a low number of problems relative to the other methods</a:t>
            </a:r>
            <a:r>
              <a:rPr lang="en-US" dirty="0" smtClean="0"/>
              <a:t>.</a:t>
            </a:r>
          </a:p>
          <a:p>
            <a:r>
              <a:rPr lang="en-US" dirty="0"/>
              <a:t>Indirect methods result in low validity (discrepancies between subjective and objective user reactions must be taken into account); </a:t>
            </a:r>
          </a:p>
          <a:p>
            <a:endParaRPr lang="en-US" dirty="0"/>
          </a:p>
        </p:txBody>
      </p:sp>
    </p:spTree>
    <p:extLst>
      <p:ext uri="{BB962C8B-B14F-4D97-AF65-F5344CB8AC3E}">
        <p14:creationId xmlns:p14="http://schemas.microsoft.com/office/powerpoint/2010/main" val="22145224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09800" y="152400"/>
            <a:ext cx="7772400" cy="1143000"/>
          </a:xfrm>
        </p:spPr>
        <p:txBody>
          <a:bodyPr/>
          <a:lstStyle/>
          <a:p>
            <a:pPr eaLnBrk="1" hangingPunct="1"/>
            <a:r>
              <a:rPr lang="en-US" b="1" u="sng" dirty="0" smtClean="0"/>
              <a:t>Interviews</a:t>
            </a:r>
          </a:p>
        </p:txBody>
      </p:sp>
      <p:sp>
        <p:nvSpPr>
          <p:cNvPr id="4099" name="Rectangle 3"/>
          <p:cNvSpPr>
            <a:spLocks noGrp="1" noChangeArrowheads="1"/>
          </p:cNvSpPr>
          <p:nvPr>
            <p:ph type="body" idx="1"/>
          </p:nvPr>
        </p:nvSpPr>
        <p:spPr>
          <a:xfrm>
            <a:off x="1940859" y="1698811"/>
            <a:ext cx="7772400" cy="4648200"/>
          </a:xfrm>
        </p:spPr>
        <p:txBody>
          <a:bodyPr>
            <a:normAutofit/>
          </a:bodyPr>
          <a:lstStyle/>
          <a:p>
            <a:pPr eaLnBrk="1" hangingPunct="1"/>
            <a:r>
              <a:rPr lang="en-US" dirty="0" smtClean="0"/>
              <a:t>Unstructured - are not directed by a script. Rich but not replicable. </a:t>
            </a:r>
          </a:p>
          <a:p>
            <a:pPr eaLnBrk="1" hangingPunct="1"/>
            <a:r>
              <a:rPr lang="en-US" dirty="0" smtClean="0"/>
              <a:t>Structured - are tightly scripted, often like a questionnaire. Replicable but may lack richness.</a:t>
            </a:r>
          </a:p>
          <a:p>
            <a:pPr eaLnBrk="1" hangingPunct="1"/>
            <a:r>
              <a:rPr lang="en-US" dirty="0" smtClean="0"/>
              <a:t>Semi-structured - guided by a script but interesting issues can be explored in more depth. Can provide a good balance between richness and replicability.</a:t>
            </a:r>
          </a:p>
        </p:txBody>
      </p:sp>
    </p:spTree>
    <p:extLst>
      <p:ext uri="{BB962C8B-B14F-4D97-AF65-F5344CB8AC3E}">
        <p14:creationId xmlns:p14="http://schemas.microsoft.com/office/powerpoint/2010/main" val="13974306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09800" y="228600"/>
            <a:ext cx="7772400" cy="1143000"/>
          </a:xfrm>
        </p:spPr>
        <p:txBody>
          <a:bodyPr>
            <a:normAutofit/>
          </a:bodyPr>
          <a:lstStyle/>
          <a:p>
            <a:pPr eaLnBrk="1" hangingPunct="1"/>
            <a:r>
              <a:rPr lang="en-US" sz="3600" u="sng" dirty="0"/>
              <a:t>Things to </a:t>
            </a:r>
            <a:r>
              <a:rPr lang="en-US" sz="3600" u="sng" dirty="0" smtClean="0"/>
              <a:t>ponder while </a:t>
            </a:r>
            <a:r>
              <a:rPr lang="en-US" sz="3600" u="sng" dirty="0"/>
              <a:t>preparing interview questions</a:t>
            </a:r>
          </a:p>
        </p:txBody>
      </p:sp>
      <p:sp>
        <p:nvSpPr>
          <p:cNvPr id="6147" name="Rectangle 3"/>
          <p:cNvSpPr>
            <a:spLocks noGrp="1" noChangeArrowheads="1"/>
          </p:cNvSpPr>
          <p:nvPr>
            <p:ph type="body" idx="1"/>
          </p:nvPr>
        </p:nvSpPr>
        <p:spPr>
          <a:xfrm>
            <a:off x="2209800" y="1752600"/>
            <a:ext cx="7772400" cy="3962400"/>
          </a:xfrm>
        </p:spPr>
        <p:txBody>
          <a:bodyPr>
            <a:normAutofit/>
          </a:bodyPr>
          <a:lstStyle/>
          <a:p>
            <a:pPr eaLnBrk="1" hangingPunct="1">
              <a:buFont typeface="Symbol" pitchFamily="18" charset="2"/>
              <a:buChar char="·"/>
            </a:pPr>
            <a:r>
              <a:rPr lang="en-US" dirty="0" smtClean="0"/>
              <a:t>Long questions</a:t>
            </a:r>
          </a:p>
          <a:p>
            <a:pPr eaLnBrk="1" hangingPunct="1">
              <a:buFont typeface="Symbol" pitchFamily="18" charset="2"/>
              <a:buChar char="·"/>
            </a:pPr>
            <a:r>
              <a:rPr lang="en-US" dirty="0" smtClean="0"/>
              <a:t>Compound sentences - split into two</a:t>
            </a:r>
          </a:p>
          <a:p>
            <a:pPr eaLnBrk="1" hangingPunct="1">
              <a:buFont typeface="Symbol" pitchFamily="18" charset="2"/>
              <a:buChar char="·"/>
            </a:pPr>
            <a:r>
              <a:rPr lang="en-US" dirty="0" smtClean="0"/>
              <a:t>Jargon &amp; language that the interviewee may not understand </a:t>
            </a:r>
          </a:p>
          <a:p>
            <a:pPr eaLnBrk="1" hangingPunct="1">
              <a:buFont typeface="Symbol" pitchFamily="18" charset="2"/>
              <a:buChar char="·"/>
            </a:pPr>
            <a:r>
              <a:rPr lang="en-US" dirty="0" smtClean="0"/>
              <a:t>Leading questions that make assumptions e.g., why do you like …?</a:t>
            </a:r>
          </a:p>
          <a:p>
            <a:pPr eaLnBrk="1" hangingPunct="1">
              <a:buFont typeface="Symbol" pitchFamily="18" charset="2"/>
              <a:buChar char="·"/>
            </a:pPr>
            <a:r>
              <a:rPr lang="en-US" dirty="0" smtClean="0"/>
              <a:t>Unconscious biases e.g., gender stereotypes</a:t>
            </a:r>
          </a:p>
        </p:txBody>
      </p:sp>
    </p:spTree>
    <p:extLst>
      <p:ext uri="{BB962C8B-B14F-4D97-AF65-F5344CB8AC3E}">
        <p14:creationId xmlns:p14="http://schemas.microsoft.com/office/powerpoint/2010/main" val="42181250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209800" y="152400"/>
            <a:ext cx="7772400" cy="1143000"/>
          </a:xfrm>
        </p:spPr>
        <p:txBody>
          <a:bodyPr/>
          <a:lstStyle/>
          <a:p>
            <a:pPr eaLnBrk="1" hangingPunct="1"/>
            <a:r>
              <a:rPr lang="en-US" u="sng" dirty="0" smtClean="0"/>
              <a:t>Components of an interview</a:t>
            </a:r>
          </a:p>
        </p:txBody>
      </p:sp>
      <p:sp>
        <p:nvSpPr>
          <p:cNvPr id="7171" name="Rectangle 3"/>
          <p:cNvSpPr>
            <a:spLocks noGrp="1" noChangeArrowheads="1"/>
          </p:cNvSpPr>
          <p:nvPr>
            <p:ph type="body" idx="1"/>
          </p:nvPr>
        </p:nvSpPr>
        <p:spPr>
          <a:xfrm>
            <a:off x="1981200" y="1447800"/>
            <a:ext cx="8458200" cy="4953000"/>
          </a:xfrm>
        </p:spPr>
        <p:txBody>
          <a:bodyPr>
            <a:noAutofit/>
          </a:bodyPr>
          <a:lstStyle/>
          <a:p>
            <a:pPr eaLnBrk="1" hangingPunct="1"/>
            <a:r>
              <a:rPr lang="en-US" sz="2400" i="1" dirty="0"/>
              <a:t>Introduction</a:t>
            </a:r>
            <a:r>
              <a:rPr lang="en-US" sz="2400" dirty="0"/>
              <a:t> - introduce yourself, explain the goals of the interview, reassure about the ethical issues, ask to record, present an informed consent form.</a:t>
            </a:r>
            <a:br>
              <a:rPr lang="en-US" sz="2400" dirty="0"/>
            </a:br>
            <a:r>
              <a:rPr lang="en-US" sz="2400" dirty="0"/>
              <a:t> </a:t>
            </a:r>
          </a:p>
          <a:p>
            <a:pPr eaLnBrk="1" hangingPunct="1"/>
            <a:r>
              <a:rPr lang="en-US" sz="2400" i="1" dirty="0"/>
              <a:t>Warm-up</a:t>
            </a:r>
            <a:r>
              <a:rPr lang="en-US" sz="2400" dirty="0"/>
              <a:t> - make first questions easy &amp; non-threatening. </a:t>
            </a:r>
            <a:br>
              <a:rPr lang="en-US" sz="2400" dirty="0"/>
            </a:br>
            <a:endParaRPr lang="en-US" sz="2400" dirty="0"/>
          </a:p>
          <a:p>
            <a:pPr eaLnBrk="1" hangingPunct="1"/>
            <a:r>
              <a:rPr lang="en-US" sz="2400" i="1" dirty="0"/>
              <a:t>Main body – </a:t>
            </a:r>
            <a:r>
              <a:rPr lang="en-US" sz="2400" dirty="0"/>
              <a:t>present questions in a</a:t>
            </a:r>
            <a:r>
              <a:rPr lang="en-US" sz="2400" i="1" dirty="0"/>
              <a:t> </a:t>
            </a:r>
            <a:r>
              <a:rPr lang="en-US" sz="2400" dirty="0"/>
              <a:t>logical</a:t>
            </a:r>
            <a:r>
              <a:rPr lang="en-US" sz="2400" i="1" dirty="0"/>
              <a:t> </a:t>
            </a:r>
            <a:r>
              <a:rPr lang="en-US" sz="2400" dirty="0"/>
              <a:t>order</a:t>
            </a:r>
            <a:br>
              <a:rPr lang="en-US" sz="2400" dirty="0"/>
            </a:br>
            <a:endParaRPr lang="en-US" sz="2400" dirty="0"/>
          </a:p>
          <a:p>
            <a:pPr eaLnBrk="1" hangingPunct="1"/>
            <a:r>
              <a:rPr lang="en-US" sz="2400" i="1" dirty="0"/>
              <a:t>A cool-off period - </a:t>
            </a:r>
            <a:r>
              <a:rPr lang="en-US" sz="2400" dirty="0"/>
              <a:t>include</a:t>
            </a:r>
            <a:r>
              <a:rPr lang="en-US" sz="2400" i="1" dirty="0"/>
              <a:t> </a:t>
            </a:r>
            <a:r>
              <a:rPr lang="en-US" sz="2400" dirty="0"/>
              <a:t>a few easy questions to defuse tension at the end</a:t>
            </a:r>
            <a:br>
              <a:rPr lang="en-US" sz="2400" dirty="0"/>
            </a:br>
            <a:endParaRPr lang="en-US" sz="2400" dirty="0"/>
          </a:p>
          <a:p>
            <a:pPr eaLnBrk="1" hangingPunct="1"/>
            <a:r>
              <a:rPr lang="en-US" sz="2400" i="1" dirty="0"/>
              <a:t>Closure - </a:t>
            </a:r>
            <a:r>
              <a:rPr lang="en-US" sz="2400" dirty="0"/>
              <a:t>thank interviewee, signal the end, </a:t>
            </a:r>
            <a:br>
              <a:rPr lang="en-US" sz="2400" dirty="0"/>
            </a:br>
            <a:r>
              <a:rPr lang="en-US" sz="2400" dirty="0" err="1"/>
              <a:t>e.g</a:t>
            </a:r>
            <a:r>
              <a:rPr lang="en-US" sz="2400" dirty="0"/>
              <a:t>, switch recorder off.</a:t>
            </a:r>
          </a:p>
        </p:txBody>
      </p:sp>
    </p:spTree>
    <p:extLst>
      <p:ext uri="{BB962C8B-B14F-4D97-AF65-F5344CB8AC3E}">
        <p14:creationId xmlns:p14="http://schemas.microsoft.com/office/powerpoint/2010/main" val="21989527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09800" y="304800"/>
            <a:ext cx="7772400" cy="1143000"/>
          </a:xfrm>
        </p:spPr>
        <p:txBody>
          <a:bodyPr/>
          <a:lstStyle/>
          <a:p>
            <a:pPr eaLnBrk="1" hangingPunct="1"/>
            <a:r>
              <a:rPr lang="en-US" b="1" u="sng" dirty="0" smtClean="0"/>
              <a:t>Group interviews</a:t>
            </a:r>
          </a:p>
        </p:txBody>
      </p:sp>
      <p:sp>
        <p:nvSpPr>
          <p:cNvPr id="10243" name="Rectangle 3"/>
          <p:cNvSpPr>
            <a:spLocks noGrp="1" noChangeArrowheads="1"/>
          </p:cNvSpPr>
          <p:nvPr>
            <p:ph type="body" idx="1"/>
          </p:nvPr>
        </p:nvSpPr>
        <p:spPr>
          <a:xfrm>
            <a:off x="2286000" y="1676400"/>
            <a:ext cx="7772400" cy="5410200"/>
          </a:xfrm>
        </p:spPr>
        <p:txBody>
          <a:bodyPr/>
          <a:lstStyle/>
          <a:p>
            <a:pPr eaLnBrk="1" hangingPunct="1"/>
            <a:r>
              <a:rPr lang="en-US" dirty="0" smtClean="0"/>
              <a:t>Also known as ‘focus groups’</a:t>
            </a:r>
          </a:p>
          <a:p>
            <a:pPr eaLnBrk="1" hangingPunct="1"/>
            <a:r>
              <a:rPr lang="en-US" dirty="0" smtClean="0"/>
              <a:t>Typically 3-10 participants</a:t>
            </a:r>
          </a:p>
          <a:p>
            <a:pPr eaLnBrk="1" hangingPunct="1"/>
            <a:r>
              <a:rPr lang="en-US" dirty="0" smtClean="0"/>
              <a:t>Provide a diverse range of opinions</a:t>
            </a:r>
          </a:p>
          <a:p>
            <a:pPr eaLnBrk="1" hangingPunct="1"/>
            <a:r>
              <a:rPr lang="en-US" dirty="0" smtClean="0"/>
              <a:t>Need to be managed to:</a:t>
            </a:r>
            <a:br>
              <a:rPr lang="en-US" dirty="0" smtClean="0"/>
            </a:br>
            <a:r>
              <a:rPr lang="en-US" dirty="0" smtClean="0"/>
              <a:t>- ensure everyone contributes</a:t>
            </a:r>
            <a:br>
              <a:rPr lang="en-US" dirty="0" smtClean="0"/>
            </a:br>
            <a:r>
              <a:rPr lang="en-US" dirty="0" smtClean="0"/>
              <a:t>- discussion isn’t dominated by one person</a:t>
            </a:r>
            <a:br>
              <a:rPr lang="en-US" dirty="0" smtClean="0"/>
            </a:br>
            <a:r>
              <a:rPr lang="en-US" dirty="0" smtClean="0"/>
              <a:t>- the agenda of topics is covered</a:t>
            </a:r>
          </a:p>
          <a:p>
            <a:pPr eaLnBrk="1" hangingPunct="1"/>
            <a:endParaRPr lang="en-US" dirty="0" smtClean="0"/>
          </a:p>
        </p:txBody>
      </p:sp>
    </p:spTree>
    <p:extLst>
      <p:ext uri="{BB962C8B-B14F-4D97-AF65-F5344CB8AC3E}">
        <p14:creationId xmlns:p14="http://schemas.microsoft.com/office/powerpoint/2010/main" val="294179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209800" y="381000"/>
            <a:ext cx="7772400" cy="1143000"/>
          </a:xfrm>
        </p:spPr>
        <p:txBody>
          <a:bodyPr/>
          <a:lstStyle/>
          <a:p>
            <a:pPr eaLnBrk="1" hangingPunct="1"/>
            <a:r>
              <a:rPr lang="en-US" b="1" u="sng" dirty="0" smtClean="0"/>
              <a:t>Analyzing Data</a:t>
            </a:r>
          </a:p>
        </p:txBody>
      </p:sp>
      <p:sp>
        <p:nvSpPr>
          <p:cNvPr id="11267" name="Rectangle 3"/>
          <p:cNvSpPr>
            <a:spLocks noGrp="1" noChangeArrowheads="1"/>
          </p:cNvSpPr>
          <p:nvPr>
            <p:ph type="body" idx="1"/>
          </p:nvPr>
        </p:nvSpPr>
        <p:spPr>
          <a:xfrm>
            <a:off x="2133600" y="1676400"/>
            <a:ext cx="7848600" cy="4876800"/>
          </a:xfrm>
        </p:spPr>
        <p:txBody>
          <a:bodyPr/>
          <a:lstStyle/>
          <a:p>
            <a:pPr eaLnBrk="1" hangingPunct="1"/>
            <a:r>
              <a:rPr lang="en-US" dirty="0" smtClean="0"/>
              <a:t>Depends on the type (Questionnaire/Interview/Focus Group)</a:t>
            </a:r>
          </a:p>
          <a:p>
            <a:pPr eaLnBrk="1" hangingPunct="1"/>
            <a:r>
              <a:rPr lang="en-US" dirty="0" smtClean="0"/>
              <a:t>Structured interviews can be analyzed like questionnaires (Quantitative.. )</a:t>
            </a:r>
          </a:p>
          <a:p>
            <a:pPr eaLnBrk="1" hangingPunct="1"/>
            <a:r>
              <a:rPr lang="en-US" dirty="0" smtClean="0"/>
              <a:t>Unstructured interviews are like participant observation (Qualitative)</a:t>
            </a:r>
          </a:p>
          <a:p>
            <a:pPr eaLnBrk="1" hangingPunct="1"/>
            <a:r>
              <a:rPr lang="en-US" dirty="0" smtClean="0"/>
              <a:t>It is best to analyze unstructured interviews as soon as possible to identify topics and themes from the data</a:t>
            </a:r>
          </a:p>
          <a:p>
            <a:pPr eaLnBrk="1" hangingPunct="1"/>
            <a:endParaRPr lang="en-US" dirty="0" smtClean="0"/>
          </a:p>
        </p:txBody>
      </p:sp>
    </p:spTree>
    <p:extLst>
      <p:ext uri="{BB962C8B-B14F-4D97-AF65-F5344CB8AC3E}">
        <p14:creationId xmlns:p14="http://schemas.microsoft.com/office/powerpoint/2010/main" val="1178580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t>Heuristic Evaluation (</a:t>
            </a:r>
            <a:r>
              <a:rPr lang="en-US" sz="4000" b="1" u="sng" dirty="0" smtClean="0"/>
              <a:t>HE)</a:t>
            </a:r>
            <a:endParaRPr lang="en-US" sz="4000" u="sng" dirty="0"/>
          </a:p>
        </p:txBody>
      </p:sp>
      <p:sp>
        <p:nvSpPr>
          <p:cNvPr id="3" name="Content Placeholder 2"/>
          <p:cNvSpPr>
            <a:spLocks noGrp="1"/>
          </p:cNvSpPr>
          <p:nvPr>
            <p:ph idx="1"/>
          </p:nvPr>
        </p:nvSpPr>
        <p:spPr>
          <a:xfrm>
            <a:off x="838200" y="1543237"/>
            <a:ext cx="10515600" cy="4351338"/>
          </a:xfrm>
        </p:spPr>
        <p:txBody>
          <a:bodyPr>
            <a:noAutofit/>
          </a:bodyPr>
          <a:lstStyle/>
          <a:p>
            <a:r>
              <a:rPr lang="en-US" sz="2400" dirty="0"/>
              <a:t>(from Greek </a:t>
            </a:r>
            <a:r>
              <a:rPr lang="en-US" sz="2400" dirty="0" err="1"/>
              <a:t>heuriskein</a:t>
            </a:r>
            <a:r>
              <a:rPr lang="en-US" sz="2400" dirty="0"/>
              <a:t> = to discover) </a:t>
            </a:r>
            <a:endParaRPr lang="en-US" sz="2400" dirty="0" smtClean="0"/>
          </a:p>
          <a:p>
            <a:r>
              <a:rPr lang="en-US" sz="2400" dirty="0" smtClean="0"/>
              <a:t>It is </a:t>
            </a:r>
            <a:r>
              <a:rPr lang="en-US" sz="2400" dirty="0"/>
              <a:t>the most common informal method. </a:t>
            </a:r>
            <a:endParaRPr lang="en-US" sz="2400" dirty="0" smtClean="0"/>
          </a:p>
          <a:p>
            <a:r>
              <a:rPr lang="en-US" sz="2400" dirty="0" smtClean="0"/>
              <a:t>It </a:t>
            </a:r>
            <a:r>
              <a:rPr lang="en-US" sz="2400" dirty="0"/>
              <a:t>involves having </a:t>
            </a:r>
            <a:r>
              <a:rPr lang="en-US" sz="2400" dirty="0" smtClean="0"/>
              <a:t>a set of usability </a:t>
            </a:r>
            <a:r>
              <a:rPr lang="en-US" sz="2400" dirty="0"/>
              <a:t>specialists </a:t>
            </a:r>
            <a:r>
              <a:rPr lang="en-US" sz="2400" dirty="0" smtClean="0"/>
              <a:t>where each specialist/ evaluator inspects the interface </a:t>
            </a:r>
            <a:r>
              <a:rPr lang="en-US" sz="2400" dirty="0" smtClean="0">
                <a:solidFill>
                  <a:srgbClr val="FF0000"/>
                </a:solidFill>
              </a:rPr>
              <a:t>alone</a:t>
            </a:r>
            <a:r>
              <a:rPr lang="en-US" sz="2400" dirty="0" smtClean="0"/>
              <a:t>. (</a:t>
            </a:r>
            <a:r>
              <a:rPr lang="en-US" sz="2400" dirty="0"/>
              <a:t>Nielsen and Mack, 1994). </a:t>
            </a:r>
            <a:endParaRPr lang="en-US" sz="2400" dirty="0" smtClean="0"/>
          </a:p>
          <a:p>
            <a:r>
              <a:rPr lang="en-US" sz="2400" dirty="0" smtClean="0"/>
              <a:t>An </a:t>
            </a:r>
            <a:r>
              <a:rPr lang="en-US" sz="2400" dirty="0" smtClean="0"/>
              <a:t>important technique in </a:t>
            </a:r>
            <a:r>
              <a:rPr lang="en-US" sz="2400" dirty="0"/>
              <a:t>order to ensure independent and unbiased evaluations. </a:t>
            </a:r>
            <a:endParaRPr lang="en-US" sz="2400" dirty="0" smtClean="0"/>
          </a:p>
          <a:p>
            <a:r>
              <a:rPr lang="en-US" sz="2400" dirty="0"/>
              <a:t>Only after all the evaluations have been completed, the evaluators are allowed to communicate and aggregate their findings. </a:t>
            </a:r>
          </a:p>
          <a:p>
            <a:r>
              <a:rPr lang="en-US" sz="2400" dirty="0" smtClean="0"/>
              <a:t>During </a:t>
            </a:r>
            <a:r>
              <a:rPr lang="en-US" sz="2400" dirty="0"/>
              <a:t>a single evaluation session, the evaluator goes through the interface several times and inspects the various dialogue elements and compares them with a list of recognized usability principles (e.g. the Usability Heuristics by Nielsen (Nielsen, 1994)). </a:t>
            </a:r>
            <a:endParaRPr lang="en-US" sz="2400" dirty="0" smtClean="0"/>
          </a:p>
        </p:txBody>
      </p:sp>
    </p:spTree>
    <p:extLst>
      <p:ext uri="{BB962C8B-B14F-4D97-AF65-F5344CB8AC3E}">
        <p14:creationId xmlns:p14="http://schemas.microsoft.com/office/powerpoint/2010/main" val="19664181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endParaRPr lang="en-US" sz="4000" dirty="0" smtClean="0"/>
          </a:p>
          <a:p>
            <a:pPr marL="0" indent="0" algn="ctr">
              <a:buNone/>
            </a:pPr>
            <a:endParaRPr lang="en-US" sz="4000" dirty="0"/>
          </a:p>
          <a:p>
            <a:pPr marL="0" indent="0" algn="ctr">
              <a:buNone/>
            </a:pPr>
            <a:r>
              <a:rPr lang="en-US" sz="4400" dirty="0" smtClean="0"/>
              <a:t>Thanks!</a:t>
            </a:r>
            <a:endParaRPr lang="en-US" sz="4400" dirty="0"/>
          </a:p>
        </p:txBody>
      </p:sp>
    </p:spTree>
    <p:extLst>
      <p:ext uri="{BB962C8B-B14F-4D97-AF65-F5344CB8AC3E}">
        <p14:creationId xmlns:p14="http://schemas.microsoft.com/office/powerpoint/2010/main" val="4097356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There are different versions of HE </a:t>
            </a:r>
            <a:r>
              <a:rPr lang="en-US" dirty="0" smtClean="0"/>
              <a:t>currently based on heuristics... </a:t>
            </a:r>
          </a:p>
          <a:p>
            <a:r>
              <a:rPr lang="en-US" dirty="0" smtClean="0"/>
              <a:t>The </a:t>
            </a:r>
            <a:r>
              <a:rPr lang="en-US" dirty="0"/>
              <a:t>heuristics to be used need to be carefully selected so that they reflect the specific system being inspected, this especially under the viewpoint of Web-based services where additional heuristics become increasingly important. </a:t>
            </a:r>
          </a:p>
          <a:p>
            <a:r>
              <a:rPr lang="en-US" dirty="0"/>
              <a:t>Usually 3 to 5 expert evaluators are necessary.</a:t>
            </a:r>
          </a:p>
          <a:p>
            <a:pPr marL="0" indent="0">
              <a:buNone/>
            </a:pPr>
            <a:endParaRPr lang="en-US" dirty="0"/>
          </a:p>
        </p:txBody>
      </p:sp>
      <p:sp>
        <p:nvSpPr>
          <p:cNvPr id="4" name="Title 1"/>
          <p:cNvSpPr>
            <a:spLocks noGrp="1"/>
          </p:cNvSpPr>
          <p:nvPr>
            <p:ph type="title"/>
          </p:nvPr>
        </p:nvSpPr>
        <p:spPr>
          <a:xfrm>
            <a:off x="838200" y="365125"/>
            <a:ext cx="10515600" cy="1325563"/>
          </a:xfrm>
        </p:spPr>
        <p:txBody>
          <a:bodyPr>
            <a:normAutofit/>
          </a:bodyPr>
          <a:lstStyle/>
          <a:p>
            <a:r>
              <a:rPr lang="en-US" sz="4000" b="1" u="sng" dirty="0"/>
              <a:t>Heuristic Evaluation (</a:t>
            </a:r>
            <a:r>
              <a:rPr lang="en-US" sz="4000" b="1" u="sng" dirty="0" smtClean="0"/>
              <a:t>HE)</a:t>
            </a:r>
            <a:endParaRPr lang="en-US" sz="4000" u="sng" dirty="0"/>
          </a:p>
        </p:txBody>
      </p:sp>
    </p:spTree>
    <p:extLst>
      <p:ext uri="{BB962C8B-B14F-4D97-AF65-F5344CB8AC3E}">
        <p14:creationId xmlns:p14="http://schemas.microsoft.com/office/powerpoint/2010/main" val="4292849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smtClean="0"/>
              <a:t>Advantages</a:t>
            </a:r>
            <a:endParaRPr lang="en-US" sz="4000" u="sng" dirty="0"/>
          </a:p>
        </p:txBody>
      </p:sp>
      <p:sp>
        <p:nvSpPr>
          <p:cNvPr id="3" name="Content Placeholder 2"/>
          <p:cNvSpPr>
            <a:spLocks noGrp="1"/>
          </p:cNvSpPr>
          <p:nvPr>
            <p:ph idx="1"/>
          </p:nvPr>
        </p:nvSpPr>
        <p:spPr>
          <a:xfrm>
            <a:off x="838200" y="1825625"/>
            <a:ext cx="10515600" cy="4360022"/>
          </a:xfrm>
        </p:spPr>
        <p:txBody>
          <a:bodyPr/>
          <a:lstStyle/>
          <a:p>
            <a:r>
              <a:rPr lang="en-US" dirty="0" smtClean="0"/>
              <a:t>Application </a:t>
            </a:r>
            <a:r>
              <a:rPr lang="en-US" dirty="0"/>
              <a:t>of recognized and accepted principles</a:t>
            </a:r>
            <a:r>
              <a:rPr lang="en-US" dirty="0" smtClean="0"/>
              <a:t>; (as this focuses on theory)</a:t>
            </a:r>
          </a:p>
          <a:p>
            <a:r>
              <a:rPr lang="en-US" dirty="0" smtClean="0"/>
              <a:t>Intuitive</a:t>
            </a:r>
            <a:r>
              <a:rPr lang="en-US" dirty="0"/>
              <a:t>; usability </a:t>
            </a:r>
            <a:r>
              <a:rPr lang="en-US" dirty="0" smtClean="0"/>
              <a:t>problems get identified early </a:t>
            </a:r>
            <a:r>
              <a:rPr lang="en-US" dirty="0"/>
              <a:t>in the development process; </a:t>
            </a:r>
            <a:endParaRPr lang="en-US" dirty="0" smtClean="0"/>
          </a:p>
          <a:p>
            <a:r>
              <a:rPr lang="en-US" dirty="0" smtClean="0"/>
              <a:t>Effective </a:t>
            </a:r>
            <a:r>
              <a:rPr lang="en-US" dirty="0"/>
              <a:t>identification of major and minor problems; </a:t>
            </a:r>
            <a:endParaRPr lang="en-US" dirty="0" smtClean="0"/>
          </a:p>
          <a:p>
            <a:r>
              <a:rPr lang="en-US" dirty="0" smtClean="0"/>
              <a:t>HE </a:t>
            </a:r>
            <a:r>
              <a:rPr lang="en-US" dirty="0"/>
              <a:t>can be used throughout the development process;</a:t>
            </a:r>
          </a:p>
        </p:txBody>
      </p:sp>
    </p:spTree>
    <p:extLst>
      <p:ext uri="{BB962C8B-B14F-4D97-AF65-F5344CB8AC3E}">
        <p14:creationId xmlns:p14="http://schemas.microsoft.com/office/powerpoint/2010/main" val="1398656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smtClean="0"/>
              <a:t>Disadvantages</a:t>
            </a:r>
            <a:endParaRPr lang="en-US" sz="4000" u="sng" dirty="0"/>
          </a:p>
        </p:txBody>
      </p:sp>
      <p:sp>
        <p:nvSpPr>
          <p:cNvPr id="3" name="Content Placeholder 2"/>
          <p:cNvSpPr>
            <a:spLocks noGrp="1"/>
          </p:cNvSpPr>
          <p:nvPr>
            <p:ph idx="1"/>
          </p:nvPr>
        </p:nvSpPr>
        <p:spPr/>
        <p:txBody>
          <a:bodyPr/>
          <a:lstStyle/>
          <a:p>
            <a:r>
              <a:rPr lang="en-US" dirty="0" smtClean="0"/>
              <a:t>Disassociation </a:t>
            </a:r>
            <a:r>
              <a:rPr lang="en-US" dirty="0"/>
              <a:t>from end users; </a:t>
            </a:r>
            <a:endParaRPr lang="en-US" dirty="0" smtClean="0"/>
          </a:p>
          <a:p>
            <a:r>
              <a:rPr lang="en-US" dirty="0" smtClean="0"/>
              <a:t>Does </a:t>
            </a:r>
            <a:r>
              <a:rPr lang="en-US" dirty="0"/>
              <a:t>not identify or allow for unknown users’ needs; </a:t>
            </a:r>
            <a:endParaRPr lang="en-US" dirty="0" smtClean="0"/>
          </a:p>
          <a:p>
            <a:r>
              <a:rPr lang="en-US" dirty="0" smtClean="0"/>
              <a:t>Unreliable </a:t>
            </a:r>
            <a:r>
              <a:rPr lang="en-US" dirty="0"/>
              <a:t>domain specific problem identification; </a:t>
            </a:r>
            <a:endParaRPr lang="en-US" dirty="0" smtClean="0"/>
          </a:p>
          <a:p>
            <a:r>
              <a:rPr lang="en-US" dirty="0" smtClean="0"/>
              <a:t>HE </a:t>
            </a:r>
            <a:r>
              <a:rPr lang="en-US" dirty="0"/>
              <a:t>does not necessarily result in evaluating the complete design since there is no mechanism to ensure the entire design is explored, </a:t>
            </a:r>
            <a:endParaRPr lang="en-US" dirty="0" smtClean="0"/>
          </a:p>
          <a:p>
            <a:r>
              <a:rPr lang="en-US" dirty="0" smtClean="0"/>
              <a:t>Results in evaluators focusing </a:t>
            </a:r>
            <a:r>
              <a:rPr lang="en-US" dirty="0"/>
              <a:t>too much on one section or another; </a:t>
            </a:r>
          </a:p>
        </p:txBody>
      </p:sp>
    </p:spTree>
    <p:extLst>
      <p:ext uri="{BB962C8B-B14F-4D97-AF65-F5344CB8AC3E}">
        <p14:creationId xmlns:p14="http://schemas.microsoft.com/office/powerpoint/2010/main" val="31869216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Cognitive Walkthrough</a:t>
            </a:r>
            <a:endParaRPr lang="en-US" b="1" u="sng" dirty="0"/>
          </a:p>
        </p:txBody>
      </p:sp>
      <p:sp>
        <p:nvSpPr>
          <p:cNvPr id="3" name="Content Placeholder 2"/>
          <p:cNvSpPr>
            <a:spLocks noGrp="1"/>
          </p:cNvSpPr>
          <p:nvPr>
            <p:ph idx="1"/>
          </p:nvPr>
        </p:nvSpPr>
        <p:spPr>
          <a:xfrm>
            <a:off x="838200" y="1455313"/>
            <a:ext cx="10515600" cy="4721650"/>
          </a:xfrm>
        </p:spPr>
        <p:txBody>
          <a:bodyPr>
            <a:normAutofit fontScale="92500" lnSpcReduction="20000"/>
          </a:bodyPr>
          <a:lstStyle/>
          <a:p>
            <a:pPr>
              <a:buFont typeface="Wingdings" pitchFamily="2" charset="2"/>
              <a:buChar char="Ø"/>
            </a:pPr>
            <a:r>
              <a:rPr lang="en-US" dirty="0"/>
              <a:t>The </a:t>
            </a:r>
            <a:r>
              <a:rPr lang="en-US" b="1" dirty="0"/>
              <a:t>cognitive walkthrough</a:t>
            </a:r>
            <a:r>
              <a:rPr lang="en-US" dirty="0"/>
              <a:t> method is another usability inspection method used to ide</a:t>
            </a:r>
            <a:r>
              <a:rPr lang="en-US" dirty="0">
                <a:hlinkClick r:id="rId2" tooltip="Usability inspection method"/>
              </a:rPr>
              <a:t>n</a:t>
            </a:r>
            <a:r>
              <a:rPr lang="en-US" dirty="0"/>
              <a:t>tify usability issues in interactive systems, </a:t>
            </a:r>
          </a:p>
          <a:p>
            <a:pPr>
              <a:buFont typeface="Wingdings" pitchFamily="2" charset="2"/>
              <a:buChar char="Ø"/>
            </a:pPr>
            <a:r>
              <a:rPr lang="en-US" dirty="0" smtClean="0"/>
              <a:t>This method starts </a:t>
            </a:r>
            <a:r>
              <a:rPr lang="en-US" dirty="0"/>
              <a:t>with a </a:t>
            </a:r>
            <a:r>
              <a:rPr lang="en-US" dirty="0">
                <a:hlinkClick r:id="rId3" tooltip="Task analysis"/>
              </a:rPr>
              <a:t>task analysis</a:t>
            </a:r>
            <a:r>
              <a:rPr lang="en-US" dirty="0"/>
              <a:t> that specifies the sequence of steps or actions required by a user to accomplish a task, and the system responses to those actions. </a:t>
            </a:r>
            <a:endParaRPr lang="en-US" dirty="0" smtClean="0"/>
          </a:p>
          <a:p>
            <a:pPr>
              <a:buFont typeface="Wingdings" pitchFamily="2" charset="2"/>
              <a:buChar char="Ø"/>
            </a:pPr>
            <a:r>
              <a:rPr lang="en-US" dirty="0" smtClean="0"/>
              <a:t>Tasks </a:t>
            </a:r>
            <a:r>
              <a:rPr lang="en-US" dirty="0"/>
              <a:t>are then divided up into a simple process to follow. So, for example, the log in process on a website might look like this:</a:t>
            </a:r>
          </a:p>
          <a:p>
            <a:pPr lvl="1"/>
            <a:r>
              <a:rPr lang="en-US" dirty="0"/>
              <a:t>Open browser</a:t>
            </a:r>
          </a:p>
          <a:p>
            <a:pPr lvl="1"/>
            <a:r>
              <a:rPr lang="en-US" dirty="0"/>
              <a:t>Navigate to site</a:t>
            </a:r>
          </a:p>
          <a:p>
            <a:pPr lvl="1"/>
            <a:r>
              <a:rPr lang="en-US" dirty="0"/>
              <a:t>Click login button</a:t>
            </a:r>
          </a:p>
          <a:p>
            <a:pPr lvl="1"/>
            <a:r>
              <a:rPr lang="en-US" dirty="0"/>
              <a:t>Enter user name in user name field</a:t>
            </a:r>
          </a:p>
          <a:p>
            <a:pPr lvl="1"/>
            <a:r>
              <a:rPr lang="en-US" dirty="0"/>
              <a:t>Enter password in password field</a:t>
            </a:r>
          </a:p>
          <a:p>
            <a:pPr lvl="1"/>
            <a:r>
              <a:rPr lang="en-US" dirty="0"/>
              <a:t>Click the login </a:t>
            </a:r>
            <a:r>
              <a:rPr lang="en-US" dirty="0" smtClean="0"/>
              <a:t>button</a:t>
            </a:r>
          </a:p>
          <a:p>
            <a:pPr>
              <a:buFont typeface="Wingdings" panose="05000000000000000000" pitchFamily="2" charset="2"/>
              <a:buChar char="Ø"/>
            </a:pPr>
            <a:r>
              <a:rPr lang="en-US" dirty="0" smtClean="0"/>
              <a:t>Sometimes for complex tasks, Diagrammatic representation is also used </a:t>
            </a:r>
            <a:endParaRPr lang="en-US" dirty="0"/>
          </a:p>
        </p:txBody>
      </p:sp>
    </p:spTree>
    <p:extLst>
      <p:ext uri="{BB962C8B-B14F-4D97-AF65-F5344CB8AC3E}">
        <p14:creationId xmlns:p14="http://schemas.microsoft.com/office/powerpoint/2010/main" val="2096753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Cognitive Walkthrough</a:t>
            </a:r>
            <a:endParaRPr lang="en-US" b="1" u="sng" dirty="0"/>
          </a:p>
        </p:txBody>
      </p:sp>
      <p:sp>
        <p:nvSpPr>
          <p:cNvPr id="3" name="Content Placeholder 2"/>
          <p:cNvSpPr>
            <a:spLocks noGrp="1"/>
          </p:cNvSpPr>
          <p:nvPr>
            <p:ph idx="1"/>
          </p:nvPr>
        </p:nvSpPr>
        <p:spPr>
          <a:xfrm>
            <a:off x="838200" y="1479176"/>
            <a:ext cx="10515600" cy="4881283"/>
          </a:xfrm>
        </p:spPr>
        <p:txBody>
          <a:bodyPr>
            <a:normAutofit/>
          </a:bodyPr>
          <a:lstStyle/>
          <a:p>
            <a:pPr>
              <a:buFont typeface="Wingdings" pitchFamily="2" charset="2"/>
              <a:buChar char="Ø"/>
            </a:pPr>
            <a:r>
              <a:rPr lang="en-US" dirty="0" smtClean="0"/>
              <a:t>It </a:t>
            </a:r>
            <a:r>
              <a:rPr lang="en-US" dirty="0" smtClean="0"/>
              <a:t>is </a:t>
            </a:r>
            <a:r>
              <a:rPr lang="en-US" dirty="0"/>
              <a:t>designed to see whether or not a </a:t>
            </a:r>
            <a:r>
              <a:rPr lang="en-US" u="sng" dirty="0">
                <a:solidFill>
                  <a:schemeClr val="accent5"/>
                </a:solidFill>
              </a:rPr>
              <a:t>new user </a:t>
            </a:r>
            <a:r>
              <a:rPr lang="en-US" dirty="0"/>
              <a:t>can easily carry out tasks within a given system. It is a task-specific approach to usability (in </a:t>
            </a:r>
            <a:r>
              <a:rPr lang="en-US" dirty="0">
                <a:hlinkClick r:id="rId2" tooltip="What is Contrast?"/>
              </a:rPr>
              <a:t>contrast</a:t>
            </a:r>
            <a:r>
              <a:rPr lang="en-US" dirty="0"/>
              <a:t> to </a:t>
            </a:r>
            <a:r>
              <a:rPr lang="en-US" dirty="0">
                <a:hlinkClick r:id="rId3" tooltip="What is Heuristic Evaluation?"/>
              </a:rPr>
              <a:t>heuristic evaluation</a:t>
            </a:r>
            <a:r>
              <a:rPr lang="en-US" dirty="0"/>
              <a:t> which is a more holistic usability inspection). </a:t>
            </a:r>
            <a:endParaRPr lang="en-US" dirty="0" smtClean="0"/>
          </a:p>
          <a:p>
            <a:pPr>
              <a:buFont typeface="Wingdings" pitchFamily="2" charset="2"/>
              <a:buChar char="Ø"/>
            </a:pPr>
            <a:r>
              <a:rPr lang="en-US" dirty="0" smtClean="0"/>
              <a:t>The method is rooted in the notion that users typically prefer to learn a system by using it to accomplish tasks…. for example, rather than studying a manual.</a:t>
            </a:r>
          </a:p>
          <a:p>
            <a:pPr>
              <a:buFont typeface="Wingdings" pitchFamily="2" charset="2"/>
              <a:buChar char="Ø"/>
            </a:pPr>
            <a:r>
              <a:rPr lang="en-US" dirty="0" smtClean="0"/>
              <a:t>The </a:t>
            </a:r>
            <a:r>
              <a:rPr lang="en-US" dirty="0" smtClean="0"/>
              <a:t>method is good --- for its ability to generate results quickly with low cost, especially when compared to </a:t>
            </a:r>
            <a:r>
              <a:rPr lang="en-US" dirty="0" smtClean="0">
                <a:hlinkClick r:id="rId4" tooltip="Usability testing"/>
              </a:rPr>
              <a:t>usability testing</a:t>
            </a:r>
            <a:r>
              <a:rPr lang="en-US" dirty="0" smtClean="0"/>
              <a:t>, as well as the ability to apply the method early in the design phases, before coding even begins.</a:t>
            </a:r>
            <a:endParaRPr lang="en-US" dirty="0"/>
          </a:p>
        </p:txBody>
      </p:sp>
    </p:spTree>
    <p:extLst>
      <p:ext uri="{BB962C8B-B14F-4D97-AF65-F5344CB8AC3E}">
        <p14:creationId xmlns:p14="http://schemas.microsoft.com/office/powerpoint/2010/main" val="1048509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smtClean="0"/>
              <a:t>Advantages</a:t>
            </a:r>
            <a:endParaRPr lang="en-US" sz="4000" u="sng" dirty="0"/>
          </a:p>
        </p:txBody>
      </p:sp>
      <p:sp>
        <p:nvSpPr>
          <p:cNvPr id="3" name="Content Placeholder 2"/>
          <p:cNvSpPr>
            <a:spLocks noGrp="1"/>
          </p:cNvSpPr>
          <p:nvPr>
            <p:ph idx="1"/>
          </p:nvPr>
        </p:nvSpPr>
        <p:spPr>
          <a:xfrm>
            <a:off x="838200" y="1825625"/>
            <a:ext cx="10515600" cy="4360022"/>
          </a:xfrm>
        </p:spPr>
        <p:txBody>
          <a:bodyPr/>
          <a:lstStyle/>
          <a:p>
            <a:r>
              <a:rPr lang="en-US" dirty="0" smtClean="0"/>
              <a:t>A </a:t>
            </a:r>
            <a:r>
              <a:rPr lang="en-US" dirty="0"/>
              <a:t>fully </a:t>
            </a:r>
            <a:r>
              <a:rPr lang="en-US" dirty="0" smtClean="0"/>
              <a:t>functioning </a:t>
            </a:r>
            <a:r>
              <a:rPr lang="en-US" dirty="0"/>
              <a:t>prototype</a:t>
            </a:r>
            <a:r>
              <a:rPr lang="en-US" dirty="0" smtClean="0"/>
              <a:t>,</a:t>
            </a:r>
          </a:p>
          <a:p>
            <a:r>
              <a:rPr lang="en-US" dirty="0" smtClean="0"/>
              <a:t>Helps </a:t>
            </a:r>
            <a:r>
              <a:rPr lang="en-US" dirty="0"/>
              <a:t>designers to </a:t>
            </a:r>
            <a:r>
              <a:rPr lang="en-US" dirty="0" smtClean="0"/>
              <a:t>understand potential </a:t>
            </a:r>
            <a:r>
              <a:rPr lang="en-US" dirty="0"/>
              <a:t>user’s perspective; </a:t>
            </a:r>
            <a:endParaRPr lang="en-US" dirty="0" smtClean="0"/>
          </a:p>
          <a:p>
            <a:r>
              <a:rPr lang="en-US" dirty="0" smtClean="0"/>
              <a:t>Very effective in identification </a:t>
            </a:r>
            <a:r>
              <a:rPr lang="en-US" dirty="0"/>
              <a:t>of problems </a:t>
            </a:r>
            <a:r>
              <a:rPr lang="en-US" dirty="0" smtClean="0"/>
              <a:t>which may arise from </a:t>
            </a:r>
            <a:r>
              <a:rPr lang="en-US" dirty="0"/>
              <a:t>interaction with the system, </a:t>
            </a:r>
            <a:endParaRPr lang="en-US" dirty="0" smtClean="0"/>
          </a:p>
          <a:p>
            <a:r>
              <a:rPr lang="en-US" dirty="0" smtClean="0"/>
              <a:t>Can </a:t>
            </a:r>
            <a:r>
              <a:rPr lang="en-US" dirty="0"/>
              <a:t>help </a:t>
            </a:r>
            <a:r>
              <a:rPr lang="en-US" dirty="0" smtClean="0"/>
              <a:t>designers to </a:t>
            </a:r>
            <a:r>
              <a:rPr lang="en-US" dirty="0"/>
              <a:t>define users’ goals and assumptions.</a:t>
            </a:r>
          </a:p>
        </p:txBody>
      </p:sp>
    </p:spTree>
    <p:extLst>
      <p:ext uri="{BB962C8B-B14F-4D97-AF65-F5344CB8AC3E}">
        <p14:creationId xmlns:p14="http://schemas.microsoft.com/office/powerpoint/2010/main" val="40339526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856</TotalTime>
  <Words>1598</Words>
  <Application>Microsoft Office PowerPoint</Application>
  <PresentationFormat>Widescreen</PresentationFormat>
  <Paragraphs>144</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Symbol</vt:lpstr>
      <vt:lpstr>Wingdings</vt:lpstr>
      <vt:lpstr>Office Theme</vt:lpstr>
      <vt:lpstr>Inspection/Evaluation  Methods</vt:lpstr>
      <vt:lpstr>Inspection Methods</vt:lpstr>
      <vt:lpstr>Heuristic Evaluation (HE)</vt:lpstr>
      <vt:lpstr>Heuristic Evaluation (HE)</vt:lpstr>
      <vt:lpstr>Advantages</vt:lpstr>
      <vt:lpstr>Disadvantages</vt:lpstr>
      <vt:lpstr>Cognitive Walkthrough</vt:lpstr>
      <vt:lpstr>Cognitive Walkthrough</vt:lpstr>
      <vt:lpstr>Advantages</vt:lpstr>
      <vt:lpstr>Disadvantages</vt:lpstr>
      <vt:lpstr>Action Analysis (AA)</vt:lpstr>
      <vt:lpstr>Advantages</vt:lpstr>
      <vt:lpstr>Disadvantages</vt:lpstr>
      <vt:lpstr>Thinking Aloud (THA)</vt:lpstr>
      <vt:lpstr>Thinking Aloud (THA)</vt:lpstr>
      <vt:lpstr>Advantages</vt:lpstr>
      <vt:lpstr>Disadvantages</vt:lpstr>
      <vt:lpstr>Field Observation</vt:lpstr>
      <vt:lpstr>Advantages</vt:lpstr>
      <vt:lpstr>Disadvantages</vt:lpstr>
      <vt:lpstr>Questionnaire</vt:lpstr>
      <vt:lpstr>Questionnaire</vt:lpstr>
      <vt:lpstr>Advantages</vt:lpstr>
      <vt:lpstr>Disadvantages</vt:lpstr>
      <vt:lpstr>Interviews</vt:lpstr>
      <vt:lpstr>Things to ponder while preparing interview questions</vt:lpstr>
      <vt:lpstr>Components of an interview</vt:lpstr>
      <vt:lpstr>Group interviews</vt:lpstr>
      <vt:lpstr>Analyzing Data</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Windows User</cp:lastModifiedBy>
  <cp:revision>43</cp:revision>
  <cp:lastPrinted>2017-09-08T08:46:33Z</cp:lastPrinted>
  <dcterms:created xsi:type="dcterms:W3CDTF">2016-08-01T09:08:15Z</dcterms:created>
  <dcterms:modified xsi:type="dcterms:W3CDTF">2018-10-08T22:08:19Z</dcterms:modified>
</cp:coreProperties>
</file>