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handoutMasterIdLst>
    <p:handoutMasterId r:id="rId26"/>
  </p:handoutMasterIdLst>
  <p:sldIdLst>
    <p:sldId id="256" r:id="rId2"/>
    <p:sldId id="257" r:id="rId3"/>
    <p:sldId id="299" r:id="rId4"/>
    <p:sldId id="300" r:id="rId5"/>
    <p:sldId id="260" r:id="rId6"/>
    <p:sldId id="289" r:id="rId7"/>
    <p:sldId id="291" r:id="rId8"/>
    <p:sldId id="301" r:id="rId9"/>
    <p:sldId id="302" r:id="rId10"/>
    <p:sldId id="280" r:id="rId11"/>
    <p:sldId id="278" r:id="rId12"/>
    <p:sldId id="283" r:id="rId13"/>
    <p:sldId id="284" r:id="rId14"/>
    <p:sldId id="285" r:id="rId15"/>
    <p:sldId id="293" r:id="rId16"/>
    <p:sldId id="294" r:id="rId17"/>
    <p:sldId id="290" r:id="rId18"/>
    <p:sldId id="292" r:id="rId19"/>
    <p:sldId id="286" r:id="rId20"/>
    <p:sldId id="281" r:id="rId21"/>
    <p:sldId id="282" r:id="rId22"/>
    <p:sldId id="287" r:id="rId23"/>
    <p:sldId id="266" r:id="rId24"/>
  </p:sldIdLst>
  <p:sldSz cx="9144000" cy="6858000" type="screen4x3"/>
  <p:notesSz cx="6954838" cy="9309100"/>
  <p:embeddedFontLst>
    <p:embeddedFont>
      <p:font typeface="Century Gothic" panose="020B0502020202020204" pitchFamily="34" charset="0"/>
      <p:regular r:id="rId27"/>
      <p:bold r:id="rId28"/>
      <p:italic r:id="rId29"/>
      <p:boldItalic r:id="rId30"/>
    </p:embeddedFont>
    <p:embeddedFont>
      <p:font typeface="Merriweather" panose="020B0604020202020204" charset="0"/>
      <p:regular r:id="rId31"/>
      <p:bold r:id="rId32"/>
      <p:italic r:id="rId33"/>
      <p:boldItalic r:id="rId34"/>
    </p:embeddedFont>
    <p:embeddedFont>
      <p:font typeface="Wingdings 3" panose="050401020108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E5DCFDFA-71A3-46BA-816E-8A1E8C9A53F9}" type="datetimeFigureOut">
              <a:rPr lang="en-US" smtClean="0"/>
              <a:t>10/19/2018</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F6E17E05-63BB-4590-B576-E0A92CB93C8A}" type="slidenum">
              <a:rPr lang="en-US" smtClean="0"/>
              <a:t>‹#›</a:t>
            </a:fld>
            <a:endParaRPr lang="en-US"/>
          </a:p>
        </p:txBody>
      </p:sp>
    </p:spTree>
    <p:extLst>
      <p:ext uri="{BB962C8B-B14F-4D97-AF65-F5344CB8AC3E}">
        <p14:creationId xmlns:p14="http://schemas.microsoft.com/office/powerpoint/2010/main" val="3627273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5485" y="4421823"/>
            <a:ext cx="5563869" cy="4189095"/>
          </a:xfrm>
          <a:prstGeom prst="rect">
            <a:avLst/>
          </a:prstGeom>
          <a:noFill/>
          <a:ln>
            <a:noFill/>
          </a:ln>
        </p:spPr>
        <p:txBody>
          <a:bodyPr lIns="92915" tIns="92915" rIns="92915" bIns="9291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745185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88" name="Shape 88"/>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65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94" name="Shape 94"/>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31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12" name="Shape 112"/>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9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12" name="Shape 112"/>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61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25" name="Shape 125"/>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472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25" name="Shape 125"/>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21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25" name="Shape 125"/>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04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95485" y="4421823"/>
            <a:ext cx="5563869" cy="4189095"/>
          </a:xfrm>
          <a:prstGeom prst="rect">
            <a:avLst/>
          </a:prstGeom>
          <a:noFill/>
          <a:ln>
            <a:noFill/>
          </a:ln>
        </p:spPr>
        <p:txBody>
          <a:bodyPr lIns="92915" tIns="92915" rIns="92915" bIns="92915" anchor="ctr" anchorCtr="0">
            <a:noAutofit/>
          </a:bodyPr>
          <a:lstStyle/>
          <a:p>
            <a:endParaRPr/>
          </a:p>
        </p:txBody>
      </p:sp>
      <p:sp>
        <p:nvSpPr>
          <p:cNvPr id="149" name="Shape 149"/>
          <p:cNvSpPr>
            <a:spLocks noGrp="1" noRot="1" noChangeAspect="1"/>
          </p:cNvSpPr>
          <p:nvPr>
            <p:ph type="sldImg" idx="2"/>
          </p:nvPr>
        </p:nvSpPr>
        <p:spPr>
          <a:xfrm>
            <a:off x="1150938" y="698500"/>
            <a:ext cx="4652962"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05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217127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36536482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2439484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790643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4148745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39525420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2110258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120112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39093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1321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9452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160504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227469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78568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211990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416389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31478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marL="0" marR="0" lvl="0" indent="0" algn="ctr" rtl="0">
              <a:spcBef>
                <a:spcPts val="0"/>
              </a:spcBef>
              <a:buSzPct val="25000"/>
              <a:buNone/>
            </a:pPr>
            <a:fld id="{00000000-1234-1234-1234-123412341234}" type="slidenum">
              <a:rPr lang="en-US" sz="1600" b="0" i="0" u="none" strike="noStrike" cap="none" smtClean="0">
                <a:solidFill>
                  <a:schemeClr val="lt2"/>
                </a:solidFill>
                <a:latin typeface="Merriweather"/>
                <a:ea typeface="Merriweather"/>
                <a:cs typeface="Merriweather"/>
                <a:sym typeface="Merriweather"/>
              </a:rPr>
              <a:t>‹#›</a:t>
            </a:fld>
            <a:endParaRPr lang="en-US" sz="1600" b="0" i="0" u="none" strike="noStrike" cap="none">
              <a:solidFill>
                <a:schemeClr val="lt2"/>
              </a:solidFill>
              <a:latin typeface="Merriweather"/>
              <a:ea typeface="Merriweather"/>
              <a:cs typeface="Merriweather"/>
              <a:sym typeface="Merriweather"/>
            </a:endParaRPr>
          </a:p>
        </p:txBody>
      </p:sp>
    </p:spTree>
    <p:extLst>
      <p:ext uri="{BB962C8B-B14F-4D97-AF65-F5344CB8AC3E}">
        <p14:creationId xmlns:p14="http://schemas.microsoft.com/office/powerpoint/2010/main" val="11882567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ctrTitle"/>
          </p:nvPr>
        </p:nvSpPr>
        <p:spPr>
          <a:xfrm>
            <a:off x="1280779" y="1133476"/>
            <a:ext cx="6620968" cy="3329581"/>
          </a:xfrm>
          <a:prstGeom prst="rect">
            <a:avLst/>
          </a:prstGeom>
          <a:noFill/>
          <a:ln>
            <a:noFill/>
          </a:ln>
        </p:spPr>
        <p:txBody>
          <a:bodyPr lIns="91425" tIns="45700" rIns="91425" bIns="45700" anchor="b" anchorCtr="0">
            <a:noAutofit/>
          </a:bodyPr>
          <a:lstStyle/>
          <a:p>
            <a:pPr marL="0" marR="0" lvl="0" indent="0" algn="ctr" rtl="0">
              <a:spcBef>
                <a:spcPts val="0"/>
              </a:spcBef>
              <a:buClr>
                <a:srgbClr val="F9F9F9"/>
              </a:buClr>
              <a:buSzPct val="25000"/>
              <a:buFont typeface="Merriweather"/>
              <a:buNone/>
            </a:pPr>
            <a:r>
              <a:rPr lang="en-US" sz="5400" b="1" i="1" u="none" strike="noStrike" cap="none" dirty="0">
                <a:solidFill>
                  <a:srgbClr val="F9F9F9"/>
                </a:solidFill>
                <a:latin typeface="Merriweather"/>
                <a:ea typeface="Merriweather"/>
                <a:cs typeface="Merriweather"/>
                <a:sym typeface="Merriweather"/>
              </a:rPr>
              <a:t>International Standards </a:t>
            </a:r>
            <a:r>
              <a:rPr lang="en-US" sz="5400" b="1" i="1" u="none" strike="noStrike" cap="none" dirty="0" smtClean="0">
                <a:solidFill>
                  <a:srgbClr val="F9F9F9"/>
                </a:solidFill>
                <a:latin typeface="Merriweather"/>
                <a:ea typeface="Merriweather"/>
                <a:cs typeface="Merriweather"/>
                <a:sym typeface="Merriweather"/>
              </a:rPr>
              <a:t>for Usability</a:t>
            </a:r>
            <a:endParaRPr lang="en-US" sz="5400" b="1" i="1" u="none" strike="noStrike" cap="none" dirty="0">
              <a:solidFill>
                <a:srgbClr val="F9F9F9"/>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product usage </a:t>
            </a:r>
            <a:r>
              <a:rPr lang="en-US" sz="3600" b="1" dirty="0" smtClean="0"/>
              <a:t>(product use in context) characteristics</a:t>
            </a:r>
            <a:br>
              <a:rPr lang="en-US" sz="3600" b="1" dirty="0" smtClean="0"/>
            </a:br>
            <a:r>
              <a:rPr lang="en-US" sz="3600" b="1" dirty="0"/>
              <a:t/>
            </a:r>
            <a:br>
              <a:rPr lang="en-US" sz="3600" b="1" dirty="0"/>
            </a:br>
            <a:r>
              <a:rPr lang="en-US" sz="3600" b="1" dirty="0" smtClean="0"/>
              <a:t/>
            </a:r>
            <a:br>
              <a:rPr lang="en-US" sz="3600" b="1" dirty="0" smtClean="0"/>
            </a:br>
            <a:endParaRPr lang="en-US" sz="3600" dirty="0"/>
          </a:p>
        </p:txBody>
      </p:sp>
      <p:sp>
        <p:nvSpPr>
          <p:cNvPr id="2" name="Text Placeholder 1"/>
          <p:cNvSpPr>
            <a:spLocks noGrp="1"/>
          </p:cNvSpPr>
          <p:nvPr>
            <p:ph idx="1"/>
          </p:nvPr>
        </p:nvSpPr>
        <p:spPr>
          <a:xfrm>
            <a:off x="636632" y="2544244"/>
            <a:ext cx="7944825" cy="4195481"/>
          </a:xfrm>
        </p:spPr>
        <p:txBody>
          <a:bodyPr>
            <a:normAutofit/>
          </a:bodyPr>
          <a:lstStyle/>
          <a:p>
            <a:r>
              <a:rPr lang="en-US" sz="2400" b="1" u="sng" dirty="0"/>
              <a:t>ISO 9241-11 (1998) Guidance on </a:t>
            </a:r>
            <a:r>
              <a:rPr lang="en-US" sz="2400" b="1" u="sng" dirty="0" smtClean="0"/>
              <a:t>Usability : </a:t>
            </a:r>
            <a:r>
              <a:rPr lang="en-US" dirty="0" smtClean="0"/>
              <a:t>explains how to identify the information that it is necessary to take into account when specifying or evaluating usability in terms of measures of </a:t>
            </a:r>
            <a:r>
              <a:rPr lang="en-US" b="1" dirty="0" smtClean="0">
                <a:solidFill>
                  <a:srgbClr val="FF0000"/>
                </a:solidFill>
              </a:rPr>
              <a:t>user performance and satisfaction. </a:t>
            </a:r>
          </a:p>
          <a:p>
            <a:endParaRPr lang="en-US" b="1" dirty="0">
              <a:solidFill>
                <a:srgbClr val="FF0000"/>
              </a:solidFill>
            </a:endParaRPr>
          </a:p>
          <a:p>
            <a:pPr marL="0" indent="0">
              <a:buNone/>
            </a:pPr>
            <a:endParaRPr lang="en-US" b="1" u="sng" dirty="0" smtClean="0"/>
          </a:p>
          <a:p>
            <a:endParaRPr lang="en-US" b="1" u="sng" dirty="0"/>
          </a:p>
        </p:txBody>
      </p:sp>
    </p:spTree>
    <p:extLst>
      <p:ext uri="{BB962C8B-B14F-4D97-AF65-F5344CB8AC3E}">
        <p14:creationId xmlns:p14="http://schemas.microsoft.com/office/powerpoint/2010/main" val="2848970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u="sng" dirty="0"/>
              <a:t>ISO 9241-11 (1998) Guidance on Usability</a:t>
            </a:r>
            <a:br>
              <a:rPr lang="en-US" sz="3600" b="1" u="sng" dirty="0"/>
            </a:br>
            <a:endParaRPr lang="en-US" sz="3600" dirty="0"/>
          </a:p>
        </p:txBody>
      </p:sp>
      <p:sp>
        <p:nvSpPr>
          <p:cNvPr id="2" name="Text Placeholder 1"/>
          <p:cNvSpPr>
            <a:spLocks noGrp="1"/>
          </p:cNvSpPr>
          <p:nvPr>
            <p:ph idx="1"/>
          </p:nvPr>
        </p:nvSpPr>
        <p:spPr>
          <a:xfrm>
            <a:off x="828436" y="1853248"/>
            <a:ext cx="6711654" cy="4195481"/>
          </a:xfrm>
        </p:spPr>
        <p:txBody>
          <a:bodyPr>
            <a:normAutofit/>
          </a:bodyPr>
          <a:lstStyle/>
          <a:p>
            <a:endParaRPr lang="en-US" b="1" u="sng" dirty="0"/>
          </a:p>
        </p:txBody>
      </p:sp>
      <p:cxnSp>
        <p:nvCxnSpPr>
          <p:cNvPr id="5" name="Straight Connector 4"/>
          <p:cNvCxnSpPr/>
          <p:nvPr/>
        </p:nvCxnSpPr>
        <p:spPr>
          <a:xfrm>
            <a:off x="3871913" y="1128713"/>
            <a:ext cx="0" cy="557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59907" y="1726725"/>
            <a:ext cx="6482815" cy="4286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4710" y="2157905"/>
            <a:ext cx="1169464" cy="726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General</a:t>
            </a:r>
            <a:endParaRPr lang="en-US" sz="1800" dirty="0"/>
          </a:p>
        </p:txBody>
      </p:sp>
      <p:cxnSp>
        <p:nvCxnSpPr>
          <p:cNvPr id="12" name="Straight Connector 11"/>
          <p:cNvCxnSpPr/>
          <p:nvPr/>
        </p:nvCxnSpPr>
        <p:spPr>
          <a:xfrm>
            <a:off x="959907" y="1769587"/>
            <a:ext cx="0" cy="4962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5872" y="2139134"/>
            <a:ext cx="1779986" cy="699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Material Requirements</a:t>
            </a:r>
            <a:endParaRPr lang="en-US" sz="1800" dirty="0"/>
          </a:p>
        </p:txBody>
      </p:sp>
      <p:sp>
        <p:nvSpPr>
          <p:cNvPr id="14" name="Rectangle 13"/>
          <p:cNvSpPr/>
          <p:nvPr/>
        </p:nvSpPr>
        <p:spPr>
          <a:xfrm>
            <a:off x="4583716" y="2085888"/>
            <a:ext cx="1772366" cy="771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Environment</a:t>
            </a:r>
            <a:endParaRPr lang="en-US" sz="1800" dirty="0"/>
          </a:p>
        </p:txBody>
      </p:sp>
      <p:sp>
        <p:nvSpPr>
          <p:cNvPr id="15" name="Rectangle 14"/>
          <p:cNvSpPr/>
          <p:nvPr/>
        </p:nvSpPr>
        <p:spPr>
          <a:xfrm>
            <a:off x="6908392" y="2112623"/>
            <a:ext cx="1263396" cy="771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Software</a:t>
            </a:r>
            <a:endParaRPr lang="en-US" sz="1800" dirty="0"/>
          </a:p>
        </p:txBody>
      </p:sp>
      <p:cxnSp>
        <p:nvCxnSpPr>
          <p:cNvPr id="17" name="Straight Connector 16"/>
          <p:cNvCxnSpPr/>
          <p:nvPr/>
        </p:nvCxnSpPr>
        <p:spPr>
          <a:xfrm flipH="1">
            <a:off x="3056663" y="1842397"/>
            <a:ext cx="863" cy="285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51233" y="1748156"/>
            <a:ext cx="3048" cy="33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442721" y="1748156"/>
            <a:ext cx="1" cy="337732"/>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7546" y="3287301"/>
            <a:ext cx="1501253" cy="1995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dirty="0"/>
              <a:t>General </a:t>
            </a:r>
            <a:r>
              <a:rPr lang="en-US" dirty="0" smtClean="0"/>
              <a:t>Introduction</a:t>
            </a:r>
          </a:p>
          <a:p>
            <a:r>
              <a:rPr lang="en-US" dirty="0"/>
              <a:t>&amp;</a:t>
            </a:r>
            <a:r>
              <a:rPr lang="en-US" dirty="0" smtClean="0"/>
              <a:t> </a:t>
            </a:r>
            <a:endParaRPr lang="en-US" dirty="0"/>
          </a:p>
          <a:p>
            <a:r>
              <a:rPr lang="en-US" dirty="0" smtClean="0"/>
              <a:t>Guidance </a:t>
            </a:r>
            <a:r>
              <a:rPr lang="en-US" dirty="0"/>
              <a:t>on task requirements </a:t>
            </a:r>
          </a:p>
        </p:txBody>
      </p:sp>
      <p:sp>
        <p:nvSpPr>
          <p:cNvPr id="20" name="Rectangle 19"/>
          <p:cNvSpPr/>
          <p:nvPr/>
        </p:nvSpPr>
        <p:spPr>
          <a:xfrm>
            <a:off x="2242147" y="3418393"/>
            <a:ext cx="1779986" cy="2916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600" dirty="0"/>
              <a:t>Visual </a:t>
            </a:r>
            <a:r>
              <a:rPr lang="en-US" sz="1600" dirty="0" smtClean="0"/>
              <a:t>display,</a:t>
            </a:r>
            <a:endParaRPr lang="en-US" sz="1600" dirty="0"/>
          </a:p>
          <a:p>
            <a:r>
              <a:rPr lang="en-US" sz="1600" dirty="0" smtClean="0"/>
              <a:t> Keyboard </a:t>
            </a:r>
            <a:endParaRPr lang="en-US" sz="1600" dirty="0"/>
          </a:p>
          <a:p>
            <a:r>
              <a:rPr lang="en-US" sz="1600" dirty="0"/>
              <a:t> </a:t>
            </a:r>
            <a:r>
              <a:rPr lang="en-US" sz="1600" dirty="0" smtClean="0"/>
              <a:t>Workstation      layout </a:t>
            </a:r>
            <a:r>
              <a:rPr lang="en-US" sz="1600" dirty="0"/>
              <a:t>and postural </a:t>
            </a:r>
            <a:r>
              <a:rPr lang="en-US" sz="1600" dirty="0" smtClean="0"/>
              <a:t>,</a:t>
            </a:r>
            <a:endParaRPr lang="en-US" sz="1600" dirty="0"/>
          </a:p>
          <a:p>
            <a:r>
              <a:rPr lang="en-US" sz="1600" dirty="0" smtClean="0"/>
              <a:t>Display </a:t>
            </a:r>
            <a:r>
              <a:rPr lang="en-US" sz="1600" dirty="0"/>
              <a:t>with reflections </a:t>
            </a:r>
          </a:p>
          <a:p>
            <a:r>
              <a:rPr lang="en-US" sz="1600" dirty="0" smtClean="0"/>
              <a:t>Displayed colors, </a:t>
            </a:r>
            <a:r>
              <a:rPr lang="en-US" sz="1600" dirty="0"/>
              <a:t>Non-keyboard input devices </a:t>
            </a:r>
          </a:p>
        </p:txBody>
      </p:sp>
      <p:sp>
        <p:nvSpPr>
          <p:cNvPr id="22" name="Rectangle 21"/>
          <p:cNvSpPr/>
          <p:nvPr/>
        </p:nvSpPr>
        <p:spPr>
          <a:xfrm>
            <a:off x="4557713" y="3274460"/>
            <a:ext cx="1692647" cy="1413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Environmental </a:t>
            </a:r>
            <a:r>
              <a:rPr lang="en-US" sz="1600" dirty="0"/>
              <a:t>R</a:t>
            </a:r>
            <a:r>
              <a:rPr lang="en-US" sz="1600" dirty="0" smtClean="0"/>
              <a:t>equirements </a:t>
            </a:r>
            <a:endParaRPr lang="en-US" sz="1600" dirty="0"/>
          </a:p>
        </p:txBody>
      </p:sp>
      <p:sp>
        <p:nvSpPr>
          <p:cNvPr id="23" name="Rectangle 22"/>
          <p:cNvSpPr/>
          <p:nvPr/>
        </p:nvSpPr>
        <p:spPr>
          <a:xfrm>
            <a:off x="6796167" y="3287300"/>
            <a:ext cx="2244972" cy="357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Dialogue principles, </a:t>
            </a:r>
            <a:endParaRPr lang="en-US" sz="1600" dirty="0"/>
          </a:p>
          <a:p>
            <a:r>
              <a:rPr lang="en-US" sz="1600" dirty="0" smtClean="0"/>
              <a:t>Usability </a:t>
            </a:r>
            <a:r>
              <a:rPr lang="en-US" sz="1600" dirty="0"/>
              <a:t>specifications </a:t>
            </a:r>
            <a:r>
              <a:rPr lang="en-US" sz="1600" dirty="0" smtClean="0"/>
              <a:t>measures,</a:t>
            </a:r>
            <a:endParaRPr lang="en-US" sz="1600" dirty="0"/>
          </a:p>
          <a:p>
            <a:r>
              <a:rPr lang="en-US" sz="1600" dirty="0" smtClean="0"/>
              <a:t>Information presentation,</a:t>
            </a:r>
            <a:endParaRPr lang="en-US" sz="1600" dirty="0"/>
          </a:p>
          <a:p>
            <a:r>
              <a:rPr lang="en-US" sz="1600" dirty="0" smtClean="0"/>
              <a:t>User Guidance,</a:t>
            </a:r>
            <a:endParaRPr lang="en-US" sz="1600" dirty="0"/>
          </a:p>
          <a:p>
            <a:r>
              <a:rPr lang="en-US" sz="1600" dirty="0" smtClean="0"/>
              <a:t>Menu dialogues, </a:t>
            </a:r>
            <a:endParaRPr lang="en-US" sz="1600" dirty="0"/>
          </a:p>
          <a:p>
            <a:r>
              <a:rPr lang="en-US" sz="1600" dirty="0" smtClean="0"/>
              <a:t>Command dialogues, </a:t>
            </a:r>
            <a:endParaRPr lang="en-US" sz="1600" dirty="0"/>
          </a:p>
          <a:p>
            <a:r>
              <a:rPr lang="en-US" sz="1600" dirty="0" smtClean="0"/>
              <a:t>Direct </a:t>
            </a:r>
            <a:r>
              <a:rPr lang="en-US" sz="1600" dirty="0"/>
              <a:t>M</a:t>
            </a:r>
            <a:r>
              <a:rPr lang="en-US" sz="1600" dirty="0" smtClean="0"/>
              <a:t>anipulation dialogues, </a:t>
            </a:r>
            <a:endParaRPr lang="en-US" sz="1600" dirty="0"/>
          </a:p>
          <a:p>
            <a:r>
              <a:rPr lang="en-US" sz="1600" dirty="0" smtClean="0"/>
              <a:t>Form </a:t>
            </a:r>
            <a:r>
              <a:rPr lang="en-US" sz="1600" dirty="0"/>
              <a:t>filling </a:t>
            </a:r>
            <a:r>
              <a:rPr lang="en-US" sz="1600" dirty="0" smtClean="0"/>
              <a:t>dialogues </a:t>
            </a:r>
            <a:endParaRPr lang="en-US" sz="1600" dirty="0"/>
          </a:p>
        </p:txBody>
      </p:sp>
      <p:cxnSp>
        <p:nvCxnSpPr>
          <p:cNvPr id="16" name="Straight Arrow Connector 15"/>
          <p:cNvCxnSpPr/>
          <p:nvPr/>
        </p:nvCxnSpPr>
        <p:spPr>
          <a:xfrm>
            <a:off x="959907" y="2911156"/>
            <a:ext cx="0" cy="37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56663" y="2857686"/>
            <a:ext cx="0" cy="560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51233" y="2857686"/>
            <a:ext cx="0" cy="42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442721" y="2911156"/>
            <a:ext cx="0" cy="37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38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product interface attributes</a:t>
            </a:r>
            <a:endParaRPr lang="en-US" sz="3600" dirty="0"/>
          </a:p>
        </p:txBody>
      </p:sp>
      <p:sp>
        <p:nvSpPr>
          <p:cNvPr id="2" name="Text Placeholder 1"/>
          <p:cNvSpPr>
            <a:spLocks noGrp="1"/>
          </p:cNvSpPr>
          <p:nvPr>
            <p:ph idx="1"/>
          </p:nvPr>
        </p:nvSpPr>
        <p:spPr>
          <a:xfrm>
            <a:off x="614363" y="2052925"/>
            <a:ext cx="6924991" cy="4195481"/>
          </a:xfrm>
        </p:spPr>
        <p:txBody>
          <a:bodyPr>
            <a:normAutofit fontScale="92500" lnSpcReduction="20000"/>
          </a:bodyPr>
          <a:lstStyle/>
          <a:p>
            <a:r>
              <a:rPr lang="en-US" b="1" dirty="0"/>
              <a:t>ISO 9241-1 (1997) Ergonomic requirements for office work with visual display terminals (VDTs) </a:t>
            </a:r>
            <a:endParaRPr lang="en-US" b="1" dirty="0" smtClean="0"/>
          </a:p>
          <a:p>
            <a:r>
              <a:rPr lang="en-US" b="1" dirty="0"/>
              <a:t>ISO 9241-2 (1992) Guidance on task </a:t>
            </a:r>
            <a:r>
              <a:rPr lang="en-US" b="1" dirty="0" smtClean="0"/>
              <a:t>requirements</a:t>
            </a:r>
          </a:p>
          <a:p>
            <a:r>
              <a:rPr lang="en-US" b="1" dirty="0"/>
              <a:t>ISO 9241-3 (1993) Visual display </a:t>
            </a:r>
            <a:r>
              <a:rPr lang="en-US" b="1" dirty="0" smtClean="0"/>
              <a:t>requirements</a:t>
            </a:r>
          </a:p>
          <a:p>
            <a:r>
              <a:rPr lang="en-US" b="1" dirty="0"/>
              <a:t>ISO 9241-4 (1998) Keyboard </a:t>
            </a:r>
            <a:r>
              <a:rPr lang="en-US" b="1" dirty="0" smtClean="0"/>
              <a:t>requirements</a:t>
            </a:r>
          </a:p>
          <a:p>
            <a:r>
              <a:rPr lang="en-US" b="1" dirty="0"/>
              <a:t>ISO 9241-5 (1998) Workstation layout and postural </a:t>
            </a:r>
            <a:r>
              <a:rPr lang="en-US" b="1" dirty="0" smtClean="0"/>
              <a:t>requirements</a:t>
            </a:r>
          </a:p>
          <a:p>
            <a:r>
              <a:rPr lang="en-US" b="1" dirty="0"/>
              <a:t>ISO 9241-6 (1999) Environmental </a:t>
            </a:r>
            <a:r>
              <a:rPr lang="en-US" b="1" dirty="0" smtClean="0"/>
              <a:t>requirements</a:t>
            </a:r>
          </a:p>
          <a:p>
            <a:r>
              <a:rPr lang="en-US" b="1" dirty="0"/>
              <a:t>ISO 9241-7 (1998) Display requirements with </a:t>
            </a:r>
            <a:r>
              <a:rPr lang="en-US" b="1" dirty="0" smtClean="0"/>
              <a:t>reflections</a:t>
            </a:r>
          </a:p>
          <a:p>
            <a:r>
              <a:rPr lang="en-US" b="1" dirty="0"/>
              <a:t>ISO 9241-8 (1997) Requirements for displayed </a:t>
            </a:r>
            <a:r>
              <a:rPr lang="en-US" b="1" dirty="0" err="1" smtClean="0"/>
              <a:t>colours</a:t>
            </a:r>
            <a:endParaRPr lang="en-US" b="1" dirty="0" smtClean="0"/>
          </a:p>
          <a:p>
            <a:r>
              <a:rPr lang="en-US" b="1" dirty="0"/>
              <a:t>ISO 9241-9 (2000) Requirements for non-keyboard input </a:t>
            </a:r>
            <a:r>
              <a:rPr lang="en-US" b="1" dirty="0" smtClean="0"/>
              <a:t>devices</a:t>
            </a:r>
          </a:p>
        </p:txBody>
      </p:sp>
    </p:spTree>
    <p:extLst>
      <p:ext uri="{BB962C8B-B14F-4D97-AF65-F5344CB8AC3E}">
        <p14:creationId xmlns:p14="http://schemas.microsoft.com/office/powerpoint/2010/main" val="3446769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product interface attributes</a:t>
            </a:r>
            <a:endParaRPr lang="en-US" sz="3600" dirty="0"/>
          </a:p>
        </p:txBody>
      </p:sp>
      <p:sp>
        <p:nvSpPr>
          <p:cNvPr id="2" name="Text Placeholder 1"/>
          <p:cNvSpPr>
            <a:spLocks noGrp="1"/>
          </p:cNvSpPr>
          <p:nvPr>
            <p:ph idx="1"/>
          </p:nvPr>
        </p:nvSpPr>
        <p:spPr>
          <a:xfrm>
            <a:off x="614363" y="2052925"/>
            <a:ext cx="7400925" cy="4919375"/>
          </a:xfrm>
        </p:spPr>
        <p:txBody>
          <a:bodyPr>
            <a:normAutofit/>
          </a:bodyPr>
          <a:lstStyle/>
          <a:p>
            <a:r>
              <a:rPr lang="en-US" b="1" dirty="0"/>
              <a:t>ISO 9241-110 (2006) Dialogue principles [previously ISO 9241-10 (1996</a:t>
            </a:r>
            <a:r>
              <a:rPr lang="en-US" b="1" dirty="0" smtClean="0"/>
              <a:t>)]</a:t>
            </a:r>
          </a:p>
          <a:p>
            <a:r>
              <a:rPr lang="en-US" b="1" dirty="0"/>
              <a:t>ISO 9241-12 (1998) Presentation of </a:t>
            </a:r>
            <a:r>
              <a:rPr lang="en-US" b="1" dirty="0" smtClean="0"/>
              <a:t>information</a:t>
            </a:r>
          </a:p>
          <a:p>
            <a:r>
              <a:rPr lang="en-US" b="1" dirty="0"/>
              <a:t>ISO 9241-13 (1998) User </a:t>
            </a:r>
            <a:r>
              <a:rPr lang="en-US" b="1" dirty="0" smtClean="0"/>
              <a:t>guidance</a:t>
            </a:r>
          </a:p>
          <a:p>
            <a:r>
              <a:rPr lang="fr-FR" b="1" dirty="0"/>
              <a:t>ISO 9241-14 (1997) Menu dialogues</a:t>
            </a:r>
            <a:endParaRPr lang="en-US" dirty="0"/>
          </a:p>
          <a:p>
            <a:r>
              <a:rPr lang="en-US" b="1" dirty="0"/>
              <a:t>ISO 9241-15 (1998) Command language dialogues</a:t>
            </a:r>
          </a:p>
          <a:p>
            <a:r>
              <a:rPr lang="en-US" b="1" dirty="0" smtClean="0"/>
              <a:t>ISO </a:t>
            </a:r>
            <a:r>
              <a:rPr lang="en-US" b="1" dirty="0"/>
              <a:t>9241-16 (1999) Direct manipulation dialogues</a:t>
            </a:r>
          </a:p>
          <a:p>
            <a:r>
              <a:rPr lang="en-US" b="1" dirty="0" smtClean="0"/>
              <a:t>ISO </a:t>
            </a:r>
            <a:r>
              <a:rPr lang="en-US" b="1" dirty="0"/>
              <a:t>9241-17 (1998) Form-filling dialogues</a:t>
            </a:r>
          </a:p>
          <a:p>
            <a:r>
              <a:rPr lang="en-US" b="1" dirty="0" smtClean="0"/>
              <a:t>ISO </a:t>
            </a:r>
            <a:r>
              <a:rPr lang="en-US" b="1" dirty="0"/>
              <a:t>9241-151 (2008) Guidance on World Wide Web user interfaces</a:t>
            </a:r>
          </a:p>
          <a:p>
            <a:r>
              <a:rPr lang="en-US" b="1" dirty="0" smtClean="0"/>
              <a:t>ISO 9241-171 (2008) Guidance on software accessibility</a:t>
            </a:r>
          </a:p>
          <a:p>
            <a:endParaRPr lang="en-US" dirty="0"/>
          </a:p>
        </p:txBody>
      </p:sp>
    </p:spTree>
    <p:extLst>
      <p:ext uri="{BB962C8B-B14F-4D97-AF65-F5344CB8AC3E}">
        <p14:creationId xmlns:p14="http://schemas.microsoft.com/office/powerpoint/2010/main" val="3153355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a:t>
            </a:r>
            <a:r>
              <a:rPr lang="en-US" sz="3600" b="1" dirty="0" smtClean="0"/>
              <a:t>product development process</a:t>
            </a:r>
            <a:endParaRPr lang="en-US" sz="3600" dirty="0"/>
          </a:p>
        </p:txBody>
      </p:sp>
      <p:sp>
        <p:nvSpPr>
          <p:cNvPr id="2" name="Text Placeholder 1"/>
          <p:cNvSpPr>
            <a:spLocks noGrp="1"/>
          </p:cNvSpPr>
          <p:nvPr>
            <p:ph idx="1"/>
          </p:nvPr>
        </p:nvSpPr>
        <p:spPr>
          <a:xfrm>
            <a:off x="614363" y="2052925"/>
            <a:ext cx="7400925" cy="4919375"/>
          </a:xfrm>
        </p:spPr>
        <p:txBody>
          <a:bodyPr>
            <a:normAutofit/>
          </a:bodyPr>
          <a:lstStyle/>
          <a:p>
            <a:r>
              <a:rPr lang="en-US" b="1" dirty="0"/>
              <a:t>ISO 9241-210 (2010) Human-</a:t>
            </a:r>
            <a:r>
              <a:rPr lang="en-US" b="1" dirty="0" err="1"/>
              <a:t>centred</a:t>
            </a:r>
            <a:r>
              <a:rPr lang="en-US" b="1" dirty="0"/>
              <a:t> design for interactive systems [previously ISO 13407 (1999)]</a:t>
            </a:r>
            <a:endParaRPr lang="en-US" b="1" dirty="0" smtClean="0"/>
          </a:p>
          <a:p>
            <a:r>
              <a:rPr lang="en-US" dirty="0"/>
              <a:t>This standard provides guidance on human-</a:t>
            </a:r>
            <a:r>
              <a:rPr lang="en-US" dirty="0" err="1"/>
              <a:t>centred</a:t>
            </a:r>
            <a:r>
              <a:rPr lang="en-US" dirty="0"/>
              <a:t> design activities throughout the development life cycle of interactive computer-based systems. </a:t>
            </a:r>
            <a:endParaRPr lang="en-US" dirty="0" smtClean="0"/>
          </a:p>
          <a:p>
            <a:r>
              <a:rPr lang="en-US" dirty="0" smtClean="0"/>
              <a:t>Human-</a:t>
            </a:r>
            <a:r>
              <a:rPr lang="en-US" dirty="0" err="1" smtClean="0"/>
              <a:t>centred</a:t>
            </a:r>
            <a:r>
              <a:rPr lang="en-US" dirty="0" smtClean="0"/>
              <a:t> </a:t>
            </a:r>
            <a:r>
              <a:rPr lang="en-US" dirty="0"/>
              <a:t>design is described as a multidisciplinary activity, incorporating human factors and ergonomics knowledge and techniques with the objective of enhancing effectiveness and efficiency, improving human working conditions, and counteracting possible adverse effects of use on human health, safety and performance.</a:t>
            </a:r>
          </a:p>
          <a:p>
            <a:pPr marL="0" indent="0">
              <a:buNone/>
            </a:pPr>
            <a:endParaRPr lang="en-US" dirty="0"/>
          </a:p>
        </p:txBody>
      </p:sp>
    </p:spTree>
    <p:extLst>
      <p:ext uri="{BB962C8B-B14F-4D97-AF65-F5344CB8AC3E}">
        <p14:creationId xmlns:p14="http://schemas.microsoft.com/office/powerpoint/2010/main" val="2193778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a:t>
            </a:r>
            <a:r>
              <a:rPr lang="en-US" sz="3600" b="1" dirty="0" smtClean="0"/>
              <a:t>product development process</a:t>
            </a:r>
            <a:endParaRPr lang="en-US" sz="3600" dirty="0"/>
          </a:p>
        </p:txBody>
      </p:sp>
      <p:sp>
        <p:nvSpPr>
          <p:cNvPr id="2" name="Text Placeholder 1"/>
          <p:cNvSpPr>
            <a:spLocks noGrp="1"/>
          </p:cNvSpPr>
          <p:nvPr>
            <p:ph idx="1"/>
          </p:nvPr>
        </p:nvSpPr>
        <p:spPr>
          <a:xfrm>
            <a:off x="614363" y="2052925"/>
            <a:ext cx="7400925" cy="4919375"/>
          </a:xfrm>
        </p:spPr>
        <p:txBody>
          <a:bodyPr>
            <a:normAutofit/>
          </a:bodyPr>
          <a:lstStyle/>
          <a:p>
            <a:r>
              <a:rPr lang="en-US" sz="2600" b="1" dirty="0"/>
              <a:t>ISO </a:t>
            </a:r>
            <a:r>
              <a:rPr lang="en-US" sz="2600" b="1" dirty="0" smtClean="0"/>
              <a:t>9241 has the following advantages::</a:t>
            </a:r>
          </a:p>
          <a:p>
            <a:pPr marL="400056" lvl="1" indent="0">
              <a:buNone/>
            </a:pPr>
            <a:r>
              <a:rPr lang="en-US" dirty="0" smtClean="0"/>
              <a:t>1</a:t>
            </a:r>
            <a:r>
              <a:rPr lang="en-US" dirty="0"/>
              <a:t>. The ISO 9241-11 model identifies usability aspects and context-of-use components to be taken into consideration during specification, design and usability evaluation; </a:t>
            </a:r>
          </a:p>
          <a:p>
            <a:pPr marL="400056" lvl="1" indent="0">
              <a:buNone/>
            </a:pPr>
            <a:r>
              <a:rPr lang="en-US" dirty="0"/>
              <a:t>2. User performance and satisfaction provide direct measurements of usability in a particular context; </a:t>
            </a:r>
          </a:p>
          <a:p>
            <a:pPr marL="400056" lvl="1" indent="0">
              <a:buNone/>
            </a:pPr>
            <a:r>
              <a:rPr lang="en-US" dirty="0"/>
              <a:t>3. User performance and satisfaction measurements provide a basis for comparing usability with other design features for the same context; </a:t>
            </a:r>
          </a:p>
          <a:p>
            <a:pPr marL="400056" lvl="1" indent="0">
              <a:buNone/>
            </a:pPr>
            <a:r>
              <a:rPr lang="en-US" dirty="0"/>
              <a:t>4. Usability can be defined and verified within quality systems conforming to ISO 9001. </a:t>
            </a:r>
          </a:p>
          <a:p>
            <a:endParaRPr lang="en-US" dirty="0"/>
          </a:p>
          <a:p>
            <a:endParaRPr lang="en-US" dirty="0"/>
          </a:p>
        </p:txBody>
      </p:sp>
    </p:spTree>
    <p:extLst>
      <p:ext uri="{BB962C8B-B14F-4D97-AF65-F5344CB8AC3E}">
        <p14:creationId xmlns:p14="http://schemas.microsoft.com/office/powerpoint/2010/main" val="316164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a:t>
            </a:r>
            <a:r>
              <a:rPr lang="en-US" sz="3600" b="1" dirty="0" smtClean="0"/>
              <a:t>product development process</a:t>
            </a:r>
            <a:endParaRPr lang="en-US" sz="3600" dirty="0"/>
          </a:p>
        </p:txBody>
      </p:sp>
      <p:sp>
        <p:nvSpPr>
          <p:cNvPr id="2" name="Text Placeholder 1"/>
          <p:cNvSpPr>
            <a:spLocks noGrp="1"/>
          </p:cNvSpPr>
          <p:nvPr>
            <p:ph idx="1"/>
          </p:nvPr>
        </p:nvSpPr>
        <p:spPr>
          <a:xfrm>
            <a:off x="614363" y="2052925"/>
            <a:ext cx="7400925" cy="4919375"/>
          </a:xfrm>
        </p:spPr>
        <p:txBody>
          <a:bodyPr>
            <a:normAutofit/>
          </a:bodyPr>
          <a:lstStyle/>
          <a:p>
            <a:r>
              <a:rPr lang="en-US" sz="2600" b="1" dirty="0"/>
              <a:t>ISO </a:t>
            </a:r>
            <a:r>
              <a:rPr lang="en-US" sz="2600" b="1" dirty="0" smtClean="0"/>
              <a:t>9241 has weaknesses also:</a:t>
            </a:r>
          </a:p>
          <a:p>
            <a:pPr marL="400056" lvl="1" indent="0">
              <a:buNone/>
            </a:pPr>
            <a:r>
              <a:rPr lang="en-US" dirty="0" smtClean="0"/>
              <a:t>1</a:t>
            </a:r>
            <a:r>
              <a:rPr lang="en-US" dirty="0"/>
              <a:t>. </a:t>
            </a:r>
            <a:r>
              <a:rPr lang="en-US" dirty="0" smtClean="0"/>
              <a:t>It </a:t>
            </a:r>
            <a:r>
              <a:rPr lang="en-US" dirty="0"/>
              <a:t>addresses usability strictly from a process perspective, hence tackling only a single viewpoint; </a:t>
            </a:r>
          </a:p>
          <a:p>
            <a:pPr marL="400056" lvl="1" indent="0">
              <a:buNone/>
            </a:pPr>
            <a:r>
              <a:rPr lang="en-US" dirty="0"/>
              <a:t>2. ISO 9241-11 does not tackle the learnability characteristic </a:t>
            </a:r>
            <a:r>
              <a:rPr lang="en-US" dirty="0" smtClean="0"/>
              <a:t>as it </a:t>
            </a:r>
            <a:r>
              <a:rPr lang="en-US" dirty="0"/>
              <a:t>is recommended by the majority of standards and experts on usability; </a:t>
            </a:r>
          </a:p>
          <a:p>
            <a:pPr marL="400056" lvl="1" indent="0">
              <a:buNone/>
            </a:pPr>
            <a:r>
              <a:rPr lang="en-US" dirty="0"/>
              <a:t>3. It does not tackle the security aspects, considered to be very significant by domain experts. </a:t>
            </a:r>
          </a:p>
          <a:p>
            <a:endParaRPr lang="en-US" dirty="0"/>
          </a:p>
          <a:p>
            <a:endParaRPr lang="en-US" dirty="0"/>
          </a:p>
        </p:txBody>
      </p:sp>
    </p:spTree>
    <p:extLst>
      <p:ext uri="{BB962C8B-B14F-4D97-AF65-F5344CB8AC3E}">
        <p14:creationId xmlns:p14="http://schemas.microsoft.com/office/powerpoint/2010/main" val="22171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product interface attributes</a:t>
            </a:r>
            <a:endParaRPr lang="en-US" sz="3600" dirty="0"/>
          </a:p>
        </p:txBody>
      </p:sp>
      <p:sp>
        <p:nvSpPr>
          <p:cNvPr id="2" name="Text Placeholder 1"/>
          <p:cNvSpPr>
            <a:spLocks noGrp="1"/>
          </p:cNvSpPr>
          <p:nvPr>
            <p:ph idx="1"/>
          </p:nvPr>
        </p:nvSpPr>
        <p:spPr>
          <a:xfrm>
            <a:off x="614363" y="2052925"/>
            <a:ext cx="6924991" cy="4195481"/>
          </a:xfrm>
        </p:spPr>
        <p:txBody>
          <a:bodyPr>
            <a:normAutofit fontScale="92500" lnSpcReduction="10000"/>
          </a:bodyPr>
          <a:lstStyle/>
          <a:p>
            <a:r>
              <a:rPr lang="en-US" b="1" dirty="0" smtClean="0"/>
              <a:t>ISO/IEC </a:t>
            </a:r>
            <a:r>
              <a:rPr lang="en-US" b="1" dirty="0"/>
              <a:t>9126-1 (2001) Software Engineering - Product quality - Part 1: Quality </a:t>
            </a:r>
            <a:r>
              <a:rPr lang="en-US" b="1" dirty="0" smtClean="0"/>
              <a:t>model  -- T</a:t>
            </a:r>
            <a:r>
              <a:rPr lang="en-US" dirty="0" smtClean="0"/>
              <a:t>his deals with quality aspects and specifies </a:t>
            </a:r>
            <a:r>
              <a:rPr lang="en-US" dirty="0"/>
              <a:t>a two-part model for software product quality:</a:t>
            </a:r>
          </a:p>
          <a:p>
            <a:r>
              <a:rPr lang="en-US" dirty="0"/>
              <a:t>a) Internal quality divided into six characteristics: functionality, reliability, efficiency, usability, maintainability and portability. External quality is manifested when the software is used as a part of a computer system, and is the result of internal software attributes.</a:t>
            </a:r>
          </a:p>
          <a:p>
            <a:r>
              <a:rPr lang="en-US" dirty="0"/>
              <a:t>b) Quality in use characteristics: effectiveness, productivity, safety and satisfaction. Quality in use is the combined effect for the user of the six software product quality characteristics</a:t>
            </a:r>
          </a:p>
          <a:p>
            <a:endParaRPr lang="en-US" dirty="0"/>
          </a:p>
        </p:txBody>
      </p:sp>
    </p:spTree>
    <p:extLst>
      <p:ext uri="{BB962C8B-B14F-4D97-AF65-F5344CB8AC3E}">
        <p14:creationId xmlns:p14="http://schemas.microsoft.com/office/powerpoint/2010/main" val="2533072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product interface attributes</a:t>
            </a:r>
            <a:endParaRPr lang="en-US" sz="3600" dirty="0"/>
          </a:p>
        </p:txBody>
      </p:sp>
      <p:sp>
        <p:nvSpPr>
          <p:cNvPr id="2" name="Text Placeholder 1"/>
          <p:cNvSpPr>
            <a:spLocks noGrp="1"/>
          </p:cNvSpPr>
          <p:nvPr>
            <p:ph idx="1"/>
          </p:nvPr>
        </p:nvSpPr>
        <p:spPr>
          <a:xfrm>
            <a:off x="615099" y="1546066"/>
            <a:ext cx="6924991" cy="4195481"/>
          </a:xfrm>
        </p:spPr>
        <p:txBody>
          <a:bodyPr>
            <a:normAutofit/>
          </a:bodyPr>
          <a:lstStyle/>
          <a:p>
            <a:r>
              <a:rPr lang="en-US" b="1" dirty="0" smtClean="0"/>
              <a:t>ISO/IEC </a:t>
            </a:r>
            <a:r>
              <a:rPr lang="en-US" b="1" dirty="0"/>
              <a:t>9126-1 (2001) Software Engineering - Product quality - Part 1: Quality </a:t>
            </a:r>
            <a:r>
              <a:rPr lang="en-US" b="1" dirty="0" smtClean="0"/>
              <a:t>model  --</a:t>
            </a:r>
            <a:endParaRPr lang="en-US" dirty="0"/>
          </a:p>
        </p:txBody>
      </p:sp>
      <p:sp>
        <p:nvSpPr>
          <p:cNvPr id="4" name="Rectangle 3"/>
          <p:cNvSpPr/>
          <p:nvPr/>
        </p:nvSpPr>
        <p:spPr>
          <a:xfrm>
            <a:off x="2205931" y="2352296"/>
            <a:ext cx="3743325" cy="61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and internal Quality</a:t>
            </a:r>
            <a:endParaRPr lang="en-US" dirty="0"/>
          </a:p>
        </p:txBody>
      </p:sp>
      <p:sp>
        <p:nvSpPr>
          <p:cNvPr id="5" name="Rectangle 4"/>
          <p:cNvSpPr/>
          <p:nvPr/>
        </p:nvSpPr>
        <p:spPr>
          <a:xfrm>
            <a:off x="317074" y="3221875"/>
            <a:ext cx="1328737"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Functionality</a:t>
            </a:r>
            <a:endParaRPr lang="en-US" dirty="0"/>
          </a:p>
        </p:txBody>
      </p:sp>
      <p:sp>
        <p:nvSpPr>
          <p:cNvPr id="6" name="Rectangle 5"/>
          <p:cNvSpPr/>
          <p:nvPr/>
        </p:nvSpPr>
        <p:spPr>
          <a:xfrm>
            <a:off x="1776200" y="3251729"/>
            <a:ext cx="1328737"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Reliability</a:t>
            </a:r>
            <a:endParaRPr lang="en-US" dirty="0"/>
          </a:p>
        </p:txBody>
      </p:sp>
      <p:sp>
        <p:nvSpPr>
          <p:cNvPr id="7" name="Rectangle 6"/>
          <p:cNvSpPr/>
          <p:nvPr/>
        </p:nvSpPr>
        <p:spPr>
          <a:xfrm>
            <a:off x="3196249" y="3251728"/>
            <a:ext cx="1328737"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Usability</a:t>
            </a:r>
            <a:endParaRPr lang="en-US" dirty="0"/>
          </a:p>
        </p:txBody>
      </p:sp>
      <p:sp>
        <p:nvSpPr>
          <p:cNvPr id="8" name="Rectangle 7"/>
          <p:cNvSpPr/>
          <p:nvPr/>
        </p:nvSpPr>
        <p:spPr>
          <a:xfrm>
            <a:off x="4674905" y="3250941"/>
            <a:ext cx="1328737"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Efficiency</a:t>
            </a:r>
            <a:endParaRPr lang="en-US" dirty="0"/>
          </a:p>
        </p:txBody>
      </p:sp>
      <p:sp>
        <p:nvSpPr>
          <p:cNvPr id="9" name="Rectangle 8"/>
          <p:cNvSpPr/>
          <p:nvPr/>
        </p:nvSpPr>
        <p:spPr>
          <a:xfrm>
            <a:off x="6138368" y="3251727"/>
            <a:ext cx="1493034"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Maintainability</a:t>
            </a:r>
            <a:endParaRPr lang="en-US" dirty="0"/>
          </a:p>
        </p:txBody>
      </p:sp>
      <p:sp>
        <p:nvSpPr>
          <p:cNvPr id="10" name="Rectangle 9"/>
          <p:cNvSpPr/>
          <p:nvPr/>
        </p:nvSpPr>
        <p:spPr>
          <a:xfrm>
            <a:off x="7770504" y="3221873"/>
            <a:ext cx="1165839" cy="48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Portability</a:t>
            </a:r>
            <a:endParaRPr lang="en-US" dirty="0"/>
          </a:p>
        </p:txBody>
      </p:sp>
      <p:cxnSp>
        <p:nvCxnSpPr>
          <p:cNvPr id="12" name="Straight Arrow Connector 11"/>
          <p:cNvCxnSpPr>
            <a:endCxn id="7" idx="0"/>
          </p:cNvCxnSpPr>
          <p:nvPr/>
        </p:nvCxnSpPr>
        <p:spPr>
          <a:xfrm>
            <a:off x="3860617" y="2966658"/>
            <a:ext cx="1" cy="28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60617" y="2966658"/>
            <a:ext cx="1154296" cy="255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0"/>
          </p:cNvCxnSpPr>
          <p:nvPr/>
        </p:nvCxnSpPr>
        <p:spPr>
          <a:xfrm>
            <a:off x="3928134" y="2981585"/>
            <a:ext cx="2956751" cy="27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0"/>
          </p:cNvCxnSpPr>
          <p:nvPr/>
        </p:nvCxnSpPr>
        <p:spPr>
          <a:xfrm>
            <a:off x="3928134" y="2959195"/>
            <a:ext cx="4425290" cy="26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582610" y="2985317"/>
            <a:ext cx="1345524" cy="29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069680" y="2989048"/>
            <a:ext cx="2877677" cy="255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5648" y="4082802"/>
            <a:ext cx="1271587"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Suitability</a:t>
            </a:r>
          </a:p>
          <a:p>
            <a:pPr algn="ctr"/>
            <a:r>
              <a:rPr lang="en-US" dirty="0" smtClean="0"/>
              <a:t>Accuracy</a:t>
            </a:r>
          </a:p>
          <a:p>
            <a:pPr algn="ctr"/>
            <a:r>
              <a:rPr lang="en-US" dirty="0" err="1" smtClean="0"/>
              <a:t>Interopera-bility</a:t>
            </a:r>
            <a:endParaRPr lang="en-US" dirty="0" smtClean="0"/>
          </a:p>
          <a:p>
            <a:pPr algn="ctr"/>
            <a:r>
              <a:rPr lang="en-US" dirty="0" smtClean="0"/>
              <a:t>Security</a:t>
            </a:r>
          </a:p>
          <a:p>
            <a:pPr algn="ctr"/>
            <a:r>
              <a:rPr lang="en-US" dirty="0" smtClean="0"/>
              <a:t>Functionality</a:t>
            </a:r>
          </a:p>
          <a:p>
            <a:pPr algn="ctr"/>
            <a:r>
              <a:rPr lang="en-US" dirty="0" smtClean="0"/>
              <a:t>Compliance</a:t>
            </a:r>
            <a:endParaRPr lang="en-US" dirty="0"/>
          </a:p>
        </p:txBody>
      </p:sp>
      <p:sp>
        <p:nvSpPr>
          <p:cNvPr id="21" name="Rectangle 20"/>
          <p:cNvSpPr/>
          <p:nvPr/>
        </p:nvSpPr>
        <p:spPr>
          <a:xfrm>
            <a:off x="1818994" y="4102458"/>
            <a:ext cx="1271587"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Maturity</a:t>
            </a:r>
          </a:p>
          <a:p>
            <a:pPr algn="ctr"/>
            <a:r>
              <a:rPr lang="en-US" dirty="0" smtClean="0"/>
              <a:t>Fault – Tolerance</a:t>
            </a:r>
          </a:p>
          <a:p>
            <a:pPr algn="ctr"/>
            <a:r>
              <a:rPr lang="en-US" dirty="0" err="1" smtClean="0"/>
              <a:t>Recovera-bility</a:t>
            </a:r>
            <a:endParaRPr lang="en-US" dirty="0" smtClean="0"/>
          </a:p>
          <a:p>
            <a:pPr algn="ctr"/>
            <a:r>
              <a:rPr lang="en-US" dirty="0" smtClean="0"/>
              <a:t>Reliability</a:t>
            </a:r>
          </a:p>
          <a:p>
            <a:pPr algn="ctr"/>
            <a:r>
              <a:rPr lang="en-US" dirty="0" smtClean="0"/>
              <a:t>Compliance</a:t>
            </a:r>
          </a:p>
          <a:p>
            <a:pPr algn="ctr"/>
            <a:endParaRPr lang="en-US" dirty="0" smtClean="0"/>
          </a:p>
          <a:p>
            <a:pPr algn="ctr"/>
            <a:endParaRPr lang="en-US" dirty="0"/>
          </a:p>
        </p:txBody>
      </p:sp>
      <p:sp>
        <p:nvSpPr>
          <p:cNvPr id="23" name="Rectangle 22"/>
          <p:cNvSpPr/>
          <p:nvPr/>
        </p:nvSpPr>
        <p:spPr>
          <a:xfrm>
            <a:off x="3292341" y="4102458"/>
            <a:ext cx="1270554"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Understand-ability</a:t>
            </a:r>
          </a:p>
          <a:p>
            <a:pPr algn="ctr"/>
            <a:r>
              <a:rPr lang="en-US" dirty="0" smtClean="0"/>
              <a:t>Learnability</a:t>
            </a:r>
          </a:p>
          <a:p>
            <a:pPr algn="ctr"/>
            <a:r>
              <a:rPr lang="en-US" dirty="0" smtClean="0"/>
              <a:t>Operability</a:t>
            </a:r>
          </a:p>
          <a:p>
            <a:pPr algn="ctr"/>
            <a:r>
              <a:rPr lang="en-US" dirty="0" smtClean="0"/>
              <a:t>Attractive-ness</a:t>
            </a:r>
          </a:p>
          <a:p>
            <a:pPr algn="ctr"/>
            <a:r>
              <a:rPr lang="en-US" dirty="0" smtClean="0"/>
              <a:t>Useful</a:t>
            </a:r>
          </a:p>
          <a:p>
            <a:pPr algn="ctr"/>
            <a:r>
              <a:rPr lang="en-US" dirty="0" smtClean="0"/>
              <a:t>compliance</a:t>
            </a:r>
          </a:p>
          <a:p>
            <a:pPr algn="ctr"/>
            <a:endParaRPr lang="en-US" dirty="0" smtClean="0"/>
          </a:p>
          <a:p>
            <a:pPr algn="ctr"/>
            <a:endParaRPr lang="en-US" dirty="0"/>
          </a:p>
        </p:txBody>
      </p:sp>
      <p:sp>
        <p:nvSpPr>
          <p:cNvPr id="24" name="Rectangle 23"/>
          <p:cNvSpPr/>
          <p:nvPr/>
        </p:nvSpPr>
        <p:spPr>
          <a:xfrm>
            <a:off x="4779905" y="4102458"/>
            <a:ext cx="1271587"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behavior</a:t>
            </a:r>
          </a:p>
          <a:p>
            <a:pPr algn="ctr"/>
            <a:r>
              <a:rPr lang="en-US" dirty="0" smtClean="0"/>
              <a:t>Resource utilization</a:t>
            </a:r>
          </a:p>
          <a:p>
            <a:pPr algn="ctr"/>
            <a:r>
              <a:rPr lang="en-US" dirty="0" smtClean="0"/>
              <a:t>Efficient</a:t>
            </a:r>
          </a:p>
          <a:p>
            <a:pPr algn="ctr"/>
            <a:r>
              <a:rPr lang="en-US" dirty="0" smtClean="0"/>
              <a:t>Compliance</a:t>
            </a:r>
          </a:p>
          <a:p>
            <a:pPr algn="ctr"/>
            <a:endParaRPr lang="en-US" dirty="0"/>
          </a:p>
        </p:txBody>
      </p:sp>
      <p:sp>
        <p:nvSpPr>
          <p:cNvPr id="25" name="Rectangle 24"/>
          <p:cNvSpPr/>
          <p:nvPr/>
        </p:nvSpPr>
        <p:spPr>
          <a:xfrm>
            <a:off x="6314159" y="4102458"/>
            <a:ext cx="1271587"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Analyzability</a:t>
            </a:r>
          </a:p>
          <a:p>
            <a:pPr algn="ctr"/>
            <a:r>
              <a:rPr lang="en-US" dirty="0" smtClean="0"/>
              <a:t>Changeability</a:t>
            </a:r>
          </a:p>
          <a:p>
            <a:pPr algn="ctr"/>
            <a:r>
              <a:rPr lang="en-US" dirty="0" smtClean="0"/>
              <a:t>Stability</a:t>
            </a:r>
          </a:p>
          <a:p>
            <a:pPr algn="ctr"/>
            <a:r>
              <a:rPr lang="en-US" dirty="0" smtClean="0"/>
              <a:t>Testability</a:t>
            </a:r>
          </a:p>
          <a:p>
            <a:pPr algn="ctr"/>
            <a:r>
              <a:rPr lang="en-US" dirty="0" smtClean="0"/>
              <a:t>Maintain-ability</a:t>
            </a:r>
          </a:p>
          <a:p>
            <a:pPr algn="ctr"/>
            <a:r>
              <a:rPr lang="en-US" dirty="0" smtClean="0"/>
              <a:t>Compliance</a:t>
            </a:r>
            <a:endParaRPr lang="en-US" dirty="0"/>
          </a:p>
        </p:txBody>
      </p:sp>
      <p:sp>
        <p:nvSpPr>
          <p:cNvPr id="26" name="Rectangle 25"/>
          <p:cNvSpPr/>
          <p:nvPr/>
        </p:nvSpPr>
        <p:spPr>
          <a:xfrm>
            <a:off x="7802757" y="4102458"/>
            <a:ext cx="1271587" cy="198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Adaptability</a:t>
            </a:r>
          </a:p>
          <a:p>
            <a:pPr algn="ctr"/>
            <a:r>
              <a:rPr lang="en-US" dirty="0" smtClean="0"/>
              <a:t>Instability</a:t>
            </a:r>
          </a:p>
          <a:p>
            <a:pPr algn="ctr"/>
            <a:r>
              <a:rPr lang="en-US" dirty="0" smtClean="0"/>
              <a:t>Co-existence</a:t>
            </a:r>
          </a:p>
          <a:p>
            <a:pPr algn="ctr"/>
            <a:r>
              <a:rPr lang="en-US" dirty="0" err="1" smtClean="0"/>
              <a:t>Replaca-bility</a:t>
            </a:r>
            <a:endParaRPr lang="en-US" dirty="0" smtClean="0"/>
          </a:p>
          <a:p>
            <a:pPr algn="ctr"/>
            <a:r>
              <a:rPr lang="en-US" dirty="0" smtClean="0"/>
              <a:t>Compliance</a:t>
            </a:r>
            <a:endParaRPr lang="en-US" dirty="0"/>
          </a:p>
        </p:txBody>
      </p:sp>
      <p:cxnSp>
        <p:nvCxnSpPr>
          <p:cNvPr id="19" name="Straight Arrow Connector 18"/>
          <p:cNvCxnSpPr>
            <a:stCxn id="5" idx="2"/>
            <a:endCxn id="15" idx="0"/>
          </p:cNvCxnSpPr>
          <p:nvPr/>
        </p:nvCxnSpPr>
        <p:spPr>
          <a:xfrm flipH="1">
            <a:off x="981442" y="3707156"/>
            <a:ext cx="1" cy="37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21" idx="0"/>
          </p:cNvCxnSpPr>
          <p:nvPr/>
        </p:nvCxnSpPr>
        <p:spPr>
          <a:xfrm>
            <a:off x="2440569" y="3737010"/>
            <a:ext cx="14219" cy="36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2"/>
          </p:cNvCxnSpPr>
          <p:nvPr/>
        </p:nvCxnSpPr>
        <p:spPr>
          <a:xfrm flipH="1">
            <a:off x="3860617" y="3737009"/>
            <a:ext cx="1" cy="34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0"/>
          </p:cNvCxnSpPr>
          <p:nvPr/>
        </p:nvCxnSpPr>
        <p:spPr>
          <a:xfrm flipH="1">
            <a:off x="6949953" y="3756017"/>
            <a:ext cx="6811" cy="34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2"/>
          </p:cNvCxnSpPr>
          <p:nvPr/>
        </p:nvCxnSpPr>
        <p:spPr>
          <a:xfrm flipH="1">
            <a:off x="8353423" y="3707154"/>
            <a:ext cx="1" cy="37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214938" y="3756017"/>
            <a:ext cx="14287" cy="34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06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Standards dealing with </a:t>
            </a:r>
            <a:r>
              <a:rPr lang="en-US" sz="3600" b="1" dirty="0" smtClean="0"/>
              <a:t>product development process</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689" y="1853248"/>
            <a:ext cx="3749816" cy="4618990"/>
          </a:xfrm>
        </p:spPr>
      </p:pic>
    </p:spTree>
    <p:extLst>
      <p:ext uri="{BB962C8B-B14F-4D97-AF65-F5344CB8AC3E}">
        <p14:creationId xmlns:p14="http://schemas.microsoft.com/office/powerpoint/2010/main" val="3389531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4200" b="1" i="0" u="none" strike="noStrike" cap="none" dirty="0">
                <a:solidFill>
                  <a:srgbClr val="F9F9F9"/>
                </a:solidFill>
                <a:latin typeface="Merriweather"/>
                <a:ea typeface="Merriweather"/>
                <a:cs typeface="Merriweather"/>
                <a:sym typeface="Merriweather"/>
              </a:rPr>
              <a:t>Introduction</a:t>
            </a:r>
          </a:p>
        </p:txBody>
      </p:sp>
      <p:sp>
        <p:nvSpPr>
          <p:cNvPr id="96" name="Shape 96"/>
          <p:cNvSpPr txBox="1">
            <a:spLocks noGrp="1"/>
          </p:cNvSpPr>
          <p:nvPr>
            <p:ph idx="1"/>
          </p:nvPr>
        </p:nvSpPr>
        <p:spPr>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accent2"/>
              </a:buClr>
              <a:buSzPct val="85000"/>
              <a:buFont typeface="Noto Sans Symbols"/>
              <a:buChar char="●"/>
            </a:pPr>
            <a:r>
              <a:rPr lang="en-US" sz="2600" b="0" i="0" u="none" strike="noStrike" cap="none" dirty="0">
                <a:solidFill>
                  <a:schemeClr val="lt1"/>
                </a:solidFill>
                <a:latin typeface="Merriweather"/>
                <a:ea typeface="Merriweather"/>
                <a:cs typeface="Merriweather"/>
                <a:sym typeface="Merriweather"/>
              </a:rPr>
              <a:t>International standards are well known for specifying </a:t>
            </a:r>
            <a:r>
              <a:rPr lang="en-US" sz="2600" b="0" i="0" u="none" strike="noStrike" cap="none" dirty="0" smtClean="0">
                <a:solidFill>
                  <a:schemeClr val="lt1"/>
                </a:solidFill>
                <a:latin typeface="Merriweather"/>
                <a:ea typeface="Merriweather"/>
                <a:cs typeface="Merriweather"/>
                <a:sym typeface="Merriweather"/>
              </a:rPr>
              <a:t>standards for hardware </a:t>
            </a:r>
            <a:r>
              <a:rPr lang="en-US" sz="2600" b="0" i="0" u="none" strike="noStrike" cap="none" dirty="0">
                <a:solidFill>
                  <a:schemeClr val="lt1"/>
                </a:solidFill>
                <a:latin typeface="Merriweather"/>
                <a:ea typeface="Merriweather"/>
                <a:cs typeface="Merriweather"/>
                <a:sym typeface="Merriweather"/>
              </a:rPr>
              <a:t>and </a:t>
            </a:r>
            <a:r>
              <a:rPr lang="en-US" sz="2600" b="0" i="0" u="none" strike="noStrike" cap="none" dirty="0" smtClean="0">
                <a:solidFill>
                  <a:schemeClr val="lt1"/>
                </a:solidFill>
                <a:latin typeface="Merriweather"/>
                <a:ea typeface="Merriweather"/>
                <a:cs typeface="Merriweather"/>
                <a:sym typeface="Merriweather"/>
              </a:rPr>
              <a:t>software</a:t>
            </a:r>
          </a:p>
          <a:p>
            <a:pPr lvl="0" indent="-274320">
              <a:lnSpc>
                <a:spcPct val="90000"/>
              </a:lnSpc>
              <a:spcBef>
                <a:spcPts val="0"/>
              </a:spcBef>
            </a:pPr>
            <a:r>
              <a:rPr lang="en-US" dirty="0"/>
              <a:t>Over the last 15 years, a comprehensive range of international standards has been developed to define the general principles of user </a:t>
            </a:r>
            <a:r>
              <a:rPr lang="en-US" dirty="0" smtClean="0"/>
              <a:t>centered </a:t>
            </a:r>
            <a:r>
              <a:rPr lang="en-US" dirty="0"/>
              <a:t>design and good practice in user interface design. </a:t>
            </a:r>
            <a:endParaRPr lang="en-US" dirty="0" smtClean="0"/>
          </a:p>
          <a:p>
            <a:pPr lvl="0" indent="-274320">
              <a:lnSpc>
                <a:spcPct val="90000"/>
              </a:lnSpc>
              <a:spcBef>
                <a:spcPts val="0"/>
              </a:spcBef>
            </a:pPr>
            <a:r>
              <a:rPr lang="en-US" dirty="0" smtClean="0"/>
              <a:t>Most </a:t>
            </a:r>
            <a:r>
              <a:rPr lang="en-US" dirty="0"/>
              <a:t>of the standards specify general principles rather than the precise details of the </a:t>
            </a:r>
            <a:r>
              <a:rPr lang="en-US" dirty="0" smtClean="0"/>
              <a:t>interfaces how they should be developed or look.</a:t>
            </a:r>
            <a:endParaRPr lang="en-US" sz="2600" b="0" i="0" u="none" strike="noStrike" cap="none" dirty="0">
              <a:solidFill>
                <a:schemeClr val="lt1"/>
              </a:solidFill>
              <a:latin typeface="Merriweather"/>
              <a:ea typeface="Merriweather"/>
              <a:cs typeface="Merriweather"/>
              <a:sym typeface="Merriweather"/>
            </a:endParaRPr>
          </a:p>
          <a:p>
            <a:pPr marL="0" marR="0" lvl="0" indent="0" algn="l" rtl="0">
              <a:lnSpc>
                <a:spcPct val="90000"/>
              </a:lnSpc>
              <a:spcBef>
                <a:spcPts val="600"/>
              </a:spcBef>
              <a:spcAft>
                <a:spcPts val="0"/>
              </a:spcAft>
              <a:buClr>
                <a:schemeClr val="accent2"/>
              </a:buClr>
              <a:buSzPct val="85000"/>
              <a:buNone/>
            </a:pPr>
            <a:endParaRPr lang="en-US" sz="2600" b="0" i="0" u="none" strike="noStrike" cap="none" dirty="0">
              <a:solidFill>
                <a:schemeClr val="lt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835" y="2175755"/>
            <a:ext cx="7054644" cy="4195481"/>
          </a:xfrm>
        </p:spPr>
        <p:txBody>
          <a:bodyPr>
            <a:normAutofit fontScale="92500" lnSpcReduction="20000"/>
          </a:bodyPr>
          <a:lstStyle/>
          <a:p>
            <a:r>
              <a:rPr lang="en-US" b="1" dirty="0"/>
              <a:t>ISO TR 18529 (2000) Ergonomics of human-system interaction </a:t>
            </a:r>
          </a:p>
          <a:p>
            <a:r>
              <a:rPr lang="en-US" dirty="0" smtClean="0"/>
              <a:t>This </a:t>
            </a:r>
            <a:r>
              <a:rPr lang="en-US" dirty="0"/>
              <a:t>Technical Report contains a structured and </a:t>
            </a:r>
            <a:r>
              <a:rPr lang="en-US" dirty="0" err="1"/>
              <a:t>formalised</a:t>
            </a:r>
            <a:r>
              <a:rPr lang="en-US" dirty="0"/>
              <a:t> definition of the human-</a:t>
            </a:r>
            <a:r>
              <a:rPr lang="en-US" dirty="0" err="1"/>
              <a:t>centred</a:t>
            </a:r>
            <a:r>
              <a:rPr lang="en-US" dirty="0"/>
              <a:t> processes described in ISO 13407:</a:t>
            </a:r>
          </a:p>
          <a:p>
            <a:r>
              <a:rPr lang="en-US" dirty="0"/>
              <a:t>HCD.1 Ensure HCD content in system strategy</a:t>
            </a:r>
          </a:p>
          <a:p>
            <a:r>
              <a:rPr lang="en-US" dirty="0"/>
              <a:t>HCD.2 Plan and manage the HCD process</a:t>
            </a:r>
          </a:p>
          <a:p>
            <a:r>
              <a:rPr lang="en-US" dirty="0"/>
              <a:t>HCD.3 Specify the user and </a:t>
            </a:r>
            <a:r>
              <a:rPr lang="en-US" dirty="0" err="1"/>
              <a:t>organisational</a:t>
            </a:r>
            <a:r>
              <a:rPr lang="en-US" dirty="0"/>
              <a:t> requirements</a:t>
            </a:r>
          </a:p>
          <a:p>
            <a:r>
              <a:rPr lang="en-US" dirty="0"/>
              <a:t>HCD.4 Understand and specify the context of use</a:t>
            </a:r>
          </a:p>
          <a:p>
            <a:r>
              <a:rPr lang="en-US" dirty="0"/>
              <a:t>HCD.5 Produce design solutions</a:t>
            </a:r>
          </a:p>
          <a:p>
            <a:r>
              <a:rPr lang="en-US" dirty="0"/>
              <a:t>HCD.6 Evaluate designs against requirements</a:t>
            </a:r>
          </a:p>
          <a:p>
            <a:r>
              <a:rPr lang="en-US" dirty="0"/>
              <a:t>HCD.7 Introduce and operate the system</a:t>
            </a:r>
          </a:p>
          <a:p>
            <a:endParaRPr lang="en-US" dirty="0"/>
          </a:p>
        </p:txBody>
      </p:sp>
      <p:sp>
        <p:nvSpPr>
          <p:cNvPr id="5" name="Title 2"/>
          <p:cNvSpPr txBox="1">
            <a:spLocks/>
          </p:cNvSpPr>
          <p:nvPr/>
        </p:nvSpPr>
        <p:spPr>
          <a:xfrm>
            <a:off x="484710" y="452718"/>
            <a:ext cx="7055380" cy="140053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Standards dealing with process description (Human-centered lifecycle process description)</a:t>
            </a:r>
            <a:endParaRPr lang="en-US" sz="3200" dirty="0"/>
          </a:p>
        </p:txBody>
      </p:sp>
    </p:spTree>
    <p:extLst>
      <p:ext uri="{BB962C8B-B14F-4D97-AF65-F5344CB8AC3E}">
        <p14:creationId xmlns:p14="http://schemas.microsoft.com/office/powerpoint/2010/main" val="81630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2052925"/>
            <a:ext cx="7167879" cy="4195481"/>
          </a:xfrm>
        </p:spPr>
        <p:txBody>
          <a:bodyPr/>
          <a:lstStyle/>
          <a:p>
            <a:r>
              <a:rPr lang="en-US" dirty="0"/>
              <a:t>The Usability Maturity Model in ISO TR 18529 can be used in conjunction with ISO 15504 Software process assessment to assess the capability of an </a:t>
            </a:r>
            <a:r>
              <a:rPr lang="en-US" dirty="0" smtClean="0"/>
              <a:t>organization </a:t>
            </a:r>
            <a:r>
              <a:rPr lang="en-US" dirty="0"/>
              <a:t>to carry out user-</a:t>
            </a:r>
            <a:r>
              <a:rPr lang="en-US" dirty="0" err="1"/>
              <a:t>centred</a:t>
            </a:r>
            <a:r>
              <a:rPr lang="en-US" dirty="0"/>
              <a:t> design by rating each HCD process on the scale: Incomplete, Performed, Managed, Established, Predictable and </a:t>
            </a:r>
            <a:r>
              <a:rPr lang="en-US" dirty="0" smtClean="0"/>
              <a:t>Optimizing.</a:t>
            </a:r>
            <a:endParaRPr lang="en-US" dirty="0"/>
          </a:p>
        </p:txBody>
      </p:sp>
      <p:sp>
        <p:nvSpPr>
          <p:cNvPr id="5" name="Title 1"/>
          <p:cNvSpPr txBox="1">
            <a:spLocks/>
          </p:cNvSpPr>
          <p:nvPr/>
        </p:nvSpPr>
        <p:spPr>
          <a:xfrm>
            <a:off x="637110" y="605118"/>
            <a:ext cx="7055380" cy="140053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
            </a:r>
            <a:br>
              <a:rPr lang="en-US" b="1" dirty="0" smtClean="0"/>
            </a:br>
            <a:endParaRPr lang="en-US" dirty="0"/>
          </a:p>
        </p:txBody>
      </p:sp>
      <p:sp>
        <p:nvSpPr>
          <p:cNvPr id="6" name="Title 1"/>
          <p:cNvSpPr>
            <a:spLocks noGrp="1"/>
          </p:cNvSpPr>
          <p:nvPr>
            <p:ph type="title"/>
          </p:nvPr>
        </p:nvSpPr>
        <p:spPr>
          <a:xfrm>
            <a:off x="484710" y="452718"/>
            <a:ext cx="7055380" cy="1400530"/>
          </a:xfrm>
        </p:spPr>
        <p:txBody>
          <a:bodyPr/>
          <a:lstStyle/>
          <a:p>
            <a:r>
              <a:rPr lang="en-US" b="1" dirty="0" smtClean="0"/>
              <a:t>The Usability Maturity Model</a:t>
            </a:r>
            <a:endParaRPr lang="en-US" dirty="0"/>
          </a:p>
        </p:txBody>
      </p:sp>
    </p:spTree>
    <p:extLst>
      <p:ext uri="{BB962C8B-B14F-4D97-AF65-F5344CB8AC3E}">
        <p14:creationId xmlns:p14="http://schemas.microsoft.com/office/powerpoint/2010/main" val="1372017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Shape 128"/>
          <p:cNvSpPr txBox="1">
            <a:spLocks noGrp="1"/>
          </p:cNvSpPr>
          <p:nvPr>
            <p:ph type="title"/>
          </p:nvPr>
        </p:nvSpPr>
        <p:spPr>
          <a:xfrm>
            <a:off x="466725" y="152401"/>
            <a:ext cx="7467600" cy="304799"/>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3200" b="1" i="0" u="none" strike="noStrike" cap="none" dirty="0">
                <a:solidFill>
                  <a:srgbClr val="F9F9F9"/>
                </a:solidFill>
                <a:latin typeface="Merriweather"/>
                <a:ea typeface="Merriweather"/>
                <a:cs typeface="Merriweather"/>
                <a:sym typeface="Merriweather"/>
              </a:rPr>
              <a:t>Standards  described</a:t>
            </a:r>
          </a:p>
        </p:txBody>
      </p:sp>
      <p:pic>
        <p:nvPicPr>
          <p:cNvPr id="127" name="Shape 127"/>
          <p:cNvPicPr preferRelativeResize="0">
            <a:picLocks noGrp="1"/>
          </p:cNvPicPr>
          <p:nvPr>
            <p:ph idx="1"/>
          </p:nvPr>
        </p:nvPicPr>
        <p:blipFill rotWithShape="1">
          <a:blip r:embed="rId3">
            <a:alphaModFix/>
          </a:blip>
          <a:srcRect/>
          <a:stretch/>
        </p:blipFill>
        <p:spPr>
          <a:xfrm>
            <a:off x="228600" y="457200"/>
            <a:ext cx="8610599" cy="6400799"/>
          </a:xfrm>
          <a:prstGeom prst="rect">
            <a:avLst/>
          </a:prstGeom>
          <a:noFill/>
          <a:ln>
            <a:noFill/>
          </a:ln>
        </p:spPr>
      </p:pic>
    </p:spTree>
    <p:extLst>
      <p:ext uri="{BB962C8B-B14F-4D97-AF65-F5344CB8AC3E}">
        <p14:creationId xmlns:p14="http://schemas.microsoft.com/office/powerpoint/2010/main" val="3080105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Shape 152"/>
          <p:cNvSpPr txBox="1">
            <a:spLocks noGrp="1"/>
          </p:cNvSpPr>
          <p:nvPr>
            <p:ph type="title"/>
          </p:nvPr>
        </p:nvSpPr>
        <p:spPr>
          <a:xfrm>
            <a:off x="615630" y="-198323"/>
            <a:ext cx="7055380" cy="1400530"/>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4200" b="0" i="0" u="none" strike="noStrike" cap="none" dirty="0">
                <a:solidFill>
                  <a:srgbClr val="F9F9F9"/>
                </a:solidFill>
                <a:latin typeface="Merriweather"/>
                <a:ea typeface="Merriweather"/>
                <a:cs typeface="Merriweather"/>
                <a:sym typeface="Merriweather"/>
              </a:rPr>
              <a:t>CONCLUSIONS</a:t>
            </a:r>
          </a:p>
        </p:txBody>
      </p:sp>
      <p:sp>
        <p:nvSpPr>
          <p:cNvPr id="151" name="Shape 151"/>
          <p:cNvSpPr txBox="1">
            <a:spLocks noGrp="1"/>
          </p:cNvSpPr>
          <p:nvPr>
            <p:ph idx="1"/>
          </p:nvPr>
        </p:nvSpPr>
        <p:spPr>
          <a:xfrm>
            <a:off x="746548" y="1373017"/>
            <a:ext cx="8115540" cy="521906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2"/>
              </a:buClr>
              <a:buSzPct val="25000"/>
              <a:buNone/>
            </a:pPr>
            <a:r>
              <a:rPr lang="en-US" sz="2405" b="0" i="1" u="none" strike="noStrike" cap="none" dirty="0" smtClean="0">
                <a:solidFill>
                  <a:schemeClr val="lt1"/>
                </a:solidFill>
                <a:latin typeface="Merriweather"/>
                <a:ea typeface="Merriweather"/>
                <a:cs typeface="Merriweather"/>
                <a:sym typeface="Merriweather"/>
              </a:rPr>
              <a:t> </a:t>
            </a:r>
            <a:r>
              <a:rPr lang="en-US" sz="2405" b="0" i="1" u="none" strike="noStrike" cap="none" dirty="0">
                <a:solidFill>
                  <a:schemeClr val="lt1"/>
                </a:solidFill>
                <a:latin typeface="Merriweather"/>
                <a:ea typeface="Merriweather"/>
                <a:cs typeface="Merriweather"/>
                <a:sym typeface="Merriweather"/>
              </a:rPr>
              <a:t>The majority of effort in ergonomics standards has gone into developing conditional guidelines. </a:t>
            </a:r>
            <a:endParaRPr sz="2405" b="0" i="1" u="none" strike="noStrike" cap="none" dirty="0">
              <a:solidFill>
                <a:schemeClr val="lt1"/>
              </a:solidFill>
              <a:latin typeface="Merriweather"/>
              <a:ea typeface="Merriweather"/>
              <a:cs typeface="Merriweather"/>
              <a:sym typeface="Merriweather"/>
            </a:endParaRPr>
          </a:p>
          <a:p>
            <a:pPr marL="274320" marR="0" lvl="0" indent="-274320" algn="l" rtl="0">
              <a:spcBef>
                <a:spcPts val="600"/>
              </a:spcBef>
              <a:spcAft>
                <a:spcPts val="0"/>
              </a:spcAft>
              <a:buClr>
                <a:schemeClr val="accent2"/>
              </a:buClr>
              <a:buSzPct val="85177"/>
              <a:buFont typeface="Noto Sans Symbols"/>
              <a:buChar char="➢"/>
            </a:pPr>
            <a:r>
              <a:rPr lang="en-US" sz="2405" b="0" i="0" u="none" strike="noStrike" cap="none" dirty="0">
                <a:solidFill>
                  <a:schemeClr val="lt1"/>
                </a:solidFill>
                <a:latin typeface="Merriweather"/>
                <a:ea typeface="Merriweather"/>
                <a:cs typeface="Merriweather"/>
                <a:sym typeface="Merriweather"/>
              </a:rPr>
              <a:t>It provide an authoritative source of reference, but designers without usability experience have great difficulty applying these types of </a:t>
            </a:r>
            <a:r>
              <a:rPr lang="en-US" sz="2405" b="0" i="0" u="none" strike="noStrike" cap="none" dirty="0" smtClean="0">
                <a:solidFill>
                  <a:schemeClr val="lt1"/>
                </a:solidFill>
                <a:latin typeface="Merriweather"/>
                <a:ea typeface="Merriweather"/>
                <a:cs typeface="Merriweather"/>
                <a:sym typeface="Merriweather"/>
              </a:rPr>
              <a:t>guidelines.</a:t>
            </a:r>
            <a:endParaRPr lang="en-US" sz="2405" b="0" i="0" u="none" strike="noStrike" cap="none" dirty="0">
              <a:solidFill>
                <a:schemeClr val="lt1"/>
              </a:solidFill>
              <a:latin typeface="Merriweather"/>
              <a:ea typeface="Merriweather"/>
              <a:cs typeface="Merriweather"/>
              <a:sym typeface="Merriweather"/>
            </a:endParaRPr>
          </a:p>
          <a:p>
            <a:pPr marL="274320" marR="0" lvl="0" indent="-274320" algn="l" rtl="0">
              <a:spcBef>
                <a:spcPts val="600"/>
              </a:spcBef>
              <a:buClr>
                <a:schemeClr val="accent2"/>
              </a:buClr>
              <a:buSzPct val="85177"/>
              <a:buFont typeface="Noto Sans Symbols"/>
              <a:buChar char="➢"/>
            </a:pPr>
            <a:r>
              <a:rPr lang="en-US" sz="2405" b="0" i="0" u="none" strike="noStrike" cap="none" dirty="0">
                <a:solidFill>
                  <a:schemeClr val="lt1"/>
                </a:solidFill>
                <a:latin typeface="Merriweather"/>
                <a:ea typeface="Merriweather"/>
                <a:cs typeface="Merriweather"/>
                <a:sym typeface="Merriweather"/>
              </a:rPr>
              <a:t>Several checklists have been prepared to help assess conformance of software to the main principles in ISO. </a:t>
            </a:r>
            <a:endParaRPr lang="en-US" sz="2405" b="0" i="0" u="none" strike="noStrike" cap="none" dirty="0" smtClean="0">
              <a:solidFill>
                <a:schemeClr val="lt1"/>
              </a:solidFill>
              <a:latin typeface="Merriweather"/>
              <a:ea typeface="Merriweather"/>
              <a:cs typeface="Merriweather"/>
              <a:sym typeface="Merriweather"/>
            </a:endParaRPr>
          </a:p>
          <a:p>
            <a:pPr marL="274320" marR="0" lvl="0" indent="-274320" algn="l" rtl="0">
              <a:spcBef>
                <a:spcPts val="600"/>
              </a:spcBef>
              <a:buClr>
                <a:schemeClr val="accent2"/>
              </a:buClr>
              <a:buSzPct val="85177"/>
              <a:buFont typeface="Noto Sans Symbols"/>
              <a:buChar char="➢"/>
            </a:pPr>
            <a:r>
              <a:rPr lang="en-US" sz="2405" b="0" i="0" u="none" strike="noStrike" cap="none" dirty="0" smtClean="0">
                <a:solidFill>
                  <a:schemeClr val="lt1"/>
                </a:solidFill>
                <a:latin typeface="Merriweather"/>
                <a:ea typeface="Merriweather"/>
                <a:cs typeface="Merriweather"/>
                <a:sym typeface="Merriweather"/>
              </a:rPr>
              <a:t>There are weakness at the level of defining international standards </a:t>
            </a:r>
            <a:r>
              <a:rPr lang="en-US" sz="2405" dirty="0">
                <a:solidFill>
                  <a:schemeClr val="lt1"/>
                </a:solidFill>
                <a:latin typeface="Merriweather"/>
                <a:ea typeface="Merriweather"/>
                <a:cs typeface="Merriweather"/>
                <a:sym typeface="Merriweather"/>
              </a:rPr>
              <a:t>a</a:t>
            </a:r>
            <a:r>
              <a:rPr lang="en-US" sz="2405" b="0" i="0" u="none" strike="noStrike" cap="none" dirty="0" smtClean="0">
                <a:solidFill>
                  <a:schemeClr val="lt1"/>
                </a:solidFill>
                <a:latin typeface="Merriweather"/>
                <a:ea typeface="Merriweather"/>
                <a:cs typeface="Merriweather"/>
                <a:sym typeface="Merriweather"/>
              </a:rPr>
              <a:t>s the </a:t>
            </a:r>
            <a:r>
              <a:rPr lang="en-US" sz="2405" b="0" i="0" u="none" strike="noStrike" cap="none" dirty="0">
                <a:solidFill>
                  <a:schemeClr val="lt1"/>
                </a:solidFill>
                <a:latin typeface="Merriweather"/>
                <a:ea typeface="Merriweather"/>
                <a:cs typeface="Merriweather"/>
                <a:sym typeface="Merriweather"/>
              </a:rPr>
              <a:t>development process is slow, and the content depends on the voluntary effort of appropriate experts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00" y="652395"/>
            <a:ext cx="7055380" cy="1400530"/>
          </a:xfrm>
        </p:spPr>
        <p:txBody>
          <a:bodyPr/>
          <a:lstStyle/>
          <a:p>
            <a:r>
              <a:rPr lang="en-US" dirty="0" smtClean="0"/>
              <a:t>Need for Standards</a:t>
            </a:r>
            <a:endParaRPr lang="en-US" dirty="0"/>
          </a:p>
        </p:txBody>
      </p:sp>
      <p:sp>
        <p:nvSpPr>
          <p:cNvPr id="3" name="Content Placeholder 2"/>
          <p:cNvSpPr>
            <a:spLocks noGrp="1"/>
          </p:cNvSpPr>
          <p:nvPr>
            <p:ph idx="1"/>
          </p:nvPr>
        </p:nvSpPr>
        <p:spPr>
          <a:xfrm>
            <a:off x="827700" y="1671639"/>
            <a:ext cx="6711654" cy="4576768"/>
          </a:xfrm>
        </p:spPr>
        <p:txBody>
          <a:bodyPr/>
          <a:lstStyle/>
          <a:p>
            <a:r>
              <a:rPr lang="en-US" dirty="0"/>
              <a:t>With the considerable growth of </a:t>
            </a:r>
            <a:r>
              <a:rPr lang="en-US" dirty="0" smtClean="0"/>
              <a:t>Internet/Web applications and keeping their distributed nature in mind, </a:t>
            </a:r>
            <a:r>
              <a:rPr lang="en-US" dirty="0"/>
              <a:t>it is to be noted that the developers,  technical staff and training instructors have no direct access with the end user </a:t>
            </a:r>
            <a:r>
              <a:rPr lang="en-US" dirty="0" smtClean="0"/>
              <a:t>. Users now a days are spread over the globe..</a:t>
            </a:r>
          </a:p>
          <a:p>
            <a:r>
              <a:rPr lang="en-US" dirty="0"/>
              <a:t>Software </a:t>
            </a:r>
            <a:r>
              <a:rPr lang="en-US" b="1" u="sng" dirty="0"/>
              <a:t>Usability</a:t>
            </a:r>
            <a:r>
              <a:rPr lang="en-US" dirty="0"/>
              <a:t> is no longer a luxury, but rather a basic determinant of productivity and </a:t>
            </a:r>
            <a:r>
              <a:rPr lang="en-US" dirty="0" smtClean="0"/>
              <a:t>acceptance.</a:t>
            </a:r>
          </a:p>
          <a:p>
            <a:r>
              <a:rPr lang="en-US" dirty="0"/>
              <a:t>Software industry and Government will become more productive if they take advantage of usability engineering techniques.</a:t>
            </a:r>
          </a:p>
          <a:p>
            <a:endParaRPr lang="en-US" dirty="0" smtClean="0"/>
          </a:p>
          <a:p>
            <a:endParaRPr lang="en-US" dirty="0"/>
          </a:p>
          <a:p>
            <a:endParaRPr lang="en-US" dirty="0"/>
          </a:p>
        </p:txBody>
      </p:sp>
    </p:spTree>
    <p:extLst>
      <p:ext uri="{BB962C8B-B14F-4D97-AF65-F5344CB8AC3E}">
        <p14:creationId xmlns:p14="http://schemas.microsoft.com/office/powerpoint/2010/main" val="346519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00" y="652395"/>
            <a:ext cx="7055380" cy="1400530"/>
          </a:xfrm>
        </p:spPr>
        <p:txBody>
          <a:bodyPr/>
          <a:lstStyle/>
          <a:p>
            <a:r>
              <a:rPr lang="en-US" dirty="0" smtClean="0"/>
              <a:t>Need for Standards</a:t>
            </a:r>
            <a:endParaRPr lang="en-US" dirty="0"/>
          </a:p>
        </p:txBody>
      </p:sp>
      <p:sp>
        <p:nvSpPr>
          <p:cNvPr id="3" name="Content Placeholder 2"/>
          <p:cNvSpPr>
            <a:spLocks noGrp="1"/>
          </p:cNvSpPr>
          <p:nvPr>
            <p:ph idx="1"/>
          </p:nvPr>
        </p:nvSpPr>
        <p:spPr>
          <a:xfrm>
            <a:off x="827700" y="1671639"/>
            <a:ext cx="6711654" cy="4576768"/>
          </a:xfrm>
        </p:spPr>
        <p:txBody>
          <a:bodyPr/>
          <a:lstStyle/>
          <a:p>
            <a:pPr lvl="0" indent="-274320">
              <a:lnSpc>
                <a:spcPct val="90000"/>
              </a:lnSpc>
            </a:pPr>
            <a:r>
              <a:rPr lang="en-US" dirty="0"/>
              <a:t>These standards are developed under </a:t>
            </a:r>
            <a:endParaRPr lang="en-US" dirty="0" smtClean="0"/>
          </a:p>
          <a:p>
            <a:pPr marL="68586" lvl="0" indent="0">
              <a:lnSpc>
                <a:spcPct val="90000"/>
              </a:lnSpc>
              <a:buNone/>
            </a:pPr>
            <a:endParaRPr lang="en-US" dirty="0"/>
          </a:p>
          <a:p>
            <a:pPr marL="68586" lvl="0" indent="0">
              <a:lnSpc>
                <a:spcPct val="90000"/>
              </a:lnSpc>
              <a:buNone/>
            </a:pPr>
            <a:r>
              <a:rPr lang="en-US" sz="2800" b="1" dirty="0" smtClean="0"/>
              <a:t>ISO </a:t>
            </a:r>
            <a:r>
              <a:rPr lang="en-US" sz="2800" b="1" dirty="0"/>
              <a:t>( International Organization for Standardization</a:t>
            </a:r>
            <a:r>
              <a:rPr lang="en-US" sz="2800" b="1" dirty="0" smtClean="0"/>
              <a:t>)</a:t>
            </a:r>
          </a:p>
          <a:p>
            <a:pPr marL="68586" lvl="0" indent="0">
              <a:lnSpc>
                <a:spcPct val="90000"/>
              </a:lnSpc>
              <a:buNone/>
            </a:pPr>
            <a:r>
              <a:rPr lang="en-US" sz="2800" b="1" dirty="0" smtClean="0"/>
              <a:t> </a:t>
            </a:r>
          </a:p>
          <a:p>
            <a:pPr marL="68586" lvl="0" indent="0">
              <a:lnSpc>
                <a:spcPct val="90000"/>
              </a:lnSpc>
              <a:buNone/>
            </a:pPr>
            <a:r>
              <a:rPr lang="en-US" i="1" dirty="0" smtClean="0"/>
              <a:t>							&amp;</a:t>
            </a:r>
          </a:p>
          <a:p>
            <a:pPr marL="68586" lvl="0" indent="0">
              <a:lnSpc>
                <a:spcPct val="90000"/>
              </a:lnSpc>
              <a:buNone/>
            </a:pPr>
            <a:r>
              <a:rPr lang="en-US" i="1" dirty="0" smtClean="0"/>
              <a:t> </a:t>
            </a:r>
          </a:p>
          <a:p>
            <a:pPr marL="68586" lvl="0" indent="0">
              <a:lnSpc>
                <a:spcPct val="90000"/>
              </a:lnSpc>
              <a:buNone/>
            </a:pPr>
            <a:r>
              <a:rPr lang="en-US" sz="2800" b="1" dirty="0" smtClean="0"/>
              <a:t>IEC </a:t>
            </a:r>
            <a:r>
              <a:rPr lang="en-US" sz="2800" b="1" dirty="0"/>
              <a:t>(International Electro technical Commission).</a:t>
            </a:r>
          </a:p>
          <a:p>
            <a:pPr lvl="0" indent="-274320">
              <a:lnSpc>
                <a:spcPct val="90000"/>
              </a:lnSpc>
            </a:pPr>
            <a:endParaRPr lang="en-US" sz="2800" b="1" dirty="0"/>
          </a:p>
          <a:p>
            <a:endParaRPr lang="en-US" dirty="0"/>
          </a:p>
          <a:p>
            <a:endParaRPr lang="en-US" dirty="0"/>
          </a:p>
        </p:txBody>
      </p:sp>
    </p:spTree>
    <p:extLst>
      <p:ext uri="{BB962C8B-B14F-4D97-AF65-F5344CB8AC3E}">
        <p14:creationId xmlns:p14="http://schemas.microsoft.com/office/powerpoint/2010/main" val="147381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Shape 115"/>
          <p:cNvSpPr txBox="1">
            <a:spLocks noGrp="1"/>
          </p:cNvSpPr>
          <p:nvPr>
            <p:ph type="title"/>
          </p:nvPr>
        </p:nvSpPr>
        <p:spPr>
          <a:xfrm>
            <a:off x="446445" y="-342824"/>
            <a:ext cx="7474164" cy="1400530"/>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tabLst>
                <a:tab pos="457200" algn="l"/>
              </a:tabLst>
            </a:pPr>
            <a:r>
              <a:rPr lang="en-US" sz="3600" b="1" i="0" u="none" strike="noStrike" cap="none" dirty="0">
                <a:solidFill>
                  <a:srgbClr val="F9F9F9"/>
                </a:solidFill>
                <a:latin typeface="Merriweather"/>
                <a:ea typeface="Merriweather"/>
                <a:cs typeface="Merriweather"/>
                <a:sym typeface="Merriweather"/>
              </a:rPr>
              <a:t>Types of standard </a:t>
            </a:r>
            <a:r>
              <a:rPr lang="en-US" sz="3600" b="1" i="0" u="none" strike="noStrike" cap="none" dirty="0" smtClean="0">
                <a:solidFill>
                  <a:srgbClr val="F9F9F9"/>
                </a:solidFill>
                <a:latin typeface="Merriweather"/>
                <a:ea typeface="Merriweather"/>
                <a:cs typeface="Merriweather"/>
                <a:sym typeface="Merriweather"/>
              </a:rPr>
              <a:t>for Usability</a:t>
            </a:r>
            <a:endParaRPr lang="en-US" sz="3600" b="1" i="0" u="none" strike="noStrike" cap="none" dirty="0">
              <a:solidFill>
                <a:srgbClr val="F9F9F9"/>
              </a:solidFill>
              <a:latin typeface="Merriweather"/>
              <a:ea typeface="Merriweather"/>
              <a:cs typeface="Merriweather"/>
              <a:sym typeface="Merriweather"/>
            </a:endParaRPr>
          </a:p>
        </p:txBody>
      </p:sp>
      <p:sp>
        <p:nvSpPr>
          <p:cNvPr id="114" name="Shape 114"/>
          <p:cNvSpPr txBox="1">
            <a:spLocks noGrp="1"/>
          </p:cNvSpPr>
          <p:nvPr>
            <p:ph idx="1"/>
          </p:nvPr>
        </p:nvSpPr>
        <p:spPr>
          <a:xfrm>
            <a:off x="827700" y="1352837"/>
            <a:ext cx="6711654" cy="419548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2"/>
              </a:buClr>
              <a:buSzPct val="85000"/>
              <a:buNone/>
            </a:pPr>
            <a:r>
              <a:rPr lang="en-US" sz="2000" b="1" i="0" u="none" strike="noStrike" cap="none" dirty="0">
                <a:solidFill>
                  <a:schemeClr val="lt1"/>
                </a:solidFill>
                <a:latin typeface="Times New Roman"/>
                <a:ea typeface="Times New Roman"/>
                <a:cs typeface="Times New Roman"/>
                <a:sym typeface="Times New Roman"/>
              </a:rPr>
              <a:t>Standards related to usability </a:t>
            </a:r>
            <a:r>
              <a:rPr lang="en-US" sz="2000" b="1" i="0" u="none" strike="noStrike" cap="none" dirty="0" smtClean="0">
                <a:solidFill>
                  <a:schemeClr val="lt1"/>
                </a:solidFill>
                <a:latin typeface="Times New Roman"/>
                <a:ea typeface="Times New Roman"/>
                <a:cs typeface="Times New Roman"/>
                <a:sym typeface="Times New Roman"/>
              </a:rPr>
              <a:t>are categorized into</a:t>
            </a:r>
            <a:r>
              <a:rPr lang="en-US" sz="2000" b="0" i="0" u="none" strike="noStrike" cap="none" dirty="0" smtClean="0">
                <a:solidFill>
                  <a:schemeClr val="lt1"/>
                </a:solidFill>
                <a:latin typeface="Times New Roman"/>
                <a:ea typeface="Times New Roman"/>
                <a:cs typeface="Times New Roman"/>
                <a:sym typeface="Times New Roman"/>
              </a:rPr>
              <a:t>:</a:t>
            </a:r>
            <a:endParaRPr lang="en-US" sz="2000" b="0" i="0" u="none" strike="noStrike" cap="none" dirty="0">
              <a:solidFill>
                <a:schemeClr val="lt1"/>
              </a:solidFill>
              <a:latin typeface="Times New Roman"/>
              <a:ea typeface="Times New Roman"/>
              <a:cs typeface="Times New Roman"/>
              <a:sym typeface="Times New Roman"/>
            </a:endParaRPr>
          </a:p>
          <a:p>
            <a:pPr marL="457200" marR="0" lvl="0" indent="-457200" algn="l" rtl="0">
              <a:spcBef>
                <a:spcPts val="600"/>
              </a:spcBef>
              <a:spcAft>
                <a:spcPts val="0"/>
              </a:spcAft>
              <a:buClr>
                <a:schemeClr val="accent2"/>
              </a:buClr>
              <a:buSzPct val="85000"/>
              <a:buFont typeface="Merriweather"/>
              <a:buAutoNum type="arabicPeriod"/>
            </a:pPr>
            <a:r>
              <a:rPr lang="en-US" sz="2000" b="0" i="0" u="none" strike="noStrike" cap="none" dirty="0">
                <a:solidFill>
                  <a:schemeClr val="lt1"/>
                </a:solidFill>
                <a:latin typeface="Times New Roman"/>
                <a:ea typeface="Times New Roman"/>
                <a:cs typeface="Times New Roman"/>
                <a:sym typeface="Times New Roman"/>
              </a:rPr>
              <a:t>The use of the product (effectiveness, efficiency and satisfaction in a particular context of use)</a:t>
            </a:r>
          </a:p>
          <a:p>
            <a:pPr marL="457200" marR="0" lvl="0" indent="-457200" algn="l" rtl="0">
              <a:spcBef>
                <a:spcPts val="600"/>
              </a:spcBef>
              <a:spcAft>
                <a:spcPts val="0"/>
              </a:spcAft>
              <a:buClr>
                <a:schemeClr val="accent2"/>
              </a:buClr>
              <a:buSzPct val="85000"/>
              <a:buFont typeface="Merriweather"/>
              <a:buAutoNum type="arabicPeriod"/>
            </a:pPr>
            <a:r>
              <a:rPr lang="en-US" sz="2000" b="0" i="0" u="none" strike="noStrike" cap="none" dirty="0">
                <a:solidFill>
                  <a:schemeClr val="lt1"/>
                </a:solidFill>
                <a:latin typeface="Times New Roman"/>
                <a:ea typeface="Times New Roman"/>
                <a:cs typeface="Times New Roman"/>
                <a:sym typeface="Times New Roman"/>
              </a:rPr>
              <a:t>The user interface and interaction</a:t>
            </a:r>
          </a:p>
          <a:p>
            <a:pPr marL="457200" marR="0" lvl="0" indent="-457200" algn="l" rtl="0">
              <a:spcBef>
                <a:spcPts val="600"/>
              </a:spcBef>
              <a:spcAft>
                <a:spcPts val="0"/>
              </a:spcAft>
              <a:buClr>
                <a:schemeClr val="accent2"/>
              </a:buClr>
              <a:buSzPct val="85000"/>
              <a:buFont typeface="Merriweather"/>
              <a:buAutoNum type="arabicPeriod"/>
            </a:pPr>
            <a:r>
              <a:rPr lang="en-US" sz="2000" b="0" i="0" u="none" strike="noStrike" cap="none" dirty="0">
                <a:solidFill>
                  <a:schemeClr val="lt1"/>
                </a:solidFill>
                <a:latin typeface="Times New Roman"/>
                <a:ea typeface="Times New Roman"/>
                <a:cs typeface="Times New Roman"/>
                <a:sym typeface="Times New Roman"/>
              </a:rPr>
              <a:t>The process used to develop the product</a:t>
            </a:r>
          </a:p>
          <a:p>
            <a:pPr marL="457200" marR="0" lvl="0" indent="-457200" algn="l" rtl="0">
              <a:spcBef>
                <a:spcPts val="600"/>
              </a:spcBef>
              <a:spcAft>
                <a:spcPts val="0"/>
              </a:spcAft>
              <a:buClr>
                <a:schemeClr val="accent2"/>
              </a:buClr>
              <a:buSzPct val="85000"/>
              <a:buFont typeface="Merriweather"/>
              <a:buAutoNum type="arabicPeriod"/>
            </a:pPr>
            <a:r>
              <a:rPr lang="en-US" sz="2000" b="0" i="0" u="none" strike="noStrike" cap="none" dirty="0">
                <a:solidFill>
                  <a:schemeClr val="lt1"/>
                </a:solidFill>
                <a:latin typeface="Times New Roman"/>
                <a:ea typeface="Times New Roman"/>
                <a:cs typeface="Times New Roman"/>
                <a:sym typeface="Times New Roman"/>
              </a:rPr>
              <a:t>The capability of an </a:t>
            </a:r>
            <a:r>
              <a:rPr lang="en-US" sz="2000" b="0" i="0" u="none" strike="noStrike" cap="none" dirty="0" err="1">
                <a:solidFill>
                  <a:schemeClr val="lt1"/>
                </a:solidFill>
                <a:latin typeface="Times New Roman"/>
                <a:ea typeface="Times New Roman"/>
                <a:cs typeface="Times New Roman"/>
                <a:sym typeface="Times New Roman"/>
              </a:rPr>
              <a:t>organisation</a:t>
            </a:r>
            <a:r>
              <a:rPr lang="en-US" sz="2000" b="0" i="0" u="none" strike="noStrike" cap="none" dirty="0">
                <a:solidFill>
                  <a:schemeClr val="lt1"/>
                </a:solidFill>
                <a:latin typeface="Times New Roman"/>
                <a:ea typeface="Times New Roman"/>
                <a:cs typeface="Times New Roman"/>
                <a:sym typeface="Times New Roman"/>
              </a:rPr>
              <a:t> to apply user </a:t>
            </a:r>
            <a:r>
              <a:rPr lang="en-US" sz="2000" b="0" i="0" u="none" strike="noStrike" cap="none" dirty="0" err="1">
                <a:solidFill>
                  <a:schemeClr val="lt1"/>
                </a:solidFill>
                <a:latin typeface="Times New Roman"/>
                <a:ea typeface="Times New Roman"/>
                <a:cs typeface="Times New Roman"/>
                <a:sym typeface="Times New Roman"/>
              </a:rPr>
              <a:t>centred</a:t>
            </a:r>
            <a:r>
              <a:rPr lang="en-US" sz="2000" b="0" i="0" u="none" strike="noStrike" cap="none" dirty="0">
                <a:solidFill>
                  <a:schemeClr val="lt1"/>
                </a:solidFill>
                <a:latin typeface="Times New Roman"/>
                <a:ea typeface="Times New Roman"/>
                <a:cs typeface="Times New Roman"/>
                <a:sym typeface="Times New Roman"/>
              </a:rPr>
              <a:t> design.</a:t>
            </a:r>
          </a:p>
          <a:p>
            <a:pPr marL="457200" marR="0" lvl="0" indent="-457200" algn="l" rtl="0">
              <a:spcBef>
                <a:spcPts val="600"/>
              </a:spcBef>
              <a:buClr>
                <a:schemeClr val="accent2"/>
              </a:buClr>
              <a:buSzPct val="25000"/>
              <a:buFont typeface="Noto Sans Symbols"/>
              <a:buNone/>
            </a:pPr>
            <a:endParaRPr sz="2000" b="0" i="0" u="none" strike="noStrike" cap="none" dirty="0">
              <a:solidFill>
                <a:schemeClr val="lt1"/>
              </a:solidFill>
              <a:latin typeface="Times New Roman"/>
              <a:ea typeface="Times New Roman"/>
              <a:cs typeface="Times New Roman"/>
              <a:sym typeface="Times New Roman"/>
            </a:endParaRPr>
          </a:p>
        </p:txBody>
      </p:sp>
      <p:pic>
        <p:nvPicPr>
          <p:cNvPr id="116" name="Shape 116"/>
          <p:cNvPicPr preferRelativeResize="0"/>
          <p:nvPr/>
        </p:nvPicPr>
        <p:blipFill rotWithShape="1">
          <a:blip r:embed="rId3">
            <a:alphaModFix/>
          </a:blip>
          <a:srcRect/>
          <a:stretch/>
        </p:blipFill>
        <p:spPr>
          <a:xfrm>
            <a:off x="596683" y="4043363"/>
            <a:ext cx="8261567" cy="249906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Shape 115"/>
          <p:cNvSpPr txBox="1">
            <a:spLocks noGrp="1"/>
          </p:cNvSpPr>
          <p:nvPr>
            <p:ph type="title"/>
          </p:nvPr>
        </p:nvSpPr>
        <p:spPr>
          <a:xfrm>
            <a:off x="446445" y="-342824"/>
            <a:ext cx="7474164" cy="1400530"/>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3600" b="1" i="0" u="none" strike="noStrike" cap="none" dirty="0">
                <a:solidFill>
                  <a:srgbClr val="F9F9F9"/>
                </a:solidFill>
                <a:latin typeface="Merriweather"/>
                <a:ea typeface="Merriweather"/>
                <a:cs typeface="Merriweather"/>
                <a:sym typeface="Merriweather"/>
              </a:rPr>
              <a:t>Types of standard </a:t>
            </a:r>
            <a:r>
              <a:rPr lang="en-US" sz="3600" b="1" i="0" u="none" strike="noStrike" cap="none" dirty="0" smtClean="0">
                <a:solidFill>
                  <a:srgbClr val="F9F9F9"/>
                </a:solidFill>
                <a:latin typeface="Merriweather"/>
                <a:ea typeface="Merriweather"/>
                <a:cs typeface="Merriweather"/>
                <a:sym typeface="Merriweather"/>
              </a:rPr>
              <a:t>for Usability</a:t>
            </a:r>
            <a:endParaRPr lang="en-US" sz="3600" b="1" i="0" u="none" strike="noStrike" cap="none" dirty="0">
              <a:solidFill>
                <a:srgbClr val="F9F9F9"/>
              </a:solidFill>
              <a:latin typeface="Merriweather"/>
              <a:ea typeface="Merriweather"/>
              <a:cs typeface="Merriweather"/>
              <a:sym typeface="Merriweather"/>
            </a:endParaRPr>
          </a:p>
        </p:txBody>
      </p:sp>
      <p:sp>
        <p:nvSpPr>
          <p:cNvPr id="114" name="Shape 114"/>
          <p:cNvSpPr txBox="1">
            <a:spLocks noGrp="1"/>
          </p:cNvSpPr>
          <p:nvPr>
            <p:ph idx="1"/>
          </p:nvPr>
        </p:nvSpPr>
        <p:spPr>
          <a:xfrm>
            <a:off x="827700" y="1352837"/>
            <a:ext cx="6711654" cy="4919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2"/>
              </a:buClr>
              <a:buSzPct val="85000"/>
              <a:buNone/>
            </a:pPr>
            <a:r>
              <a:rPr lang="en-US" sz="2000" b="1" i="0" u="none" strike="noStrike" cap="none" dirty="0" smtClean="0">
                <a:solidFill>
                  <a:schemeClr val="lt1"/>
                </a:solidFill>
                <a:latin typeface="Times New Roman"/>
                <a:ea typeface="Times New Roman"/>
                <a:cs typeface="Times New Roman"/>
                <a:sym typeface="Times New Roman"/>
              </a:rPr>
              <a:t>The ISO has developed different standards on usability and two major categories :</a:t>
            </a:r>
          </a:p>
          <a:p>
            <a:pPr marL="457200" marR="0" lvl="0" indent="-457200" algn="l" rtl="0">
              <a:spcBef>
                <a:spcPts val="0"/>
              </a:spcBef>
              <a:spcAft>
                <a:spcPts val="0"/>
              </a:spcAft>
              <a:buClr>
                <a:schemeClr val="accent2"/>
              </a:buClr>
              <a:buSzPct val="85000"/>
              <a:buAutoNum type="arabicPeriod"/>
            </a:pPr>
            <a:r>
              <a:rPr lang="en-US" b="1" dirty="0" smtClean="0">
                <a:solidFill>
                  <a:schemeClr val="lt1"/>
                </a:solidFill>
                <a:latin typeface="Times New Roman"/>
                <a:ea typeface="Times New Roman"/>
                <a:cs typeface="Times New Roman"/>
                <a:sym typeface="Times New Roman"/>
              </a:rPr>
              <a:t>Product-oriented standards (ISO 9126 and ISO 14598)</a:t>
            </a:r>
          </a:p>
          <a:p>
            <a:pPr marL="457200" lvl="0" indent="-457200">
              <a:spcBef>
                <a:spcPts val="0"/>
              </a:spcBef>
              <a:buClr>
                <a:schemeClr val="accent2"/>
              </a:buClr>
              <a:buSzPct val="85000"/>
              <a:buAutoNum type="arabicPeriod"/>
            </a:pPr>
            <a:r>
              <a:rPr lang="en-US" b="1" dirty="0" smtClean="0">
                <a:solidFill>
                  <a:schemeClr val="lt1"/>
                </a:solidFill>
                <a:latin typeface="Times New Roman"/>
                <a:ea typeface="Times New Roman"/>
                <a:cs typeface="Times New Roman"/>
                <a:sym typeface="Times New Roman"/>
              </a:rPr>
              <a:t>Process oriented </a:t>
            </a:r>
            <a:r>
              <a:rPr lang="en-US" b="1" dirty="0">
                <a:solidFill>
                  <a:schemeClr val="lt1"/>
                </a:solidFill>
                <a:latin typeface="Times New Roman"/>
                <a:ea typeface="Times New Roman"/>
                <a:cs typeface="Times New Roman"/>
                <a:sym typeface="Times New Roman"/>
              </a:rPr>
              <a:t>standards (ISO </a:t>
            </a:r>
            <a:r>
              <a:rPr lang="en-US" b="1" dirty="0" smtClean="0">
                <a:solidFill>
                  <a:schemeClr val="lt1"/>
                </a:solidFill>
                <a:latin typeface="Times New Roman"/>
                <a:ea typeface="Times New Roman"/>
                <a:cs typeface="Times New Roman"/>
                <a:sym typeface="Times New Roman"/>
              </a:rPr>
              <a:t>9241 </a:t>
            </a:r>
            <a:r>
              <a:rPr lang="en-US" b="1" dirty="0">
                <a:solidFill>
                  <a:schemeClr val="lt1"/>
                </a:solidFill>
                <a:latin typeface="Times New Roman"/>
                <a:ea typeface="Times New Roman"/>
                <a:cs typeface="Times New Roman"/>
                <a:sym typeface="Times New Roman"/>
              </a:rPr>
              <a:t>and ISO </a:t>
            </a:r>
            <a:r>
              <a:rPr lang="en-US" b="1" dirty="0" smtClean="0">
                <a:solidFill>
                  <a:schemeClr val="lt1"/>
                </a:solidFill>
                <a:latin typeface="Times New Roman"/>
                <a:ea typeface="Times New Roman"/>
                <a:cs typeface="Times New Roman"/>
                <a:sym typeface="Times New Roman"/>
              </a:rPr>
              <a:t>13407)</a:t>
            </a:r>
          </a:p>
          <a:p>
            <a:pPr marL="457200" lvl="0" indent="-457200">
              <a:spcBef>
                <a:spcPts val="0"/>
              </a:spcBef>
              <a:buClr>
                <a:schemeClr val="accent2"/>
              </a:buClr>
              <a:buSzPct val="85000"/>
              <a:buAutoNum type="arabicPeriod"/>
            </a:pPr>
            <a:endParaRPr lang="en-US" b="1" dirty="0">
              <a:solidFill>
                <a:schemeClr val="lt1"/>
              </a:solidFill>
              <a:latin typeface="Times New Roman"/>
              <a:ea typeface="Times New Roman"/>
              <a:cs typeface="Times New Roman"/>
              <a:sym typeface="Times New Roman"/>
            </a:endParaRPr>
          </a:p>
          <a:p>
            <a:pPr lvl="0">
              <a:spcBef>
                <a:spcPts val="0"/>
              </a:spcBef>
              <a:buClr>
                <a:schemeClr val="accent2"/>
              </a:buClr>
              <a:buSzPct val="85000"/>
              <a:buFont typeface="Wingdings" panose="05000000000000000000" pitchFamily="2" charset="2"/>
              <a:buChar char="Ø"/>
            </a:pPr>
            <a:r>
              <a:rPr lang="en-US" b="1" dirty="0" smtClean="0">
                <a:solidFill>
                  <a:schemeClr val="lt1"/>
                </a:solidFill>
                <a:latin typeface="Times New Roman"/>
                <a:ea typeface="Times New Roman"/>
                <a:cs typeface="Times New Roman"/>
                <a:sym typeface="Times New Roman"/>
              </a:rPr>
              <a:t>Here in these systems usability is defined from a different view point :: from end user point of view, from managers, developers etc.</a:t>
            </a:r>
          </a:p>
          <a:p>
            <a:pPr lvl="0">
              <a:spcBef>
                <a:spcPts val="0"/>
              </a:spcBef>
              <a:buClr>
                <a:schemeClr val="accent2"/>
              </a:buClr>
              <a:buSzPct val="85000"/>
              <a:buFont typeface="Wingdings" panose="05000000000000000000" pitchFamily="2" charset="2"/>
              <a:buChar char="Ø"/>
            </a:pPr>
            <a:r>
              <a:rPr lang="en-US" b="1" dirty="0" smtClean="0">
                <a:solidFill>
                  <a:schemeClr val="lt1"/>
                </a:solidFill>
                <a:latin typeface="Times New Roman"/>
                <a:ea typeface="Times New Roman"/>
                <a:cs typeface="Times New Roman"/>
                <a:sym typeface="Times New Roman"/>
              </a:rPr>
              <a:t>This diversity of view point and their related usability requirements have led to different perspectives on usability in the various ISO models that have been developed over the years by different groups of usability experts.</a:t>
            </a:r>
          </a:p>
          <a:p>
            <a:pPr lvl="0">
              <a:spcBef>
                <a:spcPts val="0"/>
              </a:spcBef>
              <a:buClr>
                <a:schemeClr val="accent2"/>
              </a:buClr>
              <a:buSzPct val="85000"/>
              <a:buFont typeface="Wingdings" panose="05000000000000000000" pitchFamily="2" charset="2"/>
              <a:buChar char="Ø"/>
            </a:pPr>
            <a:r>
              <a:rPr lang="en-US" b="1" dirty="0" smtClean="0">
                <a:solidFill>
                  <a:schemeClr val="lt1"/>
                </a:solidFill>
                <a:latin typeface="Times New Roman"/>
                <a:ea typeface="Times New Roman"/>
                <a:cs typeface="Times New Roman"/>
                <a:sym typeface="Times New Roman"/>
              </a:rPr>
              <a:t>And each group has built its model without input from others leading into the use of different terms and labels for the same usable characteristics or different terms for similar characteristics… without full consistency across these models.</a:t>
            </a:r>
          </a:p>
          <a:p>
            <a:pPr lvl="0">
              <a:spcBef>
                <a:spcPts val="0"/>
              </a:spcBef>
              <a:buClr>
                <a:schemeClr val="accent2"/>
              </a:buClr>
              <a:buSzPct val="85000"/>
              <a:buFont typeface="Wingdings" panose="05000000000000000000" pitchFamily="2" charset="2"/>
              <a:buChar char="Ø"/>
            </a:pPr>
            <a:endParaRPr lang="en-US" b="1" dirty="0" smtClean="0">
              <a:solidFill>
                <a:schemeClr val="lt1"/>
              </a:solidFill>
              <a:latin typeface="Times New Roman"/>
              <a:ea typeface="Times New Roman"/>
              <a:cs typeface="Times New Roman"/>
              <a:sym typeface="Times New Roman"/>
            </a:endParaRPr>
          </a:p>
          <a:p>
            <a:pPr marL="0" lvl="0" indent="0">
              <a:spcBef>
                <a:spcPts val="0"/>
              </a:spcBef>
              <a:buClr>
                <a:schemeClr val="accent2"/>
              </a:buClr>
              <a:buSzPct val="85000"/>
              <a:buNone/>
            </a:pPr>
            <a:endParaRPr lang="en-US" b="1" dirty="0">
              <a:solidFill>
                <a:schemeClr val="lt1"/>
              </a:solidFill>
              <a:latin typeface="Times New Roman"/>
              <a:ea typeface="Times New Roman"/>
              <a:cs typeface="Times New Roman"/>
              <a:sym typeface="Times New Roman"/>
            </a:endParaRPr>
          </a:p>
          <a:p>
            <a:pPr marL="0" lvl="0" indent="0">
              <a:spcBef>
                <a:spcPts val="0"/>
              </a:spcBef>
              <a:buClr>
                <a:schemeClr val="accent2"/>
              </a:buClr>
              <a:buSzPct val="85000"/>
              <a:buNone/>
            </a:pPr>
            <a:endParaRPr lang="en-US" b="1" dirty="0" smtClean="0">
              <a:solidFill>
                <a:schemeClr val="lt1"/>
              </a:solidFill>
              <a:latin typeface="Times New Roman"/>
              <a:ea typeface="Times New Roman"/>
              <a:cs typeface="Times New Roman"/>
              <a:sym typeface="Times New Roman"/>
            </a:endParaRPr>
          </a:p>
          <a:p>
            <a:pPr marL="0" lvl="0" indent="0">
              <a:spcBef>
                <a:spcPts val="0"/>
              </a:spcBef>
              <a:buClr>
                <a:schemeClr val="accent2"/>
              </a:buClr>
              <a:buSzPct val="85000"/>
              <a:buNone/>
            </a:pPr>
            <a:r>
              <a:rPr lang="en-US" b="1" dirty="0">
                <a:solidFill>
                  <a:schemeClr val="lt1"/>
                </a:solidFill>
                <a:latin typeface="Times New Roman"/>
                <a:ea typeface="Times New Roman"/>
                <a:cs typeface="Times New Roman"/>
                <a:sym typeface="Times New Roman"/>
              </a:rPr>
              <a:t>	</a:t>
            </a:r>
            <a:endParaRPr lang="en-US" dirty="0">
              <a:solidFill>
                <a:schemeClr val="lt1"/>
              </a:solidFill>
              <a:latin typeface="Times New Roman"/>
              <a:ea typeface="Times New Roman"/>
              <a:cs typeface="Times New Roman"/>
              <a:sym typeface="Times New Roman"/>
            </a:endParaRPr>
          </a:p>
          <a:p>
            <a:pPr marL="457200" marR="0" lvl="0" indent="-457200" algn="l" rtl="0">
              <a:spcBef>
                <a:spcPts val="0"/>
              </a:spcBef>
              <a:spcAft>
                <a:spcPts val="0"/>
              </a:spcAft>
              <a:buClr>
                <a:schemeClr val="accent2"/>
              </a:buClr>
              <a:buSzPct val="85000"/>
              <a:buAutoNum type="arabicPeriod"/>
            </a:pPr>
            <a:endParaRPr sz="20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5533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332" y="1452850"/>
            <a:ext cx="6711654" cy="4195481"/>
          </a:xfrm>
        </p:spPr>
        <p:txBody>
          <a:bodyPr>
            <a:normAutofit fontScale="25000" lnSpcReduction="20000"/>
          </a:bodyPr>
          <a:lstStyle/>
          <a:p>
            <a:endParaRPr lang="en-US" dirty="0"/>
          </a:p>
          <a:p>
            <a:r>
              <a:rPr lang="en-US" sz="8000" dirty="0" smtClean="0"/>
              <a:t>“</a:t>
            </a:r>
            <a:r>
              <a:rPr lang="en-US" sz="8000" dirty="0"/>
              <a:t>The capability of the software product to be understood, learned, used and attractive to the user, when used under specified conditions.” (ISO/IEC 9126-1, 2000) </a:t>
            </a:r>
          </a:p>
          <a:p>
            <a:endParaRPr lang="en-US" sz="8000" dirty="0"/>
          </a:p>
          <a:p>
            <a:r>
              <a:rPr lang="en-US" sz="8000" dirty="0" smtClean="0"/>
              <a:t>“</a:t>
            </a:r>
            <a:r>
              <a:rPr lang="en-US" sz="8000" dirty="0"/>
              <a:t>The extent to which a product can be used by specified users to achieve specified goals with effectiveness, efficiency and satisfaction in a specified context of use.” (</a:t>
            </a:r>
            <a:r>
              <a:rPr lang="en-US" sz="8000" dirty="0" smtClean="0"/>
              <a:t>ISO 9241-11</a:t>
            </a:r>
            <a:r>
              <a:rPr lang="en-US" sz="8000" dirty="0"/>
              <a:t>, 1998) </a:t>
            </a:r>
          </a:p>
          <a:p>
            <a:pPr marL="0" indent="0">
              <a:buNone/>
            </a:pPr>
            <a:endParaRPr lang="en-US" sz="8000" dirty="0"/>
          </a:p>
          <a:p>
            <a:r>
              <a:rPr lang="en-US" sz="8000" dirty="0" smtClean="0"/>
              <a:t>“</a:t>
            </a:r>
            <a:r>
              <a:rPr lang="en-US" sz="8000" dirty="0"/>
              <a:t>The ease with which a user can learn to operate, prepare inputs for, and interpret outputs of a system or component.” (IEEE Std.610.12-1990) </a:t>
            </a:r>
            <a:endParaRPr lang="en-US" dirty="0"/>
          </a:p>
        </p:txBody>
      </p:sp>
      <p:sp>
        <p:nvSpPr>
          <p:cNvPr id="5" name="Shape 115"/>
          <p:cNvSpPr txBox="1">
            <a:spLocks noGrp="1"/>
          </p:cNvSpPr>
          <p:nvPr>
            <p:ph type="title"/>
          </p:nvPr>
        </p:nvSpPr>
        <p:spPr>
          <a:xfrm>
            <a:off x="689332" y="-271386"/>
            <a:ext cx="7474164" cy="1400530"/>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tabLst>
                <a:tab pos="457200" algn="l"/>
              </a:tabLst>
            </a:pPr>
            <a:r>
              <a:rPr lang="en-US" sz="3600" b="1" i="0" u="none" strike="noStrike" cap="none" dirty="0" smtClean="0">
                <a:solidFill>
                  <a:srgbClr val="F9F9F9"/>
                </a:solidFill>
                <a:latin typeface="Merriweather"/>
                <a:ea typeface="Merriweather"/>
                <a:cs typeface="Merriweather"/>
                <a:sym typeface="Merriweather"/>
              </a:rPr>
              <a:t>Usability Definitions</a:t>
            </a:r>
            <a:endParaRPr lang="en-US" sz="3600" b="1" i="0" u="none" strike="noStrike" cap="none" dirty="0">
              <a:solidFill>
                <a:srgbClr val="F9F9F9"/>
              </a:solidFill>
              <a:latin typeface="Merriweather"/>
              <a:ea typeface="Merriweather"/>
              <a:cs typeface="Merriweather"/>
              <a:sym typeface="Merriweather"/>
            </a:endParaRPr>
          </a:p>
        </p:txBody>
      </p:sp>
    </p:spTree>
    <p:extLst>
      <p:ext uri="{BB962C8B-B14F-4D97-AF65-F5344CB8AC3E}">
        <p14:creationId xmlns:p14="http://schemas.microsoft.com/office/powerpoint/2010/main" val="376651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Shape 128"/>
          <p:cNvSpPr txBox="1">
            <a:spLocks noGrp="1"/>
          </p:cNvSpPr>
          <p:nvPr>
            <p:ph type="title"/>
          </p:nvPr>
        </p:nvSpPr>
        <p:spPr>
          <a:xfrm>
            <a:off x="623888" y="452438"/>
            <a:ext cx="7467600" cy="304799"/>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3200" b="1" i="0" u="none" strike="noStrike" cap="none" dirty="0">
                <a:solidFill>
                  <a:srgbClr val="F9F9F9"/>
                </a:solidFill>
                <a:latin typeface="Merriweather"/>
                <a:ea typeface="Merriweather"/>
                <a:cs typeface="Merriweather"/>
                <a:sym typeface="Merriweather"/>
              </a:rPr>
              <a:t>Standards  described</a:t>
            </a:r>
          </a:p>
        </p:txBody>
      </p:sp>
      <p:graphicFrame>
        <p:nvGraphicFramePr>
          <p:cNvPr id="3" name="Content Placeholder 2"/>
          <p:cNvGraphicFramePr>
            <a:graphicFrameLocks noGrp="1"/>
          </p:cNvGraphicFramePr>
          <p:nvPr>
            <p:ph idx="1"/>
            <p:extLst/>
          </p:nvPr>
        </p:nvGraphicFramePr>
        <p:xfrm>
          <a:off x="623888" y="1266825"/>
          <a:ext cx="7467600" cy="4528185"/>
        </p:xfrm>
        <a:graphic>
          <a:graphicData uri="http://schemas.openxmlformats.org/drawingml/2006/table">
            <a:tbl>
              <a:tblPr firstRow="1" bandRow="1">
                <a:tableStyleId>{5C22544A-7EE6-4342-B048-85BDC9FD1C3A}</a:tableStyleId>
              </a:tblPr>
              <a:tblGrid>
                <a:gridCol w="2668767"/>
                <a:gridCol w="4798833"/>
              </a:tblGrid>
              <a:tr h="367743">
                <a:tc>
                  <a:txBody>
                    <a:bodyPr/>
                    <a:lstStyle/>
                    <a:p>
                      <a:r>
                        <a:rPr lang="en-US" dirty="0" smtClean="0"/>
                        <a:t>ISO Title</a:t>
                      </a:r>
                      <a:endParaRPr lang="en-US" dirty="0"/>
                    </a:p>
                  </a:txBody>
                  <a:tcPr/>
                </a:tc>
                <a:tc>
                  <a:txBody>
                    <a:bodyPr/>
                    <a:lstStyle/>
                    <a:p>
                      <a:r>
                        <a:rPr lang="en-US" dirty="0" smtClean="0"/>
                        <a:t>Description</a:t>
                      </a:r>
                      <a:endParaRPr lang="en-US" dirty="0"/>
                    </a:p>
                  </a:txBody>
                  <a:tcPr/>
                </a:tc>
              </a:tr>
              <a:tr h="634734">
                <a:tc>
                  <a:txBody>
                    <a:bodyPr/>
                    <a:lstStyle/>
                    <a:p>
                      <a:r>
                        <a:rPr lang="en-US" dirty="0" smtClean="0"/>
                        <a:t>ISO </a:t>
                      </a:r>
                      <a:r>
                        <a:rPr lang="en-US" i="1" dirty="0" err="1" smtClean="0"/>
                        <a:t>nnnn</a:t>
                      </a:r>
                      <a:r>
                        <a:rPr lang="en-US" i="1" dirty="0" smtClean="0"/>
                        <a:t> (date)</a:t>
                      </a:r>
                    </a:p>
                    <a:p>
                      <a:endParaRPr lang="en-US" i="1" dirty="0"/>
                    </a:p>
                  </a:txBody>
                  <a:tcPr/>
                </a:tc>
                <a:tc>
                  <a:txBody>
                    <a:bodyPr/>
                    <a:lstStyle/>
                    <a:p>
                      <a:r>
                        <a:rPr lang="en-US" dirty="0" smtClean="0"/>
                        <a:t>A </a:t>
                      </a:r>
                      <a:r>
                        <a:rPr lang="en-US" dirty="0" err="1" smtClean="0"/>
                        <a:t>standartd</a:t>
                      </a:r>
                      <a:r>
                        <a:rPr lang="en-US" dirty="0" smtClean="0"/>
                        <a:t> number </a:t>
                      </a:r>
                      <a:r>
                        <a:rPr lang="en-US" dirty="0" err="1" smtClean="0"/>
                        <a:t>nnnnpublished</a:t>
                      </a:r>
                      <a:r>
                        <a:rPr lang="en-US" dirty="0" smtClean="0"/>
                        <a:t> on date, developed by an ISO committee.</a:t>
                      </a:r>
                      <a:endParaRPr lang="en-US" dirty="0"/>
                    </a:p>
                  </a:txBody>
                  <a:tcPr/>
                </a:tc>
              </a:tr>
              <a:tr h="634734">
                <a:tc>
                  <a:txBody>
                    <a:bodyPr/>
                    <a:lstStyle/>
                    <a:p>
                      <a:r>
                        <a:rPr lang="en-US" dirty="0" smtClean="0"/>
                        <a:t>ISO </a:t>
                      </a:r>
                      <a:r>
                        <a:rPr lang="en-US" dirty="0" err="1" smtClean="0"/>
                        <a:t>nnnn</a:t>
                      </a:r>
                      <a:r>
                        <a:rPr lang="en-US" dirty="0" smtClean="0"/>
                        <a:t>-xx(date)</a:t>
                      </a:r>
                    </a:p>
                    <a:p>
                      <a:endParaRPr lang="en-US" dirty="0"/>
                    </a:p>
                  </a:txBody>
                  <a:tcPr/>
                </a:tc>
                <a:tc>
                  <a:txBody>
                    <a:bodyPr/>
                    <a:lstStyle/>
                    <a:p>
                      <a:r>
                        <a:rPr lang="en-US" dirty="0" smtClean="0"/>
                        <a:t>Part xx of a standard developed by an ISO committee.</a:t>
                      </a:r>
                      <a:endParaRPr lang="en-US" dirty="0"/>
                    </a:p>
                  </a:txBody>
                  <a:tcPr/>
                </a:tc>
              </a:tr>
              <a:tr h="685722">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dirty="0" smtClean="0"/>
                        <a:t>ISO/IEC </a:t>
                      </a:r>
                      <a:r>
                        <a:rPr lang="en-US" i="1" dirty="0" err="1" smtClean="0"/>
                        <a:t>nnnn</a:t>
                      </a:r>
                      <a:r>
                        <a:rPr lang="en-US" i="1" dirty="0" smtClean="0"/>
                        <a:t> (date)</a:t>
                      </a:r>
                    </a:p>
                    <a:p>
                      <a:endParaRPr lang="en-US" dirty="0"/>
                    </a:p>
                  </a:txBody>
                  <a:tcPr/>
                </a:tc>
                <a:tc>
                  <a:txBody>
                    <a:bodyPr/>
                    <a:lstStyle/>
                    <a:p>
                      <a:r>
                        <a:rPr lang="en-US" dirty="0" smtClean="0"/>
                        <a:t>A standard developed</a:t>
                      </a:r>
                      <a:r>
                        <a:rPr lang="en-US" baseline="0" dirty="0" smtClean="0"/>
                        <a:t> by JTCI:  A joint technical committee of ISO and IEC.</a:t>
                      </a:r>
                      <a:endParaRPr lang="en-US" dirty="0"/>
                    </a:p>
                  </a:txBody>
                  <a:tcPr/>
                </a:tc>
              </a:tr>
              <a:tr h="634734">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dirty="0" smtClean="0"/>
                        <a:t>ISO TS </a:t>
                      </a:r>
                      <a:r>
                        <a:rPr lang="en-US" i="1" dirty="0" err="1" smtClean="0"/>
                        <a:t>nnnn</a:t>
                      </a:r>
                      <a:r>
                        <a:rPr lang="en-US" i="1" dirty="0" smtClean="0"/>
                        <a:t> (date)</a:t>
                      </a:r>
                    </a:p>
                    <a:p>
                      <a:endParaRPr lang="en-US" dirty="0"/>
                    </a:p>
                  </a:txBody>
                  <a:tcPr/>
                </a:tc>
                <a:tc>
                  <a:txBody>
                    <a:bodyPr/>
                    <a:lstStyle/>
                    <a:p>
                      <a:r>
                        <a:rPr lang="en-US" dirty="0" smtClean="0"/>
                        <a:t>An ISO technical specification : a normative document that may later be revised and published as a standard.</a:t>
                      </a:r>
                      <a:endParaRPr lang="en-US" dirty="0"/>
                    </a:p>
                  </a:txBody>
                  <a:tcPr/>
                </a:tc>
              </a:tr>
              <a:tr h="634734">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dirty="0" smtClean="0"/>
                        <a:t>ISO TR </a:t>
                      </a:r>
                      <a:r>
                        <a:rPr lang="en-US" i="1" dirty="0" err="1" smtClean="0"/>
                        <a:t>nnnn</a:t>
                      </a:r>
                      <a:r>
                        <a:rPr lang="en-US" i="1" dirty="0" smtClean="0"/>
                        <a:t> (date)</a:t>
                      </a:r>
                    </a:p>
                    <a:p>
                      <a:endParaRPr lang="en-US" dirty="0"/>
                    </a:p>
                  </a:txBody>
                  <a:tcPr/>
                </a:tc>
                <a:tc>
                  <a:txBody>
                    <a:bodyPr/>
                    <a:lstStyle/>
                    <a:p>
                      <a:r>
                        <a:rPr lang="en-US" dirty="0" smtClean="0"/>
                        <a:t>An ISO Technical Report : an informative document </a:t>
                      </a:r>
                      <a:endParaRPr lang="en-US" dirty="0"/>
                    </a:p>
                  </a:txBody>
                  <a:tcPr/>
                </a:tc>
              </a:tr>
              <a:tr h="634734">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dirty="0" smtClean="0"/>
                        <a:t>ISO ZZ </a:t>
                      </a:r>
                      <a:r>
                        <a:rPr lang="en-US" i="1" dirty="0" err="1" smtClean="0"/>
                        <a:t>nnnn</a:t>
                      </a:r>
                      <a:r>
                        <a:rPr lang="en-US" i="1" dirty="0" smtClean="0"/>
                        <a:t> (date)</a:t>
                      </a:r>
                    </a:p>
                    <a:p>
                      <a:endParaRPr lang="en-US" dirty="0"/>
                    </a:p>
                  </a:txBody>
                  <a:tcPr/>
                </a:tc>
                <a:tc>
                  <a:txBody>
                    <a:bodyPr/>
                    <a:lstStyle/>
                    <a:p>
                      <a:r>
                        <a:rPr lang="en-US" dirty="0" smtClean="0"/>
                        <a:t>A draft standard of document type ZZ made available on date.</a:t>
                      </a:r>
                      <a:endParaRPr lang="en-US" dirty="0"/>
                    </a:p>
                  </a:txBody>
                  <a:tcPr/>
                </a:tc>
              </a:tr>
            </a:tbl>
          </a:graphicData>
        </a:graphic>
      </p:graphicFrame>
    </p:spTree>
    <p:extLst>
      <p:ext uri="{BB962C8B-B14F-4D97-AF65-F5344CB8AC3E}">
        <p14:creationId xmlns:p14="http://schemas.microsoft.com/office/powerpoint/2010/main" val="56262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Shape 128"/>
          <p:cNvSpPr txBox="1">
            <a:spLocks noGrp="1"/>
          </p:cNvSpPr>
          <p:nvPr>
            <p:ph type="title"/>
          </p:nvPr>
        </p:nvSpPr>
        <p:spPr>
          <a:xfrm>
            <a:off x="623888" y="452438"/>
            <a:ext cx="7467600" cy="304799"/>
          </a:xfrm>
          <a:prstGeom prst="rect">
            <a:avLst/>
          </a:prstGeom>
          <a:noFill/>
          <a:ln>
            <a:noFill/>
          </a:ln>
        </p:spPr>
        <p:txBody>
          <a:bodyPr lIns="91425" tIns="45700" rIns="91425" bIns="45700" anchor="b" anchorCtr="0">
            <a:noAutofit/>
          </a:bodyPr>
          <a:lstStyle/>
          <a:p>
            <a:pPr marL="0" marR="0" lvl="0" indent="0" algn="l" rtl="0">
              <a:spcBef>
                <a:spcPts val="0"/>
              </a:spcBef>
              <a:buClr>
                <a:srgbClr val="F9F9F9"/>
              </a:buClr>
              <a:buSzPct val="25000"/>
              <a:buFont typeface="Merriweather"/>
              <a:buNone/>
            </a:pPr>
            <a:r>
              <a:rPr lang="en-US" sz="3200" b="1" i="0" u="none" strike="noStrike" cap="none" dirty="0">
                <a:solidFill>
                  <a:srgbClr val="F9F9F9"/>
                </a:solidFill>
                <a:latin typeface="Merriweather"/>
                <a:ea typeface="Merriweather"/>
                <a:cs typeface="Merriweather"/>
                <a:sym typeface="Merriweather"/>
              </a:rPr>
              <a:t>Standards  described</a:t>
            </a:r>
          </a:p>
        </p:txBody>
      </p:sp>
      <p:graphicFrame>
        <p:nvGraphicFramePr>
          <p:cNvPr id="4" name="Content Placeholder 3"/>
          <p:cNvGraphicFramePr>
            <a:graphicFrameLocks noGrp="1"/>
          </p:cNvGraphicFramePr>
          <p:nvPr>
            <p:ph idx="1"/>
            <p:extLst/>
          </p:nvPr>
        </p:nvGraphicFramePr>
        <p:xfrm>
          <a:off x="727072" y="757237"/>
          <a:ext cx="7364416" cy="5974813"/>
        </p:xfrm>
        <a:graphic>
          <a:graphicData uri="http://schemas.openxmlformats.org/drawingml/2006/table">
            <a:tbl>
              <a:tblPr firstRow="1" bandRow="1">
                <a:tableStyleId>{5C22544A-7EE6-4342-B048-85BDC9FD1C3A}</a:tableStyleId>
              </a:tblPr>
              <a:tblGrid>
                <a:gridCol w="815975"/>
                <a:gridCol w="1228726"/>
                <a:gridCol w="2886074"/>
                <a:gridCol w="2433641"/>
              </a:tblGrid>
              <a:tr h="650290">
                <a:tc>
                  <a:txBody>
                    <a:bodyPr/>
                    <a:lstStyle/>
                    <a:p>
                      <a:r>
                        <a:rPr lang="en-US" sz="1600" dirty="0" smtClean="0"/>
                        <a:t>Stage</a:t>
                      </a:r>
                      <a:endParaRPr lang="en-US" sz="1600" dirty="0"/>
                    </a:p>
                  </a:txBody>
                  <a:tcPr/>
                </a:tc>
                <a:tc>
                  <a:txBody>
                    <a:bodyPr/>
                    <a:lstStyle/>
                    <a:p>
                      <a:r>
                        <a:rPr lang="en-US" sz="1600" dirty="0" smtClean="0"/>
                        <a:t>Document Type</a:t>
                      </a:r>
                      <a:endParaRPr lang="en-US" sz="1600" dirty="0"/>
                    </a:p>
                  </a:txBody>
                  <a:tcPr/>
                </a:tc>
                <a:tc>
                  <a:txBody>
                    <a:bodyPr/>
                    <a:lstStyle/>
                    <a:p>
                      <a:endParaRPr lang="en-US" sz="1600"/>
                    </a:p>
                  </a:txBody>
                  <a:tcPr/>
                </a:tc>
                <a:tc>
                  <a:txBody>
                    <a:bodyPr/>
                    <a:lstStyle/>
                    <a:p>
                      <a:r>
                        <a:rPr lang="en-US" sz="1600" dirty="0" smtClean="0"/>
                        <a:t>Description</a:t>
                      </a:r>
                      <a:endParaRPr lang="en-US" sz="1600" dirty="0"/>
                    </a:p>
                  </a:txBody>
                  <a:tcPr/>
                </a:tc>
              </a:tr>
              <a:tr h="589180">
                <a:tc>
                  <a:txBody>
                    <a:bodyPr/>
                    <a:lstStyle/>
                    <a:p>
                      <a:r>
                        <a:rPr lang="en-US" sz="1600" dirty="0" smtClean="0"/>
                        <a:t>1</a:t>
                      </a:r>
                      <a:endParaRPr lang="en-US" sz="1600" dirty="0"/>
                    </a:p>
                  </a:txBody>
                  <a:tcPr/>
                </a:tc>
                <a:tc>
                  <a:txBody>
                    <a:bodyPr/>
                    <a:lstStyle/>
                    <a:p>
                      <a:r>
                        <a:rPr lang="en-US" sz="1600" dirty="0" smtClean="0"/>
                        <a:t>AWI</a:t>
                      </a:r>
                      <a:endParaRPr lang="en-US" sz="1600" dirty="0"/>
                    </a:p>
                  </a:txBody>
                  <a:tcPr/>
                </a:tc>
                <a:tc>
                  <a:txBody>
                    <a:bodyPr/>
                    <a:lstStyle/>
                    <a:p>
                      <a:r>
                        <a:rPr lang="en-US" sz="1600" dirty="0" smtClean="0"/>
                        <a:t>Approved Work Item</a:t>
                      </a:r>
                      <a:endParaRPr lang="en-US" sz="1600" dirty="0"/>
                    </a:p>
                  </a:txBody>
                  <a:tcPr/>
                </a:tc>
                <a:tc>
                  <a:txBody>
                    <a:bodyPr/>
                    <a:lstStyle/>
                    <a:p>
                      <a:r>
                        <a:rPr lang="en-US" sz="1600" dirty="0" smtClean="0"/>
                        <a:t>Prior to a working draft</a:t>
                      </a:r>
                      <a:endParaRPr lang="en-US" sz="1600" dirty="0"/>
                    </a:p>
                  </a:txBody>
                  <a:tcPr/>
                </a:tc>
              </a:tr>
              <a:tr h="864383">
                <a:tc>
                  <a:txBody>
                    <a:bodyPr/>
                    <a:lstStyle/>
                    <a:p>
                      <a:r>
                        <a:rPr lang="en-US" sz="1600" dirty="0" smtClean="0"/>
                        <a:t>2</a:t>
                      </a:r>
                      <a:endParaRPr lang="en-US" sz="1600" dirty="0"/>
                    </a:p>
                  </a:txBody>
                  <a:tcPr/>
                </a:tc>
                <a:tc>
                  <a:txBody>
                    <a:bodyPr/>
                    <a:lstStyle/>
                    <a:p>
                      <a:r>
                        <a:rPr lang="en-US" sz="1600" dirty="0" smtClean="0"/>
                        <a:t>WD</a:t>
                      </a:r>
                      <a:endParaRPr lang="en-US" sz="1600" dirty="0"/>
                    </a:p>
                  </a:txBody>
                  <a:tcPr/>
                </a:tc>
                <a:tc>
                  <a:txBody>
                    <a:bodyPr/>
                    <a:lstStyle/>
                    <a:p>
                      <a:r>
                        <a:rPr lang="en-US" sz="1600" dirty="0" smtClean="0"/>
                        <a:t>Working draft</a:t>
                      </a:r>
                      <a:endParaRPr lang="en-US" sz="1600" dirty="0"/>
                    </a:p>
                  </a:txBody>
                  <a:tcPr/>
                </a:tc>
                <a:tc>
                  <a:txBody>
                    <a:bodyPr/>
                    <a:lstStyle/>
                    <a:p>
                      <a:r>
                        <a:rPr lang="en-US" sz="1600" dirty="0" smtClean="0"/>
                        <a:t>Preliminary draft for discussion by working group</a:t>
                      </a:r>
                      <a:endParaRPr lang="en-US" sz="1600" dirty="0"/>
                    </a:p>
                  </a:txBody>
                  <a:tcPr/>
                </a:tc>
              </a:tr>
              <a:tr h="864383">
                <a:tc>
                  <a:txBody>
                    <a:bodyPr/>
                    <a:lstStyle/>
                    <a:p>
                      <a:r>
                        <a:rPr lang="en-US" sz="1600" dirty="0" smtClean="0"/>
                        <a:t>3</a:t>
                      </a:r>
                      <a:endParaRPr lang="en-US" sz="1600" dirty="0"/>
                    </a:p>
                  </a:txBody>
                  <a:tcPr/>
                </a:tc>
                <a:tc>
                  <a:txBody>
                    <a:bodyPr/>
                    <a:lstStyle/>
                    <a:p>
                      <a:r>
                        <a:rPr lang="en-US" sz="1600" dirty="0" smtClean="0"/>
                        <a:t>CD</a:t>
                      </a:r>
                    </a:p>
                    <a:p>
                      <a:r>
                        <a:rPr lang="en-US" sz="1600" dirty="0" smtClean="0"/>
                        <a:t>CD TR or TS</a:t>
                      </a:r>
                      <a:endParaRPr lang="en-US" sz="1600" dirty="0"/>
                    </a:p>
                  </a:txBody>
                  <a:tcPr/>
                </a:tc>
                <a:tc>
                  <a:txBody>
                    <a:bodyPr/>
                    <a:lstStyle/>
                    <a:p>
                      <a:r>
                        <a:rPr lang="en-US" sz="1600" dirty="0" smtClean="0"/>
                        <a:t>Committee</a:t>
                      </a:r>
                      <a:r>
                        <a:rPr lang="en-US" sz="1600" baseline="0" dirty="0" smtClean="0"/>
                        <a:t> Draft</a:t>
                      </a:r>
                    </a:p>
                    <a:p>
                      <a:r>
                        <a:rPr lang="en-US" sz="1600" baseline="0" dirty="0" smtClean="0"/>
                        <a:t>Technical Report/Specification</a:t>
                      </a:r>
                      <a:endParaRPr lang="en-US" sz="1600" dirty="0"/>
                    </a:p>
                  </a:txBody>
                  <a:tcPr/>
                </a:tc>
                <a:tc>
                  <a:txBody>
                    <a:bodyPr/>
                    <a:lstStyle/>
                    <a:p>
                      <a:r>
                        <a:rPr lang="en-US" sz="1600" dirty="0" smtClean="0"/>
                        <a:t>Complete draft for vote and technical comment by national bodies</a:t>
                      </a:r>
                      <a:endParaRPr lang="en-US" sz="1600" dirty="0"/>
                    </a:p>
                  </a:txBody>
                  <a:tcPr/>
                </a:tc>
              </a:tr>
              <a:tr h="1120497">
                <a:tc>
                  <a:txBody>
                    <a:bodyPr/>
                    <a:lstStyle/>
                    <a:p>
                      <a:r>
                        <a:rPr lang="en-US" sz="1600" dirty="0" smtClean="0"/>
                        <a:t>4</a:t>
                      </a:r>
                      <a:endParaRPr lang="en-US" sz="1600" dirty="0"/>
                    </a:p>
                  </a:txBody>
                  <a:tcPr/>
                </a:tc>
                <a:tc>
                  <a:txBody>
                    <a:bodyPr/>
                    <a:lstStyle/>
                    <a:p>
                      <a:r>
                        <a:rPr lang="en-US" sz="1600" dirty="0" smtClean="0"/>
                        <a:t>CDV</a:t>
                      </a:r>
                    </a:p>
                    <a:p>
                      <a:r>
                        <a:rPr lang="en-US" sz="1600" dirty="0" smtClean="0"/>
                        <a:t>DIS</a:t>
                      </a:r>
                    </a:p>
                    <a:p>
                      <a:r>
                        <a:rPr lang="en-US" sz="1600" dirty="0" smtClean="0"/>
                        <a:t>FCD</a:t>
                      </a:r>
                    </a:p>
                    <a:p>
                      <a:r>
                        <a:rPr lang="en-US" sz="1600" dirty="0" smtClean="0"/>
                        <a:t>DTR</a:t>
                      </a:r>
                      <a:endParaRPr lang="en-US" sz="1600" dirty="0"/>
                    </a:p>
                  </a:txBody>
                  <a:tcPr/>
                </a:tc>
                <a:tc>
                  <a:txBody>
                    <a:bodyPr/>
                    <a:lstStyle/>
                    <a:p>
                      <a:r>
                        <a:rPr lang="en-US" sz="1400" dirty="0" smtClean="0"/>
                        <a:t>Committee Draft for Vote</a:t>
                      </a:r>
                    </a:p>
                    <a:p>
                      <a:r>
                        <a:rPr lang="en-US" sz="1400" dirty="0" smtClean="0"/>
                        <a:t>Draft International standard</a:t>
                      </a:r>
                    </a:p>
                    <a:p>
                      <a:r>
                        <a:rPr lang="en-US" sz="1400" dirty="0" smtClean="0"/>
                        <a:t>Final Committee Draft</a:t>
                      </a:r>
                    </a:p>
                    <a:p>
                      <a:r>
                        <a:rPr lang="en-US" sz="1400" dirty="0" smtClean="0"/>
                        <a:t>Draft Technical Report/Specification</a:t>
                      </a:r>
                      <a:endParaRPr lang="en-US" sz="1400" dirty="0"/>
                    </a:p>
                  </a:txBody>
                  <a:tcPr/>
                </a:tc>
                <a:tc>
                  <a:txBody>
                    <a:bodyPr/>
                    <a:lstStyle/>
                    <a:p>
                      <a:r>
                        <a:rPr lang="en-US" sz="1600" dirty="0" smtClean="0"/>
                        <a:t>Final draft for vote and editorial comment by national bodies</a:t>
                      </a:r>
                      <a:endParaRPr lang="en-US" sz="1600" dirty="0"/>
                    </a:p>
                  </a:txBody>
                  <a:tcPr/>
                </a:tc>
              </a:tr>
              <a:tr h="589180">
                <a:tc>
                  <a:txBody>
                    <a:bodyPr/>
                    <a:lstStyle/>
                    <a:p>
                      <a:r>
                        <a:rPr lang="en-US" sz="1600" dirty="0" smtClean="0"/>
                        <a:t>5</a:t>
                      </a:r>
                      <a:endParaRPr lang="en-US" sz="1600" dirty="0"/>
                    </a:p>
                  </a:txBody>
                  <a:tcPr/>
                </a:tc>
                <a:tc>
                  <a:txBody>
                    <a:bodyPr/>
                    <a:lstStyle/>
                    <a:p>
                      <a:r>
                        <a:rPr lang="en-US" sz="1600" dirty="0" smtClean="0"/>
                        <a:t>FDIS</a:t>
                      </a:r>
                      <a:endParaRPr lang="en-US" sz="1600" dirty="0"/>
                    </a:p>
                  </a:txBody>
                  <a:tcPr/>
                </a:tc>
                <a:tc>
                  <a:txBody>
                    <a:bodyPr/>
                    <a:lstStyle/>
                    <a:p>
                      <a:r>
                        <a:rPr lang="en-US" sz="1600" dirty="0" smtClean="0"/>
                        <a:t>Final draft International Standard</a:t>
                      </a:r>
                      <a:endParaRPr lang="en-US" sz="1600" dirty="0"/>
                    </a:p>
                  </a:txBody>
                  <a:tcPr/>
                </a:tc>
                <a:tc>
                  <a:txBody>
                    <a:bodyPr/>
                    <a:lstStyle/>
                    <a:p>
                      <a:r>
                        <a:rPr lang="en-US" sz="1600" dirty="0" smtClean="0"/>
                        <a:t>Intended text for publication for final Approval</a:t>
                      </a:r>
                      <a:endParaRPr lang="en-US" sz="1600" dirty="0"/>
                    </a:p>
                  </a:txBody>
                  <a:tcPr/>
                </a:tc>
              </a:tr>
              <a:tr h="589180">
                <a:tc>
                  <a:txBody>
                    <a:bodyPr/>
                    <a:lstStyle/>
                    <a:p>
                      <a:r>
                        <a:rPr lang="en-US" sz="1600" dirty="0" smtClean="0"/>
                        <a:t>6</a:t>
                      </a:r>
                      <a:endParaRPr lang="en-US" sz="1600" dirty="0"/>
                    </a:p>
                  </a:txBody>
                  <a:tcPr/>
                </a:tc>
                <a:tc>
                  <a:txBody>
                    <a:bodyPr/>
                    <a:lstStyle/>
                    <a:p>
                      <a:r>
                        <a:rPr lang="en-US" sz="1600" dirty="0" smtClean="0"/>
                        <a:t>ISO</a:t>
                      </a:r>
                    </a:p>
                    <a:p>
                      <a:r>
                        <a:rPr lang="en-US" sz="1600" dirty="0" smtClean="0"/>
                        <a:t>ISO TR</a:t>
                      </a:r>
                      <a:r>
                        <a:rPr lang="en-US" sz="1600" baseline="0" dirty="0" smtClean="0"/>
                        <a:t> or TS</a:t>
                      </a:r>
                      <a:endParaRPr lang="en-US" sz="1600" dirty="0"/>
                    </a:p>
                  </a:txBody>
                  <a:tcPr/>
                </a:tc>
                <a:tc>
                  <a:txBody>
                    <a:bodyPr/>
                    <a:lstStyle/>
                    <a:p>
                      <a:r>
                        <a:rPr lang="en-US" sz="1600" dirty="0" smtClean="0"/>
                        <a:t>International Standard</a:t>
                      </a:r>
                    </a:p>
                    <a:p>
                      <a:r>
                        <a:rPr lang="en-US" sz="1600" dirty="0" smtClean="0"/>
                        <a:t>Technical Report or Technical Specifications</a:t>
                      </a:r>
                      <a:endParaRPr lang="en-US" sz="1600" dirty="0"/>
                    </a:p>
                  </a:txBody>
                  <a:tcPr/>
                </a:tc>
                <a:tc>
                  <a:txBody>
                    <a:bodyPr/>
                    <a:lstStyle/>
                    <a:p>
                      <a:r>
                        <a:rPr lang="en-US" sz="1600" dirty="0" smtClean="0"/>
                        <a:t>Published Document</a:t>
                      </a:r>
                      <a:endParaRPr lang="en-US" sz="1600" dirty="0"/>
                    </a:p>
                  </a:txBody>
                  <a:tcPr/>
                </a:tc>
              </a:tr>
            </a:tbl>
          </a:graphicData>
        </a:graphic>
      </p:graphicFrame>
    </p:spTree>
    <p:extLst>
      <p:ext uri="{BB962C8B-B14F-4D97-AF65-F5344CB8AC3E}">
        <p14:creationId xmlns:p14="http://schemas.microsoft.com/office/powerpoint/2010/main" val="3247339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563</TotalTime>
  <Words>1647</Words>
  <Application>Microsoft Office PowerPoint</Application>
  <PresentationFormat>On-screen Show (4:3)</PresentationFormat>
  <Paragraphs>227</Paragraphs>
  <Slides>23</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Century Gothic</vt:lpstr>
      <vt:lpstr>Times New Roman</vt:lpstr>
      <vt:lpstr>Merriweather</vt:lpstr>
      <vt:lpstr>Noto Sans Symbols</vt:lpstr>
      <vt:lpstr>Wingdings</vt:lpstr>
      <vt:lpstr>Arial</vt:lpstr>
      <vt:lpstr>Wingdings 3</vt:lpstr>
      <vt:lpstr>Ion</vt:lpstr>
      <vt:lpstr>International Standards for Usability</vt:lpstr>
      <vt:lpstr>Introduction</vt:lpstr>
      <vt:lpstr>Need for Standards</vt:lpstr>
      <vt:lpstr>Need for Standards</vt:lpstr>
      <vt:lpstr>Types of standard for Usability</vt:lpstr>
      <vt:lpstr>Types of standard for Usability</vt:lpstr>
      <vt:lpstr>Usability Definitions</vt:lpstr>
      <vt:lpstr>Standards  described</vt:lpstr>
      <vt:lpstr>Standards  described</vt:lpstr>
      <vt:lpstr>Standards dealing with product usage (product use in context) characteristics   </vt:lpstr>
      <vt:lpstr>ISO 9241-11 (1998) Guidance on Usability </vt:lpstr>
      <vt:lpstr>Standards dealing with product interface attributes</vt:lpstr>
      <vt:lpstr>Standards dealing with product interface attributes</vt:lpstr>
      <vt:lpstr>Standards dealing with product development process</vt:lpstr>
      <vt:lpstr>Standards dealing with product development process</vt:lpstr>
      <vt:lpstr>Standards dealing with product development process</vt:lpstr>
      <vt:lpstr>Standards dealing with product interface attributes</vt:lpstr>
      <vt:lpstr>Standards dealing with product interface attributes</vt:lpstr>
      <vt:lpstr>Standards dealing with product development process</vt:lpstr>
      <vt:lpstr>PowerPoint Presentation</vt:lpstr>
      <vt:lpstr>The Usability Maturity Model</vt:lpstr>
      <vt:lpstr>Standards  described</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Standards for HCI and Usability</dc:title>
  <dc:creator>Admin</dc:creator>
  <cp:lastModifiedBy>Windows User</cp:lastModifiedBy>
  <cp:revision>47</cp:revision>
  <cp:lastPrinted>2018-10-13T19:51:46Z</cp:lastPrinted>
  <dcterms:modified xsi:type="dcterms:W3CDTF">2018-10-19T18:03:17Z</dcterms:modified>
</cp:coreProperties>
</file>