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954825" cy="9309100"/>
  <p:embeddedFontLst>
    <p:embeddedFont>
      <p:font typeface="Garamon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3" roundtripDataSignature="AMtx7mjDuYWSrUF+v+ctKXy/AWhu1JuK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655653-9943-4EC3-83DD-C66A82B4DC2E}">
  <a:tblStyle styleId="{1F655653-9943-4EC3-83DD-C66A82B4DC2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italic.fntdata"/><Relationship Id="rId50" Type="http://schemas.openxmlformats.org/officeDocument/2006/relationships/font" Target="fonts/Garamond-bold.fntdata"/><Relationship Id="rId53" Type="http://customschemas.google.com/relationships/presentationmetadata" Target="metadata"/><Relationship Id="rId52"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763" cy="465455"/>
          </a:xfrm>
          <a:prstGeom prst="rect">
            <a:avLst/>
          </a:prstGeom>
          <a:noFill/>
          <a:ln>
            <a:noFill/>
          </a:ln>
        </p:spPr>
        <p:txBody>
          <a:bodyPr anchorCtr="0" anchor="t"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39466" y="0"/>
            <a:ext cx="3013763" cy="465455"/>
          </a:xfrm>
          <a:prstGeom prst="rect">
            <a:avLst/>
          </a:prstGeom>
          <a:noFill/>
          <a:ln>
            <a:noFill/>
          </a:ln>
        </p:spPr>
        <p:txBody>
          <a:bodyPr anchorCtr="0" anchor="t" bIns="46450" lIns="92925" spcFirstLastPara="1" rIns="92925" wrap="square" tIns="464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484" y="4421823"/>
            <a:ext cx="5563870" cy="4189095"/>
          </a:xfrm>
          <a:prstGeom prst="rect">
            <a:avLst/>
          </a:prstGeom>
          <a:noFill/>
          <a:ln>
            <a:noFill/>
          </a:ln>
        </p:spPr>
        <p:txBody>
          <a:bodyPr anchorCtr="0" anchor="t" bIns="46450" lIns="92925" spcFirstLastPara="1" rIns="92925" wrap="square" tIns="4645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13763" cy="465455"/>
          </a:xfrm>
          <a:prstGeom prst="rect">
            <a:avLst/>
          </a:prstGeom>
          <a:noFill/>
          <a:ln>
            <a:noFill/>
          </a:ln>
        </p:spPr>
        <p:txBody>
          <a:bodyPr anchorCtr="0" anchor="b"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39466" y="8842029"/>
            <a:ext cx="3013763" cy="465455"/>
          </a:xfrm>
          <a:prstGeom prst="rect">
            <a:avLst/>
          </a:prstGeom>
          <a:noFill/>
          <a:ln>
            <a:noFill/>
          </a:ln>
        </p:spPr>
        <p:txBody>
          <a:bodyPr anchorCtr="0" anchor="b" bIns="46450" lIns="92925" spcFirstLastPara="1" rIns="92925" wrap="square" tIns="4645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4:notes"/>
          <p:cNvSpPr txBox="1"/>
          <p:nvPr>
            <p:ph idx="1" type="body"/>
          </p:nvPr>
        </p:nvSpPr>
        <p:spPr>
          <a:xfrm>
            <a:off x="695484" y="4421823"/>
            <a:ext cx="5563870" cy="4189095"/>
          </a:xfrm>
          <a:prstGeom prst="rect">
            <a:avLst/>
          </a:prstGeom>
          <a:noFill/>
          <a:ln>
            <a:noFill/>
          </a:ln>
        </p:spPr>
        <p:txBody>
          <a:bodyPr anchorCtr="0" anchor="t" bIns="46450" lIns="92925" spcFirstLastPara="1" rIns="92925" wrap="square" tIns="46450">
            <a:normAutofit/>
          </a:bodyPr>
          <a:lstStyle/>
          <a:p>
            <a:pPr indent="0" lvl="0" marL="0" rtl="0" algn="l">
              <a:spcBef>
                <a:spcPts val="0"/>
              </a:spcBef>
              <a:spcAft>
                <a:spcPts val="0"/>
              </a:spcAft>
              <a:buNone/>
            </a:pPr>
            <a:r>
              <a:t/>
            </a:r>
            <a:endParaRPr/>
          </a:p>
        </p:txBody>
      </p:sp>
      <p:sp>
        <p:nvSpPr>
          <p:cNvPr id="255" name="Google Shape;255;p24:notes"/>
          <p:cNvSpPr txBox="1"/>
          <p:nvPr>
            <p:ph idx="12" type="sldNum"/>
          </p:nvPr>
        </p:nvSpPr>
        <p:spPr>
          <a:xfrm>
            <a:off x="3939466" y="8842029"/>
            <a:ext cx="3013763" cy="465455"/>
          </a:xfrm>
          <a:prstGeom prst="rect">
            <a:avLst/>
          </a:prstGeom>
          <a:noFill/>
          <a:ln>
            <a:noFill/>
          </a:ln>
        </p:spPr>
        <p:txBody>
          <a:bodyPr anchorCtr="0" anchor="b" bIns="46450" lIns="92925" spcFirstLastPara="1" rIns="92925" wrap="square" tIns="4645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99" name="Google Shape;299;p30: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06" name="Google Shape;306;p31: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19" name="Google Shape;319;p33: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4: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26" name="Google Shape;326;p34: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33" name="Google Shape;333;p35: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39" name="Google Shape;339;p36: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7: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45" name="Google Shape;345;p37: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95484" y="4421823"/>
            <a:ext cx="5563870" cy="4189095"/>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2" type="sldNum"/>
          </p:nvPr>
        </p:nvSpPr>
        <p:spPr>
          <a:xfrm>
            <a:off x="3939466" y="8842029"/>
            <a:ext cx="3013763" cy="465455"/>
          </a:xfrm>
          <a:prstGeom prst="rect">
            <a:avLst/>
          </a:prstGeom>
          <a:noFill/>
          <a:ln>
            <a:noFill/>
          </a:ln>
        </p:spPr>
        <p:txBody>
          <a:bodyPr anchorCtr="0" anchor="b" bIns="46450" lIns="92925" spcFirstLastPara="1" rIns="92925" wrap="square" tIns="46450">
            <a:noAutofit/>
          </a:bodyPr>
          <a:lstStyle/>
          <a:p>
            <a:pPr indent="0" lvl="0" marL="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1" name="Google Shape;151;p9:notes"/>
          <p:cNvSpPr/>
          <p:nvPr>
            <p:ph idx="2" type="sldImg"/>
          </p:nvPr>
        </p:nvSpPr>
        <p:spPr>
          <a:xfrm>
            <a:off x="1150938" y="698500"/>
            <a:ext cx="4652962"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9:notes"/>
          <p:cNvSpPr txBox="1"/>
          <p:nvPr>
            <p:ph idx="1" type="body"/>
          </p:nvPr>
        </p:nvSpPr>
        <p:spPr>
          <a:xfrm>
            <a:off x="695484" y="4421823"/>
            <a:ext cx="5563870" cy="4189095"/>
          </a:xfrm>
          <a:prstGeom prst="rect">
            <a:avLst/>
          </a:prstGeom>
          <a:noFill/>
          <a:ln>
            <a:noFill/>
          </a:ln>
        </p:spPr>
        <p:txBody>
          <a:bodyPr anchorCtr="0" anchor="t" bIns="46450" lIns="92925" spcFirstLastPara="1" rIns="92925" wrap="square" tIns="46450">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Will the action complete the application?</a:t>
            </a:r>
            <a:endParaRPr/>
          </a:p>
          <a:p>
            <a:pPr indent="0" lvl="0" marL="0" rtl="0" algn="l">
              <a:spcBef>
                <a:spcPts val="0"/>
              </a:spcBef>
              <a:spcAft>
                <a:spcPts val="0"/>
              </a:spcAft>
              <a:buNone/>
            </a:pPr>
            <a:r>
              <a:rPr lang="en-GB">
                <a:latin typeface="Times New Roman"/>
                <a:ea typeface="Times New Roman"/>
                <a:cs typeface="Times New Roman"/>
                <a:sym typeface="Times New Roman"/>
              </a:rPr>
              <a:t>Seeing grayed menu items lets the user know what is provided but not currently available – gives hints about the state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1792288" y="612775"/>
            <a:ext cx="5486400" cy="4114800"/>
          </a:xfrm>
          <a:prstGeom prst="rect">
            <a:avLst/>
          </a:prstGeom>
          <a:noFill/>
          <a:ln>
            <a:noFill/>
          </a:ln>
        </p:spPr>
      </p:sp>
      <p:sp>
        <p:nvSpPr>
          <p:cNvPr id="68" name="Google Shape;68;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useit.com/alertbox/20001015.html"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en.wikipedia.org/wiki/Standardization" TargetMode="External"/><Relationship Id="rId4" Type="http://schemas.openxmlformats.org/officeDocument/2006/relationships/hyperlink" Target="https://en.wikipedia.org/wiki/International_Organization_for_Standardization" TargetMode="External"/><Relationship Id="rId5" Type="http://schemas.openxmlformats.org/officeDocument/2006/relationships/hyperlink" Target="https://en.wikipedia.org/wiki/Ergonomics" TargetMode="External"/><Relationship Id="rId6" Type="http://schemas.openxmlformats.org/officeDocument/2006/relationships/hyperlink" Target="https://en.wikipedia.org/wiki/Human-computer_inter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mic Sans MS"/>
              <a:buNone/>
            </a:pPr>
            <a:r>
              <a:rPr lang="en-GB" sz="4400">
                <a:latin typeface="Comic Sans MS"/>
                <a:ea typeface="Comic Sans MS"/>
                <a:cs typeface="Comic Sans MS"/>
                <a:sym typeface="Comic Sans MS"/>
              </a:rPr>
              <a:t>design rules to support usability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learnability</a:t>
            </a:r>
            <a:endParaRPr/>
          </a:p>
        </p:txBody>
      </p:sp>
      <p:sp>
        <p:nvSpPr>
          <p:cNvPr id="165" name="Google Shape;16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77800" lvl="1" marL="0" rtl="0" algn="l">
              <a:spcBef>
                <a:spcPts val="0"/>
              </a:spcBef>
              <a:spcAft>
                <a:spcPts val="0"/>
              </a:spcAft>
              <a:buClr>
                <a:schemeClr val="dk1"/>
              </a:buClr>
              <a:buSzPts val="2800"/>
              <a:buFont typeface="Arial"/>
              <a:buChar char="•"/>
            </a:pPr>
            <a:r>
              <a:rPr lang="en-GB"/>
              <a:t>Synthesizability-- </a:t>
            </a:r>
            <a:r>
              <a:rPr lang="en-GB" sz="2200"/>
              <a:t>User should be able to assess the effect of past 			actions</a:t>
            </a:r>
            <a:endParaRPr/>
          </a:p>
          <a:p>
            <a:pPr indent="-139700" lvl="2" marL="400050" rtl="0" algn="l">
              <a:spcBef>
                <a:spcPts val="440"/>
              </a:spcBef>
              <a:spcAft>
                <a:spcPts val="0"/>
              </a:spcAft>
              <a:buClr>
                <a:schemeClr val="dk1"/>
              </a:buClr>
              <a:buSzPts val="2200"/>
              <a:buFont typeface="Noto Sans Symbols"/>
              <a:buChar char="⮚"/>
            </a:pPr>
            <a:r>
              <a:rPr lang="en-GB" sz="2200"/>
              <a:t>Change should be visible</a:t>
            </a:r>
            <a:endParaRPr/>
          </a:p>
          <a:p>
            <a:pPr indent="-139700" lvl="1" marL="514350" rtl="0" algn="l">
              <a:spcBef>
                <a:spcPts val="440"/>
              </a:spcBef>
              <a:spcAft>
                <a:spcPts val="0"/>
              </a:spcAft>
              <a:buClr>
                <a:schemeClr val="dk1"/>
              </a:buClr>
              <a:buSzPts val="2200"/>
              <a:buFont typeface="Noto Sans Symbols"/>
              <a:buChar char="⮚"/>
            </a:pPr>
            <a:r>
              <a:rPr lang="en-GB" sz="2200"/>
              <a:t>(principle -- immediate vs. eventual honesty )</a:t>
            </a:r>
            <a:endParaRPr/>
          </a:p>
          <a:p>
            <a:pPr indent="-55563" lvl="1" marL="514351" rtl="0" algn="l">
              <a:spcBef>
                <a:spcPts val="440"/>
              </a:spcBef>
              <a:spcAft>
                <a:spcPts val="0"/>
              </a:spcAft>
              <a:buClr>
                <a:schemeClr val="dk1"/>
              </a:buClr>
              <a:buSzPts val="2200"/>
              <a:buFont typeface="Noto Sans Symbols"/>
              <a:buChar char="⮚"/>
            </a:pPr>
            <a:r>
              <a:rPr lang="en-GB" sz="2200"/>
              <a:t>Word processor ( global search and replace function)</a:t>
            </a:r>
            <a:endParaRPr/>
          </a:p>
          <a:p>
            <a:pPr indent="-139700" lvl="0" marL="342900" rtl="0" algn="l">
              <a:spcBef>
                <a:spcPts val="640"/>
              </a:spcBef>
              <a:spcAft>
                <a:spcPts val="0"/>
              </a:spcAft>
              <a:buClr>
                <a:schemeClr val="dk1"/>
              </a:buClr>
              <a:buSzPts val="3200"/>
              <a:buNone/>
            </a:pPr>
            <a:r>
              <a:t/>
            </a:r>
            <a:endParaRPr/>
          </a:p>
        </p:txBody>
      </p:sp>
      <p:pic>
        <p:nvPicPr>
          <p:cNvPr id="166" name="Google Shape;166;p10"/>
          <p:cNvPicPr preferRelativeResize="0"/>
          <p:nvPr/>
        </p:nvPicPr>
        <p:blipFill rotWithShape="1">
          <a:blip r:embed="rId3">
            <a:alphaModFix/>
          </a:blip>
          <a:srcRect b="0" l="0" r="0" t="0"/>
          <a:stretch/>
        </p:blipFill>
        <p:spPr>
          <a:xfrm>
            <a:off x="1219199" y="3733800"/>
            <a:ext cx="6289871" cy="26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learnability </a:t>
            </a:r>
            <a:endParaRPr/>
          </a:p>
        </p:txBody>
      </p:sp>
      <p:sp>
        <p:nvSpPr>
          <p:cNvPr id="172" name="Google Shape;17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1" marL="0" rtl="0" algn="l">
              <a:lnSpc>
                <a:spcPct val="90000"/>
              </a:lnSpc>
              <a:spcBef>
                <a:spcPts val="0"/>
              </a:spcBef>
              <a:spcAft>
                <a:spcPts val="0"/>
              </a:spcAft>
              <a:buClr>
                <a:schemeClr val="dk1"/>
              </a:buClr>
              <a:buSzPts val="3000"/>
              <a:buFont typeface="Arial"/>
              <a:buChar char="•"/>
            </a:pPr>
            <a:r>
              <a:rPr lang="en-GB" sz="3000"/>
              <a:t>Familiarity – </a:t>
            </a:r>
            <a:r>
              <a:rPr lang="en-GB" sz="2200"/>
              <a:t>User’s knowledge and experience in other real-	world or computer based domains should be applied when 	interacting with a new system (door open, close)</a:t>
            </a:r>
            <a:endParaRPr/>
          </a:p>
          <a:p>
            <a:pPr indent="-273050" lvl="1" marL="565150" rtl="0" algn="l">
              <a:lnSpc>
                <a:spcPct val="90000"/>
              </a:lnSpc>
              <a:spcBef>
                <a:spcPts val="440"/>
              </a:spcBef>
              <a:spcAft>
                <a:spcPts val="0"/>
              </a:spcAft>
              <a:buClr>
                <a:schemeClr val="dk1"/>
              </a:buClr>
              <a:buSzPts val="2200"/>
              <a:buFont typeface="Noto Sans Symbols"/>
              <a:buChar char="⮚"/>
            </a:pPr>
            <a:r>
              <a:rPr lang="en-GB" sz="2200"/>
              <a:t>Use of natural language syntax</a:t>
            </a:r>
            <a:endParaRPr sz="2200"/>
          </a:p>
          <a:p>
            <a:pPr indent="-273050" lvl="1" marL="565150" rtl="0" algn="l">
              <a:lnSpc>
                <a:spcPct val="90000"/>
              </a:lnSpc>
              <a:spcBef>
                <a:spcPts val="440"/>
              </a:spcBef>
              <a:spcAft>
                <a:spcPts val="0"/>
              </a:spcAft>
              <a:buClr>
                <a:schemeClr val="dk1"/>
              </a:buClr>
              <a:buSzPts val="2200"/>
              <a:buFont typeface="Noto Sans Symbols"/>
              <a:buChar char="⮚"/>
            </a:pPr>
            <a:r>
              <a:rPr lang="en-GB" sz="2200"/>
              <a:t>(Principal– guessability)</a:t>
            </a:r>
            <a:endParaRPr/>
          </a:p>
          <a:p>
            <a:pPr indent="-133350" lvl="1" marL="565150" rtl="0" algn="l">
              <a:lnSpc>
                <a:spcPct val="90000"/>
              </a:lnSpc>
              <a:spcBef>
                <a:spcPts val="440"/>
              </a:spcBef>
              <a:spcAft>
                <a:spcPts val="0"/>
              </a:spcAft>
              <a:buClr>
                <a:schemeClr val="dk1"/>
              </a:buClr>
              <a:buSzPts val="2200"/>
              <a:buFont typeface="Noto Sans Symbols"/>
              <a:buNone/>
            </a:pPr>
            <a:r>
              <a:t/>
            </a:r>
            <a:endParaRPr sz="2200"/>
          </a:p>
          <a:p>
            <a:pPr indent="-273050" lvl="1" marL="565150" rtl="0" algn="l">
              <a:lnSpc>
                <a:spcPct val="90000"/>
              </a:lnSpc>
              <a:spcBef>
                <a:spcPts val="440"/>
              </a:spcBef>
              <a:spcAft>
                <a:spcPts val="0"/>
              </a:spcAft>
              <a:buClr>
                <a:schemeClr val="dk1"/>
              </a:buClr>
              <a:buSzPts val="2200"/>
              <a:buNone/>
            </a:pPr>
            <a:r>
              <a:t/>
            </a:r>
            <a:endParaRPr sz="2200"/>
          </a:p>
          <a:p>
            <a:pPr indent="0" lvl="0" marL="165100" rtl="0" algn="l">
              <a:lnSpc>
                <a:spcPct val="90000"/>
              </a:lnSpc>
              <a:spcBef>
                <a:spcPts val="520"/>
              </a:spcBef>
              <a:spcAft>
                <a:spcPts val="0"/>
              </a:spcAft>
              <a:buClr>
                <a:schemeClr val="dk1"/>
              </a:buClr>
              <a:buSzPts val="2600"/>
              <a:buNone/>
            </a:pPr>
            <a:r>
              <a:t/>
            </a:r>
            <a:endParaRPr sz="2600"/>
          </a:p>
          <a:p>
            <a:pPr indent="-273050" lvl="1" marL="565150" rtl="0" algn="l">
              <a:lnSpc>
                <a:spcPct val="90000"/>
              </a:lnSpc>
              <a:spcBef>
                <a:spcPts val="440"/>
              </a:spcBef>
              <a:spcAft>
                <a:spcPts val="0"/>
              </a:spcAft>
              <a:buClr>
                <a:schemeClr val="dk1"/>
              </a:buClr>
              <a:buSzPts val="2200"/>
              <a:buNone/>
            </a:pPr>
            <a:r>
              <a:t/>
            </a:r>
            <a:endParaRPr sz="2200"/>
          </a:p>
          <a:p>
            <a:pPr indent="0" lvl="0" marL="0" rtl="0" algn="l">
              <a:lnSpc>
                <a:spcPct val="90000"/>
              </a:lnSpc>
              <a:spcBef>
                <a:spcPts val="480"/>
              </a:spcBef>
              <a:spcAft>
                <a:spcPts val="0"/>
              </a:spcAft>
              <a:buClr>
                <a:schemeClr val="dk1"/>
              </a:buClr>
              <a:buSzPts val="2400"/>
              <a:buNone/>
            </a:pPr>
            <a:r>
              <a:t/>
            </a:r>
            <a:endParaRPr sz="2400"/>
          </a:p>
          <a:p>
            <a:pPr indent="0" lvl="0" marL="0" rtl="0" algn="l">
              <a:lnSpc>
                <a:spcPct val="90000"/>
              </a:lnSpc>
              <a:spcBef>
                <a:spcPts val="480"/>
              </a:spcBef>
              <a:spcAft>
                <a:spcPts val="0"/>
              </a:spcAft>
              <a:buClr>
                <a:schemeClr val="dk1"/>
              </a:buClr>
              <a:buSzPts val="2400"/>
              <a:buFont typeface="Calibri"/>
              <a:buNone/>
            </a:pPr>
            <a:r>
              <a:t/>
            </a:r>
            <a:endParaRPr sz="2400"/>
          </a:p>
        </p:txBody>
      </p:sp>
      <p:pic>
        <p:nvPicPr>
          <p:cNvPr id="173" name="Google Shape;173;p11"/>
          <p:cNvPicPr preferRelativeResize="0"/>
          <p:nvPr/>
        </p:nvPicPr>
        <p:blipFill rotWithShape="1">
          <a:blip r:embed="rId3">
            <a:alphaModFix/>
          </a:blip>
          <a:srcRect b="0" l="0" r="0" t="0"/>
          <a:stretch/>
        </p:blipFill>
        <p:spPr>
          <a:xfrm>
            <a:off x="3733799" y="3208019"/>
            <a:ext cx="5152725" cy="32689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0" rtl="0" algn="l">
              <a:lnSpc>
                <a:spcPct val="90000"/>
              </a:lnSpc>
              <a:spcBef>
                <a:spcPts val="0"/>
              </a:spcBef>
              <a:spcAft>
                <a:spcPts val="0"/>
              </a:spcAft>
              <a:buClr>
                <a:schemeClr val="dk1"/>
              </a:buClr>
              <a:buSzPts val="3000"/>
              <a:buChar char="•"/>
            </a:pPr>
            <a:r>
              <a:rPr lang="en-GB" sz="3000"/>
              <a:t>Generalizability - </a:t>
            </a:r>
            <a:r>
              <a:rPr lang="en-GB" sz="2200"/>
              <a:t>Extending  user’s specific interaction 	knowledge to new situations Like cut, copy, paste</a:t>
            </a:r>
            <a:endParaRPr/>
          </a:p>
          <a:p>
            <a:pPr indent="-273050" lvl="1" marL="565150" rtl="0" algn="l">
              <a:lnSpc>
                <a:spcPct val="90000"/>
              </a:lnSpc>
              <a:spcBef>
                <a:spcPts val="440"/>
              </a:spcBef>
              <a:spcAft>
                <a:spcPts val="0"/>
              </a:spcAft>
              <a:buClr>
                <a:schemeClr val="dk1"/>
              </a:buClr>
              <a:buSzPts val="2200"/>
              <a:buFont typeface="Noto Sans Symbols"/>
              <a:buChar char="⮚"/>
            </a:pPr>
            <a:r>
              <a:rPr lang="en-GB" sz="2200"/>
              <a:t>Drawing circles ----   drawing ellipses</a:t>
            </a:r>
            <a:endParaRPr/>
          </a:p>
          <a:p>
            <a:pPr indent="-273050" lvl="1" marL="565150" rtl="0" algn="l">
              <a:lnSpc>
                <a:spcPct val="90000"/>
              </a:lnSpc>
              <a:spcBef>
                <a:spcPts val="440"/>
              </a:spcBef>
              <a:spcAft>
                <a:spcPts val="0"/>
              </a:spcAft>
              <a:buClr>
                <a:schemeClr val="dk1"/>
              </a:buClr>
              <a:buSzPts val="2200"/>
              <a:buFont typeface="Noto Sans Symbols"/>
              <a:buChar char="⮚"/>
            </a:pPr>
            <a:r>
              <a:rPr lang="en-GB" sz="2200"/>
              <a:t>(principal—generalization)</a:t>
            </a:r>
            <a:endParaRPr/>
          </a:p>
          <a:p>
            <a:pPr indent="-139700" lvl="0" marL="342900" rtl="0" algn="l">
              <a:spcBef>
                <a:spcPts val="640"/>
              </a:spcBef>
              <a:spcAft>
                <a:spcPts val="0"/>
              </a:spcAft>
              <a:buClr>
                <a:schemeClr val="dk1"/>
              </a:buClr>
              <a:buSzPts val="3200"/>
              <a:buNone/>
            </a:pPr>
            <a:r>
              <a:t/>
            </a:r>
            <a:endParaRPr/>
          </a:p>
        </p:txBody>
      </p:sp>
      <p:sp>
        <p:nvSpPr>
          <p:cNvPr id="179" name="Google Shape;17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learnability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learnability </a:t>
            </a:r>
            <a:endParaRPr/>
          </a:p>
        </p:txBody>
      </p:sp>
      <p:sp>
        <p:nvSpPr>
          <p:cNvPr id="185" name="Google Shape;18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22250" lvl="0" marL="0" rtl="0" algn="l">
              <a:lnSpc>
                <a:spcPct val="90000"/>
              </a:lnSpc>
              <a:spcBef>
                <a:spcPts val="0"/>
              </a:spcBef>
              <a:spcAft>
                <a:spcPts val="0"/>
              </a:spcAft>
              <a:buClr>
                <a:schemeClr val="dk1"/>
              </a:buClr>
              <a:buSzPts val="3500"/>
              <a:buChar char="•"/>
            </a:pPr>
            <a:r>
              <a:rPr lang="en-GB" sz="3500"/>
              <a:t>Consistency – </a:t>
            </a:r>
            <a:r>
              <a:rPr lang="en-GB" sz="2200"/>
              <a:t>User’s experience should remain consistent</a:t>
            </a:r>
            <a:endParaRPr/>
          </a:p>
          <a:p>
            <a:pPr indent="-285750" lvl="1" marL="742950" rtl="0" algn="l">
              <a:spcBef>
                <a:spcPts val="480"/>
              </a:spcBef>
              <a:spcAft>
                <a:spcPts val="0"/>
              </a:spcAft>
              <a:buClr>
                <a:schemeClr val="dk1"/>
              </a:buClr>
              <a:buSzPts val="2400"/>
              <a:buFont typeface="Noto Sans Symbols"/>
              <a:buChar char="⮚"/>
            </a:pPr>
            <a:r>
              <a:rPr lang="en-GB" sz="2400"/>
              <a:t>Challenge (and danger): consistency not self-contained</a:t>
            </a:r>
            <a:endParaRPr/>
          </a:p>
          <a:p>
            <a:pPr indent="-228600" lvl="2" marL="1143000" rtl="0" algn="l">
              <a:spcBef>
                <a:spcPts val="440"/>
              </a:spcBef>
              <a:spcAft>
                <a:spcPts val="0"/>
              </a:spcAft>
              <a:buClr>
                <a:schemeClr val="dk1"/>
              </a:buClr>
              <a:buSzPts val="2200"/>
              <a:buFont typeface="Noto Sans Symbols"/>
              <a:buChar char="✔"/>
            </a:pPr>
            <a:r>
              <a:rPr b="1" lang="en-GB" sz="2200"/>
              <a:t>consistency within screens</a:t>
            </a:r>
            <a:endParaRPr/>
          </a:p>
          <a:p>
            <a:pPr indent="-228600" lvl="2" marL="1143000" rtl="0" algn="l">
              <a:spcBef>
                <a:spcPts val="440"/>
              </a:spcBef>
              <a:spcAft>
                <a:spcPts val="0"/>
              </a:spcAft>
              <a:buClr>
                <a:schemeClr val="dk1"/>
              </a:buClr>
              <a:buSzPts val="2200"/>
              <a:buFont typeface="Noto Sans Symbols"/>
              <a:buChar char="✔"/>
            </a:pPr>
            <a:r>
              <a:rPr b="1" lang="en-GB" sz="2200"/>
              <a:t>consistency within applications</a:t>
            </a:r>
            <a:endParaRPr/>
          </a:p>
          <a:p>
            <a:pPr indent="-228600" lvl="2" marL="1143000" rtl="0" algn="l">
              <a:spcBef>
                <a:spcPts val="440"/>
              </a:spcBef>
              <a:spcAft>
                <a:spcPts val="0"/>
              </a:spcAft>
              <a:buClr>
                <a:schemeClr val="dk1"/>
              </a:buClr>
              <a:buSzPts val="2200"/>
              <a:buFont typeface="Noto Sans Symbols"/>
              <a:buChar char="✔"/>
            </a:pPr>
            <a:r>
              <a:rPr b="1" lang="en-GB" sz="2200"/>
              <a:t> consistency within desktop layouts</a:t>
            </a:r>
            <a:endParaRPr/>
          </a:p>
          <a:p>
            <a:pPr indent="-228600" lvl="2" marL="1143000" rtl="0" algn="l">
              <a:spcBef>
                <a:spcPts val="480"/>
              </a:spcBef>
              <a:spcAft>
                <a:spcPts val="0"/>
              </a:spcAft>
              <a:buClr>
                <a:schemeClr val="dk1"/>
              </a:buClr>
              <a:buSzPts val="2400"/>
              <a:buFont typeface="Noto Sans Symbols"/>
              <a:buChar char="✔"/>
            </a:pPr>
            <a:r>
              <a:rPr b="1" lang="en-GB"/>
              <a:t> ….</a:t>
            </a:r>
            <a:endParaRPr/>
          </a:p>
          <a:p>
            <a:pPr indent="-342900" lvl="0" marL="342900" rtl="0" algn="l">
              <a:spcBef>
                <a:spcPts val="440"/>
              </a:spcBef>
              <a:spcAft>
                <a:spcPts val="0"/>
              </a:spcAft>
              <a:buClr>
                <a:schemeClr val="dk1"/>
              </a:buClr>
              <a:buSzPts val="2200"/>
              <a:buNone/>
            </a:pPr>
            <a:r>
              <a:rPr b="1" lang="en-GB" sz="2200"/>
              <a:t>Examples:</a:t>
            </a:r>
            <a:endParaRPr sz="2200"/>
          </a:p>
          <a:p>
            <a:pPr indent="-228600" lvl="2" marL="1143000" rtl="0" algn="l">
              <a:spcBef>
                <a:spcPts val="380"/>
              </a:spcBef>
              <a:spcAft>
                <a:spcPts val="0"/>
              </a:spcAft>
              <a:buClr>
                <a:schemeClr val="dk1"/>
              </a:buClr>
              <a:buSzPts val="1900"/>
              <a:buChar char="•"/>
            </a:pPr>
            <a:r>
              <a:rPr lang="en-GB" sz="1900"/>
              <a:t>short-cut keys for similar action; same placement for recurrent menu  options </a:t>
            </a:r>
            <a:endParaRPr/>
          </a:p>
          <a:p>
            <a:pPr indent="-228600" lvl="2" marL="1143000" rtl="0" algn="l">
              <a:spcBef>
                <a:spcPts val="380"/>
              </a:spcBef>
              <a:spcAft>
                <a:spcPts val="0"/>
              </a:spcAft>
              <a:buClr>
                <a:schemeClr val="dk1"/>
              </a:buClr>
              <a:buSzPts val="1900"/>
              <a:buChar char="•"/>
            </a:pPr>
            <a:r>
              <a:rPr i="1" lang="en-GB" sz="1900"/>
              <a:t>Always place the Quit command as the last item in the leftmost menu</a:t>
            </a:r>
            <a:endParaRPr/>
          </a:p>
          <a:p>
            <a:pPr indent="-228600" lvl="2" marL="1143000" rtl="0" algn="l">
              <a:spcBef>
                <a:spcPts val="380"/>
              </a:spcBef>
              <a:spcAft>
                <a:spcPts val="0"/>
              </a:spcAft>
              <a:buClr>
                <a:schemeClr val="dk1"/>
              </a:buClr>
              <a:buSzPts val="1900"/>
              <a:buChar char="•"/>
            </a:pPr>
            <a:r>
              <a:rPr i="1" lang="en-GB" sz="1900"/>
              <a:t>Always place the Home command  on the leftmost top corner</a:t>
            </a:r>
            <a:endParaRPr sz="19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flexibility</a:t>
            </a:r>
            <a:endParaRPr/>
          </a:p>
        </p:txBody>
      </p:sp>
      <p:sp>
        <p:nvSpPr>
          <p:cNvPr id="191" name="Google Shape;1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65100" lvl="1" marL="0" rtl="0" algn="l">
              <a:lnSpc>
                <a:spcPct val="90000"/>
              </a:lnSpc>
              <a:spcBef>
                <a:spcPts val="0"/>
              </a:spcBef>
              <a:spcAft>
                <a:spcPts val="0"/>
              </a:spcAft>
              <a:buClr>
                <a:schemeClr val="dk1"/>
              </a:buClr>
              <a:buSzPts val="2600"/>
              <a:buFont typeface="Arial"/>
              <a:buChar char="•"/>
            </a:pPr>
            <a:r>
              <a:rPr lang="en-GB" sz="2600"/>
              <a:t>Dialogue initiative -- </a:t>
            </a:r>
            <a:r>
              <a:rPr lang="en-GB" sz="2200"/>
              <a:t>U</a:t>
            </a:r>
            <a:r>
              <a:rPr i="1" lang="en-GB" sz="2200"/>
              <a:t>ser should be able to abandon, suspend or resume tasks at any point</a:t>
            </a:r>
            <a:endParaRPr/>
          </a:p>
          <a:p>
            <a:pPr indent="-273050" lvl="1" marL="565150" rtl="0" algn="l">
              <a:lnSpc>
                <a:spcPct val="90000"/>
              </a:lnSpc>
              <a:spcBef>
                <a:spcPts val="440"/>
              </a:spcBef>
              <a:spcAft>
                <a:spcPts val="0"/>
              </a:spcAft>
              <a:buClr>
                <a:schemeClr val="dk1"/>
              </a:buClr>
              <a:buSzPts val="2200"/>
              <a:buFont typeface="Noto Sans Symbols"/>
              <a:buChar char="⮚"/>
            </a:pPr>
            <a:r>
              <a:rPr lang="en-GB" sz="2200"/>
              <a:t>Freedom from system imposed constraints on input dialogue</a:t>
            </a:r>
            <a:endParaRPr/>
          </a:p>
          <a:p>
            <a:pPr indent="-222250" lvl="1" marL="568325" rtl="0" algn="l">
              <a:spcBef>
                <a:spcPts val="440"/>
              </a:spcBef>
              <a:spcAft>
                <a:spcPts val="0"/>
              </a:spcAft>
              <a:buClr>
                <a:schemeClr val="dk1"/>
              </a:buClr>
              <a:buSzPts val="2200"/>
              <a:buFont typeface="Noto Sans Symbols"/>
              <a:buChar char="⮚"/>
            </a:pPr>
            <a:r>
              <a:rPr lang="en-GB" sz="2200"/>
              <a:t>Principle -- system vs. user pre-emptiveness (maximize the user’s ability to pre-empt the system and minimize the system’s ability to pre-empt the user) (master-slave)</a:t>
            </a:r>
            <a:endParaRPr/>
          </a:p>
          <a:p>
            <a:pPr indent="-285750" lvl="1" marL="742950" rtl="0" algn="l">
              <a:spcBef>
                <a:spcPts val="560"/>
              </a:spcBef>
              <a:spcAft>
                <a:spcPts val="0"/>
              </a:spcAft>
              <a:buClr>
                <a:schemeClr val="dk1"/>
              </a:buClr>
              <a:buSzPts val="2800"/>
              <a:buNone/>
            </a:pPr>
            <a:r>
              <a:t/>
            </a:r>
            <a:endParaRPr i="1"/>
          </a:p>
          <a:p>
            <a:pPr indent="0" lvl="0" marL="0" rtl="0" algn="l">
              <a:lnSpc>
                <a:spcPct val="90000"/>
              </a:lnSpc>
              <a:spcBef>
                <a:spcPts val="240"/>
              </a:spcBef>
              <a:spcAft>
                <a:spcPts val="0"/>
              </a:spcAft>
              <a:buClr>
                <a:schemeClr val="dk1"/>
              </a:buClr>
              <a:buSzPts val="1200"/>
              <a:buNone/>
            </a:pPr>
            <a:r>
              <a:t/>
            </a:r>
            <a:endParaRPr sz="1200"/>
          </a:p>
        </p:txBody>
      </p:sp>
      <p:pic>
        <p:nvPicPr>
          <p:cNvPr id="192" name="Google Shape;192;p14"/>
          <p:cNvPicPr preferRelativeResize="0"/>
          <p:nvPr/>
        </p:nvPicPr>
        <p:blipFill rotWithShape="1">
          <a:blip r:embed="rId3">
            <a:alphaModFix/>
          </a:blip>
          <a:srcRect b="0" l="0" r="0" t="0"/>
          <a:stretch/>
        </p:blipFill>
        <p:spPr>
          <a:xfrm>
            <a:off x="990600" y="4343400"/>
            <a:ext cx="7227664"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flexibility</a:t>
            </a:r>
            <a:endParaRPr/>
          </a:p>
        </p:txBody>
      </p:sp>
      <p:sp>
        <p:nvSpPr>
          <p:cNvPr id="198" name="Google Shape;1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GB" sz="2600"/>
              <a:t>Multithreading -- </a:t>
            </a:r>
            <a:r>
              <a:rPr lang="en-GB" sz="2200"/>
              <a:t>Ability of system to support user interaction for more than one task at a time</a:t>
            </a:r>
            <a:endParaRPr/>
          </a:p>
          <a:p>
            <a:pPr indent="-273050" lvl="1" marL="565150" rtl="0" algn="l">
              <a:lnSpc>
                <a:spcPct val="90000"/>
              </a:lnSpc>
              <a:spcBef>
                <a:spcPts val="440"/>
              </a:spcBef>
              <a:spcAft>
                <a:spcPts val="0"/>
              </a:spcAft>
              <a:buClr>
                <a:schemeClr val="dk1"/>
              </a:buClr>
              <a:buSzPts val="2200"/>
              <a:buFont typeface="Noto Sans Symbols"/>
              <a:buChar char="⮚"/>
            </a:pPr>
            <a:r>
              <a:rPr lang="en-GB" sz="2200"/>
              <a:t>Window system support a multi-threaded dialogue, each window can represent a diff. Task (multi-modality- graphics, text, and audio output with speech, text and touch input)</a:t>
            </a:r>
            <a:endParaRPr/>
          </a:p>
          <a:p>
            <a:pPr indent="0" lvl="0" marL="0" rtl="0" algn="l">
              <a:lnSpc>
                <a:spcPct val="90000"/>
              </a:lnSpc>
              <a:spcBef>
                <a:spcPts val="240"/>
              </a:spcBef>
              <a:spcAft>
                <a:spcPts val="0"/>
              </a:spcAft>
              <a:buClr>
                <a:schemeClr val="dk1"/>
              </a:buClr>
              <a:buSzPts val="1200"/>
              <a:buFont typeface="Noto Sans Symbols"/>
              <a:buNone/>
            </a:pPr>
            <a:r>
              <a:t/>
            </a:r>
            <a:endParaRPr sz="1200"/>
          </a:p>
        </p:txBody>
      </p:sp>
      <p:pic>
        <p:nvPicPr>
          <p:cNvPr id="199" name="Google Shape;199;p15"/>
          <p:cNvPicPr preferRelativeResize="0"/>
          <p:nvPr/>
        </p:nvPicPr>
        <p:blipFill rotWithShape="1">
          <a:blip r:embed="rId3">
            <a:alphaModFix/>
          </a:blip>
          <a:srcRect b="0" l="0" r="0" t="0"/>
          <a:stretch/>
        </p:blipFill>
        <p:spPr>
          <a:xfrm>
            <a:off x="1143000" y="3352800"/>
            <a:ext cx="6324600" cy="30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flexibility</a:t>
            </a:r>
            <a:endParaRPr/>
          </a:p>
        </p:txBody>
      </p:sp>
      <p:sp>
        <p:nvSpPr>
          <p:cNvPr id="205" name="Google Shape;20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2600"/>
              <a:buNone/>
            </a:pPr>
            <a:r>
              <a:rPr lang="en-GB" sz="2600"/>
              <a:t>Task Migratability – </a:t>
            </a:r>
            <a:r>
              <a:rPr lang="en-GB" sz="2200"/>
              <a:t>User should  be able to </a:t>
            </a:r>
            <a:r>
              <a:rPr i="1" lang="en-GB" sz="2200"/>
              <a:t>Automate routine 			tasks, 	</a:t>
            </a:r>
            <a:endParaRPr/>
          </a:p>
          <a:p>
            <a:pPr indent="-285750" lvl="1" marL="742950" rtl="0" algn="l">
              <a:spcBef>
                <a:spcPts val="440"/>
              </a:spcBef>
              <a:spcAft>
                <a:spcPts val="0"/>
              </a:spcAft>
              <a:buClr>
                <a:schemeClr val="dk1"/>
              </a:buClr>
              <a:buSzPts val="2200"/>
              <a:buFont typeface="Noto Sans Symbols"/>
              <a:buChar char="⮚"/>
            </a:pPr>
            <a:r>
              <a:rPr lang="en-GB" sz="2200"/>
              <a:t>People get bored doing routine tasks and stop concentrating (Yerkes-Dodson Law)</a:t>
            </a:r>
            <a:endParaRPr/>
          </a:p>
          <a:p>
            <a:pPr indent="-285750" lvl="1" marL="742950" rtl="0" algn="l">
              <a:spcBef>
                <a:spcPts val="440"/>
              </a:spcBef>
              <a:spcAft>
                <a:spcPts val="0"/>
              </a:spcAft>
              <a:buClr>
                <a:schemeClr val="dk1"/>
              </a:buClr>
              <a:buSzPts val="2200"/>
              <a:buFont typeface="Noto Sans Symbols"/>
              <a:buChar char="⮚"/>
            </a:pPr>
            <a:r>
              <a:rPr lang="en-GB" sz="2200"/>
              <a:t>Ability to pass control for the execution of a given task so that it becomes either internalized by the user or the system or shared between them (passing responsibility for task execution between user and system) (spell check)</a:t>
            </a:r>
            <a:endParaRPr/>
          </a:p>
          <a:p>
            <a:pPr indent="-146050" lvl="1" marL="742950" rtl="0" algn="l">
              <a:spcBef>
                <a:spcPts val="440"/>
              </a:spcBef>
              <a:spcAft>
                <a:spcPts val="0"/>
              </a:spcAft>
              <a:buClr>
                <a:schemeClr val="dk1"/>
              </a:buClr>
              <a:buSzPts val="2200"/>
              <a:buFont typeface="Noto Sans Symbols"/>
              <a:buNone/>
            </a:pPr>
            <a:r>
              <a:t/>
            </a:r>
            <a:endParaRPr sz="2200"/>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graphicFrame>
        <p:nvGraphicFramePr>
          <p:cNvPr id="206" name="Google Shape;206;p16"/>
          <p:cNvGraphicFramePr/>
          <p:nvPr/>
        </p:nvGraphicFramePr>
        <p:xfrm>
          <a:off x="1371600" y="4648200"/>
          <a:ext cx="3000000" cy="3000000"/>
        </p:xfrm>
        <a:graphic>
          <a:graphicData uri="http://schemas.openxmlformats.org/drawingml/2006/table">
            <a:tbl>
              <a:tblPr bandRow="1" firstRow="1">
                <a:noFill/>
                <a:tableStyleId>{1F655653-9943-4EC3-83DD-C66A82B4DC2E}</a:tableStyleId>
              </a:tblPr>
              <a:tblGrid>
                <a:gridCol w="3048000"/>
                <a:gridCol w="3048000"/>
              </a:tblGrid>
              <a:tr h="370850">
                <a:tc>
                  <a:txBody>
                    <a:bodyPr/>
                    <a:lstStyle/>
                    <a:p>
                      <a:pPr indent="0" lvl="0" marL="0" marR="0" rtl="0" algn="l">
                        <a:spcBef>
                          <a:spcPts val="0"/>
                        </a:spcBef>
                        <a:spcAft>
                          <a:spcPts val="0"/>
                        </a:spcAft>
                        <a:buNone/>
                      </a:pPr>
                      <a:r>
                        <a:rPr lang="en-GB" sz="1800" u="none" cap="none" strike="noStrike"/>
                        <a:t>People are better at</a:t>
                      </a:r>
                      <a:endParaRPr sz="1800"/>
                    </a:p>
                  </a:txBody>
                  <a:tcPr marT="45725" marB="45725" marR="91450" marL="91450"/>
                </a:tc>
                <a:tc>
                  <a:txBody>
                    <a:bodyPr/>
                    <a:lstStyle/>
                    <a:p>
                      <a:pPr indent="0" lvl="0" marL="0" marR="0" rtl="0" algn="l">
                        <a:spcBef>
                          <a:spcPts val="0"/>
                        </a:spcBef>
                        <a:spcAft>
                          <a:spcPts val="0"/>
                        </a:spcAft>
                        <a:buNone/>
                      </a:pPr>
                      <a:r>
                        <a:rPr lang="en-GB" sz="1800"/>
                        <a:t>Machines are better at</a:t>
                      </a:r>
                      <a:endParaRPr sz="1800"/>
                    </a:p>
                  </a:txBody>
                  <a:tcPr marT="45725" marB="45725" marR="91450" marL="91450"/>
                </a:tc>
              </a:tr>
              <a:tr h="370850">
                <a:tc>
                  <a:txBody>
                    <a:bodyPr/>
                    <a:lstStyle/>
                    <a:p>
                      <a:pPr indent="0" lvl="0" marL="0" marR="0" rtl="0" algn="l">
                        <a:spcBef>
                          <a:spcPts val="0"/>
                        </a:spcBef>
                        <a:spcAft>
                          <a:spcPts val="0"/>
                        </a:spcAft>
                        <a:buNone/>
                      </a:pPr>
                      <a:r>
                        <a:rPr lang="en-GB" sz="1800"/>
                        <a:t>Improvising and using flexible</a:t>
                      </a:r>
                      <a:r>
                        <a:rPr lang="en-GB" sz="1800"/>
                        <a:t> procedures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Following procedures repeatedly and precisely</a:t>
                      </a:r>
                      <a:endParaRPr sz="1800"/>
                    </a:p>
                  </a:txBody>
                  <a:tcPr marT="45725" marB="45725" marR="91450" marL="91450"/>
                </a:tc>
              </a:tr>
              <a:tr h="370850">
                <a:tc>
                  <a:txBody>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Exercising judgment</a:t>
                      </a:r>
                      <a:endParaRPr sz="1800"/>
                    </a:p>
                  </a:txBody>
                  <a:tcPr marT="45725" marB="45725" marR="91450" marL="91450"/>
                </a:tc>
                <a:tc>
                  <a:txBody>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Following orders</a:t>
                      </a:r>
                      <a:endParaRPr sz="1800"/>
                    </a:p>
                  </a:txBody>
                  <a:tcPr marT="45725" marB="45725" marR="91450" marL="91450"/>
                </a:tc>
              </a:tr>
              <a:tr h="370850">
                <a:tc>
                  <a:txBody>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Selective information recall</a:t>
                      </a:r>
                      <a:endParaRPr sz="1800"/>
                    </a:p>
                  </a:txBody>
                  <a:tcPr marT="45725" marB="45725" marR="91450" marL="91450"/>
                </a:tc>
                <a:tc>
                  <a:txBody>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Total information recall</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flexibility </a:t>
            </a:r>
            <a:endParaRPr/>
          </a:p>
        </p:txBody>
      </p:sp>
      <p:sp>
        <p:nvSpPr>
          <p:cNvPr id="212" name="Google Shape;212;p17"/>
          <p:cNvSpPr txBox="1"/>
          <p:nvPr/>
        </p:nvSpPr>
        <p:spPr>
          <a:xfrm>
            <a:off x="762000" y="1295400"/>
            <a:ext cx="7772400" cy="4114800"/>
          </a:xfrm>
          <a:prstGeom prst="rect">
            <a:avLst/>
          </a:prstGeom>
          <a:noFill/>
          <a:ln>
            <a:noFill/>
          </a:ln>
        </p:spPr>
        <p:txBody>
          <a:bodyPr anchorCtr="0" anchor="t" bIns="45700" lIns="91425" spcFirstLastPara="1" rIns="91425" wrap="square" tIns="45700">
            <a:normAutofit/>
          </a:bodyPr>
          <a:lstStyle/>
          <a:p>
            <a:pPr indent="-203200" lvl="0" marL="0" marR="0" rtl="0" algn="l">
              <a:spcBef>
                <a:spcPts val="0"/>
              </a:spcBef>
              <a:spcAft>
                <a:spcPts val="0"/>
              </a:spcAft>
              <a:buClr>
                <a:schemeClr val="dk1"/>
              </a:buClr>
              <a:buSzPts val="3200"/>
              <a:buFont typeface="Arial"/>
              <a:buChar char="•"/>
            </a:pPr>
            <a:r>
              <a:rPr b="0" i="0" lang="en-GB" sz="3200" u="none" cap="none" strike="noStrike">
                <a:solidFill>
                  <a:schemeClr val="dk1"/>
                </a:solidFill>
                <a:latin typeface="Calibri"/>
                <a:ea typeface="Calibri"/>
                <a:cs typeface="Calibri"/>
                <a:sym typeface="Calibri"/>
              </a:rPr>
              <a:t>Substitutivity – </a:t>
            </a:r>
            <a:r>
              <a:rPr b="0" i="0" lang="en-GB" sz="2200" u="none" cap="none" strike="noStrike">
                <a:solidFill>
                  <a:schemeClr val="dk1"/>
                </a:solidFill>
                <a:latin typeface="Calibri"/>
                <a:ea typeface="Calibri"/>
                <a:cs typeface="Calibri"/>
                <a:sym typeface="Calibri"/>
              </a:rPr>
              <a:t>User should not be </a:t>
            </a:r>
            <a:r>
              <a:rPr i="1" lang="en-GB" sz="2200">
                <a:solidFill>
                  <a:schemeClr val="dk1"/>
                </a:solidFill>
                <a:latin typeface="Calibri"/>
                <a:ea typeface="Calibri"/>
                <a:cs typeface="Calibri"/>
                <a:sym typeface="Calibri"/>
              </a:rPr>
              <a:t>forced to refer to objects by name if they can point to them</a:t>
            </a:r>
            <a:endParaRPr b="0" i="0" sz="2200" u="none" cap="none" strike="noStrike">
              <a:solidFill>
                <a:schemeClr val="dk1"/>
              </a:solidFill>
              <a:latin typeface="Calibri"/>
              <a:ea typeface="Calibri"/>
              <a:cs typeface="Calibri"/>
              <a:sym typeface="Calibri"/>
            </a:endParaRPr>
          </a:p>
          <a:p>
            <a:pPr indent="-273050" lvl="1" marL="565150" marR="0" rtl="0" algn="l">
              <a:lnSpc>
                <a:spcPct val="100000"/>
              </a:lnSpc>
              <a:spcBef>
                <a:spcPts val="440"/>
              </a:spcBef>
              <a:spcAft>
                <a:spcPts val="0"/>
              </a:spcAft>
              <a:buClr>
                <a:schemeClr val="dk1"/>
              </a:buClr>
              <a:buSzPts val="2200"/>
              <a:buFont typeface="Noto Sans Symbols"/>
              <a:buChar char="⮚"/>
            </a:pPr>
            <a:r>
              <a:rPr b="0" i="0" lang="en-GB" sz="2200" u="none" cap="none" strike="noStrike">
                <a:solidFill>
                  <a:schemeClr val="dk1"/>
                </a:solidFill>
                <a:latin typeface="Calibri"/>
                <a:ea typeface="Calibri"/>
                <a:cs typeface="Calibri"/>
                <a:sym typeface="Calibri"/>
              </a:rPr>
              <a:t>Equal opportunity</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13" name="Google Shape;213;p17"/>
          <p:cNvPicPr preferRelativeResize="0"/>
          <p:nvPr/>
        </p:nvPicPr>
        <p:blipFill rotWithShape="1">
          <a:blip r:embed="rId3">
            <a:alphaModFix/>
          </a:blip>
          <a:srcRect b="0" l="0" r="0" t="0"/>
          <a:stretch/>
        </p:blipFill>
        <p:spPr>
          <a:xfrm>
            <a:off x="2133600" y="2743200"/>
            <a:ext cx="5334000" cy="35526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flexibility</a:t>
            </a:r>
            <a:endParaRPr/>
          </a:p>
        </p:txBody>
      </p:sp>
      <p:sp>
        <p:nvSpPr>
          <p:cNvPr id="219" name="Google Shape;219;p18"/>
          <p:cNvSpPr txBox="1"/>
          <p:nvPr>
            <p:ph idx="1" type="body"/>
          </p:nvPr>
        </p:nvSpPr>
        <p:spPr>
          <a:xfrm>
            <a:off x="457200" y="1295401"/>
            <a:ext cx="8229600" cy="2133600"/>
          </a:xfrm>
          <a:prstGeom prst="rect">
            <a:avLst/>
          </a:prstGeom>
          <a:noFill/>
          <a:ln>
            <a:noFill/>
          </a:ln>
        </p:spPr>
        <p:txBody>
          <a:bodyPr anchorCtr="0" anchor="t" bIns="45700" lIns="91425" spcFirstLastPara="1" rIns="91425" wrap="square" tIns="45700">
            <a:normAutofit/>
          </a:bodyPr>
          <a:lstStyle/>
          <a:p>
            <a:pPr indent="-203200" lvl="0" marL="0" rtl="0" algn="l">
              <a:spcBef>
                <a:spcPts val="0"/>
              </a:spcBef>
              <a:spcAft>
                <a:spcPts val="0"/>
              </a:spcAft>
              <a:buClr>
                <a:schemeClr val="dk1"/>
              </a:buClr>
              <a:buSzPts val="3200"/>
              <a:buChar char="•"/>
            </a:pPr>
            <a:r>
              <a:rPr lang="en-GB"/>
              <a:t>Customizability -- </a:t>
            </a:r>
            <a:r>
              <a:rPr lang="en-GB" sz="2200"/>
              <a:t>Modifiability of the user interface by user 	or system </a:t>
            </a:r>
            <a:endParaRPr/>
          </a:p>
          <a:p>
            <a:pPr indent="-273050" lvl="2" marL="1022350" rtl="0" algn="l">
              <a:spcBef>
                <a:spcPts val="440"/>
              </a:spcBef>
              <a:spcAft>
                <a:spcPts val="0"/>
              </a:spcAft>
              <a:buClr>
                <a:schemeClr val="dk1"/>
              </a:buClr>
              <a:buSzPts val="2200"/>
              <a:buFont typeface="Noto Sans Symbols"/>
              <a:buChar char="⮚"/>
            </a:pPr>
            <a:r>
              <a:rPr lang="en-GB" sz="2200"/>
              <a:t>Customization of the user I/f by the user -- (adaptability) </a:t>
            </a:r>
            <a:endParaRPr/>
          </a:p>
          <a:p>
            <a:pPr indent="-273050" lvl="2" marL="1022350" rtl="0" algn="l">
              <a:spcBef>
                <a:spcPts val="440"/>
              </a:spcBef>
              <a:spcAft>
                <a:spcPts val="0"/>
              </a:spcAft>
              <a:buClr>
                <a:schemeClr val="dk1"/>
              </a:buClr>
              <a:buSzPts val="2200"/>
              <a:buFont typeface="Noto Sans Symbols"/>
              <a:buChar char="⮚"/>
            </a:pPr>
            <a:r>
              <a:rPr lang="en-GB" sz="2200"/>
              <a:t>Automatic customization of the user I/f by the system  -- (adaptivity) </a:t>
            </a:r>
            <a:endParaRPr/>
          </a:p>
          <a:p>
            <a:pPr indent="-133350" lvl="2" marL="1022350" rtl="0" algn="l">
              <a:spcBef>
                <a:spcPts val="440"/>
              </a:spcBef>
              <a:spcAft>
                <a:spcPts val="0"/>
              </a:spcAft>
              <a:buClr>
                <a:schemeClr val="dk1"/>
              </a:buClr>
              <a:buSzPts val="2200"/>
              <a:buFont typeface="Arial"/>
              <a:buNone/>
            </a:pPr>
            <a:r>
              <a:t/>
            </a:r>
            <a:endParaRPr sz="2200"/>
          </a:p>
          <a:p>
            <a:pPr indent="-273050" lvl="2" marL="1022350" rtl="0" algn="l">
              <a:spcBef>
                <a:spcPts val="440"/>
              </a:spcBef>
              <a:spcAft>
                <a:spcPts val="0"/>
              </a:spcAft>
              <a:buClr>
                <a:schemeClr val="dk1"/>
              </a:buClr>
              <a:buSzPts val="2200"/>
              <a:buNone/>
            </a:pPr>
            <a:r>
              <a:t/>
            </a:r>
            <a:endParaRPr sz="2200"/>
          </a:p>
          <a:p>
            <a:pPr indent="-139700" lvl="0" marL="342900" rtl="0" algn="l">
              <a:spcBef>
                <a:spcPts val="640"/>
              </a:spcBef>
              <a:spcAft>
                <a:spcPts val="0"/>
              </a:spcAft>
              <a:buClr>
                <a:schemeClr val="dk1"/>
              </a:buClr>
              <a:buSzPts val="3200"/>
              <a:buNone/>
            </a:pPr>
            <a:r>
              <a:t/>
            </a:r>
            <a:endParaRPr/>
          </a:p>
        </p:txBody>
      </p:sp>
      <p:pic>
        <p:nvPicPr>
          <p:cNvPr id="220" name="Google Shape;220;p18"/>
          <p:cNvPicPr preferRelativeResize="0"/>
          <p:nvPr/>
        </p:nvPicPr>
        <p:blipFill rotWithShape="1">
          <a:blip r:embed="rId3">
            <a:alphaModFix/>
          </a:blip>
          <a:srcRect b="0" l="0" r="0" t="0"/>
          <a:stretch/>
        </p:blipFill>
        <p:spPr>
          <a:xfrm>
            <a:off x="1371600" y="3429000"/>
            <a:ext cx="6460726" cy="304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robustness</a:t>
            </a:r>
            <a:endParaRPr/>
          </a:p>
        </p:txBody>
      </p:sp>
      <p:sp>
        <p:nvSpPr>
          <p:cNvPr id="226" name="Google Shape;226;p19"/>
          <p:cNvSpPr txBox="1"/>
          <p:nvPr/>
        </p:nvSpPr>
        <p:spPr>
          <a:xfrm>
            <a:off x="228600" y="1371600"/>
            <a:ext cx="8991600" cy="4114800"/>
          </a:xfrm>
          <a:prstGeom prst="rect">
            <a:avLst/>
          </a:prstGeom>
          <a:noFill/>
          <a:ln>
            <a:noFill/>
          </a:ln>
        </p:spPr>
        <p:txBody>
          <a:bodyPr anchorCtr="0" anchor="t" bIns="45700" lIns="91425" spcFirstLastPara="1" rIns="91425" wrap="square" tIns="45700">
            <a:noAutofit/>
          </a:bodyPr>
          <a:lstStyle/>
          <a:p>
            <a:pPr indent="-177800" lvl="0" marL="0" marR="0" rtl="0" algn="l">
              <a:lnSpc>
                <a:spcPct val="10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Observability -- </a:t>
            </a:r>
            <a:r>
              <a:rPr b="0" i="0" lang="en-GB" sz="2200" u="none" cap="none" strike="noStrike">
                <a:solidFill>
                  <a:schemeClr val="dk1"/>
                </a:solidFill>
                <a:latin typeface="Calibri"/>
                <a:ea typeface="Calibri"/>
                <a:cs typeface="Calibri"/>
                <a:sym typeface="Calibri"/>
              </a:rPr>
              <a:t>User should be able</a:t>
            </a:r>
            <a:r>
              <a:rPr b="0"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to evaluate the internal 	state of the system from its perceivable representation</a:t>
            </a:r>
            <a:endParaRPr/>
          </a:p>
          <a:p>
            <a:pPr indent="-273050" lvl="2" marL="1022350" marR="0" rtl="0" algn="l">
              <a:spcBef>
                <a:spcPts val="440"/>
              </a:spcBef>
              <a:spcAft>
                <a:spcPts val="0"/>
              </a:spcAft>
              <a:buClr>
                <a:schemeClr val="dk1"/>
              </a:buClr>
              <a:buSzPts val="2200"/>
              <a:buFont typeface="Noto Sans Symbols"/>
              <a:buChar char="⮚"/>
            </a:pPr>
            <a:r>
              <a:rPr b="0" i="0" lang="en-GB" sz="2200" u="none" cap="none" strike="noStrike">
                <a:solidFill>
                  <a:schemeClr val="dk1"/>
                </a:solidFill>
                <a:latin typeface="Calibri"/>
                <a:ea typeface="Calibri"/>
                <a:cs typeface="Calibri"/>
                <a:sym typeface="Calibri"/>
              </a:rPr>
              <a:t>Browsability; defaults;  operation visibility</a:t>
            </a:r>
            <a:endParaRPr/>
          </a:p>
          <a:p>
            <a:pPr indent="0" lvl="2" marL="914400" marR="0" rtl="0" algn="l">
              <a:spcBef>
                <a:spcPts val="0"/>
              </a:spcBef>
              <a:spcAft>
                <a:spcPts val="0"/>
              </a:spcAft>
              <a:buNone/>
            </a:pPr>
            <a:r>
              <a:rPr b="0" i="1" lang="en-GB" sz="2000" u="none" cap="none" strike="noStrike">
                <a:solidFill>
                  <a:schemeClr val="dk1"/>
                </a:solidFill>
                <a:latin typeface="Calibri"/>
                <a:ea typeface="Calibri"/>
                <a:cs typeface="Calibri"/>
                <a:sym typeface="Calibri"/>
              </a:rPr>
              <a:t>Where ,  What of navigation:</a:t>
            </a:r>
            <a:endParaRPr/>
          </a:p>
          <a:p>
            <a:pPr indent="0" lvl="2" marL="914400" marR="0" rtl="0" algn="l">
              <a:spcBef>
                <a:spcPts val="0"/>
              </a:spcBef>
              <a:spcAft>
                <a:spcPts val="0"/>
              </a:spcAft>
              <a:buNone/>
            </a:pPr>
            <a:r>
              <a:t/>
            </a:r>
            <a:endParaRPr b="0" i="1" sz="2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GB" sz="1800" u="none" cap="none" strike="noStrike">
                <a:solidFill>
                  <a:schemeClr val="dk1"/>
                </a:solidFill>
                <a:latin typeface="Calibri"/>
                <a:ea typeface="Calibri"/>
                <a:cs typeface="Calibri"/>
                <a:sym typeface="Calibri"/>
              </a:rPr>
              <a:t> </a:t>
            </a:r>
            <a:r>
              <a:rPr b="1" i="0" lang="en-GB" sz="2400" u="none" cap="none" strike="noStrike">
                <a:solidFill>
                  <a:schemeClr val="dk1"/>
                </a:solidFill>
                <a:latin typeface="Calibri"/>
                <a:ea typeface="Calibri"/>
                <a:cs typeface="Calibri"/>
                <a:sym typeface="Calibri"/>
              </a:rPr>
              <a:t>Where am I? — immediate honesty w.r.t system state</a:t>
            </a:r>
            <a:endParaRPr/>
          </a:p>
          <a:p>
            <a:pPr indent="0" lvl="2" marL="914400" marR="0" rtl="0" algn="l">
              <a:spcBef>
                <a:spcPts val="0"/>
              </a:spcBef>
              <a:spcAft>
                <a:spcPts val="0"/>
              </a:spcAft>
              <a:buNone/>
            </a:pPr>
            <a:r>
              <a:rPr b="1" i="0" lang="en-GB" sz="2400" u="none" cap="none" strike="noStrike">
                <a:solidFill>
                  <a:schemeClr val="dk1"/>
                </a:solidFill>
                <a:latin typeface="Calibri"/>
                <a:ea typeface="Calibri"/>
                <a:cs typeface="Calibri"/>
                <a:sym typeface="Calibri"/>
              </a:rPr>
              <a:t> Where am I going? — operation predictability</a:t>
            </a:r>
            <a:endParaRPr/>
          </a:p>
          <a:p>
            <a:pPr indent="0" lvl="2" marL="914400" marR="0" rtl="0" algn="l">
              <a:spcBef>
                <a:spcPts val="0"/>
              </a:spcBef>
              <a:spcAft>
                <a:spcPts val="0"/>
              </a:spcAft>
              <a:buNone/>
            </a:pPr>
            <a:r>
              <a:rPr b="1" i="0" lang="en-GB" sz="2400" u="none" cap="none" strike="noStrike">
                <a:solidFill>
                  <a:schemeClr val="dk1"/>
                </a:solidFill>
                <a:latin typeface="Calibri"/>
                <a:ea typeface="Calibri"/>
                <a:cs typeface="Calibri"/>
                <a:sym typeface="Calibri"/>
              </a:rPr>
              <a:t> Where have I been? — synthesisability</a:t>
            </a:r>
            <a:endParaRPr b="1" i="0" sz="24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GB" sz="2400" u="none" cap="none" strike="noStrike">
                <a:solidFill>
                  <a:schemeClr val="dk1"/>
                </a:solidFill>
                <a:latin typeface="Calibri"/>
                <a:ea typeface="Calibri"/>
                <a:cs typeface="Calibri"/>
                <a:sym typeface="Calibri"/>
              </a:rPr>
              <a:t> What can I do now? — predictability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GB" sz="2800"/>
              <a:t>Rules a designer can follow – increase the usability of the eventual software product.</a:t>
            </a:r>
            <a:endParaRPr/>
          </a:p>
          <a:p>
            <a:pPr indent="-342900" lvl="0" marL="342900" rtl="0" algn="l">
              <a:spcBef>
                <a:spcPts val="640"/>
              </a:spcBef>
              <a:spcAft>
                <a:spcPts val="0"/>
              </a:spcAft>
              <a:buClr>
                <a:schemeClr val="dk1"/>
              </a:buClr>
              <a:buSzPts val="2800"/>
              <a:buChar char="•"/>
            </a:pPr>
            <a:r>
              <a:rPr lang="en-GB" sz="2800"/>
              <a:t>Rules can be classified based on two dimensions :</a:t>
            </a:r>
            <a:r>
              <a:rPr lang="en-GB"/>
              <a:t> </a:t>
            </a:r>
            <a:endParaRPr/>
          </a:p>
          <a:p>
            <a:pPr indent="-285750" lvl="1" marL="742950" rtl="0" algn="l">
              <a:spcBef>
                <a:spcPts val="560"/>
              </a:spcBef>
              <a:spcAft>
                <a:spcPts val="0"/>
              </a:spcAft>
              <a:buClr>
                <a:schemeClr val="dk1"/>
              </a:buClr>
              <a:buSzPts val="2800"/>
              <a:buFont typeface="Noto Sans Symbols"/>
              <a:buChar char="⮚"/>
            </a:pPr>
            <a:r>
              <a:rPr lang="en-GB"/>
              <a:t>Authority </a:t>
            </a:r>
            <a:r>
              <a:rPr lang="en-GB" sz="1600"/>
              <a:t>(an indication whether a rule must be followed/only suggested )</a:t>
            </a:r>
            <a:endParaRPr/>
          </a:p>
          <a:p>
            <a:pPr indent="-285750" lvl="1" marL="742950" rtl="0" algn="l">
              <a:spcBef>
                <a:spcPts val="560"/>
              </a:spcBef>
              <a:spcAft>
                <a:spcPts val="0"/>
              </a:spcAft>
              <a:buClr>
                <a:schemeClr val="dk1"/>
              </a:buClr>
              <a:buSzPts val="2800"/>
              <a:buFont typeface="Noto Sans Symbols"/>
              <a:buChar char="⮚"/>
            </a:pPr>
            <a:r>
              <a:rPr lang="en-GB"/>
              <a:t>Generality </a:t>
            </a:r>
            <a:r>
              <a:rPr lang="en-GB" sz="1500"/>
              <a:t>(an indication whether a rule  can be applied to many situations /limited 			applications)</a:t>
            </a:r>
            <a:endParaRPr/>
          </a:p>
          <a:p>
            <a:pPr indent="-342900" lvl="0" marL="342900" rtl="0" algn="l">
              <a:spcBef>
                <a:spcPts val="560"/>
              </a:spcBef>
              <a:spcAft>
                <a:spcPts val="0"/>
              </a:spcAft>
              <a:buClr>
                <a:schemeClr val="dk1"/>
              </a:buClr>
              <a:buSzPts val="2800"/>
              <a:buChar char="•"/>
            </a:pPr>
            <a:r>
              <a:rPr lang="en-GB" sz="2800"/>
              <a:t>Types of design rules</a:t>
            </a:r>
            <a:endParaRPr/>
          </a:p>
          <a:p>
            <a:pPr indent="-285750" lvl="1" marL="742950" rtl="0" algn="l">
              <a:spcBef>
                <a:spcPts val="480"/>
              </a:spcBef>
              <a:spcAft>
                <a:spcPts val="0"/>
              </a:spcAft>
              <a:buClr>
                <a:schemeClr val="dk1"/>
              </a:buClr>
              <a:buSzPts val="2400"/>
              <a:buChar char="–"/>
            </a:pPr>
            <a:r>
              <a:rPr lang="en-GB" sz="2400"/>
              <a:t>Principles</a:t>
            </a:r>
            <a:endParaRPr/>
          </a:p>
          <a:p>
            <a:pPr indent="-285750" lvl="1" marL="742950" rtl="0" algn="l">
              <a:spcBef>
                <a:spcPts val="480"/>
              </a:spcBef>
              <a:spcAft>
                <a:spcPts val="0"/>
              </a:spcAft>
              <a:buClr>
                <a:schemeClr val="dk1"/>
              </a:buClr>
              <a:buSzPts val="2400"/>
              <a:buChar char="–"/>
            </a:pPr>
            <a:r>
              <a:rPr lang="en-GB" sz="2400"/>
              <a:t>Standards</a:t>
            </a:r>
            <a:endParaRPr/>
          </a:p>
          <a:p>
            <a:pPr indent="-285750" lvl="1" marL="742950" rtl="0" algn="l">
              <a:spcBef>
                <a:spcPts val="480"/>
              </a:spcBef>
              <a:spcAft>
                <a:spcPts val="0"/>
              </a:spcAft>
              <a:buClr>
                <a:schemeClr val="dk1"/>
              </a:buClr>
              <a:buSzPts val="2400"/>
              <a:buChar char="–"/>
            </a:pPr>
            <a:r>
              <a:rPr lang="en-GB" sz="2400"/>
              <a:t>Guidelines</a:t>
            </a:r>
            <a:endParaRPr/>
          </a:p>
        </p:txBody>
      </p:sp>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design rules</a:t>
            </a:r>
            <a:endParaRPr/>
          </a:p>
        </p:txBody>
      </p:sp>
      <p:grpSp>
        <p:nvGrpSpPr>
          <p:cNvPr id="96" name="Google Shape;96;p2"/>
          <p:cNvGrpSpPr/>
          <p:nvPr/>
        </p:nvGrpSpPr>
        <p:grpSpPr>
          <a:xfrm>
            <a:off x="5638800" y="4038600"/>
            <a:ext cx="2895600" cy="2362200"/>
            <a:chOff x="3263" y="774"/>
            <a:chExt cx="1873" cy="1872"/>
          </a:xfrm>
        </p:grpSpPr>
        <p:graphicFrame>
          <p:nvGraphicFramePr>
            <p:cNvPr id="97" name="Google Shape;97;p2"/>
            <p:cNvGraphicFramePr/>
            <p:nvPr/>
          </p:nvGraphicFramePr>
          <p:xfrm>
            <a:off x="3264" y="774"/>
            <a:ext cx="1872" cy="1872"/>
          </p:xfrm>
          <a:graphic>
            <a:graphicData uri="http://schemas.openxmlformats.org/presentationml/2006/ole">
              <mc:AlternateContent>
                <mc:Choice Requires="v">
                  <p:oleObj r:id="rId4" imgH="1872" imgW="1872" progId="Word.Picture.8" spid="_x0000_s1">
                    <p:embed/>
                  </p:oleObj>
                </mc:Choice>
                <mc:Fallback>
                  <p:oleObj r:id="rId5" imgH="1872" imgW="1872" progId="Word.Picture.8">
                    <p:embed/>
                    <p:pic>
                      <p:nvPicPr>
                        <p:cNvPr id="97" name="Google Shape;97;p2"/>
                        <p:cNvPicPr preferRelativeResize="0"/>
                        <p:nvPr/>
                      </p:nvPicPr>
                      <p:blipFill rotWithShape="1">
                        <a:blip r:embed="rId6">
                          <a:alphaModFix/>
                        </a:blip>
                        <a:srcRect b="0" l="0" r="0" t="0"/>
                        <a:stretch/>
                      </p:blipFill>
                      <p:spPr>
                        <a:xfrm>
                          <a:off x="3264" y="774"/>
                          <a:ext cx="1872" cy="1872"/>
                        </a:xfrm>
                        <a:prstGeom prst="rect">
                          <a:avLst/>
                        </a:prstGeom>
                        <a:noFill/>
                        <a:ln>
                          <a:noFill/>
                        </a:ln>
                      </p:spPr>
                    </p:pic>
                  </p:oleObj>
                </mc:Fallback>
              </mc:AlternateContent>
            </a:graphicData>
          </a:graphic>
        </p:graphicFrame>
        <p:sp>
          <p:nvSpPr>
            <p:cNvPr id="98" name="Google Shape;98;p2"/>
            <p:cNvSpPr txBox="1"/>
            <p:nvPr/>
          </p:nvSpPr>
          <p:spPr>
            <a:xfrm>
              <a:off x="3648" y="2428"/>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authority</a:t>
              </a:r>
              <a:endParaRPr/>
            </a:p>
          </p:txBody>
        </p:sp>
        <p:sp>
          <p:nvSpPr>
            <p:cNvPr id="99" name="Google Shape;99;p2"/>
            <p:cNvSpPr txBox="1"/>
            <p:nvPr/>
          </p:nvSpPr>
          <p:spPr>
            <a:xfrm rot="-5400000">
              <a:off x="2735" y="1583"/>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generality</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robustness</a:t>
            </a:r>
            <a:endParaRPr/>
          </a:p>
        </p:txBody>
      </p:sp>
      <p:sp>
        <p:nvSpPr>
          <p:cNvPr id="232" name="Google Shape;23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77800" lvl="0" marL="0" rtl="0" algn="l">
              <a:spcBef>
                <a:spcPts val="0"/>
              </a:spcBef>
              <a:spcAft>
                <a:spcPts val="0"/>
              </a:spcAft>
              <a:buClr>
                <a:schemeClr val="dk1"/>
              </a:buClr>
              <a:buSzPts val="2800"/>
              <a:buChar char="•"/>
            </a:pPr>
            <a:r>
              <a:rPr lang="en-GB" sz="2800"/>
              <a:t>Recoverability – </a:t>
            </a:r>
            <a:r>
              <a:rPr lang="en-GB" sz="2200"/>
              <a:t>User should be able to take corrective action 		once an error has been recognized</a:t>
            </a:r>
            <a:endParaRPr/>
          </a:p>
          <a:p>
            <a:pPr indent="-273050" lvl="1" marL="565150" rtl="0" algn="l">
              <a:spcBef>
                <a:spcPts val="440"/>
              </a:spcBef>
              <a:spcAft>
                <a:spcPts val="0"/>
              </a:spcAft>
              <a:buClr>
                <a:schemeClr val="dk1"/>
              </a:buClr>
              <a:buSzPts val="2200"/>
              <a:buFont typeface="Noto Sans Symbols"/>
              <a:buChar char="⮚"/>
            </a:pPr>
            <a:r>
              <a:rPr lang="en-GB" sz="2200"/>
              <a:t>Supported by reducing scope for making errors</a:t>
            </a:r>
            <a:endParaRPr/>
          </a:p>
          <a:p>
            <a:pPr indent="-285750" lvl="1" marL="742950" rtl="0" algn="l">
              <a:spcBef>
                <a:spcPts val="360"/>
              </a:spcBef>
              <a:spcAft>
                <a:spcPts val="0"/>
              </a:spcAft>
              <a:buClr>
                <a:schemeClr val="dk1"/>
              </a:buClr>
              <a:buSzPts val="1800"/>
              <a:buChar char="–"/>
            </a:pPr>
            <a:r>
              <a:rPr i="1" lang="en-GB" sz="1800"/>
              <a:t>avoid free-form input wherever possible and validate input immediately, allowing correction</a:t>
            </a:r>
            <a:endParaRPr sz="1800"/>
          </a:p>
          <a:p>
            <a:pPr indent="-273050" lvl="1" marL="565150" rtl="0" algn="l">
              <a:spcBef>
                <a:spcPts val="440"/>
              </a:spcBef>
              <a:spcAft>
                <a:spcPts val="0"/>
              </a:spcAft>
              <a:buClr>
                <a:schemeClr val="dk1"/>
              </a:buClr>
              <a:buSzPts val="2200"/>
              <a:buFont typeface="Noto Sans Symbols"/>
              <a:buChar char="⮚"/>
            </a:pPr>
            <a:r>
              <a:rPr lang="en-GB" sz="2200"/>
              <a:t>… and ability of user to understand errors</a:t>
            </a:r>
            <a:endParaRPr sz="2200"/>
          </a:p>
          <a:p>
            <a:pPr indent="-285750" lvl="1" marL="742950" rtl="0" algn="l">
              <a:spcBef>
                <a:spcPts val="360"/>
              </a:spcBef>
              <a:spcAft>
                <a:spcPts val="0"/>
              </a:spcAft>
              <a:buClr>
                <a:schemeClr val="dk1"/>
              </a:buClr>
              <a:buSzPts val="1800"/>
              <a:buChar char="–"/>
            </a:pPr>
            <a:r>
              <a:rPr i="1" lang="en-GB" sz="1800"/>
              <a:t>error messages should be concise, informative, specific, constructive</a:t>
            </a:r>
            <a:endParaRPr sz="1800"/>
          </a:p>
          <a:p>
            <a:pPr indent="-120650" lvl="1" marL="565150" rtl="0" algn="l">
              <a:spcBef>
                <a:spcPts val="480"/>
              </a:spcBef>
              <a:spcAft>
                <a:spcPts val="0"/>
              </a:spcAft>
              <a:buClr>
                <a:schemeClr val="dk1"/>
              </a:buClr>
              <a:buSzPts val="2400"/>
              <a:buNone/>
            </a:pPr>
            <a:r>
              <a:t/>
            </a:r>
            <a:endParaRPr sz="2400"/>
          </a:p>
          <a:p>
            <a:pPr indent="-120650" lvl="1" marL="565150" rtl="0" algn="l">
              <a:spcBef>
                <a:spcPts val="480"/>
              </a:spcBef>
              <a:spcAft>
                <a:spcPts val="0"/>
              </a:spcAft>
              <a:buClr>
                <a:schemeClr val="dk1"/>
              </a:buClr>
              <a:buSzPts val="2400"/>
              <a:buNone/>
            </a:pPr>
            <a:r>
              <a:t/>
            </a:r>
            <a:endParaRPr sz="2400"/>
          </a:p>
        </p:txBody>
      </p:sp>
      <p:sp>
        <p:nvSpPr>
          <p:cNvPr id="233" name="Google Shape;233;p20"/>
          <p:cNvSpPr/>
          <p:nvPr/>
        </p:nvSpPr>
        <p:spPr>
          <a:xfrm>
            <a:off x="1828800" y="4419600"/>
            <a:ext cx="4572000" cy="1200329"/>
          </a:xfrm>
          <a:prstGeom prst="rect">
            <a:avLst/>
          </a:prstGeom>
          <a:no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 Poor   ::  Error 404: document not found</a:t>
            </a:r>
            <a:endParaRPr/>
          </a:p>
          <a:p>
            <a:pPr indent="0" lvl="0" marL="0" marR="0" rtl="0" algn="l">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 Better :: The requested URL 		http://www.foobar.com/bar.html</a:t>
            </a:r>
            <a:endParaRPr/>
          </a:p>
          <a:p>
            <a:pPr indent="0" lvl="0" marL="0" marR="0" rtl="0" algn="l">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	could not be found</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robustness</a:t>
            </a:r>
            <a:endParaRPr/>
          </a:p>
        </p:txBody>
      </p:sp>
      <p:sp>
        <p:nvSpPr>
          <p:cNvPr id="239" name="Google Shape;23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03200" lvl="0" marL="0" rtl="0" algn="l">
              <a:spcBef>
                <a:spcPts val="0"/>
              </a:spcBef>
              <a:spcAft>
                <a:spcPts val="0"/>
              </a:spcAft>
              <a:buClr>
                <a:schemeClr val="dk1"/>
              </a:buClr>
              <a:buSzPts val="3200"/>
              <a:buChar char="•"/>
            </a:pPr>
            <a:r>
              <a:rPr lang="en-GB"/>
              <a:t>Responsiveness – </a:t>
            </a:r>
            <a:r>
              <a:rPr lang="en-GB" sz="2400"/>
              <a:t>User should get instant response </a:t>
            </a:r>
            <a:endParaRPr/>
          </a:p>
          <a:p>
            <a:pPr indent="-273050" lvl="1" marL="565150" rtl="0" algn="l">
              <a:spcBef>
                <a:spcPts val="440"/>
              </a:spcBef>
              <a:spcAft>
                <a:spcPts val="0"/>
              </a:spcAft>
              <a:buClr>
                <a:schemeClr val="dk1"/>
              </a:buClr>
              <a:buSzPts val="2200"/>
              <a:buFont typeface="Noto Sans Symbols"/>
              <a:buChar char="⮚"/>
            </a:pPr>
            <a:r>
              <a:rPr lang="en-GB" sz="2200"/>
              <a:t>Short durations and instantaneous response times are desirable (pull-down menus are expected to pop-up instantaneously as soon as mouse button is pressed)</a:t>
            </a:r>
            <a:endParaRPr/>
          </a:p>
          <a:p>
            <a:pPr indent="0" lvl="0" marL="165100" rtl="0" algn="l">
              <a:spcBef>
                <a:spcPts val="520"/>
              </a:spcBef>
              <a:spcAft>
                <a:spcPts val="0"/>
              </a:spcAft>
              <a:buClr>
                <a:schemeClr val="dk1"/>
              </a:buClr>
              <a:buSzPts val="2600"/>
              <a:buFont typeface="Noto Sans Symbols"/>
              <a:buNone/>
            </a:pPr>
            <a:r>
              <a:t/>
            </a:r>
            <a:endParaRPr sz="2600"/>
          </a:p>
          <a:p>
            <a:pPr indent="-203200" lvl="0" marL="0" rtl="0" algn="l">
              <a:spcBef>
                <a:spcPts val="640"/>
              </a:spcBef>
              <a:spcAft>
                <a:spcPts val="0"/>
              </a:spcAft>
              <a:buClr>
                <a:schemeClr val="dk1"/>
              </a:buClr>
              <a:buSzPts val="3200"/>
              <a:buChar char="•"/>
            </a:pPr>
            <a:r>
              <a:rPr lang="en-GB"/>
              <a:t>Task conformance -- </a:t>
            </a:r>
            <a:r>
              <a:rPr lang="en-GB" sz="2200"/>
              <a:t>Degree to which system supports  the user's tasks</a:t>
            </a:r>
            <a:endParaRPr/>
          </a:p>
          <a:p>
            <a:pPr indent="-273050" lvl="1" marL="565150" rtl="0" algn="l">
              <a:spcBef>
                <a:spcPts val="440"/>
              </a:spcBef>
              <a:spcAft>
                <a:spcPts val="0"/>
              </a:spcAft>
              <a:buClr>
                <a:schemeClr val="dk1"/>
              </a:buClr>
              <a:buSzPts val="2200"/>
              <a:buFont typeface="Noto Sans Symbols"/>
              <a:buChar char="⮚"/>
            </a:pPr>
            <a:r>
              <a:rPr i="1" lang="en-GB" sz="2200"/>
              <a:t>Identify core tasks; provide a command for each</a:t>
            </a:r>
            <a:endParaRPr sz="2200"/>
          </a:p>
          <a:p>
            <a:pPr indent="-273050" lvl="1" marL="565150" rtl="0" algn="l">
              <a:spcBef>
                <a:spcPts val="440"/>
              </a:spcBef>
              <a:spcAft>
                <a:spcPts val="0"/>
              </a:spcAft>
              <a:buClr>
                <a:schemeClr val="dk1"/>
              </a:buClr>
              <a:buSzPts val="2200"/>
              <a:buFont typeface="Noto Sans Symbols"/>
              <a:buChar char="⮚"/>
            </a:pPr>
            <a:r>
              <a:rPr lang="en-GB" sz="2200"/>
              <a:t>Task completeness</a:t>
            </a:r>
            <a:r>
              <a:rPr lang="en-GB" sz="2000"/>
              <a:t> </a:t>
            </a:r>
            <a:endParaRPr/>
          </a:p>
          <a:p>
            <a:pPr indent="-165100" lvl="0" marL="165100" rtl="0" algn="l">
              <a:spcBef>
                <a:spcPts val="520"/>
              </a:spcBef>
              <a:spcAft>
                <a:spcPts val="0"/>
              </a:spcAft>
              <a:buClr>
                <a:schemeClr val="dk1"/>
              </a:buClr>
              <a:buSzPts val="2600"/>
              <a:buNone/>
            </a:pPr>
            <a:r>
              <a:t/>
            </a:r>
            <a:endParaRPr sz="2600"/>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Principles, Heuristics and Golden Rules</a:t>
            </a:r>
            <a:endParaRPr/>
          </a:p>
        </p:txBody>
      </p:sp>
      <p:sp>
        <p:nvSpPr>
          <p:cNvPr id="245" name="Google Shape;24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Different collections e.g.:</a:t>
            </a:r>
            <a:endParaRPr/>
          </a:p>
          <a:p>
            <a:pPr indent="-285750" lvl="1" marL="742950" rtl="0" algn="l">
              <a:spcBef>
                <a:spcPts val="560"/>
              </a:spcBef>
              <a:spcAft>
                <a:spcPts val="0"/>
              </a:spcAft>
              <a:buClr>
                <a:schemeClr val="dk1"/>
              </a:buClr>
              <a:buSzPts val="2800"/>
              <a:buChar char="–"/>
            </a:pPr>
            <a:r>
              <a:rPr b="1" lang="en-GB"/>
              <a:t>Norman’s 7 Principles</a:t>
            </a:r>
            <a:endParaRPr/>
          </a:p>
          <a:p>
            <a:pPr indent="-285750" lvl="1" marL="742950" rtl="0" algn="l">
              <a:spcBef>
                <a:spcPts val="560"/>
              </a:spcBef>
              <a:spcAft>
                <a:spcPts val="0"/>
              </a:spcAft>
              <a:buClr>
                <a:schemeClr val="dk1"/>
              </a:buClr>
              <a:buSzPts val="2800"/>
              <a:buChar char="–"/>
            </a:pPr>
            <a:r>
              <a:rPr b="1" lang="en-GB"/>
              <a:t>Nielsen’s 10 Heuristics (used in </a:t>
            </a:r>
            <a:r>
              <a:rPr b="1" i="1" lang="en-GB"/>
              <a:t>Heuristic Evaluation)</a:t>
            </a:r>
            <a:endParaRPr/>
          </a:p>
          <a:p>
            <a:pPr indent="-285750" lvl="1" marL="742950" rtl="0" algn="l">
              <a:spcBef>
                <a:spcPts val="560"/>
              </a:spcBef>
              <a:spcAft>
                <a:spcPts val="0"/>
              </a:spcAft>
              <a:buClr>
                <a:schemeClr val="dk1"/>
              </a:buClr>
              <a:buSzPts val="2800"/>
              <a:buChar char="–"/>
            </a:pPr>
            <a:r>
              <a:rPr b="1" lang="en-GB"/>
              <a:t>Shneiderman’s 8 Golden Rules: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Calibri"/>
              <a:buNone/>
            </a:pPr>
            <a:r>
              <a:rPr i="1" lang="en-GB" sz="2400"/>
              <a:t>1. Strive for consistency </a:t>
            </a:r>
            <a:endParaRPr/>
          </a:p>
          <a:p>
            <a:pPr indent="-342900" lvl="0" marL="342900" rtl="0" algn="l">
              <a:spcBef>
                <a:spcPts val="480"/>
              </a:spcBef>
              <a:spcAft>
                <a:spcPts val="0"/>
              </a:spcAft>
              <a:buClr>
                <a:schemeClr val="dk1"/>
              </a:buClr>
              <a:buSzPts val="2400"/>
              <a:buFont typeface="Calibri"/>
              <a:buNone/>
            </a:pPr>
            <a:r>
              <a:rPr i="1" lang="en-GB" sz="2400"/>
              <a:t>2. Enable frequent users to use shortcuts</a:t>
            </a:r>
            <a:endParaRPr/>
          </a:p>
          <a:p>
            <a:pPr indent="-342900" lvl="0" marL="342900" rtl="0" algn="l">
              <a:spcBef>
                <a:spcPts val="480"/>
              </a:spcBef>
              <a:spcAft>
                <a:spcPts val="0"/>
              </a:spcAft>
              <a:buClr>
                <a:schemeClr val="dk1"/>
              </a:buClr>
              <a:buSzPts val="2400"/>
              <a:buFont typeface="Calibri"/>
              <a:buNone/>
            </a:pPr>
            <a:r>
              <a:rPr i="1" lang="en-GB" sz="2400"/>
              <a:t>3. Offer informative feedback </a:t>
            </a:r>
            <a:endParaRPr/>
          </a:p>
          <a:p>
            <a:pPr indent="-342900" lvl="0" marL="342900" rtl="0" algn="l">
              <a:spcBef>
                <a:spcPts val="480"/>
              </a:spcBef>
              <a:spcAft>
                <a:spcPts val="0"/>
              </a:spcAft>
              <a:buClr>
                <a:schemeClr val="dk1"/>
              </a:buClr>
              <a:buSzPts val="2400"/>
              <a:buFont typeface="Calibri"/>
              <a:buNone/>
            </a:pPr>
            <a:r>
              <a:rPr i="1" lang="en-GB" sz="2400"/>
              <a:t>4. Design dialogs to yield closure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5. Offer error prevention and simple error handling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6. Permit easy reversal of actions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7. Support internal locus of control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Times"/>
              <a:buNone/>
            </a:pPr>
            <a:r>
              <a:rPr lang="en-GB" sz="2400">
                <a:latin typeface="Times"/>
                <a:ea typeface="Times"/>
                <a:cs typeface="Times"/>
                <a:sym typeface="Times"/>
              </a:rPr>
              <a:t>8. </a:t>
            </a:r>
            <a:r>
              <a:rPr i="1" lang="en-GB" sz="2400"/>
              <a:t>Reduce short-term memory load</a:t>
            </a:r>
            <a:endParaRPr sz="2000">
              <a:latin typeface="Times"/>
              <a:ea typeface="Times"/>
              <a:cs typeface="Times"/>
              <a:sym typeface="Times"/>
            </a:endParaRPr>
          </a:p>
        </p:txBody>
      </p:sp>
      <p:sp>
        <p:nvSpPr>
          <p:cNvPr id="251" name="Google Shape;25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800"/>
              <a:buAutoNum type="arabicPlain"/>
            </a:pPr>
            <a:r>
              <a:rPr i="1" lang="en-GB" sz="2800"/>
              <a:t>Strive for </a:t>
            </a:r>
            <a:r>
              <a:rPr i="1" lang="en-GB" sz="2800">
                <a:solidFill>
                  <a:srgbClr val="FF0000"/>
                </a:solidFill>
              </a:rPr>
              <a:t>consistency</a:t>
            </a:r>
            <a:endParaRPr/>
          </a:p>
          <a:p>
            <a:pPr indent="-457200" lvl="0" marL="457200" rtl="0" algn="l">
              <a:spcBef>
                <a:spcPts val="400"/>
              </a:spcBef>
              <a:spcAft>
                <a:spcPts val="0"/>
              </a:spcAft>
              <a:buClr>
                <a:schemeClr val="dk1"/>
              </a:buClr>
              <a:buSzPts val="2000"/>
              <a:buChar char="•"/>
            </a:pPr>
            <a:r>
              <a:rPr lang="en-GB" sz="2000"/>
              <a:t>Use Consistent color, layout, capitalization, fonts, and so on throughout</a:t>
            </a:r>
            <a:endParaRPr/>
          </a:p>
          <a:p>
            <a:pPr indent="-457200" lvl="0" marL="457200" rtl="0" algn="l">
              <a:spcBef>
                <a:spcPts val="400"/>
              </a:spcBef>
              <a:spcAft>
                <a:spcPts val="0"/>
              </a:spcAft>
              <a:buClr>
                <a:schemeClr val="dk1"/>
              </a:buClr>
              <a:buSzPts val="2000"/>
              <a:buChar char="•"/>
            </a:pPr>
            <a:r>
              <a:rPr lang="en-GB" sz="2000"/>
              <a:t>Use Consistent sequences of actions in similar situations;</a:t>
            </a:r>
            <a:endParaRPr/>
          </a:p>
          <a:p>
            <a:pPr indent="-342900" lvl="0" marL="342900" rtl="0" algn="l">
              <a:spcBef>
                <a:spcPts val="400"/>
              </a:spcBef>
              <a:spcAft>
                <a:spcPts val="0"/>
              </a:spcAft>
              <a:buClr>
                <a:schemeClr val="dk1"/>
              </a:buClr>
              <a:buSzPts val="2000"/>
              <a:buChar char="•"/>
            </a:pPr>
            <a:r>
              <a:rPr lang="en-GB" sz="2000"/>
              <a:t>  Use identical terminology in prompts, menus, and help screens</a:t>
            </a:r>
            <a:endParaRPr/>
          </a:p>
          <a:p>
            <a:pPr indent="-215900" lvl="0" marL="342900" rtl="0" algn="l">
              <a:spcBef>
                <a:spcPts val="400"/>
              </a:spcBef>
              <a:spcAft>
                <a:spcPts val="0"/>
              </a:spcAft>
              <a:buClr>
                <a:schemeClr val="dk1"/>
              </a:buClr>
              <a:buSzPts val="2000"/>
              <a:buNone/>
            </a:pPr>
            <a:r>
              <a:t/>
            </a:r>
            <a:endParaRPr sz="2000"/>
          </a:p>
        </p:txBody>
      </p:sp>
      <p:sp>
        <p:nvSpPr>
          <p:cNvPr id="258" name="Google Shape;25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800"/>
              <a:buAutoNum type="arabicPlain" startAt="2"/>
            </a:pPr>
            <a:r>
              <a:rPr i="1" lang="en-GB" sz="2800"/>
              <a:t>Enable frequent users to use </a:t>
            </a:r>
            <a:r>
              <a:rPr i="1" lang="en-GB" sz="2800">
                <a:solidFill>
                  <a:srgbClr val="FF0000"/>
                </a:solidFill>
              </a:rPr>
              <a:t>shortcuts</a:t>
            </a:r>
            <a:endParaRPr/>
          </a:p>
          <a:p>
            <a:pPr indent="-342900" lvl="0" marL="342900" rtl="0" algn="l">
              <a:spcBef>
                <a:spcPts val="400"/>
              </a:spcBef>
              <a:spcAft>
                <a:spcPts val="0"/>
              </a:spcAft>
              <a:buClr>
                <a:schemeClr val="dk1"/>
              </a:buClr>
              <a:buSzPts val="2000"/>
              <a:buChar char="•"/>
            </a:pPr>
            <a:r>
              <a:rPr lang="en-GB" sz="2000"/>
              <a:t>Shortcuts should be easy to learn (keyboard accelerators, command abbreviations, bookmarks, history)</a:t>
            </a:r>
            <a:endParaRPr sz="2400">
              <a:latin typeface="Times"/>
              <a:ea typeface="Times"/>
              <a:cs typeface="Times"/>
              <a:sym typeface="Times"/>
            </a:endParaRPr>
          </a:p>
          <a:p>
            <a:pPr indent="-342900" lvl="0" marL="342900" rtl="0" algn="l">
              <a:spcBef>
                <a:spcPts val="400"/>
              </a:spcBef>
              <a:spcAft>
                <a:spcPts val="0"/>
              </a:spcAft>
              <a:buClr>
                <a:schemeClr val="dk1"/>
              </a:buClr>
              <a:buSzPts val="2000"/>
              <a:buFont typeface="Calibri"/>
              <a:buNone/>
            </a:pPr>
            <a:r>
              <a:t/>
            </a:r>
            <a:endParaRPr sz="2000">
              <a:latin typeface="Times"/>
              <a:ea typeface="Times"/>
              <a:cs typeface="Times"/>
              <a:sym typeface="Times"/>
            </a:endParaRPr>
          </a:p>
        </p:txBody>
      </p:sp>
      <p:sp>
        <p:nvSpPr>
          <p:cNvPr id="264" name="Google Shape;26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265" name="Google Shape;265;p25"/>
          <p:cNvPicPr preferRelativeResize="0"/>
          <p:nvPr/>
        </p:nvPicPr>
        <p:blipFill rotWithShape="1">
          <a:blip r:embed="rId3">
            <a:alphaModFix/>
          </a:blip>
          <a:srcRect b="0" l="0" r="0" t="0"/>
          <a:stretch/>
        </p:blipFill>
        <p:spPr>
          <a:xfrm>
            <a:off x="457200" y="2819400"/>
            <a:ext cx="5719354" cy="2819400"/>
          </a:xfrm>
          <a:prstGeom prst="rect">
            <a:avLst/>
          </a:prstGeom>
          <a:noFill/>
          <a:ln>
            <a:noFill/>
          </a:ln>
        </p:spPr>
      </p:pic>
      <p:pic>
        <p:nvPicPr>
          <p:cNvPr id="266" name="Google Shape;266;p25"/>
          <p:cNvPicPr preferRelativeResize="0"/>
          <p:nvPr/>
        </p:nvPicPr>
        <p:blipFill rotWithShape="1">
          <a:blip r:embed="rId4">
            <a:alphaModFix/>
          </a:blip>
          <a:srcRect b="0" l="0" r="0" t="0"/>
          <a:stretch/>
        </p:blipFill>
        <p:spPr>
          <a:xfrm>
            <a:off x="6324600" y="2895600"/>
            <a:ext cx="2362200" cy="32595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800"/>
              <a:buFont typeface="Calibri"/>
              <a:buAutoNum type="arabicPeriod" startAt="3"/>
            </a:pPr>
            <a:r>
              <a:rPr i="1" lang="en-GB" sz="2800"/>
              <a:t>Offer</a:t>
            </a:r>
            <a:r>
              <a:rPr i="1" lang="en-GB" sz="2800">
                <a:solidFill>
                  <a:srgbClr val="FF0000"/>
                </a:solidFill>
              </a:rPr>
              <a:t> informative feedback </a:t>
            </a:r>
            <a:r>
              <a:rPr i="1" lang="en-GB" sz="2800"/>
              <a:t>for every user action</a:t>
            </a:r>
            <a:endParaRPr/>
          </a:p>
          <a:p>
            <a:pPr indent="-342900" lvl="0" marL="342900" rtl="0" algn="l">
              <a:spcBef>
                <a:spcPts val="480"/>
              </a:spcBef>
              <a:spcAft>
                <a:spcPts val="0"/>
              </a:spcAft>
              <a:buClr>
                <a:schemeClr val="dk1"/>
              </a:buClr>
              <a:buSzPts val="2400"/>
              <a:buChar char="•"/>
            </a:pPr>
            <a:r>
              <a:rPr lang="en-GB" sz="2400"/>
              <a:t>Keep user informed of system state:</a:t>
            </a:r>
            <a:endParaRPr/>
          </a:p>
          <a:p>
            <a:pPr indent="-342900" lvl="0" marL="342900" rtl="0" algn="l">
              <a:spcBef>
                <a:spcPts val="480"/>
              </a:spcBef>
              <a:spcAft>
                <a:spcPts val="0"/>
              </a:spcAft>
              <a:buClr>
                <a:schemeClr val="dk1"/>
              </a:buClr>
              <a:buSzPts val="2400"/>
              <a:buNone/>
            </a:pPr>
            <a:r>
              <a:rPr lang="en-GB" sz="2400"/>
              <a:t>		-- </a:t>
            </a:r>
            <a:r>
              <a:rPr lang="en-GB" sz="2200"/>
              <a:t>Cursor change, Selection highlight, Status bar</a:t>
            </a:r>
            <a:endParaRPr/>
          </a:p>
          <a:p>
            <a:pPr indent="-342900" lvl="0" marL="342900" rtl="0" algn="l">
              <a:spcBef>
                <a:spcPts val="440"/>
              </a:spcBef>
              <a:spcAft>
                <a:spcPts val="0"/>
              </a:spcAft>
              <a:buClr>
                <a:schemeClr val="dk1"/>
              </a:buClr>
              <a:buSzPts val="2200"/>
              <a:buNone/>
            </a:pPr>
            <a:r>
              <a:rPr lang="en-GB" sz="2200"/>
              <a:t>		 Don’t overdo it…</a:t>
            </a:r>
            <a:endParaRPr/>
          </a:p>
          <a:p>
            <a:pPr indent="-342900" lvl="0" marL="342900" rtl="0" algn="l">
              <a:spcBef>
                <a:spcPts val="480"/>
              </a:spcBef>
              <a:spcAft>
                <a:spcPts val="0"/>
              </a:spcAft>
              <a:buClr>
                <a:schemeClr val="dk1"/>
              </a:buClr>
              <a:buSzPts val="2400"/>
              <a:buChar char="•"/>
            </a:pPr>
            <a:r>
              <a:rPr lang="en-GB" sz="2400"/>
              <a:t>Response time:</a:t>
            </a:r>
            <a:endParaRPr/>
          </a:p>
          <a:p>
            <a:pPr indent="-342900" lvl="0" marL="342900" rtl="0" algn="l">
              <a:spcBef>
                <a:spcPts val="480"/>
              </a:spcBef>
              <a:spcAft>
                <a:spcPts val="0"/>
              </a:spcAft>
              <a:buClr>
                <a:schemeClr val="dk1"/>
              </a:buClr>
              <a:buSzPts val="2400"/>
              <a:buNone/>
            </a:pPr>
            <a:r>
              <a:rPr lang="en-GB" sz="2400"/>
              <a:t>  		 &lt;0.1 s: seems instantaneous</a:t>
            </a:r>
            <a:endParaRPr/>
          </a:p>
          <a:p>
            <a:pPr indent="-342900" lvl="0" marL="342900" rtl="0" algn="l">
              <a:spcBef>
                <a:spcPts val="480"/>
              </a:spcBef>
              <a:spcAft>
                <a:spcPts val="0"/>
              </a:spcAft>
              <a:buClr>
                <a:schemeClr val="dk1"/>
              </a:buClr>
              <a:buSzPts val="2400"/>
              <a:buNone/>
            </a:pPr>
            <a:r>
              <a:rPr lang="en-GB" sz="2400"/>
              <a:t>		0.1 – 1 s: user notices, but no feedback is needed</a:t>
            </a:r>
            <a:endParaRPr/>
          </a:p>
          <a:p>
            <a:pPr indent="-342900" lvl="0" marL="342900" rtl="0" algn="l">
              <a:spcBef>
                <a:spcPts val="480"/>
              </a:spcBef>
              <a:spcAft>
                <a:spcPts val="0"/>
              </a:spcAft>
              <a:buClr>
                <a:schemeClr val="dk1"/>
              </a:buClr>
              <a:buSzPts val="2400"/>
              <a:buNone/>
            </a:pPr>
            <a:r>
              <a:rPr lang="en-GB" sz="2400"/>
              <a:t>		1-5 s: display busy cursor</a:t>
            </a:r>
            <a:endParaRPr/>
          </a:p>
          <a:p>
            <a:pPr indent="-342900" lvl="0" marL="342900" rtl="0" algn="l">
              <a:spcBef>
                <a:spcPts val="480"/>
              </a:spcBef>
              <a:spcAft>
                <a:spcPts val="0"/>
              </a:spcAft>
              <a:buClr>
                <a:schemeClr val="dk1"/>
              </a:buClr>
              <a:buSzPts val="2400"/>
              <a:buNone/>
            </a:pPr>
            <a:r>
              <a:rPr lang="en-GB" sz="2400"/>
              <a:t>		&gt;1-5 s: display progress bar</a:t>
            </a:r>
            <a:endParaRPr/>
          </a:p>
          <a:p>
            <a:pPr indent="-342900" lvl="0" marL="342900" rtl="0" algn="l">
              <a:spcBef>
                <a:spcPts val="480"/>
              </a:spcBef>
              <a:spcAft>
                <a:spcPts val="0"/>
              </a:spcAft>
              <a:buClr>
                <a:schemeClr val="dk1"/>
              </a:buClr>
              <a:buSzPts val="2400"/>
              <a:buNone/>
            </a:pPr>
            <a:r>
              <a:rPr i="1" lang="en-GB" sz="2400"/>
              <a:t>			</a:t>
            </a:r>
            <a:endParaRPr i="1" sz="2400"/>
          </a:p>
          <a:p>
            <a:pPr indent="-342900" lvl="0" marL="342900" rtl="0" algn="l">
              <a:spcBef>
                <a:spcPts val="400"/>
              </a:spcBef>
              <a:spcAft>
                <a:spcPts val="0"/>
              </a:spcAft>
              <a:buClr>
                <a:schemeClr val="dk1"/>
              </a:buClr>
              <a:buSzPts val="2000"/>
              <a:buFont typeface="Calibri"/>
              <a:buNone/>
            </a:pPr>
            <a:r>
              <a:t/>
            </a:r>
            <a:endParaRPr sz="2000">
              <a:latin typeface="Times"/>
              <a:ea typeface="Times"/>
              <a:cs typeface="Times"/>
              <a:sym typeface="Times"/>
            </a:endParaRPr>
          </a:p>
        </p:txBody>
      </p:sp>
      <p:sp>
        <p:nvSpPr>
          <p:cNvPr id="272" name="Google Shape;27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273" name="Google Shape;273;p26"/>
          <p:cNvPicPr preferRelativeResize="0"/>
          <p:nvPr/>
        </p:nvPicPr>
        <p:blipFill rotWithShape="1">
          <a:blip r:embed="rId3">
            <a:alphaModFix/>
          </a:blip>
          <a:srcRect b="0" l="0" r="0" t="0"/>
          <a:stretch/>
        </p:blipFill>
        <p:spPr>
          <a:xfrm>
            <a:off x="2819400" y="5715000"/>
            <a:ext cx="2867025" cy="561975"/>
          </a:xfrm>
          <a:prstGeom prst="rect">
            <a:avLst/>
          </a:prstGeom>
          <a:noFill/>
          <a:ln>
            <a:noFill/>
          </a:ln>
        </p:spPr>
      </p:pic>
      <p:pic>
        <p:nvPicPr>
          <p:cNvPr id="274" name="Google Shape;274;p26"/>
          <p:cNvPicPr preferRelativeResize="0"/>
          <p:nvPr/>
        </p:nvPicPr>
        <p:blipFill rotWithShape="1">
          <a:blip r:embed="rId4">
            <a:alphaModFix/>
          </a:blip>
          <a:srcRect b="0" l="0" r="0" t="0"/>
          <a:stretch/>
        </p:blipFill>
        <p:spPr>
          <a:xfrm>
            <a:off x="6477000" y="4876800"/>
            <a:ext cx="485775" cy="695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4"/>
            </a:pPr>
            <a:r>
              <a:rPr i="1" lang="en-GB" sz="2400"/>
              <a:t>Design</a:t>
            </a:r>
            <a:r>
              <a:rPr i="1" lang="en-GB" sz="2400">
                <a:solidFill>
                  <a:srgbClr val="FF0000"/>
                </a:solidFill>
              </a:rPr>
              <a:t> dialogs to yield closure </a:t>
            </a:r>
            <a:endParaRPr/>
          </a:p>
          <a:p>
            <a:pPr indent="-342900" lvl="0" marL="342900" rtl="0" algn="l">
              <a:spcBef>
                <a:spcPts val="400"/>
              </a:spcBef>
              <a:spcAft>
                <a:spcPts val="0"/>
              </a:spcAft>
              <a:buClr>
                <a:schemeClr val="dk1"/>
              </a:buClr>
              <a:buSzPts val="2000"/>
              <a:buChar char="•"/>
            </a:pPr>
            <a:r>
              <a:rPr lang="en-GB" sz="2000"/>
              <a:t>Sequences of actions should be organized into groups with a beginning, middle, and end.</a:t>
            </a:r>
            <a:endParaRPr sz="2000">
              <a:latin typeface="Times"/>
              <a:ea typeface="Times"/>
              <a:cs typeface="Times"/>
              <a:sym typeface="Times"/>
            </a:endParaRPr>
          </a:p>
          <a:p>
            <a:pPr indent="-342900" lvl="0" marL="342900" rtl="0" algn="l">
              <a:spcBef>
                <a:spcPts val="400"/>
              </a:spcBef>
              <a:spcAft>
                <a:spcPts val="0"/>
              </a:spcAft>
              <a:buClr>
                <a:schemeClr val="dk1"/>
              </a:buClr>
              <a:buSzPts val="2000"/>
              <a:buChar char="•"/>
            </a:pPr>
            <a:r>
              <a:rPr lang="en-GB" sz="2000"/>
              <a:t>The informative feedback at the completion of a group of actions gives the </a:t>
            </a:r>
            <a:r>
              <a:rPr i="1" lang="en-GB" sz="2000" u="sng"/>
              <a:t>operators the satisfaction of accomplishment</a:t>
            </a:r>
            <a:r>
              <a:rPr lang="en-GB" sz="2000"/>
              <a:t>, a sense of relief, the signal to drop contingency plans and options from their minds</a:t>
            </a:r>
            <a:endParaRPr/>
          </a:p>
          <a:p>
            <a:pPr indent="-342900" lvl="0" marL="342900" rtl="0" algn="l">
              <a:spcBef>
                <a:spcPts val="400"/>
              </a:spcBef>
              <a:spcAft>
                <a:spcPts val="0"/>
              </a:spcAft>
              <a:buClr>
                <a:schemeClr val="dk1"/>
              </a:buClr>
              <a:buSzPts val="2000"/>
              <a:buChar char="•"/>
            </a:pPr>
            <a:r>
              <a:rPr lang="en-GB" sz="2000"/>
              <a:t>It is also an indication that the way is clear to prepare for the next group of actions.</a:t>
            </a:r>
            <a:endParaRPr sz="2000">
              <a:latin typeface="Times"/>
              <a:ea typeface="Times"/>
              <a:cs typeface="Times"/>
              <a:sym typeface="Times"/>
            </a:endParaRPr>
          </a:p>
        </p:txBody>
      </p:sp>
      <p:sp>
        <p:nvSpPr>
          <p:cNvPr id="280" name="Google Shape;28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
        <p:nvSpPr>
          <p:cNvPr id="281" name="Google Shape;281;p27"/>
          <p:cNvSpPr txBox="1"/>
          <p:nvPr/>
        </p:nvSpPr>
        <p:spPr>
          <a:xfrm>
            <a:off x="2438400" y="4267200"/>
            <a:ext cx="6477000" cy="20313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Think of computer as theatre!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Computer screen as stage, enact the script!!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Think of interface in terms of</a:t>
            </a:r>
            <a:endParaRPr/>
          </a:p>
          <a:p>
            <a:pPr indent="0" lvl="1" marL="45720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Narrative flow - beginning, middle, end</a:t>
            </a:r>
            <a:endParaRPr/>
          </a:p>
          <a:p>
            <a:pPr indent="0" lvl="1" marL="45720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Actors/Agents - who saved your file? Who gave you the error message?</a:t>
            </a:r>
            <a:endParaRPr/>
          </a:p>
          <a:p>
            <a:pPr indent="0" lvl="1" marL="45720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Stage with actors carrying out an action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Calibri"/>
              <a:buNone/>
            </a:pPr>
            <a:r>
              <a:rPr i="1" lang="en-GB" sz="2400"/>
              <a:t>5. 	</a:t>
            </a:r>
            <a:r>
              <a:rPr i="1" lang="en-GB" sz="2400">
                <a:solidFill>
                  <a:srgbClr val="FF0000"/>
                </a:solidFill>
              </a:rPr>
              <a:t>	</a:t>
            </a:r>
            <a:r>
              <a:rPr i="1" lang="en-GB" sz="2400"/>
              <a:t>Offer </a:t>
            </a:r>
            <a:r>
              <a:rPr i="1" lang="en-GB" sz="2400">
                <a:solidFill>
                  <a:srgbClr val="FF0000"/>
                </a:solidFill>
              </a:rPr>
              <a:t>error prevention and simple error handling </a:t>
            </a:r>
            <a:endParaRPr/>
          </a:p>
          <a:p>
            <a:pPr indent="-342900" lvl="0" marL="342900" rtl="0" algn="l">
              <a:spcBef>
                <a:spcPts val="480"/>
              </a:spcBef>
              <a:spcAft>
                <a:spcPts val="0"/>
              </a:spcAft>
              <a:buClr>
                <a:schemeClr val="dk1"/>
              </a:buClr>
              <a:buSzPts val="2400"/>
              <a:buChar char="•"/>
            </a:pPr>
            <a:r>
              <a:rPr lang="en-GB" sz="2400"/>
              <a:t>Selection is less error-prone than typing ….But don’t overdo it…</a:t>
            </a:r>
            <a:endParaRPr sz="2400">
              <a:latin typeface="Times"/>
              <a:ea typeface="Times"/>
              <a:cs typeface="Times"/>
              <a:sym typeface="Times"/>
            </a:endParaRPr>
          </a:p>
          <a:p>
            <a:pPr indent="-342900" lvl="0" marL="342900" rtl="0" algn="l">
              <a:spcBef>
                <a:spcPts val="400"/>
              </a:spcBef>
              <a:spcAft>
                <a:spcPts val="0"/>
              </a:spcAft>
              <a:buClr>
                <a:schemeClr val="dk1"/>
              </a:buClr>
              <a:buSzPts val="2000"/>
              <a:buFont typeface="Times"/>
              <a:buNone/>
            </a:pPr>
            <a:r>
              <a:rPr lang="en-GB" sz="2000">
                <a:latin typeface="Times"/>
                <a:ea typeface="Times"/>
                <a:cs typeface="Times"/>
                <a:sym typeface="Times"/>
              </a:rPr>
              <a:t> </a:t>
            </a:r>
            <a:endParaRPr/>
          </a:p>
        </p:txBody>
      </p:sp>
      <p:sp>
        <p:nvSpPr>
          <p:cNvPr id="287" name="Google Shape;28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288" name="Google Shape;288;p28"/>
          <p:cNvPicPr preferRelativeResize="0"/>
          <p:nvPr/>
        </p:nvPicPr>
        <p:blipFill rotWithShape="1">
          <a:blip r:embed="rId3">
            <a:alphaModFix/>
          </a:blip>
          <a:srcRect b="0" l="0" r="0" t="0"/>
          <a:stretch/>
        </p:blipFill>
        <p:spPr>
          <a:xfrm>
            <a:off x="1143000" y="3581400"/>
            <a:ext cx="6381750" cy="1619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9"/>
          <p:cNvPicPr preferRelativeResize="0"/>
          <p:nvPr>
            <p:ph idx="1" type="body"/>
          </p:nvPr>
        </p:nvPicPr>
        <p:blipFill rotWithShape="1">
          <a:blip r:embed="rId3">
            <a:alphaModFix/>
          </a:blip>
          <a:srcRect b="0" l="0" r="0" t="0"/>
          <a:stretch/>
        </p:blipFill>
        <p:spPr>
          <a:xfrm>
            <a:off x="1524000" y="3048000"/>
            <a:ext cx="5880100" cy="3327400"/>
          </a:xfrm>
          <a:prstGeom prst="rect">
            <a:avLst/>
          </a:prstGeom>
          <a:noFill/>
          <a:ln>
            <a:noFill/>
          </a:ln>
        </p:spPr>
      </p:pic>
      <p:sp>
        <p:nvSpPr>
          <p:cNvPr id="294" name="Google Shape;294;p29"/>
          <p:cNvSpPr txBox="1"/>
          <p:nvPr/>
        </p:nvSpPr>
        <p:spPr>
          <a:xfrm>
            <a:off x="457200" y="1524000"/>
            <a:ext cx="8229600" cy="4525963"/>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0000"/>
              </a:lnSpc>
              <a:spcBef>
                <a:spcPts val="0"/>
              </a:spcBef>
              <a:spcAft>
                <a:spcPts val="0"/>
              </a:spcAft>
              <a:buClr>
                <a:schemeClr val="dk1"/>
              </a:buClr>
              <a:buSzPts val="2400"/>
              <a:buFont typeface="Calibri"/>
              <a:buAutoNum type="arabicPeriod" startAt="5"/>
            </a:pPr>
            <a:r>
              <a:rPr b="0" i="1" lang="en-GB" sz="2400" u="none" cap="none" strike="noStrike">
                <a:solidFill>
                  <a:schemeClr val="dk1"/>
                </a:solidFill>
                <a:latin typeface="Calibri"/>
                <a:ea typeface="Calibri"/>
                <a:cs typeface="Calibri"/>
                <a:sym typeface="Calibri"/>
              </a:rPr>
              <a:t>Offer</a:t>
            </a:r>
            <a:r>
              <a:rPr b="0" i="1" lang="en-GB" sz="2400" u="none" cap="none" strike="noStrike">
                <a:solidFill>
                  <a:srgbClr val="FF0000"/>
                </a:solidFill>
                <a:latin typeface="Calibri"/>
                <a:ea typeface="Calibri"/>
                <a:cs typeface="Calibri"/>
                <a:sym typeface="Calibri"/>
              </a:rPr>
              <a:t> error prevention and simple error handling </a:t>
            </a:r>
            <a:endParaRPr/>
          </a:p>
          <a:p>
            <a:pPr indent="-457200" lvl="0" marL="457200" marR="0" rtl="0" algn="l">
              <a:lnSpc>
                <a:spcPct val="100000"/>
              </a:lnSpc>
              <a:spcBef>
                <a:spcPts val="400"/>
              </a:spcBef>
              <a:spcAft>
                <a:spcPts val="0"/>
              </a:spcAft>
              <a:buNone/>
            </a:pPr>
            <a:r>
              <a:rPr b="0" i="0" lang="en-GB" sz="2000" u="none" cap="none" strike="noStrike">
                <a:solidFill>
                  <a:schemeClr val="dk1"/>
                </a:solidFill>
                <a:latin typeface="Times"/>
                <a:ea typeface="Times"/>
                <a:cs typeface="Times"/>
                <a:sym typeface="Times"/>
              </a:rPr>
              <a:t> </a:t>
            </a:r>
            <a:endParaRPr/>
          </a:p>
        </p:txBody>
      </p:sp>
      <p:sp>
        <p:nvSpPr>
          <p:cNvPr id="295" name="Google Shape;29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
        <p:nvSpPr>
          <p:cNvPr id="296" name="Google Shape;296;p29"/>
          <p:cNvSpPr/>
          <p:nvPr/>
        </p:nvSpPr>
        <p:spPr>
          <a:xfrm>
            <a:off x="990600" y="1905000"/>
            <a:ext cx="7086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1.	Disable illegal commands (gray-out)</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2.	Keep dangerous commands away from common 	ones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design rules</a:t>
            </a:r>
            <a:endParaRPr/>
          </a:p>
        </p:txBody>
      </p:sp>
      <p:sp>
        <p:nvSpPr>
          <p:cNvPr id="105" name="Google Shape;105;p3"/>
          <p:cNvSpPr txBox="1"/>
          <p:nvPr/>
        </p:nvSpPr>
        <p:spPr>
          <a:xfrm>
            <a:off x="8382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Standards </a:t>
            </a:r>
            <a:endParaRPr/>
          </a:p>
          <a:p>
            <a:pPr indent="-342900" lvl="0" marL="342900" marR="0" rtl="0" algn="l">
              <a:lnSpc>
                <a:spcPct val="90000"/>
              </a:lnSpc>
              <a:spcBef>
                <a:spcPts val="560"/>
              </a:spcBef>
              <a:spcAft>
                <a:spcPts val="0"/>
              </a:spcAft>
              <a:buNone/>
            </a:pPr>
            <a:r>
              <a:rPr b="0" i="0" lang="en-GB" sz="2800" u="none" cap="none" strike="noStrike">
                <a:solidFill>
                  <a:schemeClr val="dk1"/>
                </a:solidFill>
                <a:latin typeface="Calibri"/>
                <a:ea typeface="Calibri"/>
                <a:cs typeface="Calibri"/>
                <a:sym typeface="Calibri"/>
              </a:rPr>
              <a:t>		</a:t>
            </a:r>
            <a:r>
              <a:rPr b="0" i="0" lang="en-GB" sz="2000" u="none" cap="none" strike="noStrike">
                <a:solidFill>
                  <a:schemeClr val="dk1"/>
                </a:solidFill>
                <a:latin typeface="Calibri"/>
                <a:ea typeface="Calibri"/>
                <a:cs typeface="Calibri"/>
                <a:sym typeface="Calibri"/>
              </a:rPr>
              <a:t>(Are usually set by  national or international bodies to ensure compliance with a set of design rules by a large community)</a:t>
            </a:r>
            <a:endParaRPr b="0" i="0" sz="2800" u="none" cap="none" strike="noStrike">
              <a:solidFill>
                <a:schemeClr val="dk1"/>
              </a:solidFill>
              <a:latin typeface="Calibri"/>
              <a:ea typeface="Calibri"/>
              <a:cs typeface="Calibri"/>
              <a:sym typeface="Calibri"/>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specific design rules</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high authority</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Low generality</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limited application</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Both h/w and s/w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2" marL="12573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grpSp>
        <p:nvGrpSpPr>
          <p:cNvPr id="106" name="Google Shape;106;p3"/>
          <p:cNvGrpSpPr/>
          <p:nvPr/>
        </p:nvGrpSpPr>
        <p:grpSpPr>
          <a:xfrm>
            <a:off x="5638800" y="3429000"/>
            <a:ext cx="2971800" cy="2819400"/>
            <a:chOff x="3263" y="774"/>
            <a:chExt cx="1873" cy="1872"/>
          </a:xfrm>
        </p:grpSpPr>
        <p:graphicFrame>
          <p:nvGraphicFramePr>
            <p:cNvPr id="107" name="Google Shape;107;p3"/>
            <p:cNvGraphicFramePr/>
            <p:nvPr/>
          </p:nvGraphicFramePr>
          <p:xfrm>
            <a:off x="3264" y="774"/>
            <a:ext cx="1872" cy="1872"/>
          </p:xfrm>
          <a:graphic>
            <a:graphicData uri="http://schemas.openxmlformats.org/presentationml/2006/ole">
              <mc:AlternateContent>
                <mc:Choice Requires="v">
                  <p:oleObj r:id="rId4" imgH="1872" imgW="1872" progId="Word.Picture.8" spid="_x0000_s1">
                    <p:embed/>
                  </p:oleObj>
                </mc:Choice>
                <mc:Fallback>
                  <p:oleObj r:id="rId5" imgH="1872" imgW="1872" progId="Word.Picture.8">
                    <p:embed/>
                    <p:pic>
                      <p:nvPicPr>
                        <p:cNvPr id="107" name="Google Shape;107;p3"/>
                        <p:cNvPicPr preferRelativeResize="0"/>
                        <p:nvPr/>
                      </p:nvPicPr>
                      <p:blipFill rotWithShape="1">
                        <a:blip r:embed="rId6">
                          <a:alphaModFix/>
                        </a:blip>
                        <a:srcRect b="0" l="0" r="0" t="0"/>
                        <a:stretch/>
                      </p:blipFill>
                      <p:spPr>
                        <a:xfrm>
                          <a:off x="3264" y="774"/>
                          <a:ext cx="1872" cy="1872"/>
                        </a:xfrm>
                        <a:prstGeom prst="rect">
                          <a:avLst/>
                        </a:prstGeom>
                        <a:noFill/>
                        <a:ln>
                          <a:noFill/>
                        </a:ln>
                      </p:spPr>
                    </p:pic>
                  </p:oleObj>
                </mc:Fallback>
              </mc:AlternateContent>
            </a:graphicData>
          </a:graphic>
        </p:graphicFrame>
        <p:sp>
          <p:nvSpPr>
            <p:cNvPr id="108" name="Google Shape;108;p3"/>
            <p:cNvSpPr txBox="1"/>
            <p:nvPr/>
          </p:nvSpPr>
          <p:spPr>
            <a:xfrm>
              <a:off x="3648" y="2428"/>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authority</a:t>
              </a:r>
              <a:endParaRPr/>
            </a:p>
          </p:txBody>
        </p:sp>
        <p:sp>
          <p:nvSpPr>
            <p:cNvPr id="109" name="Google Shape;109;p3"/>
            <p:cNvSpPr txBox="1"/>
            <p:nvPr/>
          </p:nvSpPr>
          <p:spPr>
            <a:xfrm rot="-5400000">
              <a:off x="2735" y="1583"/>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generality</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idx="1" type="body"/>
          </p:nvPr>
        </p:nvSpPr>
        <p:spPr>
          <a:xfrm>
            <a:off x="381000" y="1371600"/>
            <a:ext cx="83058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5"/>
            </a:pPr>
            <a:r>
              <a:rPr i="1" lang="en-GB" sz="2400"/>
              <a:t>Offer</a:t>
            </a:r>
            <a:r>
              <a:rPr i="1" lang="en-GB" sz="2400">
                <a:solidFill>
                  <a:srgbClr val="FF0000"/>
                </a:solidFill>
              </a:rPr>
              <a:t> error prevention and simple error handling</a:t>
            </a:r>
            <a:endParaRPr/>
          </a:p>
          <a:p>
            <a:pPr indent="-342900" lvl="0" marL="342900" rtl="0" algn="l">
              <a:spcBef>
                <a:spcPts val="480"/>
              </a:spcBef>
              <a:spcAft>
                <a:spcPts val="0"/>
              </a:spcAft>
              <a:buClr>
                <a:schemeClr val="dk1"/>
              </a:buClr>
              <a:buSzPts val="2400"/>
              <a:buNone/>
            </a:pPr>
            <a:r>
              <a:rPr b="1" lang="en-GB" sz="2400"/>
              <a:t>	3.	Explicit</a:t>
            </a:r>
            <a:r>
              <a:rPr lang="en-GB" sz="2400"/>
              <a:t> : </a:t>
            </a:r>
            <a:r>
              <a:rPr lang="en-GB" sz="2000"/>
              <a:t>clearly indicate that something has gone wrong. </a:t>
            </a:r>
            <a:endParaRPr/>
          </a:p>
          <a:p>
            <a:pPr indent="-285750" lvl="1" marL="742950" rtl="0" algn="l">
              <a:spcBef>
                <a:spcPts val="360"/>
              </a:spcBef>
              <a:spcAft>
                <a:spcPts val="0"/>
              </a:spcAft>
              <a:buClr>
                <a:schemeClr val="dk1"/>
              </a:buClr>
              <a:buSzPts val="1800"/>
              <a:buChar char="–"/>
            </a:pPr>
            <a:r>
              <a:rPr lang="en-GB" sz="1800"/>
              <a:t>When users make mistakes and get no feedback, they're completely lost. </a:t>
            </a:r>
            <a:endParaRPr/>
          </a:p>
          <a:p>
            <a:pPr indent="-285750" lvl="1" marL="742950" rtl="0" algn="l">
              <a:spcBef>
                <a:spcPts val="360"/>
              </a:spcBef>
              <a:spcAft>
                <a:spcPts val="0"/>
              </a:spcAft>
              <a:buClr>
                <a:schemeClr val="dk1"/>
              </a:buClr>
              <a:buSzPts val="1800"/>
              <a:buChar char="–"/>
            </a:pPr>
            <a:r>
              <a:rPr lang="en-GB" sz="1800"/>
              <a:t>for example, Email  offers several situations where explicit indication would be useful. </a:t>
            </a:r>
            <a:endParaRPr sz="1800"/>
          </a:p>
          <a:p>
            <a:pPr indent="-342900" lvl="0" marL="342900" rtl="0" algn="l">
              <a:spcBef>
                <a:spcPts val="480"/>
              </a:spcBef>
              <a:spcAft>
                <a:spcPts val="0"/>
              </a:spcAft>
              <a:buClr>
                <a:schemeClr val="dk1"/>
              </a:buClr>
              <a:buSzPts val="2400"/>
              <a:buNone/>
            </a:pPr>
            <a:r>
              <a:rPr b="1" lang="en-GB" sz="2400"/>
              <a:t>	4.	Human-readable language : </a:t>
            </a:r>
            <a:r>
              <a:rPr lang="en-GB" sz="1800"/>
              <a:t>instead of obscure codes or 	abbreviations such as </a:t>
            </a:r>
            <a:r>
              <a:rPr i="1" lang="en-GB" sz="1800"/>
              <a:t>"an error of type 2 has occurred."</a:t>
            </a:r>
            <a:endParaRPr sz="2400"/>
          </a:p>
          <a:p>
            <a:pPr indent="-342900" lvl="0" marL="342900" rtl="0" algn="l">
              <a:spcBef>
                <a:spcPts val="480"/>
              </a:spcBef>
              <a:spcAft>
                <a:spcPts val="0"/>
              </a:spcAft>
              <a:buClr>
                <a:schemeClr val="dk1"/>
              </a:buClr>
              <a:buSzPts val="2400"/>
              <a:buNone/>
            </a:pPr>
            <a:r>
              <a:rPr b="1" lang="en-GB" sz="2400"/>
              <a:t>	5.	Polite</a:t>
            </a:r>
            <a:r>
              <a:rPr lang="en-GB" sz="2400"/>
              <a:t>  :</a:t>
            </a:r>
            <a:r>
              <a:rPr lang="en-GB" sz="1800"/>
              <a:t>phrasing that doesn't blame users or imply that they are either 	stupid or doing something wrong, as in </a:t>
            </a:r>
            <a:r>
              <a:rPr i="1" lang="en-GB" sz="1800"/>
              <a:t>"illegal command.“</a:t>
            </a:r>
            <a:endParaRPr i="1" sz="2000"/>
          </a:p>
          <a:p>
            <a:pPr indent="-457200" lvl="0" marL="457200" rtl="0" algn="l">
              <a:spcBef>
                <a:spcPts val="480"/>
              </a:spcBef>
              <a:spcAft>
                <a:spcPts val="0"/>
              </a:spcAft>
              <a:buClr>
                <a:schemeClr val="dk1"/>
              </a:buClr>
              <a:buSzPts val="2400"/>
              <a:buNone/>
            </a:pPr>
            <a:r>
              <a:t/>
            </a:r>
            <a:endParaRPr i="1" sz="2400">
              <a:solidFill>
                <a:srgbClr val="FF0000"/>
              </a:solidFill>
            </a:endParaRPr>
          </a:p>
        </p:txBody>
      </p:sp>
      <p:sp>
        <p:nvSpPr>
          <p:cNvPr id="302" name="Google Shape;30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303" name="Google Shape;303;p30"/>
          <p:cNvPicPr preferRelativeResize="0"/>
          <p:nvPr/>
        </p:nvPicPr>
        <p:blipFill rotWithShape="1">
          <a:blip r:embed="rId3">
            <a:alphaModFix/>
          </a:blip>
          <a:srcRect b="0" l="0" r="0" t="0"/>
          <a:stretch/>
        </p:blipFill>
        <p:spPr>
          <a:xfrm>
            <a:off x="4800600" y="5029200"/>
            <a:ext cx="3947886" cy="182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5"/>
            </a:pPr>
            <a:r>
              <a:rPr i="1" lang="en-GB" sz="2400"/>
              <a:t>Offer</a:t>
            </a:r>
            <a:r>
              <a:rPr i="1" lang="en-GB" sz="2400">
                <a:solidFill>
                  <a:srgbClr val="FF0000"/>
                </a:solidFill>
              </a:rPr>
              <a:t> error prevention and simple error handling</a:t>
            </a:r>
            <a:endParaRPr/>
          </a:p>
          <a:p>
            <a:pPr indent="-342900" lvl="0" marL="342900" rtl="0" algn="l">
              <a:spcBef>
                <a:spcPts val="480"/>
              </a:spcBef>
              <a:spcAft>
                <a:spcPts val="0"/>
              </a:spcAft>
              <a:buClr>
                <a:schemeClr val="dk1"/>
              </a:buClr>
              <a:buSzPts val="2400"/>
              <a:buNone/>
            </a:pPr>
            <a:r>
              <a:rPr b="1" lang="en-GB" sz="2400"/>
              <a:t>	6.	Precise</a:t>
            </a:r>
            <a:r>
              <a:rPr lang="en-GB" sz="2400"/>
              <a:t> : </a:t>
            </a:r>
            <a:r>
              <a:rPr lang="en-GB" sz="1800"/>
              <a:t>descriptions of exact problems, rather than vague 		generalities  such as </a:t>
            </a:r>
            <a:r>
              <a:rPr i="1" lang="en-GB" sz="1800"/>
              <a:t>"syntax error."</a:t>
            </a:r>
            <a:endParaRPr sz="2400"/>
          </a:p>
          <a:p>
            <a:pPr indent="-342900" lvl="0" marL="342900" rtl="0" algn="l">
              <a:spcBef>
                <a:spcPts val="480"/>
              </a:spcBef>
              <a:spcAft>
                <a:spcPts val="0"/>
              </a:spcAft>
              <a:buClr>
                <a:schemeClr val="dk1"/>
              </a:buClr>
              <a:buSzPts val="2400"/>
              <a:buNone/>
            </a:pPr>
            <a:r>
              <a:rPr b="1" lang="en-GB" sz="2400"/>
              <a:t>	7.	Constructive advice</a:t>
            </a:r>
            <a:r>
              <a:rPr lang="en-GB" sz="2400"/>
              <a:t> : </a:t>
            </a:r>
            <a:r>
              <a:rPr lang="en-GB" sz="1800"/>
              <a:t>on how to fix the problem. For example, 	instead of saying </a:t>
            </a:r>
            <a:r>
              <a:rPr i="1" lang="en-GB" sz="1800"/>
              <a:t>"out of stock,"</a:t>
            </a:r>
            <a:r>
              <a:rPr lang="en-GB" sz="1800"/>
              <a:t> your error message should either tell users 	when the product will be available or provide a 				</a:t>
            </a:r>
            <a:r>
              <a:rPr lang="en-GB" sz="1800" u="sng">
                <a:solidFill>
                  <a:schemeClr val="hlink"/>
                </a:solidFill>
                <a:hlinkClick r:id="rId3"/>
              </a:rPr>
              <a:t>way for users to ask to be  notified</a:t>
            </a:r>
            <a:r>
              <a:rPr lang="en-GB" sz="1800"/>
              <a:t>  when the product is restocked.</a:t>
            </a:r>
            <a:endParaRPr sz="1800"/>
          </a:p>
          <a:p>
            <a:pPr indent="-457200" lvl="0" marL="457200" rtl="0" algn="l">
              <a:spcBef>
                <a:spcPts val="480"/>
              </a:spcBef>
              <a:spcAft>
                <a:spcPts val="0"/>
              </a:spcAft>
              <a:buClr>
                <a:schemeClr val="dk1"/>
              </a:buClr>
              <a:buSzPts val="2400"/>
              <a:buNone/>
            </a:pPr>
            <a:r>
              <a:t/>
            </a:r>
            <a:endParaRPr i="1" sz="2400">
              <a:solidFill>
                <a:srgbClr val="FF0000"/>
              </a:solidFill>
            </a:endParaRPr>
          </a:p>
        </p:txBody>
      </p:sp>
      <p:sp>
        <p:nvSpPr>
          <p:cNvPr id="309" name="Google Shape;30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310" name="Google Shape;310;p31"/>
          <p:cNvPicPr preferRelativeResize="0"/>
          <p:nvPr/>
        </p:nvPicPr>
        <p:blipFill rotWithShape="1">
          <a:blip r:embed="rId4">
            <a:alphaModFix/>
          </a:blip>
          <a:srcRect b="0" l="0" r="0" t="0"/>
          <a:stretch/>
        </p:blipFill>
        <p:spPr>
          <a:xfrm>
            <a:off x="2590800" y="4267200"/>
            <a:ext cx="3826042" cy="182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6"/>
            </a:pPr>
            <a:r>
              <a:rPr i="1" lang="en-GB" sz="2400"/>
              <a:t>Permit</a:t>
            </a:r>
            <a:r>
              <a:rPr i="1" lang="en-GB" sz="2400">
                <a:solidFill>
                  <a:srgbClr val="FF0000"/>
                </a:solidFill>
              </a:rPr>
              <a:t> easy reversal of actions </a:t>
            </a:r>
            <a:endParaRPr/>
          </a:p>
          <a:p>
            <a:pPr indent="-285750" lvl="1" marL="742950" rtl="0" algn="l">
              <a:spcBef>
                <a:spcPts val="400"/>
              </a:spcBef>
              <a:spcAft>
                <a:spcPts val="0"/>
              </a:spcAft>
              <a:buClr>
                <a:schemeClr val="dk1"/>
              </a:buClr>
              <a:buSzPts val="2000"/>
              <a:buChar char="–"/>
            </a:pPr>
            <a:r>
              <a:rPr lang="en-GB" sz="2000"/>
              <a:t>Relieves anxiety</a:t>
            </a:r>
            <a:endParaRPr/>
          </a:p>
          <a:p>
            <a:pPr indent="-285750" lvl="1" marL="742950" rtl="0" algn="l">
              <a:spcBef>
                <a:spcPts val="400"/>
              </a:spcBef>
              <a:spcAft>
                <a:spcPts val="0"/>
              </a:spcAft>
              <a:buClr>
                <a:schemeClr val="dk1"/>
              </a:buClr>
              <a:buSzPts val="2000"/>
              <a:buChar char="–"/>
            </a:pPr>
            <a:r>
              <a:rPr lang="en-GB" sz="2000"/>
              <a:t>Encourages exploration of unfamiliar options</a:t>
            </a:r>
            <a:endParaRPr/>
          </a:p>
          <a:p>
            <a:pPr indent="-285750" lvl="1" marL="742950" rtl="0" algn="l">
              <a:spcBef>
                <a:spcPts val="400"/>
              </a:spcBef>
              <a:spcAft>
                <a:spcPts val="0"/>
              </a:spcAft>
              <a:buClr>
                <a:schemeClr val="dk1"/>
              </a:buClr>
              <a:buSzPts val="2000"/>
              <a:buChar char="–"/>
            </a:pPr>
            <a:r>
              <a:rPr lang="en-GB" sz="2000"/>
              <a:t>Dimensions of reversibility</a:t>
            </a:r>
            <a:endParaRPr sz="2000">
              <a:latin typeface="Times"/>
              <a:ea typeface="Times"/>
              <a:cs typeface="Times"/>
              <a:sym typeface="Times"/>
            </a:endParaRPr>
          </a:p>
          <a:p>
            <a:pPr indent="-228600" lvl="2" marL="1143000" rtl="0" algn="l">
              <a:spcBef>
                <a:spcPts val="400"/>
              </a:spcBef>
              <a:spcAft>
                <a:spcPts val="0"/>
              </a:spcAft>
              <a:buClr>
                <a:schemeClr val="dk1"/>
              </a:buClr>
              <a:buSzPts val="2000"/>
              <a:buFont typeface="Noto Sans Symbols"/>
              <a:buChar char="❑"/>
            </a:pPr>
            <a:r>
              <a:rPr lang="en-GB" sz="2000"/>
              <a:t>a single action,</a:t>
            </a:r>
            <a:endParaRPr/>
          </a:p>
          <a:p>
            <a:pPr indent="-228600" lvl="2" marL="1143000" rtl="0" algn="l">
              <a:spcBef>
                <a:spcPts val="400"/>
              </a:spcBef>
              <a:spcAft>
                <a:spcPts val="0"/>
              </a:spcAft>
              <a:buClr>
                <a:schemeClr val="dk1"/>
              </a:buClr>
              <a:buSzPts val="2000"/>
              <a:buFont typeface="Noto Sans Symbols"/>
              <a:buChar char="❑"/>
            </a:pPr>
            <a:r>
              <a:rPr lang="en-GB" sz="2000"/>
              <a:t>a data entry,</a:t>
            </a:r>
            <a:endParaRPr/>
          </a:p>
          <a:p>
            <a:pPr indent="-228600" lvl="2" marL="1143000" rtl="0" algn="l">
              <a:spcBef>
                <a:spcPts val="400"/>
              </a:spcBef>
              <a:spcAft>
                <a:spcPts val="0"/>
              </a:spcAft>
              <a:buClr>
                <a:schemeClr val="dk1"/>
              </a:buClr>
              <a:buSzPts val="2000"/>
              <a:buFont typeface="Noto Sans Symbols"/>
              <a:buChar char="❑"/>
            </a:pPr>
            <a:r>
              <a:rPr lang="en-GB" sz="2000"/>
              <a:t> a complete group of actions</a:t>
            </a:r>
            <a:endParaRPr sz="2000">
              <a:latin typeface="Times"/>
              <a:ea typeface="Times"/>
              <a:cs typeface="Times"/>
              <a:sym typeface="Times"/>
            </a:endParaRPr>
          </a:p>
        </p:txBody>
      </p:sp>
      <p:sp>
        <p:nvSpPr>
          <p:cNvPr id="316" name="Google Shape;31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7"/>
            </a:pPr>
            <a:r>
              <a:rPr i="1" lang="en-GB" sz="2400"/>
              <a:t>Support</a:t>
            </a:r>
            <a:r>
              <a:rPr i="1" lang="en-GB" sz="2400">
                <a:solidFill>
                  <a:srgbClr val="FF0000"/>
                </a:solidFill>
              </a:rPr>
              <a:t> internal locus of control </a:t>
            </a:r>
            <a:endParaRPr/>
          </a:p>
          <a:p>
            <a:pPr indent="-342900" lvl="0" marL="342900" rtl="0" algn="l">
              <a:spcBef>
                <a:spcPts val="480"/>
              </a:spcBef>
              <a:spcAft>
                <a:spcPts val="0"/>
              </a:spcAft>
              <a:buClr>
                <a:schemeClr val="dk1"/>
              </a:buClr>
              <a:buSzPts val="2400"/>
              <a:buChar char="•"/>
            </a:pPr>
            <a:r>
              <a:rPr lang="en-GB" sz="2400"/>
              <a:t>The system should be in control of the user, which should respond to his actions.</a:t>
            </a:r>
            <a:endParaRPr/>
          </a:p>
          <a:p>
            <a:pPr indent="-342900" lvl="0" marL="342900" rtl="0" algn="l">
              <a:spcBef>
                <a:spcPts val="480"/>
              </a:spcBef>
              <a:spcAft>
                <a:spcPts val="0"/>
              </a:spcAft>
              <a:buClr>
                <a:schemeClr val="dk1"/>
              </a:buClr>
              <a:buSzPts val="2400"/>
              <a:buChar char="•"/>
            </a:pPr>
            <a:r>
              <a:rPr lang="en-GB" sz="2400"/>
              <a:t> Long operations should be cancelable</a:t>
            </a:r>
            <a:endParaRPr/>
          </a:p>
          <a:p>
            <a:pPr indent="-342900" lvl="0" marL="342900" rtl="0" algn="l">
              <a:spcBef>
                <a:spcPts val="480"/>
              </a:spcBef>
              <a:spcAft>
                <a:spcPts val="0"/>
              </a:spcAft>
              <a:buClr>
                <a:schemeClr val="dk1"/>
              </a:buClr>
              <a:buSzPts val="2400"/>
              <a:buChar char="•"/>
            </a:pPr>
            <a:r>
              <a:rPr lang="en-GB" sz="2400"/>
              <a:t>All dialogs should have a cancel button</a:t>
            </a:r>
            <a:endParaRPr sz="2400">
              <a:latin typeface="Times"/>
              <a:ea typeface="Times"/>
              <a:cs typeface="Times"/>
              <a:sym typeface="Times"/>
            </a:endParaRPr>
          </a:p>
          <a:p>
            <a:pPr indent="-342900" lvl="0" marL="342900" rtl="0" algn="l">
              <a:spcBef>
                <a:spcPts val="400"/>
              </a:spcBef>
              <a:spcAft>
                <a:spcPts val="0"/>
              </a:spcAft>
              <a:buClr>
                <a:schemeClr val="dk1"/>
              </a:buClr>
              <a:buSzPts val="2000"/>
              <a:buFont typeface="Calibri"/>
              <a:buNone/>
            </a:pPr>
            <a:r>
              <a:t/>
            </a:r>
            <a:endParaRPr sz="2000">
              <a:latin typeface="Times"/>
              <a:ea typeface="Times"/>
              <a:cs typeface="Times"/>
              <a:sym typeface="Times"/>
            </a:endParaRPr>
          </a:p>
        </p:txBody>
      </p:sp>
      <p:sp>
        <p:nvSpPr>
          <p:cNvPr id="322" name="Google Shape;3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323" name="Google Shape;323;p33"/>
          <p:cNvPicPr preferRelativeResize="0"/>
          <p:nvPr/>
        </p:nvPicPr>
        <p:blipFill rotWithShape="1">
          <a:blip r:embed="rId3">
            <a:alphaModFix/>
          </a:blip>
          <a:srcRect b="0" l="0" r="0" t="0"/>
          <a:stretch/>
        </p:blipFill>
        <p:spPr>
          <a:xfrm>
            <a:off x="1905000" y="4114800"/>
            <a:ext cx="4495800" cy="26217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startAt="8"/>
            </a:pPr>
            <a:r>
              <a:rPr i="1" lang="en-GB" sz="2400"/>
              <a:t>Reduce</a:t>
            </a:r>
            <a:r>
              <a:rPr i="1" lang="en-GB" sz="2400">
                <a:solidFill>
                  <a:srgbClr val="FF0000"/>
                </a:solidFill>
              </a:rPr>
              <a:t> short-term memory load</a:t>
            </a:r>
            <a:endParaRPr/>
          </a:p>
          <a:p>
            <a:pPr indent="-342900" lvl="0" marL="342900" rtl="0" algn="l">
              <a:spcBef>
                <a:spcPts val="400"/>
              </a:spcBef>
              <a:spcAft>
                <a:spcPts val="0"/>
              </a:spcAft>
              <a:buClr>
                <a:schemeClr val="dk1"/>
              </a:buClr>
              <a:buSzPts val="2000"/>
              <a:buChar char="•"/>
            </a:pPr>
            <a:r>
              <a:rPr lang="en-GB" sz="2000"/>
              <a:t>Keep displays simple</a:t>
            </a:r>
            <a:endParaRPr/>
          </a:p>
          <a:p>
            <a:pPr indent="-342900" lvl="0" marL="342900" rtl="0" algn="l">
              <a:spcBef>
                <a:spcPts val="400"/>
              </a:spcBef>
              <a:spcAft>
                <a:spcPts val="0"/>
              </a:spcAft>
              <a:buClr>
                <a:schemeClr val="dk1"/>
              </a:buClr>
              <a:buSzPts val="2000"/>
              <a:buChar char="•"/>
            </a:pPr>
            <a:r>
              <a:rPr lang="en-GB" sz="2000"/>
              <a:t>Consolidate multiple-pages display</a:t>
            </a:r>
            <a:endParaRPr/>
          </a:p>
          <a:p>
            <a:pPr indent="-342900" lvl="0" marL="342900" rtl="0" algn="l">
              <a:spcBef>
                <a:spcPts val="400"/>
              </a:spcBef>
              <a:spcAft>
                <a:spcPts val="0"/>
              </a:spcAft>
              <a:buClr>
                <a:schemeClr val="dk1"/>
              </a:buClr>
              <a:buSzPts val="2000"/>
              <a:buChar char="•"/>
            </a:pPr>
            <a:r>
              <a:rPr lang="en-GB" sz="2000"/>
              <a:t>Provide time for learning action sequences</a:t>
            </a:r>
            <a:endParaRPr/>
          </a:p>
          <a:p>
            <a:pPr indent="-342900" lvl="0" marL="342900" rtl="0" algn="l">
              <a:spcBef>
                <a:spcPts val="400"/>
              </a:spcBef>
              <a:spcAft>
                <a:spcPts val="0"/>
              </a:spcAft>
              <a:buClr>
                <a:schemeClr val="dk1"/>
              </a:buClr>
              <a:buSzPts val="2000"/>
              <a:buChar char="•"/>
            </a:pPr>
            <a:r>
              <a:rPr lang="en-GB" sz="2000"/>
              <a:t>Rely on recognition, not recall</a:t>
            </a:r>
            <a:endParaRPr/>
          </a:p>
          <a:p>
            <a:pPr indent="-228600" lvl="2" marL="1143000" rtl="0" algn="l">
              <a:spcBef>
                <a:spcPts val="320"/>
              </a:spcBef>
              <a:spcAft>
                <a:spcPts val="0"/>
              </a:spcAft>
              <a:buClr>
                <a:schemeClr val="dk1"/>
              </a:buClr>
              <a:buSzPts val="1600"/>
              <a:buNone/>
            </a:pPr>
            <a:r>
              <a:rPr lang="en-GB" sz="1600"/>
              <a:t>Use menus, not command languages,  Use generic commands when possible (Open, Save, Copy, Paste)</a:t>
            </a:r>
            <a:endParaRPr/>
          </a:p>
          <a:p>
            <a:pPr indent="-228600" lvl="2" marL="1143000" rtl="0" algn="l">
              <a:spcBef>
                <a:spcPts val="320"/>
              </a:spcBef>
              <a:spcAft>
                <a:spcPts val="0"/>
              </a:spcAft>
              <a:buClr>
                <a:schemeClr val="dk1"/>
              </a:buClr>
              <a:buSzPts val="1600"/>
              <a:buNone/>
            </a:pPr>
            <a:r>
              <a:rPr lang="en-GB" sz="1600"/>
              <a:t> All needed information should be visible</a:t>
            </a:r>
            <a:endParaRPr sz="1600">
              <a:latin typeface="Times"/>
              <a:ea typeface="Times"/>
              <a:cs typeface="Times"/>
              <a:sym typeface="Times"/>
            </a:endParaRPr>
          </a:p>
        </p:txBody>
      </p:sp>
      <p:sp>
        <p:nvSpPr>
          <p:cNvPr id="329" name="Google Shape;32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pic>
        <p:nvPicPr>
          <p:cNvPr id="330" name="Google Shape;330;p34"/>
          <p:cNvPicPr preferRelativeResize="0"/>
          <p:nvPr/>
        </p:nvPicPr>
        <p:blipFill rotWithShape="1">
          <a:blip r:embed="rId3">
            <a:alphaModFix/>
          </a:blip>
          <a:srcRect b="0" l="0" r="0" t="0"/>
          <a:stretch/>
        </p:blipFill>
        <p:spPr>
          <a:xfrm>
            <a:off x="1295400" y="4324350"/>
            <a:ext cx="6791325" cy="2533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Calibri"/>
              <a:buNone/>
            </a:pPr>
            <a:r>
              <a:rPr i="1" lang="en-GB" sz="2400"/>
              <a:t>1. Strive for consistency </a:t>
            </a:r>
            <a:endParaRPr/>
          </a:p>
          <a:p>
            <a:pPr indent="-342900" lvl="0" marL="342900" rtl="0" algn="l">
              <a:spcBef>
                <a:spcPts val="480"/>
              </a:spcBef>
              <a:spcAft>
                <a:spcPts val="0"/>
              </a:spcAft>
              <a:buClr>
                <a:schemeClr val="dk1"/>
              </a:buClr>
              <a:buSzPts val="2400"/>
              <a:buFont typeface="Calibri"/>
              <a:buNone/>
            </a:pPr>
            <a:r>
              <a:rPr i="1" lang="en-GB" sz="2400"/>
              <a:t>2. Enable frequent users to use shortcuts</a:t>
            </a:r>
            <a:endParaRPr/>
          </a:p>
          <a:p>
            <a:pPr indent="-342900" lvl="0" marL="342900" rtl="0" algn="l">
              <a:spcBef>
                <a:spcPts val="480"/>
              </a:spcBef>
              <a:spcAft>
                <a:spcPts val="0"/>
              </a:spcAft>
              <a:buClr>
                <a:schemeClr val="dk1"/>
              </a:buClr>
              <a:buSzPts val="2400"/>
              <a:buFont typeface="Calibri"/>
              <a:buNone/>
            </a:pPr>
            <a:r>
              <a:rPr i="1" lang="en-GB" sz="2400"/>
              <a:t>3. Offer informative feedback </a:t>
            </a:r>
            <a:endParaRPr/>
          </a:p>
          <a:p>
            <a:pPr indent="-342900" lvl="0" marL="342900" rtl="0" algn="l">
              <a:spcBef>
                <a:spcPts val="480"/>
              </a:spcBef>
              <a:spcAft>
                <a:spcPts val="0"/>
              </a:spcAft>
              <a:buClr>
                <a:schemeClr val="dk1"/>
              </a:buClr>
              <a:buSzPts val="2400"/>
              <a:buFont typeface="Calibri"/>
              <a:buNone/>
            </a:pPr>
            <a:r>
              <a:rPr i="1" lang="en-GB" sz="2400"/>
              <a:t>4. Design dialogs to yield closure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5. Offer error prevention and simple error handling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6. Permit easy reversal of actions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Calibri"/>
              <a:buNone/>
            </a:pPr>
            <a:r>
              <a:rPr i="1" lang="en-GB" sz="2400"/>
              <a:t>7. Support internal locus of control </a:t>
            </a:r>
            <a:endParaRPr sz="2400">
              <a:latin typeface="Times"/>
              <a:ea typeface="Times"/>
              <a:cs typeface="Times"/>
              <a:sym typeface="Times"/>
            </a:endParaRPr>
          </a:p>
          <a:p>
            <a:pPr indent="-342900" lvl="0" marL="342900" rtl="0" algn="l">
              <a:spcBef>
                <a:spcPts val="480"/>
              </a:spcBef>
              <a:spcAft>
                <a:spcPts val="0"/>
              </a:spcAft>
              <a:buClr>
                <a:schemeClr val="dk1"/>
              </a:buClr>
              <a:buSzPts val="2400"/>
              <a:buFont typeface="Times"/>
              <a:buNone/>
            </a:pPr>
            <a:r>
              <a:rPr lang="en-GB" sz="2400">
                <a:latin typeface="Times"/>
                <a:ea typeface="Times"/>
                <a:cs typeface="Times"/>
                <a:sym typeface="Times"/>
              </a:rPr>
              <a:t>8. </a:t>
            </a:r>
            <a:r>
              <a:rPr i="1" lang="en-GB" sz="2400"/>
              <a:t>Reduce short-term memory load</a:t>
            </a:r>
            <a:endParaRPr sz="2000">
              <a:latin typeface="Times"/>
              <a:ea typeface="Times"/>
              <a:cs typeface="Times"/>
              <a:sym typeface="Times"/>
            </a:endParaRPr>
          </a:p>
        </p:txBody>
      </p:sp>
      <p:sp>
        <p:nvSpPr>
          <p:cNvPr id="336" name="Google Shape;33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Shneiderman’s 8 Golden Rules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Ten Usability Heuristics by Jakob Nielsen</a:t>
            </a:r>
            <a:endParaRPr/>
          </a:p>
        </p:txBody>
      </p:sp>
      <p:sp>
        <p:nvSpPr>
          <p:cNvPr id="342" name="Google Shape;34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514350" lvl="0" marL="514350" rtl="0" algn="l">
              <a:spcBef>
                <a:spcPts val="0"/>
              </a:spcBef>
              <a:spcAft>
                <a:spcPts val="0"/>
              </a:spcAft>
              <a:buClr>
                <a:srgbClr val="FF0000"/>
              </a:buClr>
              <a:buSzPct val="100000"/>
              <a:buFont typeface="Calibri"/>
              <a:buAutoNum type="arabicPeriod"/>
            </a:pPr>
            <a:r>
              <a:rPr lang="en-GB" sz="3800">
                <a:solidFill>
                  <a:srgbClr val="FF0000"/>
                </a:solidFill>
              </a:rPr>
              <a:t>Visibility of system status</a:t>
            </a:r>
            <a:endParaRPr/>
          </a:p>
          <a:p>
            <a:pPr indent="-285750" lvl="1" marL="742950" rtl="0" algn="l">
              <a:spcBef>
                <a:spcPts val="350"/>
              </a:spcBef>
              <a:spcAft>
                <a:spcPts val="0"/>
              </a:spcAft>
              <a:buClr>
                <a:schemeClr val="dk1"/>
              </a:buClr>
              <a:buSzPct val="100000"/>
              <a:buFont typeface="Noto Sans Symbols"/>
              <a:buChar char="⮚"/>
            </a:pPr>
            <a:r>
              <a:rPr lang="en-GB"/>
              <a:t> The system should always keep users informed about what is going on, through appropriate feedback within reasonable time.</a:t>
            </a:r>
            <a:endParaRPr/>
          </a:p>
          <a:p>
            <a:pPr indent="-514350" lvl="0" marL="514350" rtl="0" algn="l">
              <a:spcBef>
                <a:spcPts val="475"/>
              </a:spcBef>
              <a:spcAft>
                <a:spcPts val="0"/>
              </a:spcAft>
              <a:buClr>
                <a:srgbClr val="FF0000"/>
              </a:buClr>
              <a:buSzPct val="100000"/>
              <a:buFont typeface="Calibri"/>
              <a:buAutoNum type="arabicPeriod"/>
            </a:pPr>
            <a:r>
              <a:rPr lang="en-GB" sz="3800">
                <a:solidFill>
                  <a:srgbClr val="FF0000"/>
                </a:solidFill>
              </a:rPr>
              <a:t>Match between system and the real world</a:t>
            </a:r>
            <a:endParaRPr>
              <a:solidFill>
                <a:srgbClr val="FF0000"/>
              </a:solidFill>
            </a:endParaRPr>
          </a:p>
          <a:p>
            <a:pPr indent="-285750" lvl="1" marL="742950" rtl="0" algn="l">
              <a:spcBef>
                <a:spcPts val="350"/>
              </a:spcBef>
              <a:spcAft>
                <a:spcPts val="0"/>
              </a:spcAft>
              <a:buClr>
                <a:schemeClr val="dk1"/>
              </a:buClr>
              <a:buSzPct val="100000"/>
              <a:buFont typeface="Noto Sans Symbols"/>
              <a:buChar char="⮚"/>
            </a:pPr>
            <a:r>
              <a:rPr lang="en-GB"/>
              <a:t> The system should speak the users' language, with words, phrases and concepts familiar to the user, rather than system-oriented terms. </a:t>
            </a:r>
            <a:endParaRPr/>
          </a:p>
          <a:p>
            <a:pPr indent="-285750" lvl="1" marL="742950" rtl="0" algn="l">
              <a:spcBef>
                <a:spcPts val="350"/>
              </a:spcBef>
              <a:spcAft>
                <a:spcPts val="0"/>
              </a:spcAft>
              <a:buClr>
                <a:schemeClr val="dk1"/>
              </a:buClr>
              <a:buSzPct val="100000"/>
              <a:buFont typeface="Noto Sans Symbols"/>
              <a:buChar char="⮚"/>
            </a:pPr>
            <a:r>
              <a:rPr lang="en-GB"/>
              <a:t>Follow real-world conventions, making information appear in a natural and logical order. </a:t>
            </a:r>
            <a:endParaRPr/>
          </a:p>
          <a:p>
            <a:pPr indent="-514350" lvl="0" marL="571500" rtl="0" algn="l">
              <a:spcBef>
                <a:spcPts val="475"/>
              </a:spcBef>
              <a:spcAft>
                <a:spcPts val="0"/>
              </a:spcAft>
              <a:buClr>
                <a:srgbClr val="FF0000"/>
              </a:buClr>
              <a:buSzPct val="100000"/>
              <a:buFont typeface="Calibri"/>
              <a:buAutoNum type="arabicPeriod"/>
            </a:pPr>
            <a:r>
              <a:rPr lang="en-GB" sz="3800">
                <a:solidFill>
                  <a:srgbClr val="FF0000"/>
                </a:solidFill>
              </a:rPr>
              <a:t>User control and freedom </a:t>
            </a:r>
            <a:endParaRPr/>
          </a:p>
          <a:p>
            <a:pPr indent="-514350" lvl="1" marL="971550" rtl="0" algn="l">
              <a:spcBef>
                <a:spcPts val="350"/>
              </a:spcBef>
              <a:spcAft>
                <a:spcPts val="0"/>
              </a:spcAft>
              <a:buClr>
                <a:schemeClr val="dk1"/>
              </a:buClr>
              <a:buSzPct val="100000"/>
              <a:buFont typeface="Noto Sans Symbols"/>
              <a:buChar char="⮚"/>
            </a:pPr>
            <a:r>
              <a:rPr lang="en-GB"/>
              <a:t>Users often choose system functions by mistake and will need a clearly marked "emergency exit" to leave the unwanted state without having to go through an extended dialogue. </a:t>
            </a:r>
            <a:endParaRPr/>
          </a:p>
          <a:p>
            <a:pPr indent="-514350" lvl="1" marL="971550" rtl="0" algn="l">
              <a:spcBef>
                <a:spcPts val="350"/>
              </a:spcBef>
              <a:spcAft>
                <a:spcPts val="0"/>
              </a:spcAft>
              <a:buClr>
                <a:schemeClr val="dk1"/>
              </a:buClr>
              <a:buSzPct val="100000"/>
              <a:buFont typeface="Noto Sans Symbols"/>
              <a:buChar char="⮚"/>
            </a:pPr>
            <a:r>
              <a:rPr lang="en-GB"/>
              <a:t>Support undo and redo. </a:t>
            </a:r>
            <a:endParaRPr/>
          </a:p>
          <a:p>
            <a:pPr indent="-514350" lvl="0" marL="571500" rtl="0" algn="l">
              <a:spcBef>
                <a:spcPts val="475"/>
              </a:spcBef>
              <a:spcAft>
                <a:spcPts val="0"/>
              </a:spcAft>
              <a:buClr>
                <a:srgbClr val="FF0000"/>
              </a:buClr>
              <a:buSzPct val="100000"/>
              <a:buFont typeface="Calibri"/>
              <a:buAutoNum type="arabicPeriod"/>
            </a:pPr>
            <a:r>
              <a:rPr lang="en-GB" sz="3800">
                <a:solidFill>
                  <a:srgbClr val="FF0000"/>
                </a:solidFill>
              </a:rPr>
              <a:t>Consistency and standards </a:t>
            </a:r>
            <a:endParaRPr/>
          </a:p>
          <a:p>
            <a:pPr indent="-514350" lvl="1" marL="971550" rtl="0" algn="l">
              <a:spcBef>
                <a:spcPts val="350"/>
              </a:spcBef>
              <a:spcAft>
                <a:spcPts val="0"/>
              </a:spcAft>
              <a:buClr>
                <a:schemeClr val="dk1"/>
              </a:buClr>
              <a:buSzPct val="100000"/>
              <a:buFont typeface="Noto Sans Symbols"/>
              <a:buChar char="⮚"/>
            </a:pPr>
            <a:r>
              <a:rPr lang="en-GB"/>
              <a:t>Users should not have to wonder whether different words, situations, or actions mean the same thing. Follow platform conventions.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Ten Usability Heuristics by Jakob Nielsen</a:t>
            </a:r>
            <a:endParaRPr/>
          </a:p>
        </p:txBody>
      </p:sp>
      <p:sp>
        <p:nvSpPr>
          <p:cNvPr id="348" name="Google Shape;348;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68325" lvl="0" marL="568325" rtl="0" algn="l">
              <a:spcBef>
                <a:spcPts val="0"/>
              </a:spcBef>
              <a:spcAft>
                <a:spcPts val="0"/>
              </a:spcAft>
              <a:buClr>
                <a:srgbClr val="FF0000"/>
              </a:buClr>
              <a:buSzPts val="2400"/>
              <a:buAutoNum type="arabicPeriod" startAt="5"/>
            </a:pPr>
            <a:r>
              <a:rPr lang="en-GB" sz="2400">
                <a:solidFill>
                  <a:srgbClr val="FF0000"/>
                </a:solidFill>
              </a:rPr>
              <a:t>Error prevention </a:t>
            </a:r>
            <a:endParaRPr/>
          </a:p>
          <a:p>
            <a:pPr indent="-514350" lvl="1" marL="914400" rtl="0" algn="l">
              <a:spcBef>
                <a:spcPts val="360"/>
              </a:spcBef>
              <a:spcAft>
                <a:spcPts val="0"/>
              </a:spcAft>
              <a:buClr>
                <a:schemeClr val="dk1"/>
              </a:buClr>
              <a:buSzPts val="1800"/>
              <a:buFont typeface="Noto Sans Symbols"/>
              <a:buChar char="⮚"/>
            </a:pPr>
            <a:r>
              <a:rPr lang="en-GB" sz="1800"/>
              <a:t>Always careful design is better than good error messages, which prevents a problem from occurring in the first place.  </a:t>
            </a:r>
            <a:endParaRPr/>
          </a:p>
          <a:p>
            <a:pPr indent="-568325" lvl="1" marL="568325" rtl="0" algn="l">
              <a:spcBef>
                <a:spcPts val="560"/>
              </a:spcBef>
              <a:spcAft>
                <a:spcPts val="0"/>
              </a:spcAft>
              <a:buClr>
                <a:srgbClr val="FF0000"/>
              </a:buClr>
              <a:buSzPts val="2400"/>
              <a:buAutoNum type="arabicPeriod" startAt="6"/>
            </a:pPr>
            <a:r>
              <a:rPr lang="en-GB" sz="2400">
                <a:solidFill>
                  <a:srgbClr val="FF0000"/>
                </a:solidFill>
              </a:rPr>
              <a:t>Recognition rather than recall</a:t>
            </a:r>
            <a:r>
              <a:rPr lang="en-GB">
                <a:solidFill>
                  <a:srgbClr val="FF0000"/>
                </a:solidFill>
              </a:rPr>
              <a:t> </a:t>
            </a:r>
            <a:endParaRPr/>
          </a:p>
          <a:p>
            <a:pPr indent="-568325" lvl="2" marL="968375" rtl="0" algn="l">
              <a:spcBef>
                <a:spcPts val="360"/>
              </a:spcBef>
              <a:spcAft>
                <a:spcPts val="0"/>
              </a:spcAft>
              <a:buClr>
                <a:schemeClr val="dk1"/>
              </a:buClr>
              <a:buSzPts val="1800"/>
              <a:buFont typeface="Noto Sans Symbols"/>
              <a:buChar char="⮚"/>
            </a:pPr>
            <a:r>
              <a:rPr lang="en-GB" sz="1800"/>
              <a:t>Make objects, actions, and options visible. The user should not have to remember information from one part of the dialogue to another. </a:t>
            </a:r>
            <a:endParaRPr/>
          </a:p>
          <a:p>
            <a:pPr indent="-568325" lvl="2" marL="968375" rtl="0" algn="l">
              <a:spcBef>
                <a:spcPts val="480"/>
              </a:spcBef>
              <a:spcAft>
                <a:spcPts val="0"/>
              </a:spcAft>
              <a:buClr>
                <a:schemeClr val="dk1"/>
              </a:buClr>
              <a:buSzPts val="1800"/>
              <a:buFont typeface="Noto Sans Symbols"/>
              <a:buChar char="⮚"/>
            </a:pPr>
            <a:r>
              <a:rPr lang="en-GB" sz="1800"/>
              <a:t>Instructions for use of the system should be visible or easily retrievable whenever appropriate</a:t>
            </a:r>
            <a:r>
              <a:rPr lang="en-GB"/>
              <a:t>.</a:t>
            </a:r>
            <a:endParaRPr/>
          </a:p>
          <a:p>
            <a:pPr indent="-568325" lvl="1" marL="568325" rtl="0" algn="l">
              <a:spcBef>
                <a:spcPts val="480"/>
              </a:spcBef>
              <a:spcAft>
                <a:spcPts val="0"/>
              </a:spcAft>
              <a:buClr>
                <a:srgbClr val="FF0000"/>
              </a:buClr>
              <a:buSzPts val="2400"/>
              <a:buFont typeface="Calibri"/>
              <a:buAutoNum type="arabicPeriod" startAt="6"/>
            </a:pPr>
            <a:r>
              <a:rPr lang="en-GB" sz="2400">
                <a:solidFill>
                  <a:srgbClr val="FF0000"/>
                </a:solidFill>
              </a:rPr>
              <a:t>Flexibility and efficiency of use</a:t>
            </a:r>
            <a:endParaRPr/>
          </a:p>
          <a:p>
            <a:pPr indent="-568325" lvl="2" marL="968375" rtl="0" algn="l">
              <a:spcBef>
                <a:spcPts val="360"/>
              </a:spcBef>
              <a:spcAft>
                <a:spcPts val="0"/>
              </a:spcAft>
              <a:buClr>
                <a:schemeClr val="dk1"/>
              </a:buClr>
              <a:buSzPts val="1800"/>
              <a:buFont typeface="Noto Sans Symbols"/>
              <a:buChar char="⮚"/>
            </a:pPr>
            <a:r>
              <a:rPr lang="en-GB" sz="1800"/>
              <a:t>Allow users to tailor frequent actions.  </a:t>
            </a:r>
            <a:endParaRPr/>
          </a:p>
          <a:p>
            <a:pPr indent="-568325" lvl="2" marL="968375" rtl="0" algn="l">
              <a:spcBef>
                <a:spcPts val="360"/>
              </a:spcBef>
              <a:spcAft>
                <a:spcPts val="0"/>
              </a:spcAft>
              <a:buClr>
                <a:schemeClr val="dk1"/>
              </a:buClr>
              <a:buSzPts val="1800"/>
              <a:buFont typeface="Noto Sans Symbols"/>
              <a:buChar char="⮚"/>
            </a:pPr>
            <a:r>
              <a:rPr lang="en-GB" sz="1800"/>
              <a:t>Accelerators -- unseen by the novice user -- may often speed up the interaction for the expert user such that the system can cater to both inexperienced and experienced users.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Ten Usability Heuristics by Jakob Nielsen</a:t>
            </a:r>
            <a:endParaRPr/>
          </a:p>
        </p:txBody>
      </p:sp>
      <p:sp>
        <p:nvSpPr>
          <p:cNvPr id="354" name="Google Shape;354;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68325" lvl="1" marL="568325" rtl="0" algn="l">
              <a:spcBef>
                <a:spcPts val="0"/>
              </a:spcBef>
              <a:spcAft>
                <a:spcPts val="0"/>
              </a:spcAft>
              <a:buClr>
                <a:srgbClr val="FF0000"/>
              </a:buClr>
              <a:buSzPts val="2400"/>
              <a:buAutoNum type="arabicPeriod" startAt="8"/>
            </a:pPr>
            <a:r>
              <a:rPr lang="en-GB" sz="2400">
                <a:solidFill>
                  <a:srgbClr val="FF0000"/>
                </a:solidFill>
              </a:rPr>
              <a:t>Aesthetic and minimalist design</a:t>
            </a:r>
            <a:endParaRPr/>
          </a:p>
          <a:p>
            <a:pPr indent="-568325" lvl="2" marL="968375" rtl="0" algn="l">
              <a:spcBef>
                <a:spcPts val="360"/>
              </a:spcBef>
              <a:spcAft>
                <a:spcPts val="0"/>
              </a:spcAft>
              <a:buClr>
                <a:schemeClr val="dk1"/>
              </a:buClr>
              <a:buSzPts val="1800"/>
              <a:buFont typeface="Noto Sans Symbols"/>
              <a:buChar char="⮚"/>
            </a:pPr>
            <a:r>
              <a:rPr lang="en-GB" sz="1800"/>
              <a:t>Dialogues should not contain information which is irrelevant or rarely needed. </a:t>
            </a:r>
            <a:endParaRPr/>
          </a:p>
          <a:p>
            <a:pPr indent="-568325" lvl="2" marL="968375" rtl="0" algn="l">
              <a:spcBef>
                <a:spcPts val="360"/>
              </a:spcBef>
              <a:spcAft>
                <a:spcPts val="0"/>
              </a:spcAft>
              <a:buClr>
                <a:schemeClr val="dk1"/>
              </a:buClr>
              <a:buSzPts val="1800"/>
              <a:buFont typeface="Noto Sans Symbols"/>
              <a:buChar char="⮚"/>
            </a:pPr>
            <a:r>
              <a:rPr lang="en-GB" sz="1800"/>
              <a:t>Less is more.</a:t>
            </a:r>
            <a:endParaRPr/>
          </a:p>
          <a:p>
            <a:pPr indent="-568325" lvl="1" marL="568325" rtl="0" algn="l">
              <a:spcBef>
                <a:spcPts val="480"/>
              </a:spcBef>
              <a:spcAft>
                <a:spcPts val="0"/>
              </a:spcAft>
              <a:buClr>
                <a:srgbClr val="FF0000"/>
              </a:buClr>
              <a:buSzPts val="2400"/>
              <a:buAutoNum type="arabicPeriod" startAt="8"/>
            </a:pPr>
            <a:r>
              <a:rPr lang="en-GB" sz="2400">
                <a:solidFill>
                  <a:srgbClr val="FF0000"/>
                </a:solidFill>
              </a:rPr>
              <a:t>Help users recognize, diagnose, and recover from errors</a:t>
            </a:r>
            <a:endParaRPr/>
          </a:p>
          <a:p>
            <a:pPr indent="-568325" lvl="2" marL="968375" rtl="0" algn="l">
              <a:spcBef>
                <a:spcPts val="360"/>
              </a:spcBef>
              <a:spcAft>
                <a:spcPts val="0"/>
              </a:spcAft>
              <a:buClr>
                <a:schemeClr val="dk1"/>
              </a:buClr>
              <a:buSzPts val="1800"/>
              <a:buFont typeface="Noto Sans Symbols"/>
              <a:buChar char="⮚"/>
            </a:pPr>
            <a:r>
              <a:rPr lang="en-GB" sz="1800"/>
              <a:t>Error messages should be expressed in plain language (no codes), precisely indicate the problem, and constructively suggest a solution.</a:t>
            </a:r>
            <a:endParaRPr/>
          </a:p>
          <a:p>
            <a:pPr indent="-568325" lvl="1" marL="568325" rtl="0" algn="l">
              <a:spcBef>
                <a:spcPts val="480"/>
              </a:spcBef>
              <a:spcAft>
                <a:spcPts val="0"/>
              </a:spcAft>
              <a:buClr>
                <a:srgbClr val="FF0000"/>
              </a:buClr>
              <a:buSzPts val="2400"/>
              <a:buAutoNum type="arabicPeriod" startAt="8"/>
            </a:pPr>
            <a:r>
              <a:rPr lang="en-GB" sz="2400">
                <a:solidFill>
                  <a:srgbClr val="FF0000"/>
                </a:solidFill>
              </a:rPr>
              <a:t>Help and documentation</a:t>
            </a:r>
            <a:endParaRPr/>
          </a:p>
          <a:p>
            <a:pPr indent="-568325" lvl="2" marL="968375" rtl="0" algn="l">
              <a:spcBef>
                <a:spcPts val="360"/>
              </a:spcBef>
              <a:spcAft>
                <a:spcPts val="0"/>
              </a:spcAft>
              <a:buClr>
                <a:schemeClr val="dk1"/>
              </a:buClr>
              <a:buSzPts val="1800"/>
              <a:buFont typeface="Noto Sans Symbols"/>
              <a:buChar char="⮚"/>
            </a:pPr>
            <a:r>
              <a:rPr lang="en-GB" sz="1800"/>
              <a:t>Even though it is better if the system can be used without documentation, it may be necessary to provide help and documentation. </a:t>
            </a:r>
            <a:endParaRPr/>
          </a:p>
          <a:p>
            <a:pPr indent="-568325" lvl="2" marL="968375" rtl="0" algn="l">
              <a:spcBef>
                <a:spcPts val="360"/>
              </a:spcBef>
              <a:spcAft>
                <a:spcPts val="0"/>
              </a:spcAft>
              <a:buClr>
                <a:schemeClr val="dk1"/>
              </a:buClr>
              <a:buSzPts val="1800"/>
              <a:buFont typeface="Noto Sans Symbols"/>
              <a:buChar char="⮚"/>
            </a:pPr>
            <a:r>
              <a:rPr lang="en-GB" sz="1800"/>
              <a:t>Any such information should be easy to search, focused on the user's task, list concrete steps to be carried out, and not be too large.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Standards</a:t>
            </a:r>
            <a:endParaRPr/>
          </a:p>
        </p:txBody>
      </p:sp>
      <p:sp>
        <p:nvSpPr>
          <p:cNvPr id="360" name="Google Shape;360;p40"/>
          <p:cNvSpPr txBox="1"/>
          <p:nvPr>
            <p:ph idx="1" type="body"/>
          </p:nvPr>
        </p:nvSpPr>
        <p:spPr>
          <a:xfrm>
            <a:off x="5334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Char char="•"/>
            </a:pPr>
            <a:r>
              <a:rPr lang="en-GB" sz="2000"/>
              <a:t>set by </a:t>
            </a:r>
            <a:r>
              <a:rPr lang="en-GB" sz="2000">
                <a:solidFill>
                  <a:srgbClr val="FF0000"/>
                </a:solidFill>
              </a:rPr>
              <a:t>national or international bodies to ensure compliance </a:t>
            </a:r>
            <a:r>
              <a:rPr lang="en-GB" sz="2000"/>
              <a:t>by a large community of designers </a:t>
            </a:r>
            <a:endParaRPr/>
          </a:p>
          <a:p>
            <a:pPr indent="-342900" lvl="0" marL="342900" rtl="0" algn="l">
              <a:lnSpc>
                <a:spcPct val="90000"/>
              </a:lnSpc>
              <a:spcBef>
                <a:spcPts val="2000"/>
              </a:spcBef>
              <a:spcAft>
                <a:spcPts val="0"/>
              </a:spcAft>
              <a:buClr>
                <a:schemeClr val="dk1"/>
              </a:buClr>
              <a:buSzPts val="2000"/>
              <a:buChar char="•"/>
            </a:pPr>
            <a:r>
              <a:rPr lang="en-GB" sz="2000"/>
              <a:t>standards require </a:t>
            </a:r>
            <a:r>
              <a:rPr lang="en-GB" sz="2000">
                <a:solidFill>
                  <a:srgbClr val="FF0000"/>
                </a:solidFill>
              </a:rPr>
              <a:t>sound underlying theory from psychology and cognitive science </a:t>
            </a:r>
            <a:r>
              <a:rPr lang="en-GB" sz="2000"/>
              <a:t>and are less formed, still evolving and not very easy to interpret in the language of software design</a:t>
            </a:r>
            <a:endParaRPr/>
          </a:p>
          <a:p>
            <a:pPr indent="-342900" lvl="0" marL="342900" rtl="0" algn="l">
              <a:lnSpc>
                <a:spcPct val="90000"/>
              </a:lnSpc>
              <a:spcBef>
                <a:spcPts val="2000"/>
              </a:spcBef>
              <a:spcAft>
                <a:spcPts val="0"/>
              </a:spcAft>
              <a:buClr>
                <a:srgbClr val="FF0000"/>
              </a:buClr>
              <a:buSzPts val="2000"/>
              <a:buChar char="•"/>
            </a:pPr>
            <a:r>
              <a:rPr lang="en-GB" sz="2000">
                <a:solidFill>
                  <a:srgbClr val="FF0000"/>
                </a:solidFill>
              </a:rPr>
              <a:t>hardware standards </a:t>
            </a:r>
            <a:r>
              <a:rPr lang="en-GB" sz="2000"/>
              <a:t>more common than software high authority and low level of detail</a:t>
            </a:r>
            <a:endParaRPr/>
          </a:p>
          <a:p>
            <a:pPr indent="-342900" lvl="0" marL="342900" rtl="0" algn="l">
              <a:lnSpc>
                <a:spcPct val="90000"/>
              </a:lnSpc>
              <a:spcBef>
                <a:spcPts val="2000"/>
              </a:spcBef>
              <a:spcAft>
                <a:spcPts val="0"/>
              </a:spcAft>
              <a:buClr>
                <a:srgbClr val="FF0000"/>
              </a:buClr>
              <a:buSzPts val="2000"/>
              <a:buChar char="•"/>
            </a:pPr>
            <a:r>
              <a:rPr lang="en-GB" sz="2000">
                <a:solidFill>
                  <a:srgbClr val="FF0000"/>
                </a:solidFill>
              </a:rPr>
              <a:t>ISO 9241 defines -- </a:t>
            </a:r>
            <a:r>
              <a:rPr b="1" lang="en-GB" sz="1800"/>
              <a:t>ISO 9241</a:t>
            </a:r>
            <a:r>
              <a:rPr lang="en-GB" sz="1800"/>
              <a:t> is a multi-part </a:t>
            </a:r>
            <a:r>
              <a:rPr lang="en-GB" sz="1800" u="sng">
                <a:solidFill>
                  <a:schemeClr val="hlink"/>
                </a:solidFill>
                <a:hlinkClick r:id="rId3"/>
              </a:rPr>
              <a:t>standard</a:t>
            </a:r>
            <a:r>
              <a:rPr lang="en-GB" sz="1800"/>
              <a:t> from the </a:t>
            </a:r>
            <a:r>
              <a:rPr lang="en-GB" sz="1800" u="sng">
                <a:solidFill>
                  <a:schemeClr val="hlink"/>
                </a:solidFill>
                <a:hlinkClick r:id="rId4"/>
              </a:rPr>
              <a:t>International Organization for Standardization</a:t>
            </a:r>
            <a:r>
              <a:rPr lang="en-GB" sz="1800"/>
              <a:t> (ISO) covering </a:t>
            </a:r>
            <a:r>
              <a:rPr lang="en-GB" sz="1800" u="sng">
                <a:solidFill>
                  <a:schemeClr val="hlink"/>
                </a:solidFill>
                <a:hlinkClick r:id="rId5"/>
              </a:rPr>
              <a:t>ergonomics</a:t>
            </a:r>
            <a:r>
              <a:rPr lang="en-GB" sz="1800"/>
              <a:t> of </a:t>
            </a:r>
            <a:r>
              <a:rPr lang="en-GB" sz="1800" u="sng">
                <a:solidFill>
                  <a:schemeClr val="hlink"/>
                </a:solidFill>
                <a:hlinkClick r:id="rId6"/>
              </a:rPr>
              <a:t>human-computer interaction</a:t>
            </a:r>
            <a:r>
              <a:rPr lang="en-GB" sz="1800"/>
              <a:t>. It is managed by the ISO Technical Committee </a:t>
            </a:r>
            <a:endParaRPr/>
          </a:p>
          <a:p>
            <a:pPr indent="-342900" lvl="0" marL="342900" rtl="0" algn="l">
              <a:lnSpc>
                <a:spcPct val="90000"/>
              </a:lnSpc>
              <a:spcBef>
                <a:spcPts val="2000"/>
              </a:spcBef>
              <a:spcAft>
                <a:spcPts val="0"/>
              </a:spcAft>
              <a:buClr>
                <a:schemeClr val="dk1"/>
              </a:buClr>
              <a:buSzPts val="2000"/>
              <a:buChar char="•"/>
            </a:pPr>
            <a:r>
              <a:rPr lang="en-GB" sz="2000"/>
              <a:t>UK Ministry of Defence has published an Interim Defence Standard 00 -25 </a:t>
            </a:r>
            <a:r>
              <a:rPr i="1" lang="en-GB" sz="2000"/>
              <a:t>Human Factors for designers of Equipment </a:t>
            </a:r>
            <a:r>
              <a:rPr lang="en-GB" sz="2000"/>
              <a:t>– </a:t>
            </a:r>
            <a:r>
              <a:rPr lang="en-GB" sz="1800"/>
              <a:t>Introduction, Body size, Body strength and Stamina, workplace design, stresses and hazards, vision and lighting, visual displays, auditory information, voice communication, controls, design for maintainability, systems</a:t>
            </a:r>
            <a:endParaRPr/>
          </a:p>
          <a:p>
            <a:pPr indent="-215900" lvl="0" marL="342900" rtl="0" algn="l">
              <a:lnSpc>
                <a:spcPct val="90000"/>
              </a:lnSpc>
              <a:spcBef>
                <a:spcPts val="4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design rules</a:t>
            </a:r>
            <a:endParaRPr/>
          </a:p>
        </p:txBody>
      </p:sp>
      <p:sp>
        <p:nvSpPr>
          <p:cNvPr id="115" name="Google Shape;115;p4"/>
          <p:cNvSpPr txBox="1"/>
          <p:nvPr/>
        </p:nvSpPr>
        <p:spPr>
          <a:xfrm>
            <a:off x="8382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Guidelines</a:t>
            </a:r>
            <a:endParaRPr/>
          </a:p>
          <a:p>
            <a:pPr indent="-342900" lvl="2" marL="1257300" marR="0" rtl="0" algn="l">
              <a:lnSpc>
                <a:spcPct val="90000"/>
              </a:lnSpc>
              <a:spcBef>
                <a:spcPts val="400"/>
              </a:spcBef>
              <a:spcAft>
                <a:spcPts val="0"/>
              </a:spcAft>
              <a:buNone/>
            </a:pPr>
            <a:r>
              <a:rPr b="0" i="0" lang="en-GB" sz="2000" u="none" cap="none" strike="noStrike">
                <a:solidFill>
                  <a:schemeClr val="dk1"/>
                </a:solidFill>
                <a:latin typeface="Calibri"/>
                <a:ea typeface="Calibri"/>
                <a:cs typeface="Calibri"/>
                <a:sym typeface="Calibri"/>
              </a:rPr>
              <a:t>	(Are less abstract and more technology oriented and more general in nature )</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lower authority</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more general application</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The more abstract guideline, the more it resembles principle</a:t>
            </a:r>
            <a:endParaRPr/>
          </a:p>
          <a:p>
            <a:pPr indent="-190500" lvl="2" marL="1257300" marR="0" rtl="0" algn="l">
              <a:lnSpc>
                <a:spcPct val="9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nvGrpSpPr>
          <p:cNvPr id="116" name="Google Shape;116;p4"/>
          <p:cNvGrpSpPr/>
          <p:nvPr/>
        </p:nvGrpSpPr>
        <p:grpSpPr>
          <a:xfrm>
            <a:off x="5714999" y="3886200"/>
            <a:ext cx="2895600" cy="2743200"/>
            <a:chOff x="3263" y="918"/>
            <a:chExt cx="1824" cy="1728"/>
          </a:xfrm>
        </p:grpSpPr>
        <p:graphicFrame>
          <p:nvGraphicFramePr>
            <p:cNvPr id="117" name="Google Shape;117;p4"/>
            <p:cNvGraphicFramePr/>
            <p:nvPr/>
          </p:nvGraphicFramePr>
          <p:xfrm>
            <a:off x="3264" y="918"/>
            <a:ext cx="1823" cy="1728"/>
          </p:xfrm>
          <a:graphic>
            <a:graphicData uri="http://schemas.openxmlformats.org/presentationml/2006/ole">
              <mc:AlternateContent>
                <mc:Choice Requires="v">
                  <p:oleObj r:id="rId4" imgH="1728" imgW="1823" progId="Word.Picture.8" spid="_x0000_s1">
                    <p:embed/>
                  </p:oleObj>
                </mc:Choice>
                <mc:Fallback>
                  <p:oleObj r:id="rId5" imgH="1728" imgW="1823" progId="Word.Picture.8">
                    <p:embed/>
                    <p:pic>
                      <p:nvPicPr>
                        <p:cNvPr id="117" name="Google Shape;117;p4"/>
                        <p:cNvPicPr preferRelativeResize="0"/>
                        <p:nvPr/>
                      </p:nvPicPr>
                      <p:blipFill rotWithShape="1">
                        <a:blip r:embed="rId6">
                          <a:alphaModFix/>
                        </a:blip>
                        <a:srcRect b="0" l="0" r="0" t="0"/>
                        <a:stretch/>
                      </p:blipFill>
                      <p:spPr>
                        <a:xfrm>
                          <a:off x="3264" y="918"/>
                          <a:ext cx="1823" cy="1728"/>
                        </a:xfrm>
                        <a:prstGeom prst="rect">
                          <a:avLst/>
                        </a:prstGeom>
                        <a:noFill/>
                        <a:ln>
                          <a:noFill/>
                        </a:ln>
                      </p:spPr>
                    </p:pic>
                  </p:oleObj>
                </mc:Fallback>
              </mc:AlternateContent>
            </a:graphicData>
          </a:graphic>
        </p:graphicFrame>
        <p:sp>
          <p:nvSpPr>
            <p:cNvPr id="118" name="Google Shape;118;p4"/>
            <p:cNvSpPr txBox="1"/>
            <p:nvPr/>
          </p:nvSpPr>
          <p:spPr>
            <a:xfrm>
              <a:off x="3648" y="2428"/>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authority</a:t>
              </a:r>
              <a:endParaRPr/>
            </a:p>
          </p:txBody>
        </p:sp>
        <p:sp>
          <p:nvSpPr>
            <p:cNvPr id="119" name="Google Shape;119;p4"/>
            <p:cNvSpPr txBox="1"/>
            <p:nvPr/>
          </p:nvSpPr>
          <p:spPr>
            <a:xfrm rot="-5400000">
              <a:off x="2735" y="1583"/>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generality</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Guidelines</a:t>
            </a:r>
            <a:endParaRPr/>
          </a:p>
        </p:txBody>
      </p:sp>
      <p:sp>
        <p:nvSpPr>
          <p:cNvPr id="366" name="Google Shape;36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GB" sz="2400"/>
              <a:t>more suggestive and general</a:t>
            </a:r>
            <a:endParaRPr/>
          </a:p>
          <a:p>
            <a:pPr indent="-342900" lvl="0" marL="342900" rtl="0" algn="l">
              <a:spcBef>
                <a:spcPts val="444"/>
              </a:spcBef>
              <a:spcAft>
                <a:spcPts val="0"/>
              </a:spcAft>
              <a:buClr>
                <a:schemeClr val="dk1"/>
              </a:buClr>
              <a:buSzPct val="100000"/>
              <a:buChar char="•"/>
            </a:pPr>
            <a:r>
              <a:rPr lang="en-GB" sz="2400"/>
              <a:t>many textbooks and reports full of guidelines</a:t>
            </a:r>
            <a:endParaRPr/>
          </a:p>
          <a:p>
            <a:pPr indent="-342900" lvl="0" marL="342900" rtl="0" algn="l">
              <a:spcBef>
                <a:spcPts val="444"/>
              </a:spcBef>
              <a:spcAft>
                <a:spcPts val="0"/>
              </a:spcAft>
              <a:buClr>
                <a:srgbClr val="FF0000"/>
              </a:buClr>
              <a:buSzPct val="100000"/>
              <a:buChar char="•"/>
            </a:pPr>
            <a:r>
              <a:rPr lang="en-GB" sz="2400">
                <a:solidFill>
                  <a:srgbClr val="FF0000"/>
                </a:solidFill>
              </a:rPr>
              <a:t>abstract guidelines </a:t>
            </a:r>
            <a:r>
              <a:rPr lang="en-GB" sz="2400"/>
              <a:t>(principles) applicable during early life cycle activities</a:t>
            </a:r>
            <a:endParaRPr/>
          </a:p>
          <a:p>
            <a:pPr indent="-342900" lvl="0" marL="342900" rtl="0" algn="l">
              <a:spcBef>
                <a:spcPts val="444"/>
              </a:spcBef>
              <a:spcAft>
                <a:spcPts val="0"/>
              </a:spcAft>
              <a:buClr>
                <a:srgbClr val="FF0000"/>
              </a:buClr>
              <a:buSzPct val="100000"/>
              <a:buChar char="•"/>
            </a:pPr>
            <a:r>
              <a:rPr lang="en-GB" sz="2400">
                <a:solidFill>
                  <a:srgbClr val="FF0000"/>
                </a:solidFill>
              </a:rPr>
              <a:t>detailed guidelines </a:t>
            </a:r>
            <a:r>
              <a:rPr lang="en-GB" sz="2400"/>
              <a:t>(style guides) applicable during later life cycle activities</a:t>
            </a:r>
            <a:endParaRPr/>
          </a:p>
          <a:p>
            <a:pPr indent="-342900" lvl="0" marL="342900" rtl="0" algn="l">
              <a:spcBef>
                <a:spcPts val="444"/>
              </a:spcBef>
              <a:spcAft>
                <a:spcPts val="0"/>
              </a:spcAft>
              <a:buClr>
                <a:schemeClr val="dk1"/>
              </a:buClr>
              <a:buSzPct val="100000"/>
              <a:buChar char="•"/>
            </a:pPr>
            <a:r>
              <a:rPr lang="en-GB" sz="2400"/>
              <a:t>The basic categories of the Smith and Mosier guidelines are </a:t>
            </a:r>
            <a:endParaRPr/>
          </a:p>
          <a:p>
            <a:pPr indent="-285750" lvl="1" marL="742950" rtl="0" algn="l">
              <a:spcBef>
                <a:spcPts val="370"/>
              </a:spcBef>
              <a:spcAft>
                <a:spcPts val="0"/>
              </a:spcAft>
              <a:buClr>
                <a:schemeClr val="dk1"/>
              </a:buClr>
              <a:buSzPct val="100000"/>
              <a:buChar char="–"/>
            </a:pPr>
            <a:r>
              <a:rPr lang="en-GB" sz="2000"/>
              <a:t>Data Entry</a:t>
            </a:r>
            <a:endParaRPr/>
          </a:p>
          <a:p>
            <a:pPr indent="-285750" lvl="1" marL="742950" rtl="0" algn="l">
              <a:spcBef>
                <a:spcPts val="370"/>
              </a:spcBef>
              <a:spcAft>
                <a:spcPts val="0"/>
              </a:spcAft>
              <a:buClr>
                <a:schemeClr val="dk1"/>
              </a:buClr>
              <a:buSzPct val="100000"/>
              <a:buChar char="–"/>
            </a:pPr>
            <a:r>
              <a:rPr lang="en-GB" sz="2000"/>
              <a:t>Data display</a:t>
            </a:r>
            <a:endParaRPr/>
          </a:p>
          <a:p>
            <a:pPr indent="-285750" lvl="1" marL="742950" rtl="0" algn="l">
              <a:spcBef>
                <a:spcPts val="370"/>
              </a:spcBef>
              <a:spcAft>
                <a:spcPts val="0"/>
              </a:spcAft>
              <a:buClr>
                <a:schemeClr val="dk1"/>
              </a:buClr>
              <a:buSzPct val="100000"/>
              <a:buChar char="–"/>
            </a:pPr>
            <a:r>
              <a:rPr lang="en-GB" sz="2000"/>
              <a:t>Sequence control</a:t>
            </a:r>
            <a:endParaRPr/>
          </a:p>
          <a:p>
            <a:pPr indent="-285750" lvl="1" marL="742950" rtl="0" algn="l">
              <a:spcBef>
                <a:spcPts val="370"/>
              </a:spcBef>
              <a:spcAft>
                <a:spcPts val="0"/>
              </a:spcAft>
              <a:buClr>
                <a:schemeClr val="dk1"/>
              </a:buClr>
              <a:buSzPct val="100000"/>
              <a:buChar char="–"/>
            </a:pPr>
            <a:r>
              <a:rPr lang="en-GB" sz="2000"/>
              <a:t>User Guidance</a:t>
            </a:r>
            <a:endParaRPr/>
          </a:p>
          <a:p>
            <a:pPr indent="-285750" lvl="1" marL="742950" rtl="0" algn="l">
              <a:spcBef>
                <a:spcPts val="370"/>
              </a:spcBef>
              <a:spcAft>
                <a:spcPts val="0"/>
              </a:spcAft>
              <a:buClr>
                <a:schemeClr val="dk1"/>
              </a:buClr>
              <a:buSzPct val="100000"/>
              <a:buChar char="–"/>
            </a:pPr>
            <a:r>
              <a:rPr lang="en-GB" sz="2000"/>
              <a:t>Data transmission</a:t>
            </a:r>
            <a:endParaRPr/>
          </a:p>
          <a:p>
            <a:pPr indent="-285750" lvl="1" marL="742950" rtl="0" algn="l">
              <a:spcBef>
                <a:spcPts val="370"/>
              </a:spcBef>
              <a:spcAft>
                <a:spcPts val="0"/>
              </a:spcAft>
              <a:buClr>
                <a:schemeClr val="dk1"/>
              </a:buClr>
              <a:buSzPct val="100000"/>
              <a:buChar char="–"/>
            </a:pPr>
            <a:r>
              <a:rPr lang="en-GB" sz="2000"/>
              <a:t>Data protection</a:t>
            </a:r>
            <a:endParaRPr/>
          </a:p>
          <a:p>
            <a:pPr indent="-342900" lvl="0" marL="342900" rtl="0" algn="l">
              <a:spcBef>
                <a:spcPts val="444"/>
              </a:spcBef>
              <a:spcAft>
                <a:spcPts val="0"/>
              </a:spcAft>
              <a:buClr>
                <a:schemeClr val="dk1"/>
              </a:buClr>
              <a:buSzPct val="1000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0" name="Shape 370"/>
        <p:cNvGrpSpPr/>
        <p:nvPr/>
      </p:nvGrpSpPr>
      <p:grpSpPr>
        <a:xfrm>
          <a:off x="0" y="0"/>
          <a:ext cx="0" cy="0"/>
          <a:chOff x="0" y="0"/>
          <a:chExt cx="0" cy="0"/>
        </a:xfrm>
      </p:grpSpPr>
      <p:sp>
        <p:nvSpPr>
          <p:cNvPr id="371" name="Google Shape;37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GB"/>
              <a:t>Design rules are used to apply the theory in practice</a:t>
            </a:r>
            <a:endParaRPr/>
          </a:p>
          <a:p>
            <a:pPr indent="-342900" lvl="0" marL="342900" rtl="0" algn="l">
              <a:spcBef>
                <a:spcPts val="496"/>
              </a:spcBef>
              <a:spcAft>
                <a:spcPts val="0"/>
              </a:spcAft>
              <a:buClr>
                <a:schemeClr val="dk1"/>
              </a:buClr>
              <a:buSzPct val="100000"/>
              <a:buChar char="•"/>
            </a:pPr>
            <a:r>
              <a:rPr lang="en-GB"/>
              <a:t>A set of design rules may conflict with each other, strict adherence to them is impossible</a:t>
            </a:r>
            <a:endParaRPr/>
          </a:p>
          <a:p>
            <a:pPr indent="-342900" lvl="0" marL="342900" rtl="0" algn="l">
              <a:spcBef>
                <a:spcPts val="496"/>
              </a:spcBef>
              <a:spcAft>
                <a:spcPts val="0"/>
              </a:spcAft>
              <a:buClr>
                <a:schemeClr val="dk1"/>
              </a:buClr>
              <a:buSzPct val="100000"/>
              <a:buChar char="•"/>
            </a:pPr>
            <a:r>
              <a:rPr lang="en-GB"/>
              <a:t>The theory underlying the separate design rules can help the designer understand the trade-off for the design</a:t>
            </a:r>
            <a:endParaRPr/>
          </a:p>
          <a:p>
            <a:pPr indent="-342900" lvl="0" marL="342900" rtl="0" algn="l">
              <a:spcBef>
                <a:spcPts val="496"/>
              </a:spcBef>
              <a:spcAft>
                <a:spcPts val="0"/>
              </a:spcAft>
              <a:buClr>
                <a:schemeClr val="dk1"/>
              </a:buClr>
              <a:buSzPct val="100000"/>
              <a:buChar char="•"/>
            </a:pPr>
            <a:r>
              <a:rPr lang="en-GB"/>
              <a:t>Design rules – most effective – if adopted in the earliest stages of the life cycle (requirement spec, architectural design)</a:t>
            </a:r>
            <a:endParaRPr/>
          </a:p>
          <a:p>
            <a:pPr indent="-342900" lvl="0" marL="342900" rtl="0" algn="l">
              <a:spcBef>
                <a:spcPts val="496"/>
              </a:spcBef>
              <a:spcAft>
                <a:spcPts val="0"/>
              </a:spcAft>
              <a:buClr>
                <a:schemeClr val="dk1"/>
              </a:buClr>
              <a:buSzPct val="100000"/>
              <a:buChar char="•"/>
            </a:pPr>
            <a:r>
              <a:rPr lang="en-GB"/>
              <a:t>A set of design might be appropriate for one particular h/w platform and may be inappropriate for other platform. (color/monochrome screens, two-three button mouse)</a:t>
            </a:r>
            <a:endParaRPr/>
          </a:p>
        </p:txBody>
      </p:sp>
      <p:sp>
        <p:nvSpPr>
          <p:cNvPr id="372" name="Google Shape;372;p42"/>
          <p:cNvSpPr txBox="1"/>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design rules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GB" sz="2400"/>
              <a:t>Observe carefully the two design alternatives below. Which</a:t>
            </a:r>
            <a:br>
              <a:rPr lang="en-GB" sz="2400"/>
            </a:br>
            <a:r>
              <a:rPr lang="en-GB" sz="2400"/>
              <a:t>design scheme is better? Justify your response.</a:t>
            </a:r>
            <a:endParaRPr sz="2400"/>
          </a:p>
        </p:txBody>
      </p:sp>
      <p:pic>
        <p:nvPicPr>
          <p:cNvPr id="378" name="Google Shape;378;p43"/>
          <p:cNvPicPr preferRelativeResize="0"/>
          <p:nvPr>
            <p:ph idx="1" type="body"/>
          </p:nvPr>
        </p:nvPicPr>
        <p:blipFill rotWithShape="1">
          <a:blip r:embed="rId3">
            <a:alphaModFix/>
          </a:blip>
          <a:srcRect b="0" l="0" r="0" t="0"/>
          <a:stretch/>
        </p:blipFill>
        <p:spPr>
          <a:xfrm>
            <a:off x="228600" y="2209800"/>
            <a:ext cx="4392314" cy="2514600"/>
          </a:xfrm>
          <a:prstGeom prst="rect">
            <a:avLst/>
          </a:prstGeom>
          <a:noFill/>
          <a:ln>
            <a:noFill/>
          </a:ln>
        </p:spPr>
      </p:pic>
      <p:pic>
        <p:nvPicPr>
          <p:cNvPr id="379" name="Google Shape;379;p43"/>
          <p:cNvPicPr preferRelativeResize="0"/>
          <p:nvPr/>
        </p:nvPicPr>
        <p:blipFill rotWithShape="1">
          <a:blip r:embed="rId4">
            <a:alphaModFix/>
          </a:blip>
          <a:srcRect b="0" l="0" r="0" t="0"/>
          <a:stretch/>
        </p:blipFill>
        <p:spPr>
          <a:xfrm>
            <a:off x="4800600" y="2831973"/>
            <a:ext cx="4180862" cy="2435352"/>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design rules</a:t>
            </a:r>
            <a:endParaRPr/>
          </a:p>
        </p:txBody>
      </p:sp>
      <p:sp>
        <p:nvSpPr>
          <p:cNvPr id="125" name="Google Shape;125;p5"/>
          <p:cNvSpPr txBox="1"/>
          <p:nvPr/>
        </p:nvSpPr>
        <p:spPr>
          <a:xfrm>
            <a:off x="8382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Principles</a:t>
            </a:r>
            <a:endParaRPr/>
          </a:p>
          <a:p>
            <a:pPr indent="-342900" lvl="1" marL="800100" marR="0" rtl="0" algn="l">
              <a:lnSpc>
                <a:spcPct val="90000"/>
              </a:lnSpc>
              <a:spcBef>
                <a:spcPts val="400"/>
              </a:spcBef>
              <a:spcAft>
                <a:spcPts val="0"/>
              </a:spcAft>
              <a:buNone/>
            </a:pPr>
            <a:r>
              <a:rPr b="0" i="0" lang="en-GB" sz="2000" u="none" cap="none" strike="noStrike">
                <a:solidFill>
                  <a:schemeClr val="dk1"/>
                </a:solidFill>
                <a:latin typeface="Calibri"/>
                <a:ea typeface="Calibri"/>
                <a:cs typeface="Calibri"/>
                <a:sym typeface="Calibri"/>
              </a:rPr>
              <a:t>	(Are derived from knowledge of the psychological, computational and sociological aspects of the problem domain and are largely independent of the technology and based on deeper understanding of the human element )</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abstract design rules</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low authority</a:t>
            </a:r>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high generality</a:t>
            </a:r>
            <a:endParaRPr b="0" i="0" sz="3200" u="none" cap="none" strike="noStrike">
              <a:solidFill>
                <a:schemeClr val="dk1"/>
              </a:solidFill>
              <a:latin typeface="Calibri"/>
              <a:ea typeface="Calibri"/>
              <a:cs typeface="Calibri"/>
              <a:sym typeface="Calibri"/>
            </a:endParaRPr>
          </a:p>
          <a:p>
            <a:pPr indent="-285750" lvl="1" marL="1327150"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more general application</a:t>
            </a:r>
            <a:endParaRPr/>
          </a:p>
        </p:txBody>
      </p:sp>
      <p:grpSp>
        <p:nvGrpSpPr>
          <p:cNvPr id="126" name="Google Shape;126;p5"/>
          <p:cNvGrpSpPr/>
          <p:nvPr/>
        </p:nvGrpSpPr>
        <p:grpSpPr>
          <a:xfrm>
            <a:off x="5638800" y="3429000"/>
            <a:ext cx="2973388" cy="2971800"/>
            <a:chOff x="3263" y="774"/>
            <a:chExt cx="1873" cy="1872"/>
          </a:xfrm>
        </p:grpSpPr>
        <p:graphicFrame>
          <p:nvGraphicFramePr>
            <p:cNvPr id="127" name="Google Shape;127;p5"/>
            <p:cNvGraphicFramePr/>
            <p:nvPr/>
          </p:nvGraphicFramePr>
          <p:xfrm>
            <a:off x="3264" y="774"/>
            <a:ext cx="1872" cy="1872"/>
          </p:xfrm>
          <a:graphic>
            <a:graphicData uri="http://schemas.openxmlformats.org/presentationml/2006/ole">
              <mc:AlternateContent>
                <mc:Choice Requires="v">
                  <p:oleObj r:id="rId4" imgH="1872" imgW="1872" progId="Word.Picture.8" spid="_x0000_s1">
                    <p:embed/>
                  </p:oleObj>
                </mc:Choice>
                <mc:Fallback>
                  <p:oleObj r:id="rId5" imgH="1872" imgW="1872" progId="Word.Picture.8">
                    <p:embed/>
                    <p:pic>
                      <p:nvPicPr>
                        <p:cNvPr id="127" name="Google Shape;127;p5"/>
                        <p:cNvPicPr preferRelativeResize="0"/>
                        <p:nvPr/>
                      </p:nvPicPr>
                      <p:blipFill rotWithShape="1">
                        <a:blip r:embed="rId6">
                          <a:alphaModFix/>
                        </a:blip>
                        <a:srcRect b="0" l="0" r="0" t="0"/>
                        <a:stretch/>
                      </p:blipFill>
                      <p:spPr>
                        <a:xfrm>
                          <a:off x="3264" y="774"/>
                          <a:ext cx="1872" cy="1872"/>
                        </a:xfrm>
                        <a:prstGeom prst="rect">
                          <a:avLst/>
                        </a:prstGeom>
                        <a:noFill/>
                        <a:ln>
                          <a:noFill/>
                        </a:ln>
                      </p:spPr>
                    </p:pic>
                  </p:oleObj>
                </mc:Fallback>
              </mc:AlternateContent>
            </a:graphicData>
          </a:graphic>
        </p:graphicFrame>
        <p:sp>
          <p:nvSpPr>
            <p:cNvPr id="128" name="Google Shape;128;p5"/>
            <p:cNvSpPr txBox="1"/>
            <p:nvPr/>
          </p:nvSpPr>
          <p:spPr>
            <a:xfrm>
              <a:off x="3648" y="2428"/>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authority</a:t>
              </a:r>
              <a:endParaRPr/>
            </a:p>
          </p:txBody>
        </p:sp>
        <p:sp>
          <p:nvSpPr>
            <p:cNvPr id="129" name="Google Shape;129;p5"/>
            <p:cNvSpPr txBox="1"/>
            <p:nvPr/>
          </p:nvSpPr>
          <p:spPr>
            <a:xfrm rot="-5400000">
              <a:off x="2735" y="1583"/>
              <a:ext cx="1248"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chemeClr val="dk1"/>
                  </a:solidFill>
                  <a:latin typeface="Arial"/>
                  <a:ea typeface="Arial"/>
                  <a:cs typeface="Arial"/>
                  <a:sym typeface="Arial"/>
                </a:rPr>
                <a:t>increasing generality</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to support usability</a:t>
            </a:r>
            <a:endParaRPr/>
          </a:p>
        </p:txBody>
      </p:sp>
      <p:sp>
        <p:nvSpPr>
          <p:cNvPr id="135" name="Google Shape;135;p6"/>
          <p:cNvSpPr txBox="1"/>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GB" sz="2800" u="none" cap="none" strike="noStrike">
                <a:solidFill>
                  <a:schemeClr val="dk1"/>
                </a:solidFill>
                <a:latin typeface="Calibri"/>
                <a:ea typeface="Calibri"/>
                <a:cs typeface="Calibri"/>
                <a:sym typeface="Calibri"/>
              </a:rPr>
              <a:t>Learnability</a:t>
            </a:r>
            <a:endParaRPr b="0" i="0" sz="2800" u="none" cap="none" strike="noStrike">
              <a:solidFill>
                <a:schemeClr val="dk1"/>
              </a:solidFill>
              <a:latin typeface="Calibri"/>
              <a:ea typeface="Calibri"/>
              <a:cs typeface="Calibri"/>
              <a:sym typeface="Calibri"/>
            </a:endParaRPr>
          </a:p>
          <a:p>
            <a:pPr indent="6350" lvl="1" marL="374650" marR="0" rtl="0" algn="l">
              <a:lnSpc>
                <a:spcPct val="90000"/>
              </a:lnSpc>
              <a:spcBef>
                <a:spcPts val="480"/>
              </a:spcBef>
              <a:spcAft>
                <a:spcPts val="0"/>
              </a:spcAft>
              <a:buClr>
                <a:schemeClr val="dk1"/>
              </a:buClr>
              <a:buSzPts val="2400"/>
              <a:buFont typeface="Calibri"/>
              <a:buNone/>
            </a:pPr>
            <a:r>
              <a:rPr b="0" i="0" lang="en-GB" sz="2400" u="none" cap="none" strike="noStrike">
                <a:solidFill>
                  <a:schemeClr val="dk1"/>
                </a:solidFill>
                <a:latin typeface="Calibri"/>
                <a:ea typeface="Calibri"/>
                <a:cs typeface="Calibri"/>
                <a:sym typeface="Calibri"/>
              </a:rPr>
              <a:t>The ease with which new users can begin effective interaction and achieve maximal performance</a:t>
            </a:r>
            <a:endParaRPr/>
          </a:p>
          <a:p>
            <a:pPr indent="0" lvl="0" marL="0" marR="0" rtl="0" algn="l">
              <a:lnSpc>
                <a:spcPct val="90000"/>
              </a:lnSpc>
              <a:spcBef>
                <a:spcPts val="28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chemeClr val="dk1"/>
              </a:buClr>
              <a:buSzPts val="2800"/>
              <a:buFont typeface="Calibri"/>
              <a:buNone/>
            </a:pPr>
            <a:r>
              <a:rPr b="0" i="0" lang="en-GB" sz="2800" u="none" cap="none" strike="noStrike">
                <a:solidFill>
                  <a:schemeClr val="dk1"/>
                </a:solidFill>
                <a:latin typeface="Calibri"/>
                <a:ea typeface="Calibri"/>
                <a:cs typeface="Calibri"/>
                <a:sym typeface="Calibri"/>
              </a:rPr>
              <a:t>Flexibility</a:t>
            </a:r>
            <a:endParaRPr/>
          </a:p>
          <a:p>
            <a:pPr indent="6350" lvl="1" marL="374650" marR="0" rtl="0" algn="l">
              <a:lnSpc>
                <a:spcPct val="90000"/>
              </a:lnSpc>
              <a:spcBef>
                <a:spcPts val="480"/>
              </a:spcBef>
              <a:spcAft>
                <a:spcPts val="0"/>
              </a:spcAft>
              <a:buClr>
                <a:schemeClr val="dk1"/>
              </a:buClr>
              <a:buSzPts val="2400"/>
              <a:buFont typeface="Calibri"/>
              <a:buNone/>
            </a:pPr>
            <a:r>
              <a:rPr b="0" i="0" lang="en-GB" sz="2400" u="none" cap="none" strike="noStrike">
                <a:solidFill>
                  <a:schemeClr val="dk1"/>
                </a:solidFill>
                <a:latin typeface="Calibri"/>
                <a:ea typeface="Calibri"/>
                <a:cs typeface="Calibri"/>
                <a:sym typeface="Calibri"/>
              </a:rPr>
              <a:t>The multiplicity of ways the user and system exchange information</a:t>
            </a:r>
            <a:endParaRPr/>
          </a:p>
          <a:p>
            <a:pPr indent="0" lvl="0" marL="0" marR="0" rtl="0" algn="l">
              <a:lnSpc>
                <a:spcPct val="90000"/>
              </a:lnSpc>
              <a:spcBef>
                <a:spcPts val="28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chemeClr val="dk1"/>
              </a:buClr>
              <a:buSzPts val="2800"/>
              <a:buFont typeface="Calibri"/>
              <a:buNone/>
            </a:pPr>
            <a:r>
              <a:rPr b="0" i="0" lang="en-GB" sz="2800" u="none" cap="none" strike="noStrike">
                <a:solidFill>
                  <a:schemeClr val="dk1"/>
                </a:solidFill>
                <a:latin typeface="Calibri"/>
                <a:ea typeface="Calibri"/>
                <a:cs typeface="Calibri"/>
                <a:sym typeface="Calibri"/>
              </a:rPr>
              <a:t>Robustness</a:t>
            </a:r>
            <a:endParaRPr/>
          </a:p>
          <a:p>
            <a:pPr indent="6350" lvl="1" marL="374650" marR="0" rtl="0" algn="l">
              <a:lnSpc>
                <a:spcPct val="90000"/>
              </a:lnSpc>
              <a:spcBef>
                <a:spcPts val="480"/>
              </a:spcBef>
              <a:spcAft>
                <a:spcPts val="0"/>
              </a:spcAft>
              <a:buClr>
                <a:schemeClr val="dk1"/>
              </a:buClr>
              <a:buSzPts val="2400"/>
              <a:buFont typeface="Calibri"/>
              <a:buNone/>
            </a:pPr>
            <a:r>
              <a:rPr b="0" i="0" lang="en-GB" sz="2400" u="none" cap="none" strike="noStrike">
                <a:solidFill>
                  <a:schemeClr val="dk1"/>
                </a:solidFill>
                <a:latin typeface="Calibri"/>
                <a:ea typeface="Calibri"/>
                <a:cs typeface="Calibri"/>
                <a:sym typeface="Calibri"/>
              </a:rPr>
              <a:t>The level of support provided  to the user in determining successful achievement and assessment of goal-directed behaviour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Principles affecting learnability</a:t>
            </a:r>
            <a:endParaRPr/>
          </a:p>
          <a:p>
            <a:pPr indent="-228600" lvl="2" marL="1143000" rtl="0" algn="l">
              <a:spcBef>
                <a:spcPts val="480"/>
              </a:spcBef>
              <a:spcAft>
                <a:spcPts val="0"/>
              </a:spcAft>
              <a:buClr>
                <a:schemeClr val="dk1"/>
              </a:buClr>
              <a:buSzPts val="2400"/>
              <a:buNone/>
            </a:pPr>
            <a:r>
              <a:rPr lang="en-GB"/>
              <a:t>Predictability , Synthesizability , Familiarity, Generalizability, Consistency</a:t>
            </a:r>
            <a:endParaRPr/>
          </a:p>
          <a:p>
            <a:pPr indent="-342900" lvl="0" marL="342900" rtl="0" algn="l">
              <a:spcBef>
                <a:spcPts val="640"/>
              </a:spcBef>
              <a:spcAft>
                <a:spcPts val="0"/>
              </a:spcAft>
              <a:buClr>
                <a:schemeClr val="dk1"/>
              </a:buClr>
              <a:buSzPts val="3200"/>
              <a:buChar char="•"/>
            </a:pPr>
            <a:r>
              <a:rPr lang="en-GB"/>
              <a:t>Principles affecting Flexibility</a:t>
            </a:r>
            <a:endParaRPr/>
          </a:p>
          <a:p>
            <a:pPr indent="-228600" lvl="2" marL="1143000" rtl="0" algn="l">
              <a:spcBef>
                <a:spcPts val="480"/>
              </a:spcBef>
              <a:spcAft>
                <a:spcPts val="0"/>
              </a:spcAft>
              <a:buClr>
                <a:schemeClr val="dk1"/>
              </a:buClr>
              <a:buSzPts val="2400"/>
              <a:buNone/>
            </a:pPr>
            <a:r>
              <a:rPr lang="en-GB"/>
              <a:t>Dialogue initiative, Multi-threading , Task Migratability, Substitutivity, Customizability</a:t>
            </a:r>
            <a:endParaRPr/>
          </a:p>
          <a:p>
            <a:pPr indent="-342900" lvl="0" marL="342900" rtl="0" algn="l">
              <a:spcBef>
                <a:spcPts val="640"/>
              </a:spcBef>
              <a:spcAft>
                <a:spcPts val="0"/>
              </a:spcAft>
              <a:buClr>
                <a:schemeClr val="dk1"/>
              </a:buClr>
              <a:buSzPts val="3200"/>
              <a:buChar char="•"/>
            </a:pPr>
            <a:r>
              <a:rPr lang="en-GB"/>
              <a:t>Principles affecting Robustness</a:t>
            </a:r>
            <a:endParaRPr/>
          </a:p>
          <a:p>
            <a:pPr indent="-228600" lvl="2" marL="1143000" rtl="0" algn="l">
              <a:spcBef>
                <a:spcPts val="480"/>
              </a:spcBef>
              <a:spcAft>
                <a:spcPts val="0"/>
              </a:spcAft>
              <a:buClr>
                <a:schemeClr val="dk1"/>
              </a:buClr>
              <a:buSzPts val="2400"/>
              <a:buNone/>
            </a:pPr>
            <a:r>
              <a:rPr lang="en-GB"/>
              <a:t>Observability, Recovervability, Responsiveness, Task conformance</a:t>
            </a:r>
            <a:endParaRPr/>
          </a:p>
          <a:p>
            <a:pPr indent="-152400" lvl="0" marL="342900" rtl="0" algn="l">
              <a:spcBef>
                <a:spcPts val="600"/>
              </a:spcBef>
              <a:spcAft>
                <a:spcPts val="0"/>
              </a:spcAft>
              <a:buClr>
                <a:schemeClr val="dk1"/>
              </a:buClr>
              <a:buSzPts val="3000"/>
              <a:buNone/>
            </a:pPr>
            <a:r>
              <a:t/>
            </a:r>
            <a:endParaRPr sz="3000"/>
          </a:p>
          <a:p>
            <a:pPr indent="-139700" lvl="0" marL="342900" rtl="0" algn="l">
              <a:spcBef>
                <a:spcPts val="640"/>
              </a:spcBef>
              <a:spcAft>
                <a:spcPts val="0"/>
              </a:spcAft>
              <a:buClr>
                <a:schemeClr val="dk1"/>
              </a:buClr>
              <a:buSzPts val="3200"/>
              <a:buNone/>
            </a:pPr>
            <a:r>
              <a:t/>
            </a:r>
            <a:endParaRPr/>
          </a:p>
          <a:p>
            <a:pPr indent="-101600" lvl="2" marL="1143000" rtl="0" algn="l">
              <a:spcBef>
                <a:spcPts val="400"/>
              </a:spcBef>
              <a:spcAft>
                <a:spcPts val="0"/>
              </a:spcAft>
              <a:buClr>
                <a:schemeClr val="dk1"/>
              </a:buClr>
              <a:buSzPts val="2000"/>
              <a:buNone/>
            </a:pPr>
            <a:r>
              <a:t/>
            </a:r>
            <a:endParaRPr sz="2000"/>
          </a:p>
          <a:p>
            <a:pPr indent="-165100" lvl="0" marL="342900" rtl="0" algn="l">
              <a:spcBef>
                <a:spcPts val="560"/>
              </a:spcBef>
              <a:spcAft>
                <a:spcPts val="0"/>
              </a:spcAft>
              <a:buClr>
                <a:schemeClr val="dk1"/>
              </a:buClr>
              <a:buSzPts val="2800"/>
              <a:buNone/>
            </a:pPr>
            <a:r>
              <a:t/>
            </a:r>
            <a:endParaRPr sz="2800"/>
          </a:p>
        </p:txBody>
      </p:sp>
      <p:sp>
        <p:nvSpPr>
          <p:cNvPr id="141" name="Google Shape;1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to support usability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Principles of learnability</a:t>
            </a:r>
            <a:endParaRPr/>
          </a:p>
        </p:txBody>
      </p:sp>
      <p:sp>
        <p:nvSpPr>
          <p:cNvPr id="147" name="Google Shape;14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588" lvl="1" marL="292101" rtl="0" algn="l">
              <a:spcBef>
                <a:spcPts val="0"/>
              </a:spcBef>
              <a:spcAft>
                <a:spcPts val="0"/>
              </a:spcAft>
              <a:buClr>
                <a:schemeClr val="dk1"/>
              </a:buClr>
              <a:buSzPts val="2800"/>
              <a:buFont typeface="Arial"/>
              <a:buChar char="•"/>
            </a:pPr>
            <a:r>
              <a:rPr lang="en-GB"/>
              <a:t>Predictability --   </a:t>
            </a:r>
            <a:r>
              <a:rPr lang="en-GB" sz="2200"/>
              <a:t>User should be able to determine effect of future actions based on past interaction history [no surprises  – ☺]</a:t>
            </a:r>
            <a:endParaRPr sz="2200"/>
          </a:p>
          <a:p>
            <a:pPr indent="-273050" lvl="1" marL="565150" rtl="0" algn="l">
              <a:spcBef>
                <a:spcPts val="440"/>
              </a:spcBef>
              <a:spcAft>
                <a:spcPts val="0"/>
              </a:spcAft>
              <a:buClr>
                <a:schemeClr val="dk1"/>
              </a:buClr>
              <a:buSzPts val="2200"/>
              <a:buFont typeface="Noto Sans Symbols"/>
              <a:buChar char="⮚"/>
            </a:pPr>
            <a:r>
              <a:rPr lang="en-GB" sz="2200"/>
              <a:t>Based on principle  of determinism  and operation visibility (recognition vs. recall)</a:t>
            </a:r>
            <a:endParaRPr/>
          </a:p>
        </p:txBody>
      </p:sp>
      <p:pic>
        <p:nvPicPr>
          <p:cNvPr id="148" name="Google Shape;148;p8"/>
          <p:cNvPicPr preferRelativeResize="0"/>
          <p:nvPr/>
        </p:nvPicPr>
        <p:blipFill rotWithShape="1">
          <a:blip r:embed="rId3">
            <a:alphaModFix/>
          </a:blip>
          <a:srcRect b="0" l="0" r="0" t="0"/>
          <a:stretch/>
        </p:blipFill>
        <p:spPr>
          <a:xfrm>
            <a:off x="1066800" y="3276600"/>
            <a:ext cx="7131188" cy="3581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Predictability</a:t>
            </a:r>
            <a:endParaRPr/>
          </a:p>
        </p:txBody>
      </p:sp>
      <p:sp>
        <p:nvSpPr>
          <p:cNvPr id="155" name="Google Shape;155;p9"/>
          <p:cNvSpPr txBox="1"/>
          <p:nvPr>
            <p:ph idx="1" type="body"/>
          </p:nvPr>
        </p:nvSpPr>
        <p:spPr>
          <a:xfrm>
            <a:off x="304800" y="1295400"/>
            <a:ext cx="8255000" cy="518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What will this action do?</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GB"/>
              <a:t>Operation visibility - can see avail actions</a:t>
            </a:r>
            <a:endParaRPr/>
          </a:p>
          <a:p>
            <a:pPr indent="0" lvl="1" marL="457200" rtl="0" algn="l">
              <a:spcBef>
                <a:spcPts val="560"/>
              </a:spcBef>
              <a:spcAft>
                <a:spcPts val="0"/>
              </a:spcAft>
              <a:buClr>
                <a:schemeClr val="dk1"/>
              </a:buClr>
              <a:buSzPts val="2800"/>
              <a:buNone/>
            </a:pPr>
            <a:r>
              <a:t/>
            </a:r>
            <a:endParaRPr/>
          </a:p>
          <a:p>
            <a:pPr indent="0" lvl="1" marL="457200" rtl="0" algn="l">
              <a:spcBef>
                <a:spcPts val="560"/>
              </a:spcBef>
              <a:spcAft>
                <a:spcPts val="0"/>
              </a:spcAft>
              <a:buClr>
                <a:schemeClr val="dk1"/>
              </a:buClr>
              <a:buSzPts val="2800"/>
              <a:buNone/>
            </a:pPr>
            <a:r>
              <a:t/>
            </a:r>
            <a:endParaRPr/>
          </a:p>
        </p:txBody>
      </p:sp>
      <p:sp>
        <p:nvSpPr>
          <p:cNvPr id="156" name="Google Shape;15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GB" sz="1200" u="none" cap="none" strike="noStrike">
                <a:solidFill>
                  <a:srgbClr val="898989"/>
                </a:solidFill>
                <a:latin typeface="Garamond"/>
                <a:ea typeface="Garamond"/>
                <a:cs typeface="Garamond"/>
                <a:sym typeface="Garamond"/>
              </a:rPr>
              <a:t>‹#›</a:t>
            </a:fld>
            <a:endParaRPr b="0" i="0" sz="1200" u="none" cap="none" strike="noStrike">
              <a:solidFill>
                <a:srgbClr val="898989"/>
              </a:solidFill>
              <a:latin typeface="Garamond"/>
              <a:ea typeface="Garamond"/>
              <a:cs typeface="Garamond"/>
              <a:sym typeface="Garamond"/>
            </a:endParaRPr>
          </a:p>
        </p:txBody>
      </p:sp>
      <p:pic>
        <p:nvPicPr>
          <p:cNvPr id="157" name="Google Shape;157;p9"/>
          <p:cNvPicPr preferRelativeResize="0"/>
          <p:nvPr/>
        </p:nvPicPr>
        <p:blipFill rotWithShape="1">
          <a:blip r:embed="rId3">
            <a:alphaModFix/>
          </a:blip>
          <a:srcRect b="0" l="2335" r="0" t="0"/>
          <a:stretch/>
        </p:blipFill>
        <p:spPr>
          <a:xfrm>
            <a:off x="2895600" y="3581400"/>
            <a:ext cx="6013450" cy="2524125"/>
          </a:xfrm>
          <a:prstGeom prst="rect">
            <a:avLst/>
          </a:prstGeom>
          <a:noFill/>
          <a:ln>
            <a:noFill/>
          </a:ln>
        </p:spPr>
      </p:pic>
      <p:pic>
        <p:nvPicPr>
          <p:cNvPr id="158" name="Google Shape;158;p9"/>
          <p:cNvPicPr preferRelativeResize="0"/>
          <p:nvPr/>
        </p:nvPicPr>
        <p:blipFill rotWithShape="1">
          <a:blip r:embed="rId4">
            <a:alphaModFix/>
          </a:blip>
          <a:srcRect b="0" l="0" r="0" t="0"/>
          <a:stretch/>
        </p:blipFill>
        <p:spPr>
          <a:xfrm>
            <a:off x="4953000" y="1066800"/>
            <a:ext cx="3200400" cy="1782041"/>
          </a:xfrm>
          <a:prstGeom prst="rect">
            <a:avLst/>
          </a:prstGeom>
          <a:noFill/>
          <a:ln>
            <a:noFill/>
          </a:ln>
        </p:spPr>
      </p:pic>
      <p:sp>
        <p:nvSpPr>
          <p:cNvPr id="159" name="Google Shape;159;p9"/>
          <p:cNvSpPr txBox="1"/>
          <p:nvPr/>
        </p:nvSpPr>
        <p:spPr>
          <a:xfrm>
            <a:off x="-30480" y="4842768"/>
            <a:ext cx="3810000" cy="923330"/>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grayed menu items </a:t>
            </a:r>
            <a:endParaRPr/>
          </a:p>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menus vs. command shell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