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0" r:id="rId3"/>
    <p:sldId id="259" r:id="rId4"/>
    <p:sldId id="295" r:id="rId5"/>
    <p:sldId id="262" r:id="rId6"/>
    <p:sldId id="287" r:id="rId7"/>
    <p:sldId id="296" r:id="rId8"/>
    <p:sldId id="258" r:id="rId9"/>
    <p:sldId id="263" r:id="rId10"/>
    <p:sldId id="265" r:id="rId11"/>
    <p:sldId id="301" r:id="rId12"/>
    <p:sldId id="270" r:id="rId13"/>
    <p:sldId id="271" r:id="rId14"/>
    <p:sldId id="281" r:id="rId15"/>
    <p:sldId id="291" r:id="rId16"/>
    <p:sldId id="283" r:id="rId17"/>
    <p:sldId id="303" r:id="rId18"/>
    <p:sldId id="302" r:id="rId19"/>
    <p:sldId id="285" r:id="rId20"/>
    <p:sldId id="282" r:id="rId21"/>
    <p:sldId id="306" r:id="rId22"/>
    <p:sldId id="304" r:id="rId23"/>
    <p:sldId id="280" r:id="rId24"/>
    <p:sldId id="279" r:id="rId25"/>
    <p:sldId id="277" r:id="rId26"/>
    <p:sldId id="284" r:id="rId27"/>
    <p:sldId id="300" r:id="rId28"/>
    <p:sldId id="297" r:id="rId29"/>
    <p:sldId id="298" r:id="rId30"/>
    <p:sldId id="273" r:id="rId31"/>
    <p:sldId id="278" r:id="rId32"/>
    <p:sldId id="286" r:id="rId33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77E5C68D-E0B4-411F-AD45-ACD6F555EAC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B0FFB124-FB7B-4255-ABC7-7C561B69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87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8A9FE40E-E828-416F-9EE3-A842D0DFA0F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4300" y="1163638"/>
            <a:ext cx="4186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7F19828D-8182-4547-9F94-2F9F78E4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7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questions like "Do you understand this and that ?", </a:t>
            </a:r>
          </a:p>
          <a:p>
            <a:endParaRPr lang="en-US" dirty="0"/>
          </a:p>
          <a:p>
            <a:pPr defTabSz="929305"/>
            <a:r>
              <a:rPr lang="en-US" dirty="0"/>
              <a:t>Usability testing involves watching people trying to </a:t>
            </a:r>
            <a:r>
              <a:rPr lang="en-US" i="1" dirty="0"/>
              <a:t>use</a:t>
            </a:r>
            <a:r>
              <a:rPr lang="en-US" dirty="0"/>
              <a:t> something for its intended purpose with the </a:t>
            </a:r>
            <a:r>
              <a:rPr lang="en-US" dirty="0">
                <a:solidFill>
                  <a:srgbClr val="FF0000"/>
                </a:solidFill>
              </a:rPr>
              <a:t>pre specified objective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9828D-8182-4547-9F94-2F9F78E449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91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questions like "Do you understand this and that ?", </a:t>
            </a:r>
          </a:p>
          <a:p>
            <a:endParaRPr lang="en-US" dirty="0"/>
          </a:p>
          <a:p>
            <a:pPr defTabSz="929305"/>
            <a:r>
              <a:rPr lang="en-US" dirty="0"/>
              <a:t>Usability testing involves watching people trying to </a:t>
            </a:r>
            <a:r>
              <a:rPr lang="en-US" i="1" dirty="0"/>
              <a:t>use</a:t>
            </a:r>
            <a:r>
              <a:rPr lang="en-US" dirty="0"/>
              <a:t> something for its intended purpose with the </a:t>
            </a:r>
            <a:r>
              <a:rPr lang="en-US" dirty="0">
                <a:solidFill>
                  <a:srgbClr val="FF0000"/>
                </a:solidFill>
              </a:rPr>
              <a:t>pre specified objective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9828D-8182-4547-9F94-2F9F78E449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67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(and later on it will be somewhere dependent on the success</a:t>
            </a:r>
            <a:r>
              <a:rPr lang="en-US" i="1" baseline="0" dirty="0" smtClean="0"/>
              <a:t> of the product.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9828D-8182-4547-9F94-2F9F78E449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3595-8473-4A74-9FDE-167AC3624B4D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84C1-49A6-4E4A-AC73-F83B84AAC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3595-8473-4A74-9FDE-167AC3624B4D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84C1-49A6-4E4A-AC73-F83B84AAC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3595-8473-4A74-9FDE-167AC3624B4D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84C1-49A6-4E4A-AC73-F83B84AAC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3595-8473-4A74-9FDE-167AC3624B4D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84C1-49A6-4E4A-AC73-F83B84AAC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3595-8473-4A74-9FDE-167AC3624B4D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84C1-49A6-4E4A-AC73-F83B84AAC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3595-8473-4A74-9FDE-167AC3624B4D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84C1-49A6-4E4A-AC73-F83B84AAC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3595-8473-4A74-9FDE-167AC3624B4D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84C1-49A6-4E4A-AC73-F83B84AAC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3595-8473-4A74-9FDE-167AC3624B4D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84C1-49A6-4E4A-AC73-F83B84AAC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3595-8473-4A74-9FDE-167AC3624B4D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84C1-49A6-4E4A-AC73-F83B84AAC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3595-8473-4A74-9FDE-167AC3624B4D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84C1-49A6-4E4A-AC73-F83B84AAC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3595-8473-4A74-9FDE-167AC3624B4D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84C1-49A6-4E4A-AC73-F83B84AAC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63595-8473-4A74-9FDE-167AC3624B4D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F84C1-49A6-4E4A-AC73-F83B84AAC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action_design" TargetMode="External"/><Relationship Id="rId2" Type="http://schemas.openxmlformats.org/officeDocument/2006/relationships/hyperlink" Target="https://en.wikipedia.org/wiki/User-centered_desig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Usability/ User Experience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67475"/>
            <a:ext cx="8763000" cy="5486400"/>
          </a:xfrm>
        </p:spPr>
        <p:txBody>
          <a:bodyPr>
            <a:normAutofit fontScale="6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800" dirty="0"/>
              <a:t>How many test users are needed? Who are these people, from where?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800" dirty="0" smtClean="0"/>
              <a:t>What test tasks will the users be asked to perform?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800" dirty="0" smtClean="0"/>
              <a:t>What criteria will be used to determine when the users have finished each of the test tasks correctly?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800" dirty="0" smtClean="0"/>
              <a:t>What user aids (manuals, online help, etc.) will be made available</a:t>
            </a:r>
          </a:p>
          <a:p>
            <a:pPr algn="just">
              <a:buNone/>
            </a:pPr>
            <a:r>
              <a:rPr lang="en-US" sz="3800" dirty="0" smtClean="0"/>
              <a:t> 	to the test users?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800" dirty="0" smtClean="0"/>
              <a:t>To what extent will the experimenter be allowed to help the users</a:t>
            </a:r>
          </a:p>
          <a:p>
            <a:pPr algn="just">
              <a:buNone/>
            </a:pPr>
            <a:r>
              <a:rPr lang="en-US" sz="3800" dirty="0" smtClean="0"/>
              <a:t> 	during the test?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800" dirty="0" smtClean="0"/>
              <a:t>What data is going to be collected, and how will it be analyzed</a:t>
            </a:r>
          </a:p>
          <a:p>
            <a:pPr algn="just">
              <a:buNone/>
            </a:pPr>
            <a:r>
              <a:rPr lang="en-US" sz="3800" dirty="0" smtClean="0"/>
              <a:t>	once it has been collected?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800" dirty="0" smtClean="0"/>
              <a:t>What will the criterion be for pronouncing the interface a success? Often, this will be the "planned" level for the previously specified usability goals</a:t>
            </a:r>
          </a:p>
          <a:p>
            <a:pPr algn="just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077200" cy="792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Test Plan</a:t>
            </a:r>
            <a:br>
              <a:rPr lang="en-US" sz="3600" dirty="0" smtClean="0"/>
            </a:b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must !!</a:t>
            </a:r>
          </a:p>
          <a:p>
            <a:r>
              <a:rPr lang="en-US" b="1" dirty="0"/>
              <a:t>Pilot testing</a:t>
            </a:r>
            <a:r>
              <a:rPr lang="en-US" dirty="0"/>
              <a:t> </a:t>
            </a:r>
            <a:r>
              <a:rPr lang="en-US" dirty="0" smtClean="0"/>
              <a:t>:: </a:t>
            </a:r>
            <a:r>
              <a:rPr lang="en-US" dirty="0">
                <a:solidFill>
                  <a:srgbClr val="FF0000"/>
                </a:solidFill>
              </a:rPr>
              <a:t>small-scale trial</a:t>
            </a:r>
            <a:r>
              <a:rPr lang="en-US" dirty="0"/>
              <a:t>, where a few examinees take the </a:t>
            </a:r>
            <a:r>
              <a:rPr lang="en-US" b="1" dirty="0"/>
              <a:t>test</a:t>
            </a:r>
            <a:r>
              <a:rPr lang="en-US" dirty="0"/>
              <a:t> and comment on the mechanics of the </a:t>
            </a:r>
            <a:r>
              <a:rPr lang="en-US" b="1" dirty="0"/>
              <a:t>test</a:t>
            </a:r>
            <a:r>
              <a:rPr lang="en-US" dirty="0"/>
              <a:t>. They point out any problems with the </a:t>
            </a:r>
            <a:r>
              <a:rPr lang="en-US" b="1" dirty="0"/>
              <a:t>test</a:t>
            </a:r>
            <a:r>
              <a:rPr lang="en-US" dirty="0"/>
              <a:t> instructions, instances where items are not clear, and formatting and other typographical errors and/or issues</a:t>
            </a:r>
            <a:r>
              <a:rPr lang="en-US" dirty="0" smtClean="0"/>
              <a:t>.</a:t>
            </a:r>
          </a:p>
          <a:p>
            <a:r>
              <a:rPr lang="en-US" dirty="0"/>
              <a:t>The fundamental purpose of conducting a pilot </a:t>
            </a:r>
            <a:r>
              <a:rPr lang="en-US" dirty="0" smtClean="0"/>
              <a:t>testing is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examine the feasibility of an approach</a:t>
            </a:r>
            <a:r>
              <a:rPr lang="en-US" dirty="0"/>
              <a:t> that is intended to ultimately be used in a larger scale </a:t>
            </a:r>
            <a:r>
              <a:rPr lang="en-US" dirty="0" smtClean="0"/>
              <a:t>study.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27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During pilot testing… </a:t>
            </a:r>
            <a:r>
              <a:rPr lang="en-US" sz="3200" dirty="0" smtClean="0">
                <a:solidFill>
                  <a:srgbClr val="FF0000"/>
                </a:solidFill>
              </a:rPr>
              <a:t>observations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There might be some tasks which may be incomprehensible to the users or they may misinterpret them so those things might come into picture and can be removed….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Sometimes Questionnaires used for subjective satisfaction rating or other debriefing are not enough and needs to be changed (so that may get noticed )….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Mismatch between the test tasks and the time planned for each test sessions…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Sometimes tasks may be more difficult or easy as they seem at present so that realty check may take place…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The main rule regarding test users is that they should be as representative as possible of the intended users of the system.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If more test users are to be used, we should select users from several different subpopulations to cover the main different categories of expected users.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But should not choose users from outlier groups but take additional care to involve average users.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We should also test with sales/marketing staff people.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In general, Almost all user interfaces need to be tested with novice users, and many times, systems should also be tested with expert users.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Stages of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usability test typically has four stages:</a:t>
            </a:r>
          </a:p>
          <a:p>
            <a:pPr>
              <a:buNone/>
            </a:pPr>
            <a:r>
              <a:rPr lang="en-US" dirty="0" smtClean="0"/>
              <a:t>1. Preparation  --- room, camera, video tapes</a:t>
            </a:r>
          </a:p>
          <a:p>
            <a:pPr>
              <a:buNone/>
            </a:pPr>
            <a:r>
              <a:rPr lang="en-US" dirty="0" smtClean="0"/>
              <a:t>2. Introduction  --- goal, users, ethical aspects</a:t>
            </a:r>
          </a:p>
          <a:p>
            <a:pPr>
              <a:buNone/>
            </a:pPr>
            <a:r>
              <a:rPr lang="en-US" dirty="0" smtClean="0"/>
              <a:t>3. The test itself  --- recording (paper/video)</a:t>
            </a:r>
          </a:p>
          <a:p>
            <a:pPr>
              <a:buNone/>
            </a:pPr>
            <a:r>
              <a:rPr lang="en-US" dirty="0" smtClean="0"/>
              <a:t>4. Debriefing  --- suggestions/comments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132" y="1600200"/>
            <a:ext cx="5977736" cy="452596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Usability Laboratories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1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Laboratories</a:t>
            </a:r>
            <a:endParaRPr lang="en-US" dirty="0"/>
          </a:p>
        </p:txBody>
      </p:sp>
      <p:pic>
        <p:nvPicPr>
          <p:cNvPr id="6146" name="Picture 2" descr="http://scidok.sulb.uni-saarland.de/volltexte/2007/864/html/fiz1.fh-potsdam.de/volltext/saarland/03040/schweibenz.fig2_thum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5438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designincubator.com/Images/UT_La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83" y="1600200"/>
            <a:ext cx="7507617" cy="49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Laboratories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80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sability testing roo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20" y="1600200"/>
            <a:ext cx="680595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Laboratories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75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Model of Usability Measurement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6600" y="1143000"/>
            <a:ext cx="968535" cy="64633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Goal:</a:t>
            </a:r>
          </a:p>
          <a:p>
            <a:r>
              <a:rPr lang="en-US" dirty="0" smtClean="0"/>
              <a:t>usability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9190" y="2173068"/>
            <a:ext cx="2585964" cy="64633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Component:</a:t>
            </a:r>
          </a:p>
          <a:p>
            <a:r>
              <a:rPr lang="en-US" dirty="0" err="1" smtClean="0"/>
              <a:t>Learnability</a:t>
            </a:r>
            <a:r>
              <a:rPr lang="en-US" dirty="0" smtClean="0"/>
              <a:t> : </a:t>
            </a:r>
            <a:r>
              <a:rPr lang="en-US" dirty="0" err="1" smtClean="0"/>
              <a:t>Guessability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3657600"/>
            <a:ext cx="2601225" cy="92333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Quantification:</a:t>
            </a:r>
          </a:p>
          <a:p>
            <a:r>
              <a:rPr lang="en-US" dirty="0" smtClean="0"/>
              <a:t>Ease of use of the system </a:t>
            </a:r>
          </a:p>
          <a:p>
            <a:r>
              <a:rPr lang="en-US" dirty="0" smtClean="0"/>
              <a:t>Without training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10200" y="3733801"/>
            <a:ext cx="3505200" cy="92333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Measurement Method:</a:t>
            </a:r>
          </a:p>
          <a:p>
            <a:r>
              <a:rPr lang="en-US" dirty="0" smtClean="0"/>
              <a:t>Time to create first entry/time to perform first task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5257800"/>
            <a:ext cx="2971800" cy="147732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 Collection technique: </a:t>
            </a:r>
          </a:p>
          <a:p>
            <a:r>
              <a:rPr lang="en-US" dirty="0" smtClean="0"/>
              <a:t>Stopwatch (with rules for when to start and stop  the watch) worst case, planned level and best case.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flipH="1">
            <a:off x="2482172" y="1789331"/>
            <a:ext cx="1278696" cy="383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667000" y="2857501"/>
            <a:ext cx="81352" cy="800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48352" y="2819399"/>
            <a:ext cx="3581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</p:cNvCxnSpPr>
          <p:nvPr/>
        </p:nvCxnSpPr>
        <p:spPr>
          <a:xfrm rot="16200000" flipH="1">
            <a:off x="6900566" y="4919365"/>
            <a:ext cx="600669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“Usability </a:t>
            </a:r>
            <a:r>
              <a:rPr lang="en-US" b="1" i="1" dirty="0"/>
              <a:t>testing is a technique used in </a:t>
            </a:r>
            <a:r>
              <a:rPr lang="en-US" b="1" i="1" u="sng" dirty="0">
                <a:solidFill>
                  <a:schemeClr val="tx2">
                    <a:lumMod val="50000"/>
                  </a:schemeClr>
                </a:solidFill>
                <a:hlinkClick r:id="rId2" tooltip="User-centered design"/>
              </a:rPr>
              <a:t>user-centered</a:t>
            </a:r>
            <a:r>
              <a:rPr lang="en-US" b="1" i="1" u="sng" dirty="0">
                <a:solidFill>
                  <a:schemeClr val="tx2">
                    <a:lumMod val="50000"/>
                  </a:schemeClr>
                </a:solidFill>
              </a:rPr>
              <a:t> </a:t>
            </a:r>
            <a:r>
              <a:rPr lang="en-US" b="1" i="1" u="sng" dirty="0">
                <a:solidFill>
                  <a:schemeClr val="tx2">
                    <a:lumMod val="50000"/>
                  </a:schemeClr>
                </a:solidFill>
                <a:hlinkClick r:id="rId3" tooltip="Interaction design"/>
              </a:rPr>
              <a:t>interaction design</a:t>
            </a:r>
            <a:r>
              <a:rPr lang="en-US" b="1" i="1" u="sng" dirty="0">
                <a:solidFill>
                  <a:schemeClr val="tx2">
                    <a:lumMod val="50000"/>
                  </a:schemeClr>
                </a:solidFill>
              </a:rPr>
              <a:t> process</a:t>
            </a:r>
            <a:r>
              <a:rPr lang="en-US" b="1" i="1" dirty="0">
                <a:solidFill>
                  <a:srgbClr val="007DDA"/>
                </a:solidFill>
              </a:rPr>
              <a:t>  </a:t>
            </a:r>
            <a:r>
              <a:rPr lang="en-US" b="1" i="1" dirty="0"/>
              <a:t>to evaluate a product by testing it on users</a:t>
            </a:r>
            <a:r>
              <a:rPr lang="en-US" b="1" i="1" dirty="0" smtClean="0"/>
              <a:t>.”</a:t>
            </a:r>
            <a:endParaRPr lang="en-US" b="1" i="1" dirty="0"/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is </a:t>
            </a:r>
            <a:r>
              <a:rPr lang="en-US" sz="3600" dirty="0"/>
              <a:t>U</a:t>
            </a:r>
            <a:r>
              <a:rPr lang="en-US" sz="3600" dirty="0" smtClean="0"/>
              <a:t>sability Testing!!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1663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Model of Usability Measurement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6600" y="1143000"/>
            <a:ext cx="968535" cy="64633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Goal:</a:t>
            </a:r>
          </a:p>
          <a:p>
            <a:r>
              <a:rPr lang="en-US" dirty="0" smtClean="0"/>
              <a:t>usability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2133600"/>
            <a:ext cx="1696426" cy="64633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Component:</a:t>
            </a:r>
          </a:p>
          <a:p>
            <a:r>
              <a:rPr lang="en-US" dirty="0" smtClean="0"/>
              <a:t>Efficiency of use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3657600"/>
            <a:ext cx="2888098" cy="92333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Quantification:</a:t>
            </a:r>
          </a:p>
          <a:p>
            <a:r>
              <a:rPr lang="en-US" dirty="0" smtClean="0"/>
              <a:t>Average time needed to</a:t>
            </a:r>
          </a:p>
          <a:p>
            <a:r>
              <a:rPr lang="en-US" dirty="0" smtClean="0"/>
              <a:t> perform five specified tasks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48814" y="3276601"/>
            <a:ext cx="2961786" cy="175432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Measurement Method:</a:t>
            </a:r>
          </a:p>
          <a:p>
            <a:r>
              <a:rPr lang="en-US" dirty="0" smtClean="0"/>
              <a:t>User brought to lab, given list of the tasks and performs  them without help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5638800"/>
            <a:ext cx="2971800" cy="120032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 Collection technique: </a:t>
            </a:r>
          </a:p>
          <a:p>
            <a:r>
              <a:rPr lang="en-US" dirty="0" smtClean="0"/>
              <a:t>Stopwatch (with rules for when to start and stop  the watch)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657600" y="1752600"/>
            <a:ext cx="1838813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 rot="5400000">
            <a:off x="4212497" y="2221283"/>
            <a:ext cx="877669" cy="199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9" idx="0"/>
          </p:cNvCxnSpPr>
          <p:nvPr/>
        </p:nvCxnSpPr>
        <p:spPr>
          <a:xfrm>
            <a:off x="5648813" y="2779931"/>
            <a:ext cx="1480894" cy="496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</p:cNvCxnSpPr>
          <p:nvPr/>
        </p:nvCxnSpPr>
        <p:spPr>
          <a:xfrm>
            <a:off x="7129707" y="5030927"/>
            <a:ext cx="185493" cy="684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 electronic diary or calendar vs paper based system to keep track of the weekly scheduled meetings</a:t>
            </a:r>
          </a:p>
          <a:p>
            <a:r>
              <a:rPr lang="en-US" sz="2400" dirty="0" smtClean="0"/>
              <a:t>Attribute : Task </a:t>
            </a:r>
            <a:r>
              <a:rPr lang="en-US" sz="2400" dirty="0" err="1" smtClean="0"/>
              <a:t>Migratability</a:t>
            </a:r>
            <a:endParaRPr lang="en-US" sz="2400" dirty="0"/>
          </a:p>
          <a:p>
            <a:r>
              <a:rPr lang="en-US" sz="2400" dirty="0" smtClean="0"/>
              <a:t>Measuring concept : scheduling a weekly meeting </a:t>
            </a:r>
          </a:p>
          <a:p>
            <a:r>
              <a:rPr lang="en-US" sz="2400" dirty="0" smtClean="0"/>
              <a:t>Measuring method : time to create first entry in diary (enter appointment time and date in diary)</a:t>
            </a:r>
          </a:p>
          <a:p>
            <a:r>
              <a:rPr lang="en-US" sz="2400" dirty="0" smtClean="0"/>
              <a:t>Now level : Time to schedule one appointment * no. of weeks</a:t>
            </a:r>
          </a:p>
          <a:p>
            <a:r>
              <a:rPr lang="en-US" sz="2400" dirty="0" smtClean="0"/>
              <a:t>Worst case : </a:t>
            </a:r>
            <a:r>
              <a:rPr lang="en-US" sz="2400" dirty="0"/>
              <a:t>Time to schedule </a:t>
            </a:r>
            <a:r>
              <a:rPr lang="en-US" sz="2400" dirty="0" smtClean="0"/>
              <a:t>two </a:t>
            </a:r>
            <a:r>
              <a:rPr lang="en-US" sz="2400" dirty="0"/>
              <a:t>appointment </a:t>
            </a:r>
            <a:endParaRPr lang="en-US" sz="2400" dirty="0" smtClean="0"/>
          </a:p>
          <a:p>
            <a:r>
              <a:rPr lang="en-US" sz="2400" dirty="0" smtClean="0"/>
              <a:t>Planned level : 1.5 * </a:t>
            </a:r>
            <a:r>
              <a:rPr lang="en-US" sz="2400" dirty="0"/>
              <a:t>Time to schedule one appointment </a:t>
            </a:r>
            <a:endParaRPr lang="en-US" sz="2400" dirty="0" smtClean="0"/>
          </a:p>
          <a:p>
            <a:r>
              <a:rPr lang="en-US" sz="2400" dirty="0" smtClean="0"/>
              <a:t>Best case : </a:t>
            </a:r>
            <a:r>
              <a:rPr lang="en-US" sz="2400" dirty="0"/>
              <a:t>Time to schedule one appointment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Usability 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086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An electronic diary or calendar vs paper based system to keep track of the weekly scheduled meetings</a:t>
            </a:r>
          </a:p>
          <a:p>
            <a:r>
              <a:rPr lang="en-US" sz="2400" dirty="0" smtClean="0"/>
              <a:t>Attribute : familiarity/ </a:t>
            </a:r>
            <a:r>
              <a:rPr lang="en-US" sz="2400" dirty="0" err="1" smtClean="0"/>
              <a:t>Guessability</a:t>
            </a:r>
            <a:endParaRPr lang="en-US" sz="2400" dirty="0" smtClean="0"/>
          </a:p>
          <a:p>
            <a:r>
              <a:rPr lang="en-US" sz="2400" dirty="0" smtClean="0"/>
              <a:t>Measuring concept : Ease of using the system (that feature) without training</a:t>
            </a:r>
          </a:p>
          <a:p>
            <a:r>
              <a:rPr lang="en-US" sz="2400" dirty="0" smtClean="0"/>
              <a:t>Measuring method : time to create first entry in diary</a:t>
            </a:r>
          </a:p>
          <a:p>
            <a:r>
              <a:rPr lang="en-US" sz="2400" dirty="0" smtClean="0"/>
              <a:t>Now level : 90 seconds on paper based system (30 seconds to locate/ 60 seconds to make an entry)</a:t>
            </a:r>
          </a:p>
          <a:p>
            <a:r>
              <a:rPr lang="en-US" sz="2400" dirty="0" smtClean="0"/>
              <a:t>Worst case : 90 seconds</a:t>
            </a:r>
          </a:p>
          <a:p>
            <a:r>
              <a:rPr lang="en-US" sz="2400" dirty="0" smtClean="0"/>
              <a:t>Planned level : 45 seconds</a:t>
            </a:r>
          </a:p>
          <a:p>
            <a:r>
              <a:rPr lang="en-US" sz="2400" dirty="0" smtClean="0"/>
              <a:t>Best case : 30 seconds or less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Usability 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44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Performance Measurement Techniques… for Usability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400" dirty="0" smtClean="0"/>
              <a:t>Typical quantifiable usability measurements include :</a:t>
            </a:r>
          </a:p>
          <a:p>
            <a:pPr>
              <a:buNone/>
            </a:pPr>
            <a:endParaRPr lang="en-US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The time users take to complete a specific task.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The number of tasks (or the proportion of a larger task) of various     kinds that can be completed within a given time limit.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The ratio between successful interactions and errors.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The time spent recovering from errors.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The number of user errors.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The number of immediately subsequent erroneous actions.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The number of commands or other features that were utilized by the user (either the absolute number of commands issued or the number of </a:t>
            </a:r>
            <a:r>
              <a:rPr lang="en-US" i="1" dirty="0" smtClean="0"/>
              <a:t>different commands and features used).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The number of commands or other features that were never used by the user.</a:t>
            </a:r>
          </a:p>
          <a:p>
            <a:pPr marL="465138" indent="-465138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Performance Measurement Techniques… for Usability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-228600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2600" dirty="0" smtClean="0"/>
              <a:t>The number of system features the user can remember    during a debriefing after the test. (</a:t>
            </a:r>
            <a:r>
              <a:rPr lang="en-US" sz="2600" dirty="0" err="1" smtClean="0"/>
              <a:t>Guessability</a:t>
            </a:r>
            <a:r>
              <a:rPr lang="en-US" sz="2600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The frequency of use of the manuals and/ or the help system, and the time spent using these system elements.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How frequently the manual and/or help system solved the user's problem.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The proportion of user statements during the test that were positive versus critical toward the system.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The number of times the user expresses clear frustration (or clear joy). 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The proportion of users who say that they would prefer using</a:t>
            </a:r>
          </a:p>
          <a:p>
            <a:pPr>
              <a:buNone/>
            </a:pPr>
            <a:r>
              <a:rPr lang="en-US" sz="2600" dirty="0" smtClean="0"/>
              <a:t>	the system over some specified competitor.</a:t>
            </a:r>
          </a:p>
          <a:p>
            <a:pPr>
              <a:buFont typeface="Wingdings" pitchFamily="2" charset="2"/>
              <a:buChar char="Ø"/>
            </a:pPr>
            <a:endParaRPr lang="en-US" sz="2600" dirty="0" smtClean="0"/>
          </a:p>
          <a:p>
            <a:pPr>
              <a:buFont typeface="Wingdings" pitchFamily="2" charset="2"/>
              <a:buChar char="Ø"/>
            </a:pPr>
            <a:endParaRPr lang="en-US" sz="2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Performance Measurement Techniques… for Usability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3800" dirty="0" smtClean="0"/>
              <a:t>The number of times the user had to work around an unsolvable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 problem.</a:t>
            </a:r>
          </a:p>
          <a:p>
            <a:pPr>
              <a:buFont typeface="Wingdings" pitchFamily="2" charset="2"/>
              <a:buChar char="Ø"/>
            </a:pPr>
            <a:r>
              <a:rPr lang="en-US" sz="3800" dirty="0" smtClean="0"/>
              <a:t>The proportion of users using efficient working strategies compared to the users who use inefficient strategies (in case there are multiple ways of performing the tasks).</a:t>
            </a:r>
          </a:p>
          <a:p>
            <a:pPr>
              <a:buFont typeface="Wingdings" pitchFamily="2" charset="2"/>
              <a:buChar char="Ø"/>
            </a:pPr>
            <a:r>
              <a:rPr lang="en-US" sz="3800" dirty="0" smtClean="0"/>
              <a:t>The amount of </a:t>
            </a:r>
            <a:r>
              <a:rPr lang="en-US" sz="3800" dirty="0" smtClean="0">
                <a:solidFill>
                  <a:srgbClr val="FF0000"/>
                </a:solidFill>
              </a:rPr>
              <a:t>"dead" time </a:t>
            </a:r>
            <a:r>
              <a:rPr lang="en-US" sz="3800" dirty="0" smtClean="0"/>
              <a:t>when the user is not interacting with</a:t>
            </a:r>
          </a:p>
          <a:p>
            <a:pPr>
              <a:buNone/>
            </a:pPr>
            <a:r>
              <a:rPr lang="en-US" sz="3800" dirty="0" smtClean="0"/>
              <a:t> 	the system. </a:t>
            </a:r>
          </a:p>
          <a:p>
            <a:pPr>
              <a:buNone/>
            </a:pPr>
            <a:r>
              <a:rPr lang="en-US" sz="3800" dirty="0" smtClean="0"/>
              <a:t>	The system can be instrumented to distinguish between two kinds of dead time: </a:t>
            </a:r>
          </a:p>
          <a:p>
            <a:pPr>
              <a:buNone/>
            </a:pPr>
            <a:r>
              <a:rPr lang="en-US" sz="3800" dirty="0" smtClean="0"/>
              <a:t>	</a:t>
            </a:r>
            <a:r>
              <a:rPr lang="en-US" sz="3800" dirty="0" smtClean="0">
                <a:solidFill>
                  <a:srgbClr val="FF0000"/>
                </a:solidFill>
              </a:rPr>
              <a:t>response-time delays </a:t>
            </a:r>
            <a:r>
              <a:rPr lang="en-US" sz="3800" dirty="0" smtClean="0"/>
              <a:t>where the user is waiting for the system, and </a:t>
            </a:r>
          </a:p>
          <a:p>
            <a:pPr>
              <a:buNone/>
            </a:pPr>
            <a:r>
              <a:rPr lang="en-US" sz="3800" dirty="0" smtClean="0"/>
              <a:t>	</a:t>
            </a:r>
            <a:r>
              <a:rPr lang="en-US" sz="3800" dirty="0" smtClean="0">
                <a:solidFill>
                  <a:srgbClr val="FF0000"/>
                </a:solidFill>
              </a:rPr>
              <a:t>thinking-time delays </a:t>
            </a:r>
            <a:r>
              <a:rPr lang="en-US" sz="3800" dirty="0" smtClean="0"/>
              <a:t>where the system is waiting for the user. </a:t>
            </a:r>
          </a:p>
          <a:p>
            <a:pPr>
              <a:buNone/>
            </a:pPr>
            <a:r>
              <a:rPr lang="en-US" sz="3800" dirty="0" smtClean="0"/>
              <a:t> 	These two kinds of dead time should obviously be approached in different ways.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Test Budget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8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 usability laboratory or other room used for the test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Administrative assistants to schedule test users, enter data, etc.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Software developers to modify the code to include data collection or other desired test customization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test users' time: out-of-pocket expense if outside people are hired for the test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Computers used during testing and during analysis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Videotapes and other consumables: out-of-pocket expense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Between-Subjects versus Within-Subjects Testing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Often, usability testing is conducted in order to compare the usability of two or more systems/sub-systems.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If so, there are two basic ways of employing the test users: </a:t>
            </a:r>
            <a:r>
              <a:rPr lang="en-US" sz="2400" i="1" dirty="0" smtClean="0"/>
              <a:t>between-subject testing and within-subject testing.</a:t>
            </a:r>
          </a:p>
          <a:p>
            <a:pPr>
              <a:buFont typeface="Wingdings" pitchFamily="2" charset="2"/>
              <a:buChar char="Ø"/>
            </a:pPr>
            <a:r>
              <a:rPr lang="en-US" sz="2400" i="1" dirty="0" smtClean="0"/>
              <a:t>Between –subject testing :: </a:t>
            </a:r>
            <a:r>
              <a:rPr lang="en-US" sz="2400" i="1" dirty="0" smtClean="0">
                <a:solidFill>
                  <a:srgbClr val="FF0000"/>
                </a:solidFill>
              </a:rPr>
              <a:t>two user groups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33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i="1" u="sng" dirty="0" smtClean="0"/>
              <a:t>Issues related to Usability… </a:t>
            </a:r>
            <a:br>
              <a:rPr lang="en-US" sz="3600" i="1" u="sng" dirty="0" smtClean="0"/>
            </a:br>
            <a:r>
              <a:rPr lang="en-US" sz="3600" dirty="0" smtClean="0"/>
              <a:t>Reliability and Validity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Reliability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Is related to </a:t>
            </a:r>
            <a:r>
              <a:rPr lang="en-US" sz="2400" dirty="0" smtClean="0">
                <a:solidFill>
                  <a:srgbClr val="FF0000"/>
                </a:solidFill>
              </a:rPr>
              <a:t>getting the same result </a:t>
            </a:r>
            <a:r>
              <a:rPr lang="en-US" sz="2400" dirty="0" smtClean="0"/>
              <a:t>if tests are repeated again and again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Reliability </a:t>
            </a:r>
            <a:r>
              <a:rPr lang="en-US" sz="2400" dirty="0"/>
              <a:t>of usability tests is a </a:t>
            </a:r>
            <a:r>
              <a:rPr lang="en-US" sz="2400" dirty="0" smtClean="0"/>
              <a:t>major problem </a:t>
            </a:r>
            <a:r>
              <a:rPr lang="en-US" sz="2400" dirty="0"/>
              <a:t>because of the </a:t>
            </a:r>
            <a:r>
              <a:rPr lang="en-US" sz="2400" dirty="0" smtClean="0"/>
              <a:t>        huge </a:t>
            </a:r>
            <a:r>
              <a:rPr lang="en-US" sz="2400" dirty="0" smtClean="0">
                <a:solidFill>
                  <a:srgbClr val="FF0000"/>
                </a:solidFill>
              </a:rPr>
              <a:t>individual differences </a:t>
            </a:r>
            <a:r>
              <a:rPr lang="en-US" sz="2400" dirty="0"/>
              <a:t>between test users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Best users   Average Users    Naïve Users       [</a:t>
            </a:r>
            <a:r>
              <a:rPr lang="en-US" sz="2400" dirty="0"/>
              <a:t>Egan 1988</a:t>
            </a:r>
            <a:r>
              <a:rPr lang="en-US" sz="2400" dirty="0" smtClean="0"/>
              <a:t>]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Apprx</a:t>
            </a:r>
            <a:r>
              <a:rPr lang="en-US" sz="2400" dirty="0" smtClean="0"/>
              <a:t>.  10 times faster 	::	User A,B and User C,D </a:t>
            </a:r>
          </a:p>
          <a:p>
            <a:pPr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2322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Issues related to Usability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Validity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is related to the actual </a:t>
            </a:r>
            <a:r>
              <a:rPr lang="en-US" sz="2400" u="sng" dirty="0" smtClean="0">
                <a:solidFill>
                  <a:srgbClr val="FF0000"/>
                </a:solidFill>
              </a:rPr>
              <a:t>(usability) issue which should get reflected </a:t>
            </a:r>
            <a:r>
              <a:rPr lang="en-US" sz="2400" dirty="0" smtClean="0"/>
              <a:t>when one wants to test.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Are we </a:t>
            </a:r>
            <a:r>
              <a:rPr lang="en-US" sz="2400" u="sng" dirty="0" smtClean="0">
                <a:solidFill>
                  <a:srgbClr val="FF0000"/>
                </a:solidFill>
              </a:rPr>
              <a:t>targeting the right group</a:t>
            </a:r>
            <a:r>
              <a:rPr lang="en-US" sz="2400" dirty="0" smtClean="0"/>
              <a:t>??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i</a:t>
            </a:r>
            <a:r>
              <a:rPr lang="en-US" sz="2400" dirty="0" smtClean="0"/>
              <a:t>s there Methodological understanding of the test which has to be performed ?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Is this methodology </a:t>
            </a:r>
            <a:r>
              <a:rPr lang="en-US" sz="2400" dirty="0" smtClean="0">
                <a:solidFill>
                  <a:srgbClr val="FF0000"/>
                </a:solidFill>
              </a:rPr>
              <a:t>existing or not </a:t>
            </a:r>
            <a:r>
              <a:rPr lang="en-US" sz="2400" dirty="0" smtClean="0"/>
              <a:t>?</a:t>
            </a:r>
          </a:p>
          <a:p>
            <a:pPr>
              <a:buNone/>
            </a:pP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6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is </a:t>
            </a:r>
            <a:r>
              <a:rPr lang="en-US" sz="3600" dirty="0"/>
              <a:t>U</a:t>
            </a:r>
            <a:r>
              <a:rPr lang="en-US" sz="3600" dirty="0" smtClean="0"/>
              <a:t>sability Testing!!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Usability testing refers to evaluating a product or service by testing it with </a:t>
            </a:r>
            <a:r>
              <a:rPr lang="en-US" sz="2800" u="sng" dirty="0">
                <a:solidFill>
                  <a:srgbClr val="FF0000"/>
                </a:solidFill>
              </a:rPr>
              <a:t>representative </a:t>
            </a:r>
            <a:r>
              <a:rPr lang="en-US" sz="2800" dirty="0"/>
              <a:t>users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Best </a:t>
            </a:r>
            <a:r>
              <a:rPr lang="en-US" sz="2800" dirty="0"/>
              <a:t>way to understand how real users </a:t>
            </a:r>
            <a:r>
              <a:rPr lang="en-US" sz="2800" dirty="0" smtClean="0"/>
              <a:t>experience/ work.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Systematic observation under </a:t>
            </a:r>
            <a:r>
              <a:rPr lang="en-US" sz="2800" dirty="0">
                <a:solidFill>
                  <a:srgbClr val="FF0000"/>
                </a:solidFill>
              </a:rPr>
              <a:t>controlled conditions </a:t>
            </a:r>
            <a:r>
              <a:rPr lang="en-US" sz="2800" dirty="0"/>
              <a:t>to determine how well people can use the product.</a:t>
            </a:r>
            <a:endParaRPr lang="en-US" sz="24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Collecting both </a:t>
            </a:r>
            <a:r>
              <a:rPr lang="en-US" sz="2800" i="1" u="sng" dirty="0">
                <a:solidFill>
                  <a:srgbClr val="FF0000"/>
                </a:solidFill>
              </a:rPr>
              <a:t>Quantitative and Qualitative </a:t>
            </a:r>
            <a:r>
              <a:rPr lang="en-US" sz="2800" dirty="0"/>
              <a:t>data in order to   understand users'  motivations/ perceptions, in addition to their actions.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Analyzing Quantitative data by using </a:t>
            </a:r>
            <a:r>
              <a:rPr lang="en-US" sz="2800" dirty="0">
                <a:solidFill>
                  <a:srgbClr val="FF0000"/>
                </a:solidFill>
              </a:rPr>
              <a:t>statistical </a:t>
            </a:r>
            <a:r>
              <a:rPr lang="en-US" sz="2800" dirty="0" smtClean="0">
                <a:solidFill>
                  <a:srgbClr val="FF0000"/>
                </a:solidFill>
              </a:rPr>
              <a:t>techniques</a:t>
            </a:r>
            <a:r>
              <a:rPr lang="en-US" sz="2800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Analyzing Qualitative data by applying </a:t>
            </a:r>
            <a:r>
              <a:rPr lang="en-US" sz="2800" dirty="0" smtClean="0">
                <a:solidFill>
                  <a:srgbClr val="FF0000"/>
                </a:solidFill>
              </a:rPr>
              <a:t>heuristics/principles.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i="1" dirty="0" smtClean="0"/>
              <a:t>Ethical Aspects of Tests with</a:t>
            </a:r>
            <a:br>
              <a:rPr lang="en-US" sz="3600" i="1" dirty="0" smtClean="0"/>
            </a:br>
            <a:r>
              <a:rPr lang="en-US" sz="3600" i="1" dirty="0" smtClean="0"/>
              <a:t>Human Subjects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Users feel a tremendous pressure to perform, even when they are told that the purpose of the study is to test the system and not the user.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Also, They inevitably make errors and  are slow at learning the system and as a result they easily get to feel inadequate or stupid as they experience these difficulties.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Knowing the fact that they are being observed, and possibly recorded, makes the feeling of performing inadequately even more</a:t>
            </a:r>
          </a:p>
          <a:p>
            <a:pPr algn="just">
              <a:buNone/>
            </a:pPr>
            <a:r>
              <a:rPr lang="en-US" sz="2200" dirty="0" smtClean="0"/>
              <a:t> 	unpleasant to the users.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In some cases test users have been known to break down and cry during usability testing.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The experimenter should take the responsibility to make the users feel comfortable as much as possible during and after the test.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Should be informed that the purpose is to test the system and not the user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The users should be told that no information about the performance of any individual users will be revealed and specifically that their manager will not be informed about their performance.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The test session should be conducted without disruptions: typically, one should place a sign saying, </a:t>
            </a:r>
            <a:r>
              <a:rPr lang="en-US" sz="2200" i="1" dirty="0" smtClean="0"/>
              <a:t>"User test in progress- Do not disturb" </a:t>
            </a:r>
            <a:r>
              <a:rPr lang="en-US" sz="2200" dirty="0" smtClean="0"/>
              <a:t>outside the (closed) door and no mobile phones should be allowed.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The test results should be kept confidential, and reports from the test should be written in such a way that individual test users are not identified.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During testing, the experimenter should normally not interfere</a:t>
            </a:r>
          </a:p>
          <a:p>
            <a:pPr algn="just">
              <a:buNone/>
            </a:pPr>
            <a:r>
              <a:rPr lang="en-US" sz="2200" dirty="0" smtClean="0"/>
              <a:t>	with the user but should let the user discover the solutions to the</a:t>
            </a:r>
          </a:p>
          <a:p>
            <a:pPr algn="just">
              <a:buNone/>
            </a:pPr>
            <a:r>
              <a:rPr lang="en-US" sz="2200" dirty="0" smtClean="0"/>
              <a:t>	problems on his or her own should not let a user struggle endlessly with a task if the user is clearly bogged down and getting desperate.</a:t>
            </a:r>
            <a:endParaRPr lang="en-US" sz="2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i="1" dirty="0" smtClean="0"/>
              <a:t>Ethical Aspects of Tests with</a:t>
            </a:r>
            <a:br>
              <a:rPr lang="en-US" sz="3600" i="1" dirty="0" smtClean="0"/>
            </a:br>
            <a:r>
              <a:rPr lang="en-US" sz="3600" i="1" dirty="0" smtClean="0"/>
              <a:t>Human Subjects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Usability Assessment Methods </a:t>
            </a:r>
            <a:br>
              <a:rPr lang="en-US" sz="3600" dirty="0" smtClean="0"/>
            </a:br>
            <a:r>
              <a:rPr lang="en-US" sz="3600" dirty="0" smtClean="0"/>
              <a:t>beyond Testing…..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Observation</a:t>
            </a:r>
          </a:p>
          <a:p>
            <a:r>
              <a:rPr lang="en-US" dirty="0" smtClean="0"/>
              <a:t>Focus Groups</a:t>
            </a:r>
          </a:p>
          <a:p>
            <a:r>
              <a:rPr lang="en-US" dirty="0" smtClean="0"/>
              <a:t>Logging actual use</a:t>
            </a:r>
          </a:p>
          <a:p>
            <a:r>
              <a:rPr lang="en-US" dirty="0" smtClean="0"/>
              <a:t>User Feedback</a:t>
            </a:r>
          </a:p>
          <a:p>
            <a:r>
              <a:rPr lang="en-US" dirty="0"/>
              <a:t>Questionnaire</a:t>
            </a:r>
          </a:p>
          <a:p>
            <a:r>
              <a:rPr lang="en-US" dirty="0"/>
              <a:t>Interviews</a:t>
            </a:r>
          </a:p>
          <a:p>
            <a:r>
              <a:rPr lang="en-US" dirty="0" smtClean="0"/>
              <a:t>Heuristic Feedback</a:t>
            </a:r>
          </a:p>
          <a:p>
            <a:r>
              <a:rPr lang="en-US" dirty="0" smtClean="0"/>
              <a:t>Action Analysis (Performance Measures)</a:t>
            </a:r>
          </a:p>
          <a:p>
            <a:r>
              <a:rPr lang="en-US" dirty="0" smtClean="0"/>
              <a:t>Cognitive Walkthrough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Usability Testing Involves ::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724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Typically</a:t>
            </a:r>
            <a:r>
              <a:rPr lang="en-US" sz="2800" dirty="0"/>
              <a:t>, during a </a:t>
            </a:r>
            <a:r>
              <a:rPr lang="en-US" sz="2800" dirty="0" smtClean="0"/>
              <a:t>usability test</a:t>
            </a:r>
            <a:r>
              <a:rPr lang="en-US" sz="2800" dirty="0"/>
              <a:t>, </a:t>
            </a:r>
            <a:r>
              <a:rPr lang="en-US" sz="2800" u="sng" dirty="0">
                <a:solidFill>
                  <a:srgbClr val="FF0000"/>
                </a:solidFill>
              </a:rPr>
              <a:t>participants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try </a:t>
            </a:r>
            <a:r>
              <a:rPr lang="en-US" sz="2800" dirty="0"/>
              <a:t>to complete typical tasks while </a:t>
            </a:r>
            <a:r>
              <a:rPr lang="en-US" sz="2800" u="sng" dirty="0" smtClean="0">
                <a:solidFill>
                  <a:srgbClr val="FF0000"/>
                </a:solidFill>
              </a:rPr>
              <a:t>evaluators/</a:t>
            </a:r>
            <a:r>
              <a:rPr lang="en-US" sz="2800" u="sng" dirty="0">
                <a:solidFill>
                  <a:srgbClr val="FF0000"/>
                </a:solidFill>
              </a:rPr>
              <a:t>observers</a:t>
            </a:r>
            <a:r>
              <a:rPr lang="en-US" sz="2800" u="sng" dirty="0" smtClean="0"/>
              <a:t> </a:t>
            </a:r>
            <a:r>
              <a:rPr lang="en-US" sz="2800" dirty="0"/>
              <a:t>watch, listen and takes notes. 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Later on this collected data  is analyzed either qualitatively or quantitatively or both ways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and helps in determining the </a:t>
            </a:r>
            <a:r>
              <a:rPr lang="en-US" sz="2800" u="sng" dirty="0">
                <a:solidFill>
                  <a:srgbClr val="00B0F0"/>
                </a:solidFill>
              </a:rPr>
              <a:t>participant's satisfaction </a:t>
            </a:r>
            <a:r>
              <a:rPr lang="en-US" sz="2800" dirty="0"/>
              <a:t>with the product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The </a:t>
            </a:r>
            <a:r>
              <a:rPr lang="en-US" sz="2800" dirty="0" smtClean="0"/>
              <a:t>basic goal of this testing is </a:t>
            </a:r>
            <a:r>
              <a:rPr lang="en-US" sz="2800" dirty="0"/>
              <a:t>to identify </a:t>
            </a:r>
            <a:r>
              <a:rPr lang="en-US" sz="2800" u="sng" dirty="0" smtClean="0">
                <a:solidFill>
                  <a:srgbClr val="FF0000"/>
                </a:solidFill>
              </a:rPr>
              <a:t>usability problems/issues.</a:t>
            </a:r>
            <a:endParaRPr lang="en-US" sz="2800" u="sng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8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What Usability testing is not…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Simply </a:t>
            </a:r>
            <a:r>
              <a:rPr lang="en-US" sz="2800" dirty="0"/>
              <a:t>gathering opinions on an object or </a:t>
            </a:r>
            <a:r>
              <a:rPr lang="en-US" sz="2800" dirty="0" smtClean="0"/>
              <a:t>system.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Targeting right set of questions with wrong set of people.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Targeting right group but with wrong set of questions.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Just having a casual conversation with the users.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What Usability Testing Involves ??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Rather than showing users a rough draft and asking general questions,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Usability testing involves a clear agenda with a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pre-specified objective, </a:t>
            </a:r>
            <a:r>
              <a:rPr lang="en-US" sz="2800" dirty="0" smtClean="0">
                <a:solidFill>
                  <a:srgbClr val="FF0000"/>
                </a:solidFill>
              </a:rPr>
              <a:t>right kind of users to 	target, things </a:t>
            </a:r>
            <a:r>
              <a:rPr lang="en-US" sz="2800" dirty="0" smtClean="0">
                <a:solidFill>
                  <a:srgbClr val="FF0000"/>
                </a:solidFill>
              </a:rPr>
              <a:t>to measure and </a:t>
            </a:r>
            <a:r>
              <a:rPr lang="en-US" sz="2800" dirty="0" smtClean="0">
                <a:solidFill>
                  <a:srgbClr val="FF0000"/>
                </a:solidFill>
              </a:rPr>
              <a:t>analysis </a:t>
            </a:r>
            <a:r>
              <a:rPr lang="en-US" sz="2800" dirty="0" smtClean="0">
                <a:solidFill>
                  <a:srgbClr val="FF0000"/>
                </a:solidFill>
              </a:rPr>
              <a:t>technique</a:t>
            </a:r>
            <a:r>
              <a:rPr lang="en-US" sz="2800" dirty="0" smtClean="0"/>
              <a:t>. 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(a case study</a:t>
            </a:r>
            <a:r>
              <a:rPr lang="en-US" sz="1800" i="1" dirty="0" smtClean="0"/>
              <a:t>) </a:t>
            </a:r>
            <a:r>
              <a:rPr lang="en-US" sz="1800" b="1" i="1" dirty="0"/>
              <a:t>E-Ticketing as a New Way of Buying Tickets: Malaysian Perceptions </a:t>
            </a:r>
            <a:endParaRPr lang="en-US" sz="1800" b="1" i="1" dirty="0" smtClean="0"/>
          </a:p>
          <a:p>
            <a:pPr marL="457200" lvl="1" indent="0">
              <a:buNone/>
            </a:pPr>
            <a:r>
              <a:rPr lang="en-US" sz="1200" i="1" dirty="0" smtClean="0"/>
              <a:t>(</a:t>
            </a:r>
            <a:r>
              <a:rPr lang="en-US" sz="1200" i="1" dirty="0" err="1" smtClean="0"/>
              <a:t>Ainin</a:t>
            </a:r>
            <a:r>
              <a:rPr lang="en-US" sz="1200" i="1" dirty="0" smtClean="0"/>
              <a:t> </a:t>
            </a:r>
            <a:r>
              <a:rPr lang="en-US" sz="1200" i="1" dirty="0" err="1"/>
              <a:t>Sulaiman</a:t>
            </a:r>
            <a:r>
              <a:rPr lang="en-US" sz="1200" i="1" dirty="0"/>
              <a:t>*, Josephine Ng and </a:t>
            </a:r>
            <a:r>
              <a:rPr lang="en-US" sz="1200" i="1" dirty="0" err="1"/>
              <a:t>Suhana</a:t>
            </a:r>
            <a:r>
              <a:rPr lang="en-US" sz="1200" i="1" dirty="0"/>
              <a:t> </a:t>
            </a:r>
            <a:r>
              <a:rPr lang="en-US" sz="1200" i="1" dirty="0" err="1"/>
              <a:t>Mohezar</a:t>
            </a:r>
            <a:r>
              <a:rPr lang="en-US" sz="1200" i="1" dirty="0"/>
              <a:t>** Faculty of Business and Accountancy, University of Malaya, 50603 Kuala </a:t>
            </a:r>
            <a:r>
              <a:rPr lang="en-US" sz="1200" i="1" dirty="0" smtClean="0"/>
              <a:t>Lumpur</a:t>
            </a:r>
            <a:r>
              <a:rPr lang="en-US" sz="1200" i="1" dirty="0"/>
              <a:t> </a:t>
            </a:r>
            <a:r>
              <a:rPr lang="en-US" sz="1200" i="1" dirty="0" smtClean="0"/>
              <a:t>)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400" dirty="0" smtClean="0"/>
              <a:t>For example: instead of finding out how many users prefer to purchase paper airline tickets rather than e-tickets ??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What are the customers attitude (How many in number ) to these new tickets?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How much time in seconds/ minutes users take to complete/identify a particular feature</a:t>
            </a:r>
            <a:r>
              <a:rPr lang="en-US" sz="2000" dirty="0">
                <a:solidFill>
                  <a:schemeClr val="tx2"/>
                </a:solidFill>
              </a:rPr>
              <a:t>? Is the interfacing for obtaining tickets is poor/good?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Are they concerned about security? (are they posing questions? Are they asking authorities/ awareness)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How much microseconds the GUI takes to get uploaded?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 Usability Testing Involves..</a:t>
            </a:r>
            <a:br>
              <a:rPr lang="en-US" sz="36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434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Usability Testing goal is..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	To </a:t>
            </a:r>
            <a:r>
              <a:rPr lang="en-US" i="1" dirty="0"/>
              <a:t>clarify the </a:t>
            </a:r>
            <a:r>
              <a:rPr lang="en-US" i="1" u="sng" dirty="0"/>
              <a:t>purpose</a:t>
            </a:r>
            <a:r>
              <a:rPr lang="en-US" i="1" dirty="0"/>
              <a:t> </a:t>
            </a:r>
            <a:r>
              <a:rPr lang="en-US" i="1" dirty="0" smtClean="0"/>
              <a:t>of the </a:t>
            </a:r>
            <a:r>
              <a:rPr lang="en-US" i="1" dirty="0"/>
              <a:t>test since it will have significant impact on the kind of testing </a:t>
            </a:r>
            <a:r>
              <a:rPr lang="en-US" i="1" dirty="0" smtClean="0"/>
              <a:t>to be </a:t>
            </a:r>
            <a:r>
              <a:rPr lang="en-US" i="1" dirty="0"/>
              <a:t>done</a:t>
            </a:r>
            <a:r>
              <a:rPr lang="en-US" i="1" dirty="0" smtClean="0"/>
              <a:t>. </a:t>
            </a:r>
            <a:r>
              <a:rPr lang="en-US" sz="2000" i="1" dirty="0"/>
              <a:t>(and later on it will be somewhere dependent on the success of the </a:t>
            </a:r>
            <a:r>
              <a:rPr lang="en-US" sz="2000" i="1" dirty="0" smtClean="0"/>
              <a:t>product).</a:t>
            </a:r>
            <a:endParaRPr lang="en-US" i="1" dirty="0" smtClean="0"/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Purpose: : so that we know what kind of data we need to collect and why? And also ways to analyze it</a:t>
            </a:r>
            <a:endParaRPr lang="en-US" sz="2400" i="1" dirty="0"/>
          </a:p>
          <a:p>
            <a:pPr>
              <a:buNone/>
            </a:pPr>
            <a:r>
              <a:rPr lang="en-US" i="1" dirty="0" smtClean="0"/>
              <a:t>		</a:t>
            </a:r>
          </a:p>
          <a:p>
            <a:pPr>
              <a:buNone/>
            </a:pPr>
            <a:endParaRPr lang="en-US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868362"/>
          </a:xfrm>
        </p:spPr>
        <p:txBody>
          <a:bodyPr>
            <a:noAutofit/>
          </a:bodyPr>
          <a:lstStyle/>
          <a:p>
            <a:r>
              <a:rPr lang="en-US" sz="3600" dirty="0" smtClean="0"/>
              <a:t>A Test Plan..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181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4400" i="1" dirty="0" smtClean="0">
                <a:solidFill>
                  <a:srgbClr val="FF0000"/>
                </a:solidFill>
              </a:rPr>
              <a:t>A </a:t>
            </a:r>
            <a:r>
              <a:rPr lang="en-US" sz="4400" i="1" dirty="0">
                <a:solidFill>
                  <a:srgbClr val="FF0000"/>
                </a:solidFill>
              </a:rPr>
              <a:t>test plan should be written down before the start of the test </a:t>
            </a:r>
            <a:r>
              <a:rPr lang="en-US" sz="4400" i="1" dirty="0" smtClean="0">
                <a:solidFill>
                  <a:srgbClr val="FF0000"/>
                </a:solidFill>
              </a:rPr>
              <a:t>and should </a:t>
            </a:r>
            <a:r>
              <a:rPr lang="en-US" sz="4400" i="1" dirty="0">
                <a:solidFill>
                  <a:srgbClr val="FF0000"/>
                </a:solidFill>
              </a:rPr>
              <a:t>address the following issues</a:t>
            </a:r>
            <a:r>
              <a:rPr lang="en-US" sz="4400" i="1" dirty="0" smtClean="0">
                <a:solidFill>
                  <a:srgbClr val="FF0000"/>
                </a:solidFill>
              </a:rPr>
              <a:t>: (5W and H Framework)</a:t>
            </a:r>
            <a:endParaRPr lang="en-US" sz="4400" i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4400" i="1" dirty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4400" dirty="0" smtClean="0"/>
              <a:t>What </a:t>
            </a:r>
            <a:r>
              <a:rPr lang="en-US" sz="4400" dirty="0"/>
              <a:t>do you want to achieve</a:t>
            </a:r>
            <a:r>
              <a:rPr lang="en-US" sz="4400" dirty="0" smtClean="0"/>
              <a:t>?  :: The goal of the test</a:t>
            </a:r>
          </a:p>
          <a:p>
            <a:pPr algn="just">
              <a:buFont typeface="Wingdings" pitchFamily="2" charset="2"/>
              <a:buChar char="Ø"/>
            </a:pPr>
            <a:r>
              <a:rPr lang="en-US" sz="4400" dirty="0" smtClean="0"/>
              <a:t>Where </a:t>
            </a:r>
            <a:r>
              <a:rPr lang="en-US" sz="4400" dirty="0"/>
              <a:t>and when will the test take place?</a:t>
            </a:r>
          </a:p>
          <a:p>
            <a:pPr algn="just">
              <a:buFont typeface="Wingdings" pitchFamily="2" charset="2"/>
              <a:buChar char="Ø"/>
            </a:pPr>
            <a:r>
              <a:rPr lang="en-US" sz="4400" dirty="0" smtClean="0"/>
              <a:t>How </a:t>
            </a:r>
            <a:r>
              <a:rPr lang="en-US" sz="4400" dirty="0"/>
              <a:t>long is each test session expected to take?</a:t>
            </a:r>
          </a:p>
          <a:p>
            <a:pPr algn="just">
              <a:buFont typeface="Wingdings" pitchFamily="2" charset="2"/>
              <a:buChar char="Ø"/>
            </a:pPr>
            <a:r>
              <a:rPr lang="en-US" sz="4400" dirty="0" smtClean="0"/>
              <a:t>What </a:t>
            </a:r>
            <a:r>
              <a:rPr lang="en-US" sz="4400" dirty="0"/>
              <a:t>computer support will be needed for the test?</a:t>
            </a:r>
          </a:p>
          <a:p>
            <a:pPr algn="just">
              <a:buFont typeface="Wingdings" pitchFamily="2" charset="2"/>
              <a:buChar char="Ø"/>
            </a:pPr>
            <a:r>
              <a:rPr lang="en-US" sz="4400" dirty="0" smtClean="0"/>
              <a:t>What </a:t>
            </a:r>
            <a:r>
              <a:rPr lang="en-US" sz="4400" dirty="0"/>
              <a:t>software needs to be ready for the test?</a:t>
            </a:r>
          </a:p>
          <a:p>
            <a:pPr algn="just">
              <a:buFont typeface="Wingdings" pitchFamily="2" charset="2"/>
              <a:buChar char="Ø"/>
            </a:pPr>
            <a:r>
              <a:rPr lang="en-US" sz="4400" dirty="0" smtClean="0"/>
              <a:t>What </a:t>
            </a:r>
            <a:r>
              <a:rPr lang="en-US" sz="4400" dirty="0"/>
              <a:t>should the state of the system be at the start of the test</a:t>
            </a:r>
            <a:r>
              <a:rPr lang="en-US" sz="4400" dirty="0" smtClean="0"/>
              <a:t>?</a:t>
            </a:r>
          </a:p>
          <a:p>
            <a:pPr algn="just">
              <a:buFont typeface="Wingdings" pitchFamily="2" charset="2"/>
              <a:buChar char="Ø"/>
            </a:pPr>
            <a:r>
              <a:rPr lang="en-US" sz="4400" dirty="0" smtClean="0"/>
              <a:t>What should the system/network load and response times be? If possible, the system should not be unrealistically slow and also it should  not be unrealistically fast because it is run on a system or network with no other users.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1752</Words>
  <Application>Microsoft Office PowerPoint</Application>
  <PresentationFormat>On-screen Show (4:3)</PresentationFormat>
  <Paragraphs>217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Office Theme</vt:lpstr>
      <vt:lpstr>Usability/ User Experience Testing</vt:lpstr>
      <vt:lpstr>What is Usability Testing!!</vt:lpstr>
      <vt:lpstr>What is Usability Testing!!</vt:lpstr>
      <vt:lpstr>Usability Testing Involves :: </vt:lpstr>
      <vt:lpstr>What Usability testing is not… </vt:lpstr>
      <vt:lpstr>What Usability Testing Involves ?? </vt:lpstr>
      <vt:lpstr>PowerPoint Presentation</vt:lpstr>
      <vt:lpstr>Usability Testing goal is..</vt:lpstr>
      <vt:lpstr>A Test Plan.. </vt:lpstr>
      <vt:lpstr>Test Plan </vt:lpstr>
      <vt:lpstr>Pilot testing </vt:lpstr>
      <vt:lpstr>During pilot testing… observations</vt:lpstr>
      <vt:lpstr>Test Users</vt:lpstr>
      <vt:lpstr>Stages of a Test</vt:lpstr>
      <vt:lpstr>Usability Laboratories</vt:lpstr>
      <vt:lpstr>Usability Laboratories</vt:lpstr>
      <vt:lpstr>Usability Laboratories</vt:lpstr>
      <vt:lpstr>Usability Laboratories</vt:lpstr>
      <vt:lpstr>Model of Usability Measurement</vt:lpstr>
      <vt:lpstr>Model of Usability Measurement</vt:lpstr>
      <vt:lpstr>Model of Usability Measurement</vt:lpstr>
      <vt:lpstr>Model of Usability Measurement</vt:lpstr>
      <vt:lpstr>Performance Measurement Techniques… for Usability</vt:lpstr>
      <vt:lpstr>Performance Measurement Techniques… for Usability</vt:lpstr>
      <vt:lpstr>Performance Measurement Techniques… for Usability</vt:lpstr>
      <vt:lpstr>Test Budget</vt:lpstr>
      <vt:lpstr>Between-Subjects versus Within-Subjects Testing</vt:lpstr>
      <vt:lpstr>Issues related to Usability…  Reliability and Validity</vt:lpstr>
      <vt:lpstr>Issues related to Usability</vt:lpstr>
      <vt:lpstr>Ethical Aspects of Tests with Human Subjects</vt:lpstr>
      <vt:lpstr>Ethical Aspects of Tests with Human Subjects</vt:lpstr>
      <vt:lpstr>Usability Assessment Methods  beyond Testing…..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102</cp:revision>
  <cp:lastPrinted>2018-10-05T19:26:06Z</cp:lastPrinted>
  <dcterms:created xsi:type="dcterms:W3CDTF">2015-09-22T09:05:47Z</dcterms:created>
  <dcterms:modified xsi:type="dcterms:W3CDTF">2024-03-27T03:44:48Z</dcterms:modified>
</cp:coreProperties>
</file>