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63" r:id="rId4"/>
    <p:sldId id="260" r:id="rId5"/>
    <p:sldId id="279" r:id="rId6"/>
    <p:sldId id="280" r:id="rId7"/>
    <p:sldId id="281" r:id="rId8"/>
    <p:sldId id="282" r:id="rId9"/>
    <p:sldId id="284" r:id="rId10"/>
    <p:sldId id="285"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0" d="100"/>
          <a:sy n="80" d="100"/>
        </p:scale>
        <p:origin x="14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08618-C8B0-40F0-9017-1C7EBDB69449}"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E751B-76C5-481C-AB63-DB23DC186751}" type="slidenum">
              <a:rPr lang="en-IN" smtClean="0"/>
              <a:t>‹#›</a:t>
            </a:fld>
            <a:endParaRPr lang="en-IN"/>
          </a:p>
        </p:txBody>
      </p:sp>
    </p:spTree>
    <p:extLst>
      <p:ext uri="{BB962C8B-B14F-4D97-AF65-F5344CB8AC3E}">
        <p14:creationId xmlns:p14="http://schemas.microsoft.com/office/powerpoint/2010/main" val="690917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1</a:t>
            </a:fld>
            <a:endParaRPr lang="en-IN"/>
          </a:p>
        </p:txBody>
      </p:sp>
    </p:spTree>
    <p:extLst>
      <p:ext uri="{BB962C8B-B14F-4D97-AF65-F5344CB8AC3E}">
        <p14:creationId xmlns:p14="http://schemas.microsoft.com/office/powerpoint/2010/main" val="353389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10</a:t>
            </a:fld>
            <a:endParaRPr lang="en-IN"/>
          </a:p>
        </p:txBody>
      </p:sp>
    </p:spTree>
    <p:extLst>
      <p:ext uri="{BB962C8B-B14F-4D97-AF65-F5344CB8AC3E}">
        <p14:creationId xmlns:p14="http://schemas.microsoft.com/office/powerpoint/2010/main" val="2916252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2</a:t>
            </a:fld>
            <a:endParaRPr lang="en-IN"/>
          </a:p>
        </p:txBody>
      </p:sp>
    </p:spTree>
    <p:extLst>
      <p:ext uri="{BB962C8B-B14F-4D97-AF65-F5344CB8AC3E}">
        <p14:creationId xmlns:p14="http://schemas.microsoft.com/office/powerpoint/2010/main" val="3906654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3</a:t>
            </a:fld>
            <a:endParaRPr lang="en-IN"/>
          </a:p>
        </p:txBody>
      </p:sp>
    </p:spTree>
    <p:extLst>
      <p:ext uri="{BB962C8B-B14F-4D97-AF65-F5344CB8AC3E}">
        <p14:creationId xmlns:p14="http://schemas.microsoft.com/office/powerpoint/2010/main" val="219226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4</a:t>
            </a:fld>
            <a:endParaRPr lang="en-IN"/>
          </a:p>
        </p:txBody>
      </p:sp>
    </p:spTree>
    <p:extLst>
      <p:ext uri="{BB962C8B-B14F-4D97-AF65-F5344CB8AC3E}">
        <p14:creationId xmlns:p14="http://schemas.microsoft.com/office/powerpoint/2010/main" val="418383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5</a:t>
            </a:fld>
            <a:endParaRPr lang="en-IN"/>
          </a:p>
        </p:txBody>
      </p:sp>
    </p:spTree>
    <p:extLst>
      <p:ext uri="{BB962C8B-B14F-4D97-AF65-F5344CB8AC3E}">
        <p14:creationId xmlns:p14="http://schemas.microsoft.com/office/powerpoint/2010/main" val="867165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6</a:t>
            </a:fld>
            <a:endParaRPr lang="en-IN"/>
          </a:p>
        </p:txBody>
      </p:sp>
    </p:spTree>
    <p:extLst>
      <p:ext uri="{BB962C8B-B14F-4D97-AF65-F5344CB8AC3E}">
        <p14:creationId xmlns:p14="http://schemas.microsoft.com/office/powerpoint/2010/main" val="3626696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7</a:t>
            </a:fld>
            <a:endParaRPr lang="en-IN"/>
          </a:p>
        </p:txBody>
      </p:sp>
    </p:spTree>
    <p:extLst>
      <p:ext uri="{BB962C8B-B14F-4D97-AF65-F5344CB8AC3E}">
        <p14:creationId xmlns:p14="http://schemas.microsoft.com/office/powerpoint/2010/main" val="2883830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8</a:t>
            </a:fld>
            <a:endParaRPr lang="en-IN"/>
          </a:p>
        </p:txBody>
      </p:sp>
    </p:spTree>
    <p:extLst>
      <p:ext uri="{BB962C8B-B14F-4D97-AF65-F5344CB8AC3E}">
        <p14:creationId xmlns:p14="http://schemas.microsoft.com/office/powerpoint/2010/main" val="111851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DE751B-76C5-481C-AB63-DB23DC186751}" type="slidenum">
              <a:rPr lang="en-IN" smtClean="0"/>
              <a:t>9</a:t>
            </a:fld>
            <a:endParaRPr lang="en-IN"/>
          </a:p>
        </p:txBody>
      </p:sp>
    </p:spTree>
    <p:extLst>
      <p:ext uri="{BB962C8B-B14F-4D97-AF65-F5344CB8AC3E}">
        <p14:creationId xmlns:p14="http://schemas.microsoft.com/office/powerpoint/2010/main" val="1131999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5" name="Title 1"/>
          <p:cNvSpPr>
            <a:spLocks noGrp="1"/>
          </p:cNvSpPr>
          <p:nvPr>
            <p:ph type="title"/>
          </p:nvPr>
        </p:nvSpPr>
        <p:spPr>
          <a:xfrm>
            <a:off x="711200" y="1104900"/>
            <a:ext cx="8506870" cy="533400"/>
          </a:xfrm>
        </p:spPr>
        <p:txBody>
          <a:bodyPr>
            <a:normAutofit/>
          </a:bodyPr>
          <a:lstStyle>
            <a:lvl1pPr marL="0" algn="l" defTabSz="914400" rtl="0" eaLnBrk="1" latinLnBrk="0" hangingPunct="1">
              <a:tabLst>
                <a:tab pos="5486400" algn="l"/>
              </a:tabLst>
              <a:defRPr lang="en-US" sz="2800" kern="1200" dirty="0">
                <a:solidFill>
                  <a:srgbClr val="6D6E71"/>
                </a:solidFill>
                <a:latin typeface="Walkway Bold" panose="00000400000000000000" pitchFamily="2" charset="0"/>
                <a:ea typeface="+mn-ea"/>
                <a:cs typeface="+mn-cs"/>
              </a:defRPr>
            </a:lvl1pPr>
          </a:lstStyle>
          <a:p>
            <a:endParaRPr lang="en-US" dirty="0"/>
          </a:p>
        </p:txBody>
      </p:sp>
      <p:sp>
        <p:nvSpPr>
          <p:cNvPr id="12" name="Slide Number Placeholder 5"/>
          <p:cNvSpPr txBox="1">
            <a:spLocks/>
          </p:cNvSpPr>
          <p:nvPr userDrawn="1"/>
        </p:nvSpPr>
        <p:spPr>
          <a:xfrm>
            <a:off x="4368800" y="6492876"/>
            <a:ext cx="2844800" cy="365125"/>
          </a:xfrm>
          <a:prstGeom prst="rect">
            <a:avLst/>
          </a:prstGeom>
        </p:spPr>
        <p:txBody>
          <a:bodyPr vert="horz" lIns="91440" tIns="45720" rIns="91440" bIns="45720" rtlCol="0" anchor="ct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2A00B6A-2602-49F7-8979-91D2E8990632}"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3" name="Rectangle 12"/>
          <p:cNvSpPr/>
          <p:nvPr userDrawn="1"/>
        </p:nvSpPr>
        <p:spPr>
          <a:xfrm>
            <a:off x="711200" y="647700"/>
            <a:ext cx="11480800" cy="76200"/>
          </a:xfrm>
          <a:prstGeom prst="rect">
            <a:avLst/>
          </a:prstGeom>
          <a:solidFill>
            <a:schemeClr val="tx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p:cNvSpPr/>
          <p:nvPr userDrawn="1"/>
        </p:nvSpPr>
        <p:spPr>
          <a:xfrm>
            <a:off x="0" y="647700"/>
            <a:ext cx="650787" cy="76200"/>
          </a:xfrm>
          <a:prstGeom prst="rect">
            <a:avLst/>
          </a:prstGeom>
          <a:solidFill>
            <a:srgbClr val="CA2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p>
        </p:txBody>
      </p:sp>
      <p:pic>
        <p:nvPicPr>
          <p:cNvPr id="3" name="Picture 2" descr="Logo, company name&#10;&#10;Description automatically generated">
            <a:extLst>
              <a:ext uri="{FF2B5EF4-FFF2-40B4-BE49-F238E27FC236}">
                <a16:creationId xmlns:a16="http://schemas.microsoft.com/office/drawing/2014/main" id="{A04DA975-F00C-4C56-896A-CCA169CF36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44991" y="36527"/>
            <a:ext cx="560193" cy="552413"/>
          </a:xfrm>
          <a:prstGeom prst="rect">
            <a:avLst/>
          </a:prstGeom>
        </p:spPr>
      </p:pic>
    </p:spTree>
    <p:extLst>
      <p:ext uri="{BB962C8B-B14F-4D97-AF65-F5344CB8AC3E}">
        <p14:creationId xmlns:p14="http://schemas.microsoft.com/office/powerpoint/2010/main" val="274824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6E5984-BD22-4837-8CBE-37298BCB224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E04B96-A2AF-4D52-9E38-661B7291A4C9}"/>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B40FD6-64DC-43D0-8135-CE0AC5A633B5}"/>
              </a:ext>
            </a:extLst>
          </p:cNvPr>
          <p:cNvSpPr>
            <a:spLocks noGrp="1"/>
          </p:cNvSpPr>
          <p:nvPr>
            <p:ph type="dt" sz="half" idx="10"/>
          </p:nvPr>
        </p:nvSpPr>
        <p:spPr/>
        <p:txBody>
          <a:bodyPr/>
          <a:lstStyle/>
          <a:p>
            <a:fld id="{09D1E4F4-F565-418F-BE5C-A28479FEFE1C}" type="datetimeFigureOut">
              <a:rPr lang="en-IN" smtClean="0"/>
              <a:t>14-04-2024</a:t>
            </a:fld>
            <a:endParaRPr lang="en-IN"/>
          </a:p>
        </p:txBody>
      </p:sp>
      <p:sp>
        <p:nvSpPr>
          <p:cNvPr id="5" name="Footer Placeholder 4">
            <a:extLst>
              <a:ext uri="{FF2B5EF4-FFF2-40B4-BE49-F238E27FC236}">
                <a16:creationId xmlns:a16="http://schemas.microsoft.com/office/drawing/2014/main" id="{8177AB26-F304-4A41-BFB7-316CAD0ABE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D97B5-B831-4E16-8F01-6122F232ACDE}"/>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245151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A5005-6D67-47C4-8732-81AA77C97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FE7647-FDB1-43B7-BFD1-9AC00CF93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43D4AC5-C249-4855-A695-B9A2E62870D8}"/>
              </a:ext>
            </a:extLst>
          </p:cNvPr>
          <p:cNvSpPr>
            <a:spLocks noGrp="1"/>
          </p:cNvSpPr>
          <p:nvPr>
            <p:ph type="dt" sz="half" idx="10"/>
          </p:nvPr>
        </p:nvSpPr>
        <p:spPr/>
        <p:txBody>
          <a:bodyPr/>
          <a:lstStyle/>
          <a:p>
            <a:fld id="{DCD93FCB-1712-4C32-B8CE-9D93E0954E9A}" type="datetimeFigureOut">
              <a:rPr lang="en-IN" smtClean="0"/>
              <a:t>14-04-2024</a:t>
            </a:fld>
            <a:endParaRPr lang="en-IN"/>
          </a:p>
        </p:txBody>
      </p:sp>
      <p:sp>
        <p:nvSpPr>
          <p:cNvPr id="5" name="Footer Placeholder 4">
            <a:extLst>
              <a:ext uri="{FF2B5EF4-FFF2-40B4-BE49-F238E27FC236}">
                <a16:creationId xmlns:a16="http://schemas.microsoft.com/office/drawing/2014/main" id="{B4818BB5-1480-42BA-833E-D742C0E22C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20E67-1C54-491C-B021-BBEB300E31DB}"/>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2800538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74F99-85A6-43FA-B77F-D178CCF529DD}"/>
              </a:ext>
            </a:extLst>
          </p:cNvPr>
          <p:cNvSpPr>
            <a:spLocks noGrp="1"/>
          </p:cNvSpPr>
          <p:nvPr>
            <p:ph type="dt" sz="half" idx="10"/>
          </p:nvPr>
        </p:nvSpPr>
        <p:spPr/>
        <p:txBody>
          <a:bodyPr/>
          <a:lstStyle/>
          <a:p>
            <a:fld id="{DCD93FCB-1712-4C32-B8CE-9D93E0954E9A}" type="datetimeFigureOut">
              <a:rPr lang="en-IN" smtClean="0"/>
              <a:t>14-04-2024</a:t>
            </a:fld>
            <a:endParaRPr lang="en-IN"/>
          </a:p>
        </p:txBody>
      </p:sp>
      <p:sp>
        <p:nvSpPr>
          <p:cNvPr id="3" name="Footer Placeholder 2">
            <a:extLst>
              <a:ext uri="{FF2B5EF4-FFF2-40B4-BE49-F238E27FC236}">
                <a16:creationId xmlns:a16="http://schemas.microsoft.com/office/drawing/2014/main" id="{56F7543F-B456-495B-8BAC-4CC029D9DDD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8C68B0-285D-4A0C-BECD-0A5B6DEEE00B}"/>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1689141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9FDF-D0A7-4424-A261-84BFCD7DC0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EB36AB-CD8A-420E-A3D1-64DDCA53E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F45C05-AF8D-402E-BB45-F8C7CAED1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2C0AB-59F9-4D68-ACDC-962E55C66AD9}"/>
              </a:ext>
            </a:extLst>
          </p:cNvPr>
          <p:cNvSpPr>
            <a:spLocks noGrp="1"/>
          </p:cNvSpPr>
          <p:nvPr>
            <p:ph type="dt" sz="half" idx="10"/>
          </p:nvPr>
        </p:nvSpPr>
        <p:spPr/>
        <p:txBody>
          <a:bodyPr/>
          <a:lstStyle/>
          <a:p>
            <a:fld id="{DCD93FCB-1712-4C32-B8CE-9D93E0954E9A}" type="datetimeFigureOut">
              <a:rPr lang="en-IN" smtClean="0"/>
              <a:t>14-04-2024</a:t>
            </a:fld>
            <a:endParaRPr lang="en-IN"/>
          </a:p>
        </p:txBody>
      </p:sp>
      <p:sp>
        <p:nvSpPr>
          <p:cNvPr id="6" name="Footer Placeholder 5">
            <a:extLst>
              <a:ext uri="{FF2B5EF4-FFF2-40B4-BE49-F238E27FC236}">
                <a16:creationId xmlns:a16="http://schemas.microsoft.com/office/drawing/2014/main" id="{EB7113FB-7643-48EC-8C09-5ABADBAEF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B8534-E413-4848-B944-79BE5ED201A0}"/>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946537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DC90-76A0-485E-A8D4-154B26DA70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BF07D4-A859-4958-A6C2-379CB9BABF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B4582D-CB33-4878-870B-7D10D5CC5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FD50B-7A14-4ACD-AC44-E72788AFFF86}"/>
              </a:ext>
            </a:extLst>
          </p:cNvPr>
          <p:cNvSpPr>
            <a:spLocks noGrp="1"/>
          </p:cNvSpPr>
          <p:nvPr>
            <p:ph type="dt" sz="half" idx="10"/>
          </p:nvPr>
        </p:nvSpPr>
        <p:spPr/>
        <p:txBody>
          <a:bodyPr/>
          <a:lstStyle/>
          <a:p>
            <a:fld id="{DCD93FCB-1712-4C32-B8CE-9D93E0954E9A}" type="datetimeFigureOut">
              <a:rPr lang="en-IN" smtClean="0"/>
              <a:t>14-04-2024</a:t>
            </a:fld>
            <a:endParaRPr lang="en-IN"/>
          </a:p>
        </p:txBody>
      </p:sp>
      <p:sp>
        <p:nvSpPr>
          <p:cNvPr id="6" name="Footer Placeholder 5">
            <a:extLst>
              <a:ext uri="{FF2B5EF4-FFF2-40B4-BE49-F238E27FC236}">
                <a16:creationId xmlns:a16="http://schemas.microsoft.com/office/drawing/2014/main" id="{0D9B99ED-4AB1-4C72-8B80-8C3F0159B4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FE7011-5CFC-413F-A7AF-CF4DC4E4889C}"/>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3134994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5129-DFF8-4EB2-8C90-4A057A7587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C9A6FB-474D-44A3-A168-48F75E7D6F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BF396-A61F-4930-8692-84F41861F725}"/>
              </a:ext>
            </a:extLst>
          </p:cNvPr>
          <p:cNvSpPr>
            <a:spLocks noGrp="1"/>
          </p:cNvSpPr>
          <p:nvPr>
            <p:ph type="dt" sz="half" idx="10"/>
          </p:nvPr>
        </p:nvSpPr>
        <p:spPr/>
        <p:txBody>
          <a:bodyPr/>
          <a:lstStyle/>
          <a:p>
            <a:fld id="{DCD93FCB-1712-4C32-B8CE-9D93E0954E9A}" type="datetimeFigureOut">
              <a:rPr lang="en-IN" smtClean="0"/>
              <a:t>14-04-2024</a:t>
            </a:fld>
            <a:endParaRPr lang="en-IN"/>
          </a:p>
        </p:txBody>
      </p:sp>
      <p:sp>
        <p:nvSpPr>
          <p:cNvPr id="5" name="Footer Placeholder 4">
            <a:extLst>
              <a:ext uri="{FF2B5EF4-FFF2-40B4-BE49-F238E27FC236}">
                <a16:creationId xmlns:a16="http://schemas.microsoft.com/office/drawing/2014/main" id="{DD1912AF-783B-4AA1-A4FD-E7899FBB6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D09EE-9E41-4B28-928A-BBFD4FECBFC8}"/>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2769743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934ADF-D6A8-423D-94C5-898659067C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4A83DE-947A-4910-86CA-D0B9BCCE3E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26362-9D2F-4591-925D-61AC0EAEB517}"/>
              </a:ext>
            </a:extLst>
          </p:cNvPr>
          <p:cNvSpPr>
            <a:spLocks noGrp="1"/>
          </p:cNvSpPr>
          <p:nvPr>
            <p:ph type="dt" sz="half" idx="10"/>
          </p:nvPr>
        </p:nvSpPr>
        <p:spPr/>
        <p:txBody>
          <a:bodyPr/>
          <a:lstStyle/>
          <a:p>
            <a:fld id="{DCD93FCB-1712-4C32-B8CE-9D93E0954E9A}" type="datetimeFigureOut">
              <a:rPr lang="en-IN" smtClean="0"/>
              <a:t>14-04-2024</a:t>
            </a:fld>
            <a:endParaRPr lang="en-IN"/>
          </a:p>
        </p:txBody>
      </p:sp>
      <p:sp>
        <p:nvSpPr>
          <p:cNvPr id="5" name="Footer Placeholder 4">
            <a:extLst>
              <a:ext uri="{FF2B5EF4-FFF2-40B4-BE49-F238E27FC236}">
                <a16:creationId xmlns:a16="http://schemas.microsoft.com/office/drawing/2014/main" id="{3DB1C3CD-431F-4CC7-8243-30510EB0A3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F134F-40D7-4C7E-9E1B-BCBB628AF7AB}"/>
              </a:ext>
            </a:extLst>
          </p:cNvPr>
          <p:cNvSpPr>
            <a:spLocks noGrp="1"/>
          </p:cNvSpPr>
          <p:nvPr>
            <p:ph type="sldNum" sz="quarter" idx="12"/>
          </p:nvPr>
        </p:nvSpPr>
        <p:spPr/>
        <p:txBody>
          <a:bodyPr/>
          <a:lstStyle/>
          <a:p>
            <a:fld id="{ED24898B-0869-49D7-B7A1-471E60575218}" type="slidenum">
              <a:rPr lang="en-IN" smtClean="0"/>
              <a:t>‹#›</a:t>
            </a:fld>
            <a:endParaRPr lang="en-IN"/>
          </a:p>
        </p:txBody>
      </p:sp>
    </p:spTree>
    <p:extLst>
      <p:ext uri="{BB962C8B-B14F-4D97-AF65-F5344CB8AC3E}">
        <p14:creationId xmlns:p14="http://schemas.microsoft.com/office/powerpoint/2010/main" val="314304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534C12-9881-40D1-80CA-9D9A570E30AB}"/>
              </a:ext>
            </a:extLst>
          </p:cNvPr>
          <p:cNvSpPr>
            <a:spLocks noGrp="1"/>
          </p:cNvSpPr>
          <p:nvPr>
            <p:ph type="dt" sz="half" idx="10"/>
          </p:nvPr>
        </p:nvSpPr>
        <p:spPr/>
        <p:txBody>
          <a:bodyPr/>
          <a:lstStyle/>
          <a:p>
            <a:fld id="{09D1E4F4-F565-418F-BE5C-A28479FEFE1C}" type="datetimeFigureOut">
              <a:rPr lang="en-IN" smtClean="0"/>
              <a:t>14-04-2024</a:t>
            </a:fld>
            <a:endParaRPr lang="en-IN"/>
          </a:p>
        </p:txBody>
      </p:sp>
      <p:sp>
        <p:nvSpPr>
          <p:cNvPr id="5" name="Footer Placeholder 4">
            <a:extLst>
              <a:ext uri="{FF2B5EF4-FFF2-40B4-BE49-F238E27FC236}">
                <a16:creationId xmlns:a16="http://schemas.microsoft.com/office/drawing/2014/main" id="{BE25DA53-8CEC-436A-96AB-23E096E6C6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DBC16-2E37-4FF9-AC67-75564503C27F}"/>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2757397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AFE854-9B94-4B91-9EFF-C340A32A9164}"/>
              </a:ext>
            </a:extLst>
          </p:cNvPr>
          <p:cNvSpPr>
            <a:spLocks noGrp="1"/>
          </p:cNvSpPr>
          <p:nvPr>
            <p:ph type="dt" sz="half" idx="10"/>
          </p:nvPr>
        </p:nvSpPr>
        <p:spPr/>
        <p:txBody>
          <a:bodyPr/>
          <a:lstStyle/>
          <a:p>
            <a:fld id="{09D1E4F4-F565-418F-BE5C-A28479FEFE1C}" type="datetimeFigureOut">
              <a:rPr lang="en-IN" smtClean="0"/>
              <a:t>14-04-2024</a:t>
            </a:fld>
            <a:endParaRPr lang="en-IN"/>
          </a:p>
        </p:txBody>
      </p:sp>
      <p:sp>
        <p:nvSpPr>
          <p:cNvPr id="6" name="Footer Placeholder 5">
            <a:extLst>
              <a:ext uri="{FF2B5EF4-FFF2-40B4-BE49-F238E27FC236}">
                <a16:creationId xmlns:a16="http://schemas.microsoft.com/office/drawing/2014/main" id="{5CC2705A-5E4E-4234-BCED-250EB01428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3E075-6D3C-4C81-B04F-6E481ECD5A6B}"/>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749935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9B8E5D-3524-4A81-96A0-0214133CAD7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ABA2A-32CF-4A3F-8040-9DDB61E75A6F}"/>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D2E39-86A5-447C-AF44-B936EDA8C8D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EE23E0-357B-4B72-8A85-C94DA0E83352}"/>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24ED88-CB02-447B-8F0A-486367BD0110}"/>
              </a:ext>
            </a:extLst>
          </p:cNvPr>
          <p:cNvSpPr>
            <a:spLocks noGrp="1"/>
          </p:cNvSpPr>
          <p:nvPr>
            <p:ph type="dt" sz="half" idx="10"/>
          </p:nvPr>
        </p:nvSpPr>
        <p:spPr/>
        <p:txBody>
          <a:bodyPr/>
          <a:lstStyle/>
          <a:p>
            <a:fld id="{09D1E4F4-F565-418F-BE5C-A28479FEFE1C}" type="datetimeFigureOut">
              <a:rPr lang="en-IN" smtClean="0"/>
              <a:t>14-04-2024</a:t>
            </a:fld>
            <a:endParaRPr lang="en-IN"/>
          </a:p>
        </p:txBody>
      </p:sp>
      <p:sp>
        <p:nvSpPr>
          <p:cNvPr id="8" name="Footer Placeholder 7">
            <a:extLst>
              <a:ext uri="{FF2B5EF4-FFF2-40B4-BE49-F238E27FC236}">
                <a16:creationId xmlns:a16="http://schemas.microsoft.com/office/drawing/2014/main" id="{264AE068-EB17-4A64-823E-35AA4A4297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77B316-C2EE-4408-A3A8-17A9FD07F252}"/>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2351324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9FF32-5BD1-4A8C-9DC2-8B2BCD5D2854}"/>
              </a:ext>
            </a:extLst>
          </p:cNvPr>
          <p:cNvSpPr>
            <a:spLocks noGrp="1"/>
          </p:cNvSpPr>
          <p:nvPr>
            <p:ph type="title"/>
          </p:nvPr>
        </p:nvSpPr>
        <p:spPr>
          <a:xfrm>
            <a:off x="838200" y="365126"/>
            <a:ext cx="10515600" cy="527844"/>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42FA75-D8CD-4082-BEB8-CA6CE417EFA2}"/>
              </a:ext>
            </a:extLst>
          </p:cNvPr>
          <p:cNvSpPr>
            <a:spLocks noGrp="1"/>
          </p:cNvSpPr>
          <p:nvPr>
            <p:ph type="dt" sz="half" idx="10"/>
          </p:nvPr>
        </p:nvSpPr>
        <p:spPr/>
        <p:txBody>
          <a:bodyPr/>
          <a:lstStyle/>
          <a:p>
            <a:fld id="{09D1E4F4-F565-418F-BE5C-A28479FEFE1C}" type="datetimeFigureOut">
              <a:rPr lang="en-IN" smtClean="0"/>
              <a:t>14-04-2024</a:t>
            </a:fld>
            <a:endParaRPr lang="en-IN"/>
          </a:p>
        </p:txBody>
      </p:sp>
      <p:sp>
        <p:nvSpPr>
          <p:cNvPr id="4" name="Footer Placeholder 3">
            <a:extLst>
              <a:ext uri="{FF2B5EF4-FFF2-40B4-BE49-F238E27FC236}">
                <a16:creationId xmlns:a16="http://schemas.microsoft.com/office/drawing/2014/main" id="{9A2523EE-BEEB-4001-8361-36623A2865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E3C782-92FE-4DF2-9095-C72B73F324E0}"/>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88158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89396-B18C-4FB4-B5E4-9227DE539FEE}"/>
              </a:ext>
            </a:extLst>
          </p:cNvPr>
          <p:cNvSpPr>
            <a:spLocks noGrp="1"/>
          </p:cNvSpPr>
          <p:nvPr>
            <p:ph type="dt" sz="half" idx="10"/>
          </p:nvPr>
        </p:nvSpPr>
        <p:spPr/>
        <p:txBody>
          <a:bodyPr/>
          <a:lstStyle/>
          <a:p>
            <a:fld id="{09D1E4F4-F565-418F-BE5C-A28479FEFE1C}" type="datetimeFigureOut">
              <a:rPr lang="en-IN" smtClean="0"/>
              <a:t>14-04-2024</a:t>
            </a:fld>
            <a:endParaRPr lang="en-IN"/>
          </a:p>
        </p:txBody>
      </p:sp>
      <p:sp>
        <p:nvSpPr>
          <p:cNvPr id="3" name="Footer Placeholder 2">
            <a:extLst>
              <a:ext uri="{FF2B5EF4-FFF2-40B4-BE49-F238E27FC236}">
                <a16:creationId xmlns:a16="http://schemas.microsoft.com/office/drawing/2014/main" id="{A34657C5-BFAD-49DD-9A14-6CE422FE59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69430E-17C0-4059-A576-2C2612480C50}"/>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355920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0FCF-8E39-4426-9504-B0EEC10E2FD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67ED99-50B6-42D5-A62A-F5C3C5E55D4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FFD573-2D08-4783-8D7C-ECA25C11DC1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30C32-7D26-4E76-A4FC-00CB54957802}"/>
              </a:ext>
            </a:extLst>
          </p:cNvPr>
          <p:cNvSpPr>
            <a:spLocks noGrp="1"/>
          </p:cNvSpPr>
          <p:nvPr>
            <p:ph type="dt" sz="half" idx="10"/>
          </p:nvPr>
        </p:nvSpPr>
        <p:spPr/>
        <p:txBody>
          <a:bodyPr/>
          <a:lstStyle/>
          <a:p>
            <a:fld id="{09D1E4F4-F565-418F-BE5C-A28479FEFE1C}" type="datetimeFigureOut">
              <a:rPr lang="en-IN" smtClean="0"/>
              <a:t>14-04-2024</a:t>
            </a:fld>
            <a:endParaRPr lang="en-IN"/>
          </a:p>
        </p:txBody>
      </p:sp>
      <p:sp>
        <p:nvSpPr>
          <p:cNvPr id="6" name="Footer Placeholder 5">
            <a:extLst>
              <a:ext uri="{FF2B5EF4-FFF2-40B4-BE49-F238E27FC236}">
                <a16:creationId xmlns:a16="http://schemas.microsoft.com/office/drawing/2014/main" id="{063FAE30-AFBC-4E08-B92F-0B4FB094F8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4C3A8A-78CE-41A6-BD9F-4CF9118C1283}"/>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122792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DB19A-0DF8-4547-A556-4A2B303D0CD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A1E265-FA2E-4380-8AB5-32D008E3588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55B3BC-E190-41B9-B258-689465D433C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86409-A46E-468B-A4DF-E3BCC6870CB8}"/>
              </a:ext>
            </a:extLst>
          </p:cNvPr>
          <p:cNvSpPr>
            <a:spLocks noGrp="1"/>
          </p:cNvSpPr>
          <p:nvPr>
            <p:ph type="dt" sz="half" idx="10"/>
          </p:nvPr>
        </p:nvSpPr>
        <p:spPr/>
        <p:txBody>
          <a:bodyPr/>
          <a:lstStyle/>
          <a:p>
            <a:fld id="{09D1E4F4-F565-418F-BE5C-A28479FEFE1C}" type="datetimeFigureOut">
              <a:rPr lang="en-IN" smtClean="0"/>
              <a:t>14-04-2024</a:t>
            </a:fld>
            <a:endParaRPr lang="en-IN"/>
          </a:p>
        </p:txBody>
      </p:sp>
      <p:sp>
        <p:nvSpPr>
          <p:cNvPr id="6" name="Footer Placeholder 5">
            <a:extLst>
              <a:ext uri="{FF2B5EF4-FFF2-40B4-BE49-F238E27FC236}">
                <a16:creationId xmlns:a16="http://schemas.microsoft.com/office/drawing/2014/main" id="{6939F8D3-A004-4C67-AAC4-688248A30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39E498-89E0-49F2-B3B0-A93344F0C3BA}"/>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3725449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A1DC-FE44-486F-BFD9-757C300266C9}"/>
              </a:ext>
            </a:extLst>
          </p:cNvPr>
          <p:cNvSpPr>
            <a:spLocks noGrp="1"/>
          </p:cNvSpPr>
          <p:nvPr>
            <p:ph type="title"/>
          </p:nvPr>
        </p:nvSpPr>
        <p:spPr>
          <a:xfrm>
            <a:off x="838200" y="365126"/>
            <a:ext cx="10515600" cy="527844"/>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664414-1DA2-434A-A56C-9AEDCB86FA6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31F312-57A2-4475-B789-EE916EFBC6DD}"/>
              </a:ext>
            </a:extLst>
          </p:cNvPr>
          <p:cNvSpPr>
            <a:spLocks noGrp="1"/>
          </p:cNvSpPr>
          <p:nvPr>
            <p:ph type="dt" sz="half" idx="10"/>
          </p:nvPr>
        </p:nvSpPr>
        <p:spPr/>
        <p:txBody>
          <a:bodyPr/>
          <a:lstStyle/>
          <a:p>
            <a:fld id="{09D1E4F4-F565-418F-BE5C-A28479FEFE1C}" type="datetimeFigureOut">
              <a:rPr lang="en-IN" smtClean="0"/>
              <a:t>14-04-2024</a:t>
            </a:fld>
            <a:endParaRPr lang="en-IN"/>
          </a:p>
        </p:txBody>
      </p:sp>
      <p:sp>
        <p:nvSpPr>
          <p:cNvPr id="5" name="Footer Placeholder 4">
            <a:extLst>
              <a:ext uri="{FF2B5EF4-FFF2-40B4-BE49-F238E27FC236}">
                <a16:creationId xmlns:a16="http://schemas.microsoft.com/office/drawing/2014/main" id="{F481CB8D-F61C-4FB6-9140-7A4D2E763A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30BA9A-ABB7-4426-9822-3DF023B09FF1}"/>
              </a:ext>
            </a:extLst>
          </p:cNvPr>
          <p:cNvSpPr>
            <a:spLocks noGrp="1"/>
          </p:cNvSpPr>
          <p:nvPr>
            <p:ph type="sldNum" sz="quarter" idx="12"/>
          </p:nvPr>
        </p:nvSpPr>
        <p:spPr/>
        <p:txBody>
          <a:bodyPr/>
          <a:lstStyle/>
          <a:p>
            <a:fld id="{80AD6A3C-8AAA-46E7-9ED6-45ED62396377}" type="slidenum">
              <a:rPr lang="en-IN" smtClean="0"/>
              <a:t>‹#›</a:t>
            </a:fld>
            <a:endParaRPr lang="en-IN"/>
          </a:p>
        </p:txBody>
      </p:sp>
    </p:spTree>
    <p:extLst>
      <p:ext uri="{BB962C8B-B14F-4D97-AF65-F5344CB8AC3E}">
        <p14:creationId xmlns:p14="http://schemas.microsoft.com/office/powerpoint/2010/main" val="112669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A768AE-432B-43D3-8CFD-FF61CB8C5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D1E4F4-F565-418F-BE5C-A28479FEFE1C}" type="datetimeFigureOut">
              <a:rPr lang="en-IN" smtClean="0"/>
              <a:t>14-04-2024</a:t>
            </a:fld>
            <a:endParaRPr lang="en-IN"/>
          </a:p>
        </p:txBody>
      </p:sp>
      <p:sp>
        <p:nvSpPr>
          <p:cNvPr id="5" name="Footer Placeholder 4">
            <a:extLst>
              <a:ext uri="{FF2B5EF4-FFF2-40B4-BE49-F238E27FC236}">
                <a16:creationId xmlns:a16="http://schemas.microsoft.com/office/drawing/2014/main" id="{F1AE0E5C-BF03-4005-AE19-362BBDF333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F867F7-2322-4F66-BD23-6CF4BFAF5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AD6A3C-8AAA-46E7-9ED6-45ED62396377}" type="slidenum">
              <a:rPr lang="en-IN" smtClean="0"/>
              <a:t>‹#›</a:t>
            </a:fld>
            <a:endParaRPr lang="en-IN"/>
          </a:p>
        </p:txBody>
      </p:sp>
      <p:sp>
        <p:nvSpPr>
          <p:cNvPr id="7" name="Title 1">
            <a:extLst>
              <a:ext uri="{FF2B5EF4-FFF2-40B4-BE49-F238E27FC236}">
                <a16:creationId xmlns:a16="http://schemas.microsoft.com/office/drawing/2014/main" id="{2271C8BE-F448-4FCF-9BE0-0AC191C3A8DA}"/>
              </a:ext>
            </a:extLst>
          </p:cNvPr>
          <p:cNvSpPr txBox="1">
            <a:spLocks/>
          </p:cNvSpPr>
          <p:nvPr userDrawn="1"/>
        </p:nvSpPr>
        <p:spPr>
          <a:xfrm>
            <a:off x="50008" y="90268"/>
            <a:ext cx="8506870" cy="533400"/>
          </a:xfrm>
        </p:spPr>
        <p:txBody>
          <a:bodyPr>
            <a:normAutofit/>
          </a:bodyPr>
          <a:lstStyle>
            <a:lvl1pPr marL="0" algn="l" defTabSz="914400" rtl="0" eaLnBrk="1" latinLnBrk="0" hangingPunct="1">
              <a:lnSpc>
                <a:spcPct val="90000"/>
              </a:lnSpc>
              <a:spcBef>
                <a:spcPct val="0"/>
              </a:spcBef>
              <a:buNone/>
              <a:tabLst>
                <a:tab pos="5486400" algn="l"/>
              </a:tabLst>
              <a:defRPr lang="en-US" sz="2800" kern="1200" dirty="0">
                <a:solidFill>
                  <a:srgbClr val="6D6E71"/>
                </a:solidFill>
                <a:latin typeface="Walkway Bold" panose="00000400000000000000" pitchFamily="2" charset="0"/>
                <a:ea typeface="+mn-ea"/>
                <a:cs typeface="+mn-cs"/>
              </a:defRPr>
            </a:lvl1pPr>
          </a:lstStyle>
          <a:p>
            <a:endParaRPr lang="en-IN" dirty="0"/>
          </a:p>
        </p:txBody>
      </p:sp>
      <p:sp>
        <p:nvSpPr>
          <p:cNvPr id="9" name="Title 1">
            <a:extLst>
              <a:ext uri="{FF2B5EF4-FFF2-40B4-BE49-F238E27FC236}">
                <a16:creationId xmlns:a16="http://schemas.microsoft.com/office/drawing/2014/main" id="{5834D7FC-F266-454E-A657-45482C5A3B9F}"/>
              </a:ext>
            </a:extLst>
          </p:cNvPr>
          <p:cNvSpPr txBox="1">
            <a:spLocks/>
          </p:cNvSpPr>
          <p:nvPr userDrawn="1"/>
        </p:nvSpPr>
        <p:spPr>
          <a:xfrm>
            <a:off x="0" y="90268"/>
            <a:ext cx="9956800" cy="533400"/>
          </a:xfrm>
          <a:prstGeom prst="rect">
            <a:avLst/>
          </a:prstGeom>
        </p:spPr>
        <p:txBody>
          <a:bodyPr vert="horz" lIns="91440" tIns="45720" rIns="91440" bIns="45720" rtlCol="0" anchor="ctr">
            <a:noAutofit/>
          </a:bodyPr>
          <a:lstStyle>
            <a:lvl1pPr algn="l">
              <a:lnSpc>
                <a:spcPts val="3100"/>
              </a:lnSpc>
              <a:defRPr sz="3000" b="0">
                <a:latin typeface="Corbel" pitchFamily="34" charset="0"/>
              </a:defRPr>
            </a:lvl1pPr>
          </a:lstStyle>
          <a:p>
            <a:pPr marL="0" marR="0" lvl="0" indent="0" algn="l" defTabSz="914400" rtl="0" eaLnBrk="1" fontAlgn="auto" latinLnBrk="0" hangingPunct="1">
              <a:lnSpc>
                <a:spcPts val="3100"/>
              </a:lnSpc>
              <a:spcBef>
                <a:spcPct val="0"/>
              </a:spcBef>
              <a:spcAft>
                <a:spcPts val="0"/>
              </a:spcAft>
              <a:buClrTx/>
              <a:buSzTx/>
              <a:buFontTx/>
              <a:buNone/>
              <a:tabLst/>
              <a:defRPr/>
            </a:pPr>
            <a:endParaRPr kumimoji="0" lang="en-US" sz="3000" b="0" i="0" u="none" strike="noStrike" kern="1200" cap="none" spc="0" normalizeH="0" baseline="0" noProof="0" dirty="0">
              <a:ln>
                <a:noFill/>
              </a:ln>
              <a:solidFill>
                <a:schemeClr val="tx1"/>
              </a:solidFill>
              <a:effectLst/>
              <a:uLnTx/>
              <a:uFillTx/>
              <a:latin typeface="Corbel" pitchFamily="34" charset="0"/>
              <a:ea typeface="+mj-ea"/>
              <a:cs typeface="+mj-cs"/>
            </a:endParaRPr>
          </a:p>
        </p:txBody>
      </p:sp>
      <p:sp>
        <p:nvSpPr>
          <p:cNvPr id="10" name="Slide Number Placeholder 5">
            <a:extLst>
              <a:ext uri="{FF2B5EF4-FFF2-40B4-BE49-F238E27FC236}">
                <a16:creationId xmlns:a16="http://schemas.microsoft.com/office/drawing/2014/main" id="{5CBDD0EA-F613-4F04-9C9B-BC557123F414}"/>
              </a:ext>
            </a:extLst>
          </p:cNvPr>
          <p:cNvSpPr txBox="1">
            <a:spLocks/>
          </p:cNvSpPr>
          <p:nvPr userDrawn="1"/>
        </p:nvSpPr>
        <p:spPr>
          <a:xfrm>
            <a:off x="4368800" y="6492876"/>
            <a:ext cx="2844800" cy="365125"/>
          </a:xfrm>
          <a:prstGeom prst="rect">
            <a:avLst/>
          </a:prstGeom>
        </p:spPr>
        <p:txBody>
          <a:bodyPr vert="horz" lIns="91440" tIns="45720" rIns="91440" bIns="45720" rtlCol="0" anchor="ct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72A00B6A-2602-49F7-8979-91D2E8990632}"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Rectangle 10">
            <a:extLst>
              <a:ext uri="{FF2B5EF4-FFF2-40B4-BE49-F238E27FC236}">
                <a16:creationId xmlns:a16="http://schemas.microsoft.com/office/drawing/2014/main" id="{B8083B05-BCC6-43D0-A58B-2A7247AEEAEE}"/>
              </a:ext>
            </a:extLst>
          </p:cNvPr>
          <p:cNvSpPr/>
          <p:nvPr userDrawn="1"/>
        </p:nvSpPr>
        <p:spPr>
          <a:xfrm>
            <a:off x="711200" y="647700"/>
            <a:ext cx="11480800" cy="76200"/>
          </a:xfrm>
          <a:prstGeom prst="rect">
            <a:avLst/>
          </a:prstGeom>
          <a:solidFill>
            <a:schemeClr val="tx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b="0" cap="none" spc="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7EA0128A-691A-47E0-A1FB-64F9FA52F0C9}"/>
              </a:ext>
            </a:extLst>
          </p:cNvPr>
          <p:cNvSpPr/>
          <p:nvPr userDrawn="1"/>
        </p:nvSpPr>
        <p:spPr>
          <a:xfrm>
            <a:off x="0" y="647700"/>
            <a:ext cx="650787" cy="76200"/>
          </a:xfrm>
          <a:prstGeom prst="rect">
            <a:avLst/>
          </a:prstGeom>
          <a:solidFill>
            <a:srgbClr val="CA2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800" dirty="0"/>
          </a:p>
        </p:txBody>
      </p:sp>
      <p:sp>
        <p:nvSpPr>
          <p:cNvPr id="13" name="Title 1">
            <a:extLst>
              <a:ext uri="{FF2B5EF4-FFF2-40B4-BE49-F238E27FC236}">
                <a16:creationId xmlns:a16="http://schemas.microsoft.com/office/drawing/2014/main" id="{7F95C4E6-C68B-4BC8-8189-E30069022135}"/>
              </a:ext>
            </a:extLst>
          </p:cNvPr>
          <p:cNvSpPr txBox="1">
            <a:spLocks/>
          </p:cNvSpPr>
          <p:nvPr userDrawn="1"/>
        </p:nvSpPr>
        <p:spPr>
          <a:xfrm>
            <a:off x="0" y="0"/>
            <a:ext cx="10972800" cy="6858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pic>
        <p:nvPicPr>
          <p:cNvPr id="14" name="Picture 13" descr="Logo, company name&#10;&#10;Description automatically generated">
            <a:extLst>
              <a:ext uri="{FF2B5EF4-FFF2-40B4-BE49-F238E27FC236}">
                <a16:creationId xmlns:a16="http://schemas.microsoft.com/office/drawing/2014/main" id="{3921D6D4-D286-4DFE-A70E-E86D05C8BE94}"/>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11444991" y="36527"/>
            <a:ext cx="560193" cy="552413"/>
          </a:xfrm>
          <a:prstGeom prst="rect">
            <a:avLst/>
          </a:prstGeom>
        </p:spPr>
      </p:pic>
    </p:spTree>
    <p:extLst>
      <p:ext uri="{BB962C8B-B14F-4D97-AF65-F5344CB8AC3E}">
        <p14:creationId xmlns:p14="http://schemas.microsoft.com/office/powerpoint/2010/main" val="2019566746"/>
      </p:ext>
    </p:extLst>
  </p:cSld>
  <p:clrMap bg1="lt1" tx1="dk1" bg2="lt2" tx2="dk2" accent1="accent1" accent2="accent2" accent3="accent3" accent4="accent4" accent5="accent5" accent6="accent6" hlink="hlink" folHlink="folHlink"/>
  <p:sldLayoutIdLst>
    <p:sldLayoutId id="2147483672"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982D39-61A1-46E8-844D-47F57D6E1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05DD42-C58D-4422-BDFE-951A54A94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92FEF5-DFBB-4328-819E-0A5DA9F91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93FCB-1712-4C32-B8CE-9D93E0954E9A}" type="datetimeFigureOut">
              <a:rPr lang="en-IN" smtClean="0"/>
              <a:t>14-04-2024</a:t>
            </a:fld>
            <a:endParaRPr lang="en-IN"/>
          </a:p>
        </p:txBody>
      </p:sp>
      <p:sp>
        <p:nvSpPr>
          <p:cNvPr id="5" name="Footer Placeholder 4">
            <a:extLst>
              <a:ext uri="{FF2B5EF4-FFF2-40B4-BE49-F238E27FC236}">
                <a16:creationId xmlns:a16="http://schemas.microsoft.com/office/drawing/2014/main" id="{5F563307-AB94-4E2A-B859-F588F6B29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DE07D8-FD48-4DD6-A59F-540C6B742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4898B-0869-49D7-B7A1-471E60575218}" type="slidenum">
              <a:rPr lang="en-IN" smtClean="0"/>
              <a:t>‹#›</a:t>
            </a:fld>
            <a:endParaRPr lang="en-IN"/>
          </a:p>
        </p:txBody>
      </p:sp>
    </p:spTree>
    <p:extLst>
      <p:ext uri="{BB962C8B-B14F-4D97-AF65-F5344CB8AC3E}">
        <p14:creationId xmlns:p14="http://schemas.microsoft.com/office/powerpoint/2010/main" val="329375861"/>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 id="2147483669" r:id="rId4"/>
    <p:sldLayoutId id="2147483670" r:id="rId5"/>
    <p:sldLayoutId id="2147483671"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GitHub Copilot – Your AI Pair Programmer</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BB3E9AA5-8CF6-8F9F-3F28-DF27D6CCE7D1}"/>
              </a:ext>
            </a:extLst>
          </p:cNvPr>
          <p:cNvSpPr txBox="1"/>
          <p:nvPr/>
        </p:nvSpPr>
        <p:spPr>
          <a:xfrm>
            <a:off x="113512" y="844213"/>
            <a:ext cx="11795119" cy="923330"/>
          </a:xfrm>
          <a:prstGeom prst="rect">
            <a:avLst/>
          </a:prstGeom>
          <a:noFill/>
        </p:spPr>
        <p:txBody>
          <a:bodyPr wrap="square" rtlCol="0">
            <a:spAutoFit/>
          </a:bodyPr>
          <a:lstStyle/>
          <a:p>
            <a:r>
              <a:rPr lang="en-IN" dirty="0">
                <a:latin typeface="Calibri" panose="020F0502020204030204" pitchFamily="34" charset="0"/>
              </a:rPr>
              <a:t>GitHub Copilot helps you to generate code snippets, boilerplate and repetitive code patterns based on the provided the natural language comments. It helps you to write code faster and smarter. GitHub Copilot accelerates the coding process, offering solutions and insights to optimize your development workflow.</a:t>
            </a:r>
          </a:p>
        </p:txBody>
      </p:sp>
      <p:sp>
        <p:nvSpPr>
          <p:cNvPr id="6" name="TextBox 5">
            <a:extLst>
              <a:ext uri="{FF2B5EF4-FFF2-40B4-BE49-F238E27FC236}">
                <a16:creationId xmlns:a16="http://schemas.microsoft.com/office/drawing/2014/main" id="{0547C987-6FD0-1D6E-6D74-148D591E2CC2}"/>
              </a:ext>
            </a:extLst>
          </p:cNvPr>
          <p:cNvSpPr txBox="1"/>
          <p:nvPr/>
        </p:nvSpPr>
        <p:spPr>
          <a:xfrm>
            <a:off x="113512" y="1713131"/>
            <a:ext cx="5644351" cy="400110"/>
          </a:xfrm>
          <a:prstGeom prst="rect">
            <a:avLst/>
          </a:prstGeom>
          <a:noFill/>
        </p:spPr>
        <p:txBody>
          <a:bodyPr wrap="square" rtlCol="0">
            <a:spAutoFit/>
          </a:bodyPr>
          <a:lstStyle/>
          <a:p>
            <a:r>
              <a:rPr lang="en-IN" sz="2000" b="1" dirty="0">
                <a:latin typeface="Calibri" panose="020F0502020204030204" pitchFamily="34" charset="0"/>
              </a:rPr>
              <a:t>Why GitHub Copilot?</a:t>
            </a:r>
          </a:p>
        </p:txBody>
      </p:sp>
      <p:sp>
        <p:nvSpPr>
          <p:cNvPr id="7" name="TextBox 6">
            <a:extLst>
              <a:ext uri="{FF2B5EF4-FFF2-40B4-BE49-F238E27FC236}">
                <a16:creationId xmlns:a16="http://schemas.microsoft.com/office/drawing/2014/main" id="{7E8E81D6-BDFC-F556-E547-05DD3EE45EAF}"/>
              </a:ext>
            </a:extLst>
          </p:cNvPr>
          <p:cNvSpPr txBox="1"/>
          <p:nvPr/>
        </p:nvSpPr>
        <p:spPr>
          <a:xfrm>
            <a:off x="113512" y="2067342"/>
            <a:ext cx="6315864"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rPr>
              <a:t>Trained billions lines of code.</a:t>
            </a:r>
          </a:p>
          <a:p>
            <a:pPr marL="285750" indent="-285750">
              <a:buFont typeface="Arial" panose="020B0604020202020204" pitchFamily="34" charset="0"/>
              <a:buChar char="•"/>
            </a:pPr>
            <a:r>
              <a:rPr lang="en-IN" dirty="0">
                <a:latin typeface="Calibri" panose="020F0502020204030204" pitchFamily="34" charset="0"/>
              </a:rPr>
              <a:t>Turns natural language comments into coding suggestions.</a:t>
            </a:r>
          </a:p>
          <a:p>
            <a:pPr marL="285750" indent="-285750">
              <a:buFont typeface="Arial" panose="020B0604020202020204" pitchFamily="34" charset="0"/>
              <a:buChar char="•"/>
            </a:pPr>
            <a:r>
              <a:rPr lang="en-IN" dirty="0">
                <a:latin typeface="Calibri" panose="020F0502020204030204" pitchFamily="34" charset="0"/>
              </a:rPr>
              <a:t>Works on multiple IDEs.</a:t>
            </a:r>
          </a:p>
        </p:txBody>
      </p:sp>
      <p:sp>
        <p:nvSpPr>
          <p:cNvPr id="8" name="TextBox 7">
            <a:extLst>
              <a:ext uri="{FF2B5EF4-FFF2-40B4-BE49-F238E27FC236}">
                <a16:creationId xmlns:a16="http://schemas.microsoft.com/office/drawing/2014/main" id="{B9E21F0E-4D38-1DFA-EFF0-220986E9DD37}"/>
              </a:ext>
            </a:extLst>
          </p:cNvPr>
          <p:cNvSpPr txBox="1"/>
          <p:nvPr/>
        </p:nvSpPr>
        <p:spPr>
          <a:xfrm>
            <a:off x="6823872" y="1659612"/>
            <a:ext cx="4906165" cy="400110"/>
          </a:xfrm>
          <a:prstGeom prst="rect">
            <a:avLst/>
          </a:prstGeom>
          <a:noFill/>
        </p:spPr>
        <p:txBody>
          <a:bodyPr wrap="square" rtlCol="0">
            <a:spAutoFit/>
          </a:bodyPr>
          <a:lstStyle/>
          <a:p>
            <a:r>
              <a:rPr lang="en-IN" sz="2000" b="1" dirty="0">
                <a:latin typeface="Calibri" panose="020F0502020204030204" pitchFamily="34" charset="0"/>
              </a:rPr>
              <a:t>Supported IDEs</a:t>
            </a:r>
          </a:p>
        </p:txBody>
      </p:sp>
      <p:sp>
        <p:nvSpPr>
          <p:cNvPr id="9" name="TextBox 8">
            <a:extLst>
              <a:ext uri="{FF2B5EF4-FFF2-40B4-BE49-F238E27FC236}">
                <a16:creationId xmlns:a16="http://schemas.microsoft.com/office/drawing/2014/main" id="{51464099-637E-AC89-9D90-E3E91D0362AA}"/>
              </a:ext>
            </a:extLst>
          </p:cNvPr>
          <p:cNvSpPr txBox="1"/>
          <p:nvPr/>
        </p:nvSpPr>
        <p:spPr>
          <a:xfrm>
            <a:off x="6945315" y="2059722"/>
            <a:ext cx="4784722"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rPr>
              <a:t>Jet Brains – IntelliJ IDEA, PyCharm</a:t>
            </a:r>
          </a:p>
          <a:p>
            <a:pPr marL="285750" indent="-285750">
              <a:buFont typeface="Arial" panose="020B0604020202020204" pitchFamily="34" charset="0"/>
              <a:buChar char="•"/>
            </a:pPr>
            <a:r>
              <a:rPr lang="en-IN" dirty="0">
                <a:latin typeface="Calibri" panose="020F0502020204030204" pitchFamily="34" charset="0"/>
              </a:rPr>
              <a:t>Visual Studio Code</a:t>
            </a:r>
          </a:p>
          <a:p>
            <a:pPr marL="285750" indent="-285750">
              <a:buFont typeface="Arial" panose="020B0604020202020204" pitchFamily="34" charset="0"/>
              <a:buChar char="•"/>
            </a:pPr>
            <a:r>
              <a:rPr lang="en-IN" dirty="0">
                <a:latin typeface="Calibri" panose="020F0502020204030204" pitchFamily="34" charset="0"/>
              </a:rPr>
              <a:t>Visual Studio</a:t>
            </a:r>
          </a:p>
          <a:p>
            <a:pPr marL="285750" indent="-285750">
              <a:buFont typeface="Arial" panose="020B0604020202020204" pitchFamily="34" charset="0"/>
              <a:buChar char="•"/>
            </a:pPr>
            <a:r>
              <a:rPr lang="en-IN" dirty="0" err="1">
                <a:latin typeface="Calibri" panose="020F0502020204030204" pitchFamily="34" charset="0"/>
              </a:rPr>
              <a:t>Neovim</a:t>
            </a:r>
            <a:r>
              <a:rPr lang="en-IN" dirty="0">
                <a:latin typeface="Calibri" panose="020F0502020204030204" pitchFamily="34" charset="0"/>
              </a:rPr>
              <a:t>/Vim</a:t>
            </a:r>
          </a:p>
          <a:p>
            <a:pPr marL="285750" indent="-285750">
              <a:buFont typeface="Arial" panose="020B0604020202020204" pitchFamily="34" charset="0"/>
              <a:buChar char="•"/>
            </a:pPr>
            <a:r>
              <a:rPr lang="en-IN" dirty="0">
                <a:latin typeface="Calibri" panose="020F0502020204030204" pitchFamily="34" charset="0"/>
              </a:rPr>
              <a:t>Azure Data Studio</a:t>
            </a:r>
          </a:p>
        </p:txBody>
      </p:sp>
      <p:sp>
        <p:nvSpPr>
          <p:cNvPr id="10" name="TextBox 9">
            <a:extLst>
              <a:ext uri="{FF2B5EF4-FFF2-40B4-BE49-F238E27FC236}">
                <a16:creationId xmlns:a16="http://schemas.microsoft.com/office/drawing/2014/main" id="{933B8175-3E06-80C5-DA15-235300ABC9F2}"/>
              </a:ext>
            </a:extLst>
          </p:cNvPr>
          <p:cNvSpPr txBox="1"/>
          <p:nvPr/>
        </p:nvSpPr>
        <p:spPr>
          <a:xfrm>
            <a:off x="113511" y="3072260"/>
            <a:ext cx="5644351" cy="400110"/>
          </a:xfrm>
          <a:prstGeom prst="rect">
            <a:avLst/>
          </a:prstGeom>
          <a:noFill/>
        </p:spPr>
        <p:txBody>
          <a:bodyPr wrap="square" rtlCol="0">
            <a:spAutoFit/>
          </a:bodyPr>
          <a:lstStyle/>
          <a:p>
            <a:r>
              <a:rPr lang="en-IN" sz="2000" b="1" dirty="0">
                <a:latin typeface="Calibri" panose="020F0502020204030204" pitchFamily="34" charset="0"/>
              </a:rPr>
              <a:t>How to work with Copilot?</a:t>
            </a:r>
          </a:p>
        </p:txBody>
      </p:sp>
      <p:sp>
        <p:nvSpPr>
          <p:cNvPr id="12" name="TextBox 11">
            <a:extLst>
              <a:ext uri="{FF2B5EF4-FFF2-40B4-BE49-F238E27FC236}">
                <a16:creationId xmlns:a16="http://schemas.microsoft.com/office/drawing/2014/main" id="{A1BF3C5A-F825-8C94-1C09-724A7602AB69}"/>
              </a:ext>
            </a:extLst>
          </p:cNvPr>
          <p:cNvSpPr txBox="1"/>
          <p:nvPr/>
        </p:nvSpPr>
        <p:spPr>
          <a:xfrm>
            <a:off x="113511" y="3421770"/>
            <a:ext cx="6315864" cy="2031325"/>
          </a:xfrm>
          <a:prstGeom prst="rect">
            <a:avLst/>
          </a:prstGeom>
          <a:noFill/>
        </p:spPr>
        <p:txBody>
          <a:bodyPr wrap="square" rtlCol="0">
            <a:spAutoFit/>
          </a:bodyPr>
          <a:lstStyle/>
          <a:p>
            <a:pPr marL="285750" indent="-285750">
              <a:buFont typeface="Arial" panose="020B0604020202020204" pitchFamily="34" charset="0"/>
              <a:buChar char="•"/>
            </a:pPr>
            <a:r>
              <a:rPr lang="en-IN" b="1" dirty="0">
                <a:latin typeface="Calibri" panose="020F0502020204030204" pitchFamily="34" charset="0"/>
              </a:rPr>
              <a:t>Autocomplete suggestions</a:t>
            </a:r>
            <a:r>
              <a:rPr lang="en-IN" dirty="0">
                <a:latin typeface="Calibri" panose="020F0502020204030204" pitchFamily="34" charset="0"/>
              </a:rPr>
              <a:t>: As you type code, Copilot </a:t>
            </a:r>
            <a:r>
              <a:rPr lang="en-IN" b="1" dirty="0" err="1">
                <a:latin typeface="Calibri" panose="020F0502020204030204" pitchFamily="34" charset="0"/>
              </a:rPr>
              <a:t>analyzes</a:t>
            </a:r>
            <a:r>
              <a:rPr lang="en-IN" b="1" dirty="0">
                <a:latin typeface="Calibri" panose="020F0502020204030204" pitchFamily="34" charset="0"/>
              </a:rPr>
              <a:t> your file and related files</a:t>
            </a:r>
            <a:r>
              <a:rPr lang="en-IN" dirty="0">
                <a:latin typeface="Calibri" panose="020F0502020204030204" pitchFamily="34" charset="0"/>
              </a:rPr>
              <a:t> and offers </a:t>
            </a:r>
            <a:r>
              <a:rPr lang="en-IN" b="1" dirty="0">
                <a:latin typeface="Calibri" panose="020F0502020204030204" pitchFamily="34" charset="0"/>
              </a:rPr>
              <a:t>context-aware suggestions </a:t>
            </a:r>
            <a:r>
              <a:rPr lang="en-IN" dirty="0">
                <a:latin typeface="Calibri" panose="020F0502020204030204" pitchFamily="34" charset="0"/>
              </a:rPr>
              <a:t>directly within </a:t>
            </a:r>
            <a:r>
              <a:rPr lang="en-IN" b="1" dirty="0">
                <a:latin typeface="Calibri" panose="020F0502020204030204" pitchFamily="34" charset="0"/>
              </a:rPr>
              <a:t>your text editor.</a:t>
            </a:r>
          </a:p>
          <a:p>
            <a:pPr marL="285750" indent="-285750">
              <a:buFont typeface="Arial" panose="020B0604020202020204" pitchFamily="34" charset="0"/>
              <a:buChar char="•"/>
            </a:pPr>
            <a:r>
              <a:rPr lang="en-IN" b="1" dirty="0">
                <a:latin typeface="Calibri" panose="020F0502020204030204" pitchFamily="34" charset="0"/>
              </a:rPr>
              <a:t>Generate code based on the natural language comments: </a:t>
            </a:r>
            <a:r>
              <a:rPr lang="en-IN" dirty="0">
                <a:latin typeface="Calibri" panose="020F0502020204030204" pitchFamily="34" charset="0"/>
              </a:rPr>
              <a:t>When you describe </a:t>
            </a:r>
            <a:r>
              <a:rPr lang="en-IN" b="1" dirty="0">
                <a:latin typeface="Calibri" panose="020F0502020204030204" pitchFamily="34" charset="0"/>
              </a:rPr>
              <a:t>your requirement as a comment</a:t>
            </a:r>
            <a:r>
              <a:rPr lang="en-IN" dirty="0">
                <a:latin typeface="Calibri" panose="020F0502020204030204" pitchFamily="34" charset="0"/>
              </a:rPr>
              <a:t>, it </a:t>
            </a:r>
            <a:r>
              <a:rPr lang="en-IN" b="1" dirty="0">
                <a:latin typeface="Calibri" panose="020F0502020204030204" pitchFamily="34" charset="0"/>
              </a:rPr>
              <a:t>generates the code automatically </a:t>
            </a:r>
            <a:r>
              <a:rPr lang="en-IN" dirty="0">
                <a:latin typeface="Calibri" panose="020F0502020204030204" pitchFamily="34" charset="0"/>
              </a:rPr>
              <a:t>as a suggestion.</a:t>
            </a:r>
          </a:p>
          <a:p>
            <a:pPr marL="285750" indent="-285750">
              <a:buFont typeface="Arial" panose="020B0604020202020204" pitchFamily="34" charset="0"/>
              <a:buChar char="•"/>
            </a:pPr>
            <a:endParaRPr lang="en-IN" b="1" dirty="0">
              <a:latin typeface="Calibri" panose="020F0502020204030204" pitchFamily="34" charset="0"/>
            </a:endParaRPr>
          </a:p>
        </p:txBody>
      </p:sp>
      <p:sp>
        <p:nvSpPr>
          <p:cNvPr id="5" name="TextBox 4">
            <a:extLst>
              <a:ext uri="{FF2B5EF4-FFF2-40B4-BE49-F238E27FC236}">
                <a16:creationId xmlns:a16="http://schemas.microsoft.com/office/drawing/2014/main" id="{C381A6B4-3EA9-751F-23F4-190B0CD24C82}"/>
              </a:ext>
            </a:extLst>
          </p:cNvPr>
          <p:cNvSpPr txBox="1"/>
          <p:nvPr/>
        </p:nvSpPr>
        <p:spPr>
          <a:xfrm>
            <a:off x="6823872" y="3829229"/>
            <a:ext cx="5644351" cy="400110"/>
          </a:xfrm>
          <a:prstGeom prst="rect">
            <a:avLst/>
          </a:prstGeom>
          <a:noFill/>
        </p:spPr>
        <p:txBody>
          <a:bodyPr wrap="square" rtlCol="0">
            <a:spAutoFit/>
          </a:bodyPr>
          <a:lstStyle/>
          <a:p>
            <a:r>
              <a:rPr lang="en-IN" sz="2000" b="1" dirty="0">
                <a:latin typeface="Calibri" panose="020F0502020204030204" pitchFamily="34" charset="0"/>
              </a:rPr>
              <a:t>How to interact with your class?</a:t>
            </a:r>
          </a:p>
        </p:txBody>
      </p:sp>
      <p:sp>
        <p:nvSpPr>
          <p:cNvPr id="11" name="TextBox 10">
            <a:extLst>
              <a:ext uri="{FF2B5EF4-FFF2-40B4-BE49-F238E27FC236}">
                <a16:creationId xmlns:a16="http://schemas.microsoft.com/office/drawing/2014/main" id="{CE7680CC-ECFD-589E-3743-390FDEB36459}"/>
              </a:ext>
            </a:extLst>
          </p:cNvPr>
          <p:cNvSpPr txBox="1"/>
          <p:nvPr/>
        </p:nvSpPr>
        <p:spPr>
          <a:xfrm>
            <a:off x="6945315" y="4351410"/>
            <a:ext cx="5246685"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rPr>
              <a:t>You can converse with your class with Q&amp;A approach</a:t>
            </a:r>
          </a:p>
        </p:txBody>
      </p:sp>
      <p:sp>
        <p:nvSpPr>
          <p:cNvPr id="13" name="TextBox 12">
            <a:extLst>
              <a:ext uri="{FF2B5EF4-FFF2-40B4-BE49-F238E27FC236}">
                <a16:creationId xmlns:a16="http://schemas.microsoft.com/office/drawing/2014/main" id="{20180EF8-FBE5-4E2E-1A7B-B6DE0225ACA5}"/>
              </a:ext>
            </a:extLst>
          </p:cNvPr>
          <p:cNvSpPr txBox="1"/>
          <p:nvPr/>
        </p:nvSpPr>
        <p:spPr>
          <a:xfrm>
            <a:off x="113511" y="5253040"/>
            <a:ext cx="5644351" cy="400110"/>
          </a:xfrm>
          <a:prstGeom prst="rect">
            <a:avLst/>
          </a:prstGeom>
          <a:noFill/>
        </p:spPr>
        <p:txBody>
          <a:bodyPr wrap="square" rtlCol="0">
            <a:spAutoFit/>
          </a:bodyPr>
          <a:lstStyle/>
          <a:p>
            <a:r>
              <a:rPr lang="en-IN" sz="2000" b="1" dirty="0">
                <a:latin typeface="Calibri" panose="020F0502020204030204" pitchFamily="34" charset="0"/>
              </a:rPr>
              <a:t>Benefits</a:t>
            </a:r>
          </a:p>
        </p:txBody>
      </p:sp>
      <p:sp>
        <p:nvSpPr>
          <p:cNvPr id="14" name="TextBox 13">
            <a:extLst>
              <a:ext uri="{FF2B5EF4-FFF2-40B4-BE49-F238E27FC236}">
                <a16:creationId xmlns:a16="http://schemas.microsoft.com/office/drawing/2014/main" id="{4F10B808-C823-E60B-AE38-D529823489F9}"/>
              </a:ext>
            </a:extLst>
          </p:cNvPr>
          <p:cNvSpPr txBox="1"/>
          <p:nvPr/>
        </p:nvSpPr>
        <p:spPr>
          <a:xfrm>
            <a:off x="113511" y="5653150"/>
            <a:ext cx="6315864" cy="1200329"/>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alibri" panose="020F0502020204030204" pitchFamily="34" charset="0"/>
              </a:rPr>
              <a:t>Less time writing boilerplate, repetitive code</a:t>
            </a:r>
          </a:p>
          <a:p>
            <a:pPr marL="285750" indent="-285750">
              <a:buFont typeface="Arial" panose="020B0604020202020204" pitchFamily="34" charset="0"/>
              <a:buChar char="•"/>
            </a:pPr>
            <a:r>
              <a:rPr lang="en-IN" dirty="0">
                <a:latin typeface="Calibri" panose="020F0502020204030204" pitchFamily="34" charset="0"/>
              </a:rPr>
              <a:t>Less time recalling the syntax</a:t>
            </a:r>
          </a:p>
          <a:p>
            <a:pPr marL="285750" indent="-285750">
              <a:buFont typeface="Arial" panose="020B0604020202020204" pitchFamily="34" charset="0"/>
              <a:buChar char="•"/>
            </a:pPr>
            <a:r>
              <a:rPr lang="en-IN" dirty="0">
                <a:latin typeface="Calibri" panose="020F0502020204030204" pitchFamily="34" charset="0"/>
              </a:rPr>
              <a:t>Autogenerate the streamlined testcases</a:t>
            </a:r>
          </a:p>
          <a:p>
            <a:pPr marL="285750" indent="-285750">
              <a:buFont typeface="Arial" panose="020B0604020202020204" pitchFamily="34" charset="0"/>
              <a:buChar char="•"/>
            </a:pPr>
            <a:r>
              <a:rPr lang="en-IN" dirty="0">
                <a:latin typeface="Calibri" panose="020F0502020204030204" pitchFamily="34" charset="0"/>
              </a:rPr>
              <a:t>Focus on the logic rather than syntax</a:t>
            </a:r>
          </a:p>
        </p:txBody>
      </p:sp>
    </p:spTree>
    <p:extLst>
      <p:ext uri="{BB962C8B-B14F-4D97-AF65-F5344CB8AC3E}">
        <p14:creationId xmlns:p14="http://schemas.microsoft.com/office/powerpoint/2010/main" val="1239478368"/>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b="1" dirty="0"/>
              <a:t>Limitations</a:t>
            </a:r>
            <a:endParaRPr lang="en-IN" sz="3200" dirty="0"/>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4AC48A98-BF74-CC6C-6336-CEBA2913E61F}"/>
              </a:ext>
            </a:extLst>
          </p:cNvPr>
          <p:cNvSpPr txBox="1"/>
          <p:nvPr/>
        </p:nvSpPr>
        <p:spPr>
          <a:xfrm>
            <a:off x="113512" y="844213"/>
            <a:ext cx="11795119" cy="3416320"/>
          </a:xfrm>
          <a:prstGeom prst="rect">
            <a:avLst/>
          </a:prstGeom>
          <a:noFill/>
        </p:spPr>
        <p:txBody>
          <a:bodyPr wrap="square" rtlCol="0">
            <a:spAutoFit/>
          </a:bodyPr>
          <a:lstStyle/>
          <a:p>
            <a:pPr marL="285750" indent="-285750">
              <a:buFont typeface="Arial" panose="020B0604020202020204" pitchFamily="34" charset="0"/>
              <a:buChar char="•"/>
            </a:pPr>
            <a:r>
              <a:rPr lang="en-IN" sz="2400" b="0" i="0" dirty="0">
                <a:solidFill>
                  <a:srgbClr val="242424"/>
                </a:solidFill>
                <a:effectLst/>
                <a:highlight>
                  <a:srgbClr val="FFFFFF"/>
                </a:highlight>
                <a:latin typeface="source-serif-pro"/>
              </a:rPr>
              <a:t>GitHub Copilot may suggest code that is unrelated to the code you’re editing, requiring your assistance. Suggested code may not compile correctly or may rely on outdated or deprecated libraries.</a:t>
            </a:r>
          </a:p>
          <a:p>
            <a:pPr marL="285750" indent="-285750">
              <a:buFont typeface="Arial" panose="020B0604020202020204" pitchFamily="34" charset="0"/>
              <a:buChar char="•"/>
            </a:pPr>
            <a:r>
              <a:rPr lang="en-IN" sz="2400" dirty="0">
                <a:latin typeface="Calibri" panose="020F0502020204030204" pitchFamily="34" charset="0"/>
              </a:rPr>
              <a:t>E</a:t>
            </a:r>
            <a:r>
              <a:rPr lang="en-IN" sz="2400" b="0" i="0" dirty="0">
                <a:solidFill>
                  <a:srgbClr val="242424"/>
                </a:solidFill>
                <a:effectLst/>
                <a:highlight>
                  <a:srgbClr val="FFFFFF"/>
                </a:highlight>
                <a:latin typeface="source-serif-pro"/>
              </a:rPr>
              <a:t>nsure to thoroughly test your code as Copilot’s suggestions may include unoptimized, inefficient, or potentially insecure code.</a:t>
            </a:r>
          </a:p>
          <a:p>
            <a:pPr marL="285750" indent="-285750">
              <a:buFont typeface="Arial" panose="020B0604020202020204" pitchFamily="34" charset="0"/>
              <a:buChar char="•"/>
            </a:pPr>
            <a:r>
              <a:rPr lang="en-IN" sz="2400" b="0" i="0" dirty="0">
                <a:solidFill>
                  <a:srgbClr val="242424"/>
                </a:solidFill>
                <a:effectLst/>
                <a:highlight>
                  <a:srgbClr val="FFFFFF"/>
                </a:highlight>
                <a:latin typeface="source-serif-pro"/>
              </a:rPr>
              <a:t>Auto-complete suggestions in GitHub Copilot are currently limited to the current files and opened tabs. </a:t>
            </a:r>
          </a:p>
          <a:p>
            <a:pPr marL="285750" indent="-285750">
              <a:buFont typeface="Arial" panose="020B0604020202020204" pitchFamily="34" charset="0"/>
              <a:buChar char="•"/>
            </a:pPr>
            <a:r>
              <a:rPr lang="en-IN" sz="2400" b="0" i="0" dirty="0">
                <a:solidFill>
                  <a:srgbClr val="242424"/>
                </a:solidFill>
                <a:effectLst/>
                <a:highlight>
                  <a:srgbClr val="FFFFFF"/>
                </a:highlight>
                <a:latin typeface="source-serif-pro"/>
              </a:rPr>
              <a:t>Always use GitHub Copilot with good testing and code review practices.</a:t>
            </a:r>
            <a:endParaRPr lang="en-IN" sz="2400" dirty="0">
              <a:latin typeface="Calibri" panose="020F0502020204030204" pitchFamily="34" charset="0"/>
            </a:endParaRPr>
          </a:p>
          <a:p>
            <a:pPr marL="285750" indent="-285750">
              <a:buFont typeface="Arial" panose="020B0604020202020204" pitchFamily="34" charset="0"/>
              <a:buChar char="•"/>
            </a:pPr>
            <a:endParaRPr lang="en-IN" sz="2400" dirty="0">
              <a:latin typeface="Calibri" panose="020F0502020204030204" pitchFamily="34" charset="0"/>
            </a:endParaRPr>
          </a:p>
        </p:txBody>
      </p:sp>
    </p:spTree>
    <p:extLst>
      <p:ext uri="{BB962C8B-B14F-4D97-AF65-F5344CB8AC3E}">
        <p14:creationId xmlns:p14="http://schemas.microsoft.com/office/powerpoint/2010/main" val="1623215690"/>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dirty="0"/>
              <a:t>GitHub Copilot – How it Works?</a:t>
            </a:r>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pic>
        <p:nvPicPr>
          <p:cNvPr id="7" name="Picture 6">
            <a:extLst>
              <a:ext uri="{FF2B5EF4-FFF2-40B4-BE49-F238E27FC236}">
                <a16:creationId xmlns:a16="http://schemas.microsoft.com/office/drawing/2014/main" id="{623A63EA-637D-E9DE-4705-8E09A2206D42}"/>
              </a:ext>
            </a:extLst>
          </p:cNvPr>
          <p:cNvPicPr>
            <a:picLocks noChangeAspect="1"/>
          </p:cNvPicPr>
          <p:nvPr/>
        </p:nvPicPr>
        <p:blipFill>
          <a:blip r:embed="rId3"/>
          <a:stretch>
            <a:fillRect/>
          </a:stretch>
        </p:blipFill>
        <p:spPr>
          <a:xfrm>
            <a:off x="1136424" y="797718"/>
            <a:ext cx="9919150" cy="5907135"/>
          </a:xfrm>
          <a:prstGeom prst="rect">
            <a:avLst/>
          </a:prstGeom>
        </p:spPr>
      </p:pic>
    </p:spTree>
    <p:extLst>
      <p:ext uri="{BB962C8B-B14F-4D97-AF65-F5344CB8AC3E}">
        <p14:creationId xmlns:p14="http://schemas.microsoft.com/office/powerpoint/2010/main" val="576207767"/>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b="1" dirty="0"/>
              <a:t>GitHub Copilot Shortcuts</a:t>
            </a:r>
            <a:endParaRPr lang="en-IN" sz="3200" dirty="0"/>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graphicFrame>
        <p:nvGraphicFramePr>
          <p:cNvPr id="3" name="Table 2">
            <a:extLst>
              <a:ext uri="{FF2B5EF4-FFF2-40B4-BE49-F238E27FC236}">
                <a16:creationId xmlns:a16="http://schemas.microsoft.com/office/drawing/2014/main" id="{A3EDB0EA-E125-780A-4E8D-FCC3E4663B12}"/>
              </a:ext>
            </a:extLst>
          </p:cNvPr>
          <p:cNvGraphicFramePr>
            <a:graphicFrameLocks noGrp="1"/>
          </p:cNvGraphicFramePr>
          <p:nvPr>
            <p:extLst>
              <p:ext uri="{D42A27DB-BD31-4B8C-83A1-F6EECF244321}">
                <p14:modId xmlns:p14="http://schemas.microsoft.com/office/powerpoint/2010/main" val="3210624962"/>
              </p:ext>
            </p:extLst>
          </p:nvPr>
        </p:nvGraphicFramePr>
        <p:xfrm>
          <a:off x="220980" y="1471463"/>
          <a:ext cx="5476082" cy="2865120"/>
        </p:xfrm>
        <a:graphic>
          <a:graphicData uri="http://schemas.openxmlformats.org/drawingml/2006/table">
            <a:tbl>
              <a:tblPr firstRow="1" bandRow="1">
                <a:tableStyleId>{5C22544A-7EE6-4342-B048-85BDC9FD1C3A}</a:tableStyleId>
              </a:tblPr>
              <a:tblGrid>
                <a:gridCol w="2893695">
                  <a:extLst>
                    <a:ext uri="{9D8B030D-6E8A-4147-A177-3AD203B41FA5}">
                      <a16:colId xmlns:a16="http://schemas.microsoft.com/office/drawing/2014/main" val="1682279297"/>
                    </a:ext>
                  </a:extLst>
                </a:gridCol>
                <a:gridCol w="2582387">
                  <a:extLst>
                    <a:ext uri="{9D8B030D-6E8A-4147-A177-3AD203B41FA5}">
                      <a16:colId xmlns:a16="http://schemas.microsoft.com/office/drawing/2014/main" val="3026504602"/>
                    </a:ext>
                  </a:extLst>
                </a:gridCol>
              </a:tblGrid>
              <a:tr h="370840">
                <a:tc>
                  <a:txBody>
                    <a:bodyPr/>
                    <a:lstStyle/>
                    <a:p>
                      <a:r>
                        <a:rPr lang="en-IN" dirty="0"/>
                        <a:t>Action</a:t>
                      </a:r>
                    </a:p>
                  </a:txBody>
                  <a:tcPr/>
                </a:tc>
                <a:tc>
                  <a:txBody>
                    <a:bodyPr/>
                    <a:lstStyle/>
                    <a:p>
                      <a:r>
                        <a:rPr lang="en-IN" dirty="0"/>
                        <a:t>Shortcut key</a:t>
                      </a:r>
                    </a:p>
                  </a:txBody>
                  <a:tcPr/>
                </a:tc>
                <a:extLst>
                  <a:ext uri="{0D108BD9-81ED-4DB2-BD59-A6C34878D82A}">
                    <a16:rowId xmlns:a16="http://schemas.microsoft.com/office/drawing/2014/main" val="3128371406"/>
                  </a:ext>
                </a:extLst>
              </a:tr>
              <a:tr h="370840">
                <a:tc>
                  <a:txBody>
                    <a:bodyPr/>
                    <a:lstStyle/>
                    <a:p>
                      <a:r>
                        <a:rPr lang="en-IN" dirty="0"/>
                        <a:t>Accept an inline suggestion</a:t>
                      </a:r>
                    </a:p>
                  </a:txBody>
                  <a:tcPr/>
                </a:tc>
                <a:tc>
                  <a:txBody>
                    <a:bodyPr/>
                    <a:lstStyle/>
                    <a:p>
                      <a:r>
                        <a:rPr lang="en-IN" dirty="0"/>
                        <a:t>Tab</a:t>
                      </a:r>
                    </a:p>
                  </a:txBody>
                  <a:tcPr/>
                </a:tc>
                <a:extLst>
                  <a:ext uri="{0D108BD9-81ED-4DB2-BD59-A6C34878D82A}">
                    <a16:rowId xmlns:a16="http://schemas.microsoft.com/office/drawing/2014/main" val="2202141307"/>
                  </a:ext>
                </a:extLst>
              </a:tr>
              <a:tr h="370840">
                <a:tc>
                  <a:txBody>
                    <a:bodyPr/>
                    <a:lstStyle/>
                    <a:p>
                      <a:r>
                        <a:rPr lang="en-IN" dirty="0"/>
                        <a:t>Reject an inline suggestion</a:t>
                      </a:r>
                    </a:p>
                  </a:txBody>
                  <a:tcPr/>
                </a:tc>
                <a:tc>
                  <a:txBody>
                    <a:bodyPr/>
                    <a:lstStyle/>
                    <a:p>
                      <a:r>
                        <a:rPr lang="en-IN" dirty="0"/>
                        <a:t>Esc</a:t>
                      </a:r>
                    </a:p>
                  </a:txBody>
                  <a:tcPr/>
                </a:tc>
                <a:extLst>
                  <a:ext uri="{0D108BD9-81ED-4DB2-BD59-A6C34878D82A}">
                    <a16:rowId xmlns:a16="http://schemas.microsoft.com/office/drawing/2014/main" val="2197548231"/>
                  </a:ext>
                </a:extLst>
              </a:tr>
              <a:tr h="370840">
                <a:tc>
                  <a:txBody>
                    <a:bodyPr/>
                    <a:lstStyle/>
                    <a:p>
                      <a:r>
                        <a:rPr lang="en-IN" dirty="0"/>
                        <a:t>Show next inline suggestion</a:t>
                      </a:r>
                    </a:p>
                  </a:txBody>
                  <a:tcPr/>
                </a:tc>
                <a:tc>
                  <a:txBody>
                    <a:bodyPr/>
                    <a:lstStyle/>
                    <a:p>
                      <a:r>
                        <a:rPr lang="en-IN" dirty="0"/>
                        <a:t>Alt + ]</a:t>
                      </a:r>
                    </a:p>
                  </a:txBody>
                  <a:tcPr/>
                </a:tc>
                <a:extLst>
                  <a:ext uri="{0D108BD9-81ED-4DB2-BD59-A6C34878D82A}">
                    <a16:rowId xmlns:a16="http://schemas.microsoft.com/office/drawing/2014/main" val="3628522453"/>
                  </a:ext>
                </a:extLst>
              </a:tr>
              <a:tr h="370840">
                <a:tc>
                  <a:txBody>
                    <a:bodyPr/>
                    <a:lstStyle/>
                    <a:p>
                      <a:r>
                        <a:rPr lang="en-IN" dirty="0"/>
                        <a:t>Show previous inline suggestion</a:t>
                      </a:r>
                    </a:p>
                  </a:txBody>
                  <a:tcPr/>
                </a:tc>
                <a:tc>
                  <a:txBody>
                    <a:bodyPr/>
                    <a:lstStyle/>
                    <a:p>
                      <a:r>
                        <a:rPr lang="en-IN" dirty="0"/>
                        <a:t>Alt + [</a:t>
                      </a:r>
                    </a:p>
                  </a:txBody>
                  <a:tcPr/>
                </a:tc>
                <a:extLst>
                  <a:ext uri="{0D108BD9-81ED-4DB2-BD59-A6C34878D82A}">
                    <a16:rowId xmlns:a16="http://schemas.microsoft.com/office/drawing/2014/main" val="2260006514"/>
                  </a:ext>
                </a:extLst>
              </a:tr>
              <a:tr h="370840">
                <a:tc>
                  <a:txBody>
                    <a:bodyPr/>
                    <a:lstStyle/>
                    <a:p>
                      <a:r>
                        <a:rPr lang="en-IN" dirty="0"/>
                        <a:t>Trigger inline suggestion</a:t>
                      </a:r>
                    </a:p>
                  </a:txBody>
                  <a:tcPr/>
                </a:tc>
                <a:tc>
                  <a:txBody>
                    <a:bodyPr/>
                    <a:lstStyle/>
                    <a:p>
                      <a:r>
                        <a:rPr lang="en-IN" dirty="0"/>
                        <a:t>Alt + \</a:t>
                      </a:r>
                    </a:p>
                  </a:txBody>
                  <a:tcPr/>
                </a:tc>
                <a:extLst>
                  <a:ext uri="{0D108BD9-81ED-4DB2-BD59-A6C34878D82A}">
                    <a16:rowId xmlns:a16="http://schemas.microsoft.com/office/drawing/2014/main" val="1790416991"/>
                  </a:ext>
                </a:extLst>
              </a:tr>
              <a:tr h="370840">
                <a:tc>
                  <a:txBody>
                    <a:bodyPr/>
                    <a:lstStyle/>
                    <a:p>
                      <a:r>
                        <a:rPr lang="en-IN" dirty="0"/>
                        <a:t>Open Copilot</a:t>
                      </a:r>
                    </a:p>
                  </a:txBody>
                  <a:tcPr/>
                </a:tc>
                <a:tc>
                  <a:txBody>
                    <a:bodyPr/>
                    <a:lstStyle/>
                    <a:p>
                      <a:r>
                        <a:rPr lang="en-IN" dirty="0"/>
                        <a:t>Alt + Enter</a:t>
                      </a:r>
                    </a:p>
                  </a:txBody>
                  <a:tcPr/>
                </a:tc>
                <a:extLst>
                  <a:ext uri="{0D108BD9-81ED-4DB2-BD59-A6C34878D82A}">
                    <a16:rowId xmlns:a16="http://schemas.microsoft.com/office/drawing/2014/main" val="2753507132"/>
                  </a:ext>
                </a:extLst>
              </a:tr>
            </a:tbl>
          </a:graphicData>
        </a:graphic>
      </p:graphicFrame>
      <p:sp>
        <p:nvSpPr>
          <p:cNvPr id="6" name="TextBox 5">
            <a:extLst>
              <a:ext uri="{FF2B5EF4-FFF2-40B4-BE49-F238E27FC236}">
                <a16:creationId xmlns:a16="http://schemas.microsoft.com/office/drawing/2014/main" id="{6FDA93D3-4445-CFB2-20F9-9CE00F491CCA}"/>
              </a:ext>
            </a:extLst>
          </p:cNvPr>
          <p:cNvSpPr txBox="1"/>
          <p:nvPr/>
        </p:nvSpPr>
        <p:spPr>
          <a:xfrm>
            <a:off x="136845" y="827112"/>
            <a:ext cx="5644351" cy="400110"/>
          </a:xfrm>
          <a:prstGeom prst="rect">
            <a:avLst/>
          </a:prstGeom>
          <a:noFill/>
        </p:spPr>
        <p:txBody>
          <a:bodyPr wrap="square" rtlCol="0">
            <a:spAutoFit/>
          </a:bodyPr>
          <a:lstStyle/>
          <a:p>
            <a:r>
              <a:rPr lang="en-IN" sz="2000" b="1" dirty="0">
                <a:latin typeface="Calibri" panose="020F0502020204030204" pitchFamily="34" charset="0"/>
              </a:rPr>
              <a:t>Keyboard Shortcuts for Windows</a:t>
            </a:r>
          </a:p>
        </p:txBody>
      </p:sp>
      <p:sp>
        <p:nvSpPr>
          <p:cNvPr id="9" name="TextBox 8">
            <a:extLst>
              <a:ext uri="{FF2B5EF4-FFF2-40B4-BE49-F238E27FC236}">
                <a16:creationId xmlns:a16="http://schemas.microsoft.com/office/drawing/2014/main" id="{08066714-C654-2251-BB75-9D8C9883564B}"/>
              </a:ext>
            </a:extLst>
          </p:cNvPr>
          <p:cNvSpPr txBox="1"/>
          <p:nvPr/>
        </p:nvSpPr>
        <p:spPr>
          <a:xfrm>
            <a:off x="6163468" y="868217"/>
            <a:ext cx="5644351" cy="400110"/>
          </a:xfrm>
          <a:prstGeom prst="rect">
            <a:avLst/>
          </a:prstGeom>
          <a:noFill/>
        </p:spPr>
        <p:txBody>
          <a:bodyPr wrap="square" rtlCol="0">
            <a:spAutoFit/>
          </a:bodyPr>
          <a:lstStyle/>
          <a:p>
            <a:r>
              <a:rPr lang="en-IN" sz="2000" b="1" dirty="0">
                <a:latin typeface="Calibri" panose="020F0502020204030204" pitchFamily="34" charset="0"/>
              </a:rPr>
              <a:t>Keyboard Shortcuts for MAC</a:t>
            </a:r>
          </a:p>
        </p:txBody>
      </p:sp>
      <p:graphicFrame>
        <p:nvGraphicFramePr>
          <p:cNvPr id="11" name="Table 10">
            <a:extLst>
              <a:ext uri="{FF2B5EF4-FFF2-40B4-BE49-F238E27FC236}">
                <a16:creationId xmlns:a16="http://schemas.microsoft.com/office/drawing/2014/main" id="{D781F0ED-70E2-A09E-0920-404798A9D5F7}"/>
              </a:ext>
            </a:extLst>
          </p:cNvPr>
          <p:cNvGraphicFramePr>
            <a:graphicFrameLocks noGrp="1"/>
          </p:cNvGraphicFramePr>
          <p:nvPr>
            <p:extLst>
              <p:ext uri="{D42A27DB-BD31-4B8C-83A1-F6EECF244321}">
                <p14:modId xmlns:p14="http://schemas.microsoft.com/office/powerpoint/2010/main" val="1855121882"/>
              </p:ext>
            </p:extLst>
          </p:nvPr>
        </p:nvGraphicFramePr>
        <p:xfrm>
          <a:off x="6274159" y="1466698"/>
          <a:ext cx="5476082" cy="2865120"/>
        </p:xfrm>
        <a:graphic>
          <a:graphicData uri="http://schemas.openxmlformats.org/drawingml/2006/table">
            <a:tbl>
              <a:tblPr firstRow="1" bandRow="1">
                <a:tableStyleId>{5C22544A-7EE6-4342-B048-85BDC9FD1C3A}</a:tableStyleId>
              </a:tblPr>
              <a:tblGrid>
                <a:gridCol w="2893695">
                  <a:extLst>
                    <a:ext uri="{9D8B030D-6E8A-4147-A177-3AD203B41FA5}">
                      <a16:colId xmlns:a16="http://schemas.microsoft.com/office/drawing/2014/main" val="1682279297"/>
                    </a:ext>
                  </a:extLst>
                </a:gridCol>
                <a:gridCol w="2582387">
                  <a:extLst>
                    <a:ext uri="{9D8B030D-6E8A-4147-A177-3AD203B41FA5}">
                      <a16:colId xmlns:a16="http://schemas.microsoft.com/office/drawing/2014/main" val="3026504602"/>
                    </a:ext>
                  </a:extLst>
                </a:gridCol>
              </a:tblGrid>
              <a:tr h="370840">
                <a:tc>
                  <a:txBody>
                    <a:bodyPr/>
                    <a:lstStyle/>
                    <a:p>
                      <a:r>
                        <a:rPr lang="en-IN" dirty="0"/>
                        <a:t>Action</a:t>
                      </a:r>
                    </a:p>
                  </a:txBody>
                  <a:tcPr/>
                </a:tc>
                <a:tc>
                  <a:txBody>
                    <a:bodyPr/>
                    <a:lstStyle/>
                    <a:p>
                      <a:r>
                        <a:rPr lang="en-IN" dirty="0"/>
                        <a:t>Shortcut key</a:t>
                      </a:r>
                    </a:p>
                  </a:txBody>
                  <a:tcPr/>
                </a:tc>
                <a:extLst>
                  <a:ext uri="{0D108BD9-81ED-4DB2-BD59-A6C34878D82A}">
                    <a16:rowId xmlns:a16="http://schemas.microsoft.com/office/drawing/2014/main" val="3128371406"/>
                  </a:ext>
                </a:extLst>
              </a:tr>
              <a:tr h="370840">
                <a:tc>
                  <a:txBody>
                    <a:bodyPr/>
                    <a:lstStyle/>
                    <a:p>
                      <a:r>
                        <a:rPr lang="en-IN" dirty="0"/>
                        <a:t>Accept an inline suggestion</a:t>
                      </a:r>
                    </a:p>
                  </a:txBody>
                  <a:tcPr/>
                </a:tc>
                <a:tc>
                  <a:txBody>
                    <a:bodyPr/>
                    <a:lstStyle/>
                    <a:p>
                      <a:r>
                        <a:rPr lang="en-IN" dirty="0"/>
                        <a:t>Tab</a:t>
                      </a:r>
                    </a:p>
                  </a:txBody>
                  <a:tcPr/>
                </a:tc>
                <a:extLst>
                  <a:ext uri="{0D108BD9-81ED-4DB2-BD59-A6C34878D82A}">
                    <a16:rowId xmlns:a16="http://schemas.microsoft.com/office/drawing/2014/main" val="2202141307"/>
                  </a:ext>
                </a:extLst>
              </a:tr>
              <a:tr h="370840">
                <a:tc>
                  <a:txBody>
                    <a:bodyPr/>
                    <a:lstStyle/>
                    <a:p>
                      <a:r>
                        <a:rPr lang="en-IN" dirty="0"/>
                        <a:t>Reject an inline suggestion</a:t>
                      </a:r>
                    </a:p>
                  </a:txBody>
                  <a:tcPr/>
                </a:tc>
                <a:tc>
                  <a:txBody>
                    <a:bodyPr/>
                    <a:lstStyle/>
                    <a:p>
                      <a:r>
                        <a:rPr lang="en-IN" dirty="0"/>
                        <a:t>Esc</a:t>
                      </a:r>
                    </a:p>
                  </a:txBody>
                  <a:tcPr/>
                </a:tc>
                <a:extLst>
                  <a:ext uri="{0D108BD9-81ED-4DB2-BD59-A6C34878D82A}">
                    <a16:rowId xmlns:a16="http://schemas.microsoft.com/office/drawing/2014/main" val="2197548231"/>
                  </a:ext>
                </a:extLst>
              </a:tr>
              <a:tr h="370840">
                <a:tc>
                  <a:txBody>
                    <a:bodyPr/>
                    <a:lstStyle/>
                    <a:p>
                      <a:r>
                        <a:rPr lang="en-IN" dirty="0"/>
                        <a:t>Show next inline suggestion</a:t>
                      </a:r>
                    </a:p>
                  </a:txBody>
                  <a:tcPr/>
                </a:tc>
                <a:tc>
                  <a:txBody>
                    <a:bodyPr/>
                    <a:lstStyle/>
                    <a:p>
                      <a:r>
                        <a:rPr lang="en-IN" dirty="0"/>
                        <a:t>Alt + ]</a:t>
                      </a:r>
                    </a:p>
                  </a:txBody>
                  <a:tcPr/>
                </a:tc>
                <a:extLst>
                  <a:ext uri="{0D108BD9-81ED-4DB2-BD59-A6C34878D82A}">
                    <a16:rowId xmlns:a16="http://schemas.microsoft.com/office/drawing/2014/main" val="3628522453"/>
                  </a:ext>
                </a:extLst>
              </a:tr>
              <a:tr h="370840">
                <a:tc>
                  <a:txBody>
                    <a:bodyPr/>
                    <a:lstStyle/>
                    <a:p>
                      <a:r>
                        <a:rPr lang="en-IN" dirty="0"/>
                        <a:t>Show previous inline suggestion</a:t>
                      </a:r>
                    </a:p>
                  </a:txBody>
                  <a:tcPr/>
                </a:tc>
                <a:tc>
                  <a:txBody>
                    <a:bodyPr/>
                    <a:lstStyle/>
                    <a:p>
                      <a:r>
                        <a:rPr lang="en-IN" dirty="0"/>
                        <a:t>Alt + [</a:t>
                      </a:r>
                    </a:p>
                  </a:txBody>
                  <a:tcPr/>
                </a:tc>
                <a:extLst>
                  <a:ext uri="{0D108BD9-81ED-4DB2-BD59-A6C34878D82A}">
                    <a16:rowId xmlns:a16="http://schemas.microsoft.com/office/drawing/2014/main" val="2260006514"/>
                  </a:ext>
                </a:extLst>
              </a:tr>
              <a:tr h="370840">
                <a:tc>
                  <a:txBody>
                    <a:bodyPr/>
                    <a:lstStyle/>
                    <a:p>
                      <a:r>
                        <a:rPr lang="en-IN" dirty="0"/>
                        <a:t>Trigger inline suggestion</a:t>
                      </a:r>
                    </a:p>
                  </a:txBody>
                  <a:tcPr/>
                </a:tc>
                <a:tc>
                  <a:txBody>
                    <a:bodyPr/>
                    <a:lstStyle/>
                    <a:p>
                      <a:r>
                        <a:rPr lang="en-IN" dirty="0"/>
                        <a:t>Alt + \</a:t>
                      </a:r>
                    </a:p>
                  </a:txBody>
                  <a:tcPr/>
                </a:tc>
                <a:extLst>
                  <a:ext uri="{0D108BD9-81ED-4DB2-BD59-A6C34878D82A}">
                    <a16:rowId xmlns:a16="http://schemas.microsoft.com/office/drawing/2014/main" val="1790416991"/>
                  </a:ext>
                </a:extLst>
              </a:tr>
              <a:tr h="370840">
                <a:tc>
                  <a:txBody>
                    <a:bodyPr/>
                    <a:lstStyle/>
                    <a:p>
                      <a:r>
                        <a:rPr lang="en-IN" dirty="0"/>
                        <a:t>Open Copilot</a:t>
                      </a:r>
                    </a:p>
                  </a:txBody>
                  <a:tcPr/>
                </a:tc>
                <a:tc>
                  <a:txBody>
                    <a:bodyPr/>
                    <a:lstStyle/>
                    <a:p>
                      <a:r>
                        <a:rPr lang="en-IN" dirty="0"/>
                        <a:t>Alt + Return</a:t>
                      </a:r>
                    </a:p>
                  </a:txBody>
                  <a:tcPr/>
                </a:tc>
                <a:extLst>
                  <a:ext uri="{0D108BD9-81ED-4DB2-BD59-A6C34878D82A}">
                    <a16:rowId xmlns:a16="http://schemas.microsoft.com/office/drawing/2014/main" val="2753507132"/>
                  </a:ext>
                </a:extLst>
              </a:tr>
            </a:tbl>
          </a:graphicData>
        </a:graphic>
      </p:graphicFrame>
    </p:spTree>
    <p:extLst>
      <p:ext uri="{BB962C8B-B14F-4D97-AF65-F5344CB8AC3E}">
        <p14:creationId xmlns:p14="http://schemas.microsoft.com/office/powerpoint/2010/main" val="3030257248"/>
      </p:ext>
    </p:extLst>
  </p:cSld>
  <p:clrMapOvr>
    <a:masterClrMapping/>
  </p:clrMapOvr>
  <mc:AlternateContent xmlns:mc="http://schemas.openxmlformats.org/markup-compatibility/2006" xmlns:p14="http://schemas.microsoft.com/office/powerpoint/2010/main">
    <mc:Choice Requires="p14">
      <p:transition spd="slow" p14:dur="2000" advTm="13235"/>
    </mc:Choice>
    <mc:Fallback xmlns="">
      <p:transition spd="slow" advTm="132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b="1" dirty="0"/>
              <a:t>GitHub Copilot vs Chat GPT</a:t>
            </a:r>
            <a:endParaRPr lang="en-IN" sz="3200" dirty="0"/>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graphicFrame>
        <p:nvGraphicFramePr>
          <p:cNvPr id="5" name="Table 4">
            <a:extLst>
              <a:ext uri="{FF2B5EF4-FFF2-40B4-BE49-F238E27FC236}">
                <a16:creationId xmlns:a16="http://schemas.microsoft.com/office/drawing/2014/main" id="{7895D202-EFDB-A0E0-8E8F-6205B76B9FE0}"/>
              </a:ext>
            </a:extLst>
          </p:cNvPr>
          <p:cNvGraphicFramePr>
            <a:graphicFrameLocks noGrp="1"/>
          </p:cNvGraphicFramePr>
          <p:nvPr>
            <p:extLst>
              <p:ext uri="{D42A27DB-BD31-4B8C-83A1-F6EECF244321}">
                <p14:modId xmlns:p14="http://schemas.microsoft.com/office/powerpoint/2010/main" val="8226027"/>
              </p:ext>
            </p:extLst>
          </p:nvPr>
        </p:nvGraphicFramePr>
        <p:xfrm>
          <a:off x="220980" y="833966"/>
          <a:ext cx="11750040" cy="5628640"/>
        </p:xfrm>
        <a:graphic>
          <a:graphicData uri="http://schemas.openxmlformats.org/drawingml/2006/table">
            <a:tbl>
              <a:tblPr firstRow="1" bandRow="1">
                <a:tableStyleId>{5C22544A-7EE6-4342-B048-85BDC9FD1C3A}</a:tableStyleId>
              </a:tblPr>
              <a:tblGrid>
                <a:gridCol w="2593658">
                  <a:extLst>
                    <a:ext uri="{9D8B030D-6E8A-4147-A177-3AD203B41FA5}">
                      <a16:colId xmlns:a16="http://schemas.microsoft.com/office/drawing/2014/main" val="3817508483"/>
                    </a:ext>
                  </a:extLst>
                </a:gridCol>
                <a:gridCol w="4300537">
                  <a:extLst>
                    <a:ext uri="{9D8B030D-6E8A-4147-A177-3AD203B41FA5}">
                      <a16:colId xmlns:a16="http://schemas.microsoft.com/office/drawing/2014/main" val="2181145502"/>
                    </a:ext>
                  </a:extLst>
                </a:gridCol>
                <a:gridCol w="4855845">
                  <a:extLst>
                    <a:ext uri="{9D8B030D-6E8A-4147-A177-3AD203B41FA5}">
                      <a16:colId xmlns:a16="http://schemas.microsoft.com/office/drawing/2014/main" val="3180839794"/>
                    </a:ext>
                  </a:extLst>
                </a:gridCol>
              </a:tblGrid>
              <a:tr h="370840">
                <a:tc>
                  <a:txBody>
                    <a:bodyPr/>
                    <a:lstStyle/>
                    <a:p>
                      <a:r>
                        <a:rPr lang="en-IN" dirty="0"/>
                        <a:t>Feature</a:t>
                      </a:r>
                    </a:p>
                  </a:txBody>
                  <a:tcPr/>
                </a:tc>
                <a:tc>
                  <a:txBody>
                    <a:bodyPr/>
                    <a:lstStyle/>
                    <a:p>
                      <a:r>
                        <a:rPr lang="en-IN" dirty="0"/>
                        <a:t>GitHub Copilot</a:t>
                      </a:r>
                    </a:p>
                  </a:txBody>
                  <a:tcPr/>
                </a:tc>
                <a:tc>
                  <a:txBody>
                    <a:bodyPr/>
                    <a:lstStyle/>
                    <a:p>
                      <a:r>
                        <a:rPr lang="en-IN" dirty="0"/>
                        <a:t>Chat GPT</a:t>
                      </a:r>
                    </a:p>
                  </a:txBody>
                  <a:tcPr/>
                </a:tc>
                <a:extLst>
                  <a:ext uri="{0D108BD9-81ED-4DB2-BD59-A6C34878D82A}">
                    <a16:rowId xmlns:a16="http://schemas.microsoft.com/office/drawing/2014/main" val="4024169673"/>
                  </a:ext>
                </a:extLst>
              </a:tr>
              <a:tr h="370840">
                <a:tc>
                  <a:txBody>
                    <a:bodyPr/>
                    <a:lstStyle/>
                    <a:p>
                      <a:r>
                        <a:rPr lang="en-IN" dirty="0"/>
                        <a:t>Primary purpose</a:t>
                      </a:r>
                    </a:p>
                  </a:txBody>
                  <a:tcPr/>
                </a:tc>
                <a:tc>
                  <a:txBody>
                    <a:bodyPr/>
                    <a:lstStyle/>
                    <a:p>
                      <a:r>
                        <a:rPr lang="en-IN" dirty="0"/>
                        <a:t>Code generation and assistance</a:t>
                      </a:r>
                    </a:p>
                  </a:txBody>
                  <a:tcPr/>
                </a:tc>
                <a:tc>
                  <a:txBody>
                    <a:bodyPr/>
                    <a:lstStyle/>
                    <a:p>
                      <a:r>
                        <a:rPr lang="en-IN" dirty="0"/>
                        <a:t>Natural language understanding and text generation</a:t>
                      </a:r>
                    </a:p>
                  </a:txBody>
                  <a:tcPr/>
                </a:tc>
                <a:extLst>
                  <a:ext uri="{0D108BD9-81ED-4DB2-BD59-A6C34878D82A}">
                    <a16:rowId xmlns:a16="http://schemas.microsoft.com/office/drawing/2014/main" val="2158337261"/>
                  </a:ext>
                </a:extLst>
              </a:tr>
              <a:tr h="370840">
                <a:tc>
                  <a:txBody>
                    <a:bodyPr/>
                    <a:lstStyle/>
                    <a:p>
                      <a:r>
                        <a:rPr lang="en-IN" dirty="0"/>
                        <a:t>Use cases</a:t>
                      </a:r>
                    </a:p>
                  </a:txBody>
                  <a:tcPr/>
                </a:tc>
                <a:tc>
                  <a:txBody>
                    <a:bodyPr/>
                    <a:lstStyle/>
                    <a:p>
                      <a:r>
                        <a:rPr lang="en-IN" dirty="0"/>
                        <a:t>Software Development, code suggestions</a:t>
                      </a:r>
                    </a:p>
                  </a:txBody>
                  <a:tcPr/>
                </a:tc>
                <a:tc>
                  <a:txBody>
                    <a:bodyPr/>
                    <a:lstStyle/>
                    <a:p>
                      <a:r>
                        <a:rPr lang="en-IN" dirty="0"/>
                        <a:t>Natural language conversations</a:t>
                      </a:r>
                    </a:p>
                  </a:txBody>
                  <a:tcPr/>
                </a:tc>
                <a:extLst>
                  <a:ext uri="{0D108BD9-81ED-4DB2-BD59-A6C34878D82A}">
                    <a16:rowId xmlns:a16="http://schemas.microsoft.com/office/drawing/2014/main" val="2199572432"/>
                  </a:ext>
                </a:extLst>
              </a:tr>
              <a:tr h="370840">
                <a:tc>
                  <a:txBody>
                    <a:bodyPr/>
                    <a:lstStyle/>
                    <a:p>
                      <a:r>
                        <a:rPr lang="en-IN" dirty="0"/>
                        <a:t>Integrations</a:t>
                      </a:r>
                    </a:p>
                  </a:txBody>
                  <a:tcPr/>
                </a:tc>
                <a:tc>
                  <a:txBody>
                    <a:bodyPr/>
                    <a:lstStyle/>
                    <a:p>
                      <a:r>
                        <a:rPr lang="en-IN" dirty="0"/>
                        <a:t>Integrated into code editors</a:t>
                      </a:r>
                    </a:p>
                  </a:txBody>
                  <a:tcPr/>
                </a:tc>
                <a:tc>
                  <a:txBody>
                    <a:bodyPr/>
                    <a:lstStyle/>
                    <a:p>
                      <a:r>
                        <a:rPr lang="en-IN" dirty="0"/>
                        <a:t>Used in Chatbots and applications</a:t>
                      </a:r>
                    </a:p>
                  </a:txBody>
                  <a:tcPr/>
                </a:tc>
                <a:extLst>
                  <a:ext uri="{0D108BD9-81ED-4DB2-BD59-A6C34878D82A}">
                    <a16:rowId xmlns:a16="http://schemas.microsoft.com/office/drawing/2014/main" val="1568510912"/>
                  </a:ext>
                </a:extLst>
              </a:tr>
              <a:tr h="370840">
                <a:tc>
                  <a:txBody>
                    <a:bodyPr/>
                    <a:lstStyle/>
                    <a:p>
                      <a:r>
                        <a:rPr lang="en-IN" dirty="0"/>
                        <a:t>Training Data</a:t>
                      </a:r>
                    </a:p>
                  </a:txBody>
                  <a:tcPr/>
                </a:tc>
                <a:tc>
                  <a:txBody>
                    <a:bodyPr/>
                    <a:lstStyle/>
                    <a:p>
                      <a:r>
                        <a:rPr lang="en-IN" dirty="0"/>
                        <a:t>Trained on code repositories, documentation</a:t>
                      </a:r>
                    </a:p>
                  </a:txBody>
                  <a:tcPr/>
                </a:tc>
                <a:tc>
                  <a:txBody>
                    <a:bodyPr/>
                    <a:lstStyle/>
                    <a:p>
                      <a:r>
                        <a:rPr lang="en-IN" dirty="0"/>
                        <a:t>Trained on diversified data set. Typically text.</a:t>
                      </a:r>
                    </a:p>
                  </a:txBody>
                  <a:tcPr/>
                </a:tc>
                <a:extLst>
                  <a:ext uri="{0D108BD9-81ED-4DB2-BD59-A6C34878D82A}">
                    <a16:rowId xmlns:a16="http://schemas.microsoft.com/office/drawing/2014/main" val="2066557467"/>
                  </a:ext>
                </a:extLst>
              </a:tr>
              <a:tr h="370840">
                <a:tc>
                  <a:txBody>
                    <a:bodyPr/>
                    <a:lstStyle/>
                    <a:p>
                      <a:r>
                        <a:rPr lang="en-IN" dirty="0"/>
                        <a:t>AI Model</a:t>
                      </a:r>
                    </a:p>
                  </a:txBody>
                  <a:tcPr/>
                </a:tc>
                <a:tc>
                  <a:txBody>
                    <a:bodyPr/>
                    <a:lstStyle/>
                    <a:p>
                      <a:r>
                        <a:rPr lang="en-IN" dirty="0"/>
                        <a:t>GPT-4 (our plugin version is GPT-3)</a:t>
                      </a:r>
                    </a:p>
                  </a:txBody>
                  <a:tcPr/>
                </a:tc>
                <a:tc>
                  <a:txBody>
                    <a:bodyPr/>
                    <a:lstStyle/>
                    <a:p>
                      <a:r>
                        <a:rPr lang="en-IN" dirty="0"/>
                        <a:t>GPT-4</a:t>
                      </a:r>
                    </a:p>
                  </a:txBody>
                  <a:tcPr/>
                </a:tc>
                <a:extLst>
                  <a:ext uri="{0D108BD9-81ED-4DB2-BD59-A6C34878D82A}">
                    <a16:rowId xmlns:a16="http://schemas.microsoft.com/office/drawing/2014/main" val="3196685074"/>
                  </a:ext>
                </a:extLst>
              </a:tr>
              <a:tr h="370840">
                <a:tc>
                  <a:txBody>
                    <a:bodyPr/>
                    <a:lstStyle/>
                    <a:p>
                      <a:r>
                        <a:rPr lang="en-IN" dirty="0"/>
                        <a:t>Learning Approach</a:t>
                      </a:r>
                    </a:p>
                  </a:txBody>
                  <a:tcPr/>
                </a:tc>
                <a:tc>
                  <a:txBody>
                    <a:bodyPr/>
                    <a:lstStyle/>
                    <a:p>
                      <a:r>
                        <a:rPr lang="en-IN" dirty="0"/>
                        <a:t>Supervised learning with code examples</a:t>
                      </a:r>
                    </a:p>
                  </a:txBody>
                  <a:tcPr/>
                </a:tc>
                <a:tc>
                  <a:txBody>
                    <a:bodyPr/>
                    <a:lstStyle/>
                    <a:p>
                      <a:r>
                        <a:rPr lang="en-IN" dirty="0"/>
                        <a:t>Unsupervised learning from internet text.</a:t>
                      </a:r>
                    </a:p>
                  </a:txBody>
                  <a:tcPr/>
                </a:tc>
                <a:extLst>
                  <a:ext uri="{0D108BD9-81ED-4DB2-BD59-A6C34878D82A}">
                    <a16:rowId xmlns:a16="http://schemas.microsoft.com/office/drawing/2014/main" val="3074436279"/>
                  </a:ext>
                </a:extLst>
              </a:tr>
              <a:tr h="370840">
                <a:tc>
                  <a:txBody>
                    <a:bodyPr/>
                    <a:lstStyle/>
                    <a:p>
                      <a:r>
                        <a:rPr lang="en-IN" dirty="0"/>
                        <a:t>Customization</a:t>
                      </a:r>
                    </a:p>
                  </a:txBody>
                  <a:tcPr/>
                </a:tc>
                <a:tc>
                  <a:txBody>
                    <a:bodyPr/>
                    <a:lstStyle/>
                    <a:p>
                      <a:r>
                        <a:rPr lang="en-IN" dirty="0"/>
                        <a:t>Can be fine-tuned on your code bases</a:t>
                      </a:r>
                    </a:p>
                  </a:txBody>
                  <a:tcPr/>
                </a:tc>
                <a:tc>
                  <a:txBody>
                    <a:bodyPr/>
                    <a:lstStyle/>
                    <a:p>
                      <a:r>
                        <a:rPr lang="en-IN" dirty="0"/>
                        <a:t>Can be fine-tuned for specific tasks.</a:t>
                      </a:r>
                    </a:p>
                  </a:txBody>
                  <a:tcPr/>
                </a:tc>
                <a:extLst>
                  <a:ext uri="{0D108BD9-81ED-4DB2-BD59-A6C34878D82A}">
                    <a16:rowId xmlns:a16="http://schemas.microsoft.com/office/drawing/2014/main" val="3799797811"/>
                  </a:ext>
                </a:extLst>
              </a:tr>
              <a:tr h="370840">
                <a:tc>
                  <a:txBody>
                    <a:bodyPr/>
                    <a:lstStyle/>
                    <a:p>
                      <a:r>
                        <a:rPr lang="en-IN" dirty="0"/>
                        <a:t>Assistance level</a:t>
                      </a:r>
                    </a:p>
                  </a:txBody>
                  <a:tcPr/>
                </a:tc>
                <a:tc>
                  <a:txBody>
                    <a:bodyPr/>
                    <a:lstStyle/>
                    <a:p>
                      <a:r>
                        <a:rPr lang="en-IN" dirty="0"/>
                        <a:t>Provide code suggestions and auto-completions</a:t>
                      </a:r>
                    </a:p>
                  </a:txBody>
                  <a:tcPr/>
                </a:tc>
                <a:tc>
                  <a:txBody>
                    <a:bodyPr/>
                    <a:lstStyle/>
                    <a:p>
                      <a:r>
                        <a:rPr lang="en-IN" dirty="0"/>
                        <a:t>Conversational responses and text-generation </a:t>
                      </a:r>
                    </a:p>
                  </a:txBody>
                  <a:tcPr/>
                </a:tc>
                <a:extLst>
                  <a:ext uri="{0D108BD9-81ED-4DB2-BD59-A6C34878D82A}">
                    <a16:rowId xmlns:a16="http://schemas.microsoft.com/office/drawing/2014/main" val="2035901042"/>
                  </a:ext>
                </a:extLst>
              </a:tr>
              <a:tr h="370840">
                <a:tc>
                  <a:txBody>
                    <a:bodyPr/>
                    <a:lstStyle/>
                    <a:p>
                      <a:r>
                        <a:rPr lang="en-IN" dirty="0"/>
                        <a:t>User Interaction</a:t>
                      </a:r>
                    </a:p>
                  </a:txBody>
                  <a:tcPr/>
                </a:tc>
                <a:tc>
                  <a:txBody>
                    <a:bodyPr/>
                    <a:lstStyle/>
                    <a:p>
                      <a:r>
                        <a:rPr lang="en-IN" dirty="0"/>
                        <a:t>Works with code editors, responds to code</a:t>
                      </a:r>
                    </a:p>
                  </a:txBody>
                  <a:tcPr/>
                </a:tc>
                <a:tc>
                  <a:txBody>
                    <a:bodyPr/>
                    <a:lstStyle/>
                    <a:p>
                      <a:r>
                        <a:rPr lang="en-IN" dirty="0"/>
                        <a:t>Text input and output via APIs or platform</a:t>
                      </a:r>
                    </a:p>
                  </a:txBody>
                  <a:tcPr/>
                </a:tc>
                <a:extLst>
                  <a:ext uri="{0D108BD9-81ED-4DB2-BD59-A6C34878D82A}">
                    <a16:rowId xmlns:a16="http://schemas.microsoft.com/office/drawing/2014/main" val="2858100716"/>
                  </a:ext>
                </a:extLst>
              </a:tr>
              <a:tr h="370840">
                <a:tc>
                  <a:txBody>
                    <a:bodyPr/>
                    <a:lstStyle/>
                    <a:p>
                      <a:r>
                        <a:rPr lang="en-IN" dirty="0"/>
                        <a:t>Pricing Model</a:t>
                      </a:r>
                    </a:p>
                  </a:txBody>
                  <a:tcPr/>
                </a:tc>
                <a:tc>
                  <a:txBody>
                    <a:bodyPr/>
                    <a:lstStyle/>
                    <a:p>
                      <a:r>
                        <a:rPr lang="en-IN" dirty="0"/>
                        <a:t>Subscription based pricing</a:t>
                      </a:r>
                    </a:p>
                  </a:txBody>
                  <a:tcPr/>
                </a:tc>
                <a:tc>
                  <a:txBody>
                    <a:bodyPr/>
                    <a:lstStyle/>
                    <a:p>
                      <a:r>
                        <a:rPr lang="en-IN" dirty="0"/>
                        <a:t>Usage based pricing (API calls)</a:t>
                      </a:r>
                    </a:p>
                  </a:txBody>
                  <a:tcPr/>
                </a:tc>
                <a:extLst>
                  <a:ext uri="{0D108BD9-81ED-4DB2-BD59-A6C34878D82A}">
                    <a16:rowId xmlns:a16="http://schemas.microsoft.com/office/drawing/2014/main" val="2543259167"/>
                  </a:ext>
                </a:extLst>
              </a:tr>
              <a:tr h="370840">
                <a:tc>
                  <a:txBody>
                    <a:bodyPr/>
                    <a:lstStyle/>
                    <a:p>
                      <a:r>
                        <a:rPr lang="en-IN" dirty="0"/>
                        <a:t>Developed by</a:t>
                      </a:r>
                    </a:p>
                  </a:txBody>
                  <a:tcPr/>
                </a:tc>
                <a:tc>
                  <a:txBody>
                    <a:bodyPr/>
                    <a:lstStyle/>
                    <a:p>
                      <a:r>
                        <a:rPr lang="en-IN" dirty="0"/>
                        <a:t>GitHub collaboration with Open AI</a:t>
                      </a:r>
                    </a:p>
                  </a:txBody>
                  <a:tcPr/>
                </a:tc>
                <a:tc>
                  <a:txBody>
                    <a:bodyPr/>
                    <a:lstStyle/>
                    <a:p>
                      <a:r>
                        <a:rPr lang="en-IN" dirty="0"/>
                        <a:t>Open AI</a:t>
                      </a:r>
                    </a:p>
                  </a:txBody>
                  <a:tcPr/>
                </a:tc>
                <a:extLst>
                  <a:ext uri="{0D108BD9-81ED-4DB2-BD59-A6C34878D82A}">
                    <a16:rowId xmlns:a16="http://schemas.microsoft.com/office/drawing/2014/main" val="1089676186"/>
                  </a:ext>
                </a:extLst>
              </a:tr>
              <a:tr h="370840">
                <a:tc>
                  <a:txBody>
                    <a:bodyPr/>
                    <a:lstStyle/>
                    <a:p>
                      <a:r>
                        <a:rPr lang="en-IN" dirty="0"/>
                        <a:t>Community Support</a:t>
                      </a:r>
                    </a:p>
                  </a:txBody>
                  <a:tcPr/>
                </a:tc>
                <a:tc>
                  <a:txBody>
                    <a:bodyPr/>
                    <a:lstStyle/>
                    <a:p>
                      <a:r>
                        <a:rPr lang="en-IN" dirty="0"/>
                        <a:t>GitHub community, Documentation</a:t>
                      </a:r>
                    </a:p>
                  </a:txBody>
                  <a:tcPr/>
                </a:tc>
                <a:tc>
                  <a:txBody>
                    <a:bodyPr/>
                    <a:lstStyle/>
                    <a:p>
                      <a:r>
                        <a:rPr lang="en-IN" dirty="0"/>
                        <a:t>Open AI community, developer resources</a:t>
                      </a:r>
                    </a:p>
                  </a:txBody>
                  <a:tcPr/>
                </a:tc>
                <a:extLst>
                  <a:ext uri="{0D108BD9-81ED-4DB2-BD59-A6C34878D82A}">
                    <a16:rowId xmlns:a16="http://schemas.microsoft.com/office/drawing/2014/main" val="1968660044"/>
                  </a:ext>
                </a:extLst>
              </a:tr>
            </a:tbl>
          </a:graphicData>
        </a:graphic>
      </p:graphicFrame>
    </p:spTree>
    <p:extLst>
      <p:ext uri="{BB962C8B-B14F-4D97-AF65-F5344CB8AC3E}">
        <p14:creationId xmlns:p14="http://schemas.microsoft.com/office/powerpoint/2010/main" val="3660186783"/>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b="1" dirty="0"/>
              <a:t>GitHub Copilot Chat</a:t>
            </a:r>
            <a:endParaRPr lang="en-IN" sz="3200" dirty="0"/>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AD08CD13-12DE-9EC4-D63D-B49440141EFF}"/>
              </a:ext>
            </a:extLst>
          </p:cNvPr>
          <p:cNvSpPr txBox="1"/>
          <p:nvPr/>
        </p:nvSpPr>
        <p:spPr>
          <a:xfrm>
            <a:off x="113512" y="844213"/>
            <a:ext cx="11795119" cy="3785652"/>
          </a:xfrm>
          <a:prstGeom prst="rect">
            <a:avLst/>
          </a:prstGeom>
          <a:noFill/>
        </p:spPr>
        <p:txBody>
          <a:bodyPr wrap="square" rtlCol="0">
            <a:spAutoFit/>
          </a:bodyPr>
          <a:lstStyle/>
          <a:p>
            <a:r>
              <a:rPr lang="en-IN" sz="2400" b="0" i="0" dirty="0">
                <a:solidFill>
                  <a:srgbClr val="161616"/>
                </a:solidFill>
                <a:effectLst/>
                <a:highlight>
                  <a:srgbClr val="FFFFFF"/>
                </a:highlight>
                <a:latin typeface="Segoe UI" panose="020B0502040204020203" pitchFamily="34" charset="0"/>
              </a:rPr>
              <a:t>Copilot Chat provides assistance to help you make informed decisions and write better code. With tight integration in IDEs, Copilot Chat understands what you're working on and can help you with development tasks like:</a:t>
            </a:r>
          </a:p>
          <a:p>
            <a:endParaRPr lang="en-IN" sz="2400" b="0" i="0" dirty="0">
              <a:solidFill>
                <a:srgbClr val="161616"/>
              </a:solidFill>
              <a:effectLst/>
              <a:highlight>
                <a:srgbClr val="FFFFFF"/>
              </a:highlight>
              <a:latin typeface="Segoe UI" panose="020B0502040204020203" pitchFamily="34" charset="0"/>
            </a:endParaRPr>
          </a:p>
          <a:p>
            <a:pPr marL="285750" indent="-285750">
              <a:buFont typeface="Arial" panose="020B0604020202020204" pitchFamily="34" charset="0"/>
              <a:buChar char="•"/>
            </a:pPr>
            <a:r>
              <a:rPr lang="en-IN" sz="2400" b="1" dirty="0">
                <a:latin typeface="Calibri" panose="020F0502020204030204" pitchFamily="34" charset="0"/>
              </a:rPr>
              <a:t>Code explanations: </a:t>
            </a:r>
            <a:r>
              <a:rPr lang="en-IN" sz="2400" dirty="0">
                <a:latin typeface="Calibri" panose="020F0502020204030204" pitchFamily="34" charset="0"/>
              </a:rPr>
              <a:t>get in-depth analysis of how a code block works</a:t>
            </a:r>
          </a:p>
          <a:p>
            <a:pPr marL="285750" indent="-285750">
              <a:buFont typeface="Arial" panose="020B0604020202020204" pitchFamily="34" charset="0"/>
              <a:buChar char="•"/>
            </a:pPr>
            <a:r>
              <a:rPr lang="en-IN" sz="2400" b="1" dirty="0">
                <a:latin typeface="Calibri" panose="020F0502020204030204" pitchFamily="34" charset="0"/>
              </a:rPr>
              <a:t>Code refinement:</a:t>
            </a:r>
            <a:r>
              <a:rPr lang="en-IN" sz="2400" dirty="0">
                <a:latin typeface="Calibri" panose="020F0502020204030204" pitchFamily="34" charset="0"/>
              </a:rPr>
              <a:t> get context-specific code suggestions and recommendations.</a:t>
            </a:r>
          </a:p>
          <a:p>
            <a:pPr marL="285750" indent="-285750">
              <a:buFont typeface="Arial" panose="020B0604020202020204" pitchFamily="34" charset="0"/>
              <a:buChar char="•"/>
            </a:pPr>
            <a:r>
              <a:rPr lang="en-IN" sz="2400" b="1" dirty="0">
                <a:latin typeface="Calibri" panose="020F0502020204030204" pitchFamily="34" charset="0"/>
              </a:rPr>
              <a:t>Unit testing: </a:t>
            </a:r>
            <a:r>
              <a:rPr lang="en-IN" sz="2400" dirty="0">
                <a:latin typeface="Calibri" panose="020F0502020204030204" pitchFamily="34" charset="0"/>
              </a:rPr>
              <a:t>generates unit test cases.</a:t>
            </a:r>
          </a:p>
          <a:p>
            <a:pPr marL="285750" indent="-285750">
              <a:buFont typeface="Arial" panose="020B0604020202020204" pitchFamily="34" charset="0"/>
              <a:buChar char="•"/>
            </a:pPr>
            <a:r>
              <a:rPr lang="en-IN" sz="2400" b="1" dirty="0">
                <a:latin typeface="Calibri" panose="020F0502020204030204" pitchFamily="34" charset="0"/>
              </a:rPr>
              <a:t>Profiling: </a:t>
            </a:r>
            <a:r>
              <a:rPr lang="en-IN" sz="2400" dirty="0">
                <a:latin typeface="Calibri" panose="020F0502020204030204" pitchFamily="34" charset="0"/>
              </a:rPr>
              <a:t>optimizes code performances.</a:t>
            </a:r>
          </a:p>
          <a:p>
            <a:pPr marL="285750" indent="-285750">
              <a:buFont typeface="Arial" panose="020B0604020202020204" pitchFamily="34" charset="0"/>
              <a:buChar char="•"/>
            </a:pPr>
            <a:r>
              <a:rPr lang="en-IN" sz="2400" b="1" dirty="0">
                <a:latin typeface="Calibri" panose="020F0502020204030204" pitchFamily="34" charset="0"/>
              </a:rPr>
              <a:t>Debugging: </a:t>
            </a:r>
            <a:r>
              <a:rPr lang="en-IN" sz="2400" dirty="0">
                <a:latin typeface="Calibri" panose="020F0502020204030204" pitchFamily="34" charset="0"/>
              </a:rPr>
              <a:t>find issues and get proposed fixes to bugs and exceptions.</a:t>
            </a:r>
          </a:p>
          <a:p>
            <a:pPr marL="285750" indent="-285750">
              <a:buFont typeface="Arial" panose="020B0604020202020204" pitchFamily="34" charset="0"/>
              <a:buChar char="•"/>
            </a:pPr>
            <a:r>
              <a:rPr lang="en-IN" sz="2400" b="1" dirty="0">
                <a:latin typeface="Calibri" panose="020F0502020204030204" pitchFamily="34" charset="0"/>
              </a:rPr>
              <a:t>Code help: </a:t>
            </a:r>
            <a:r>
              <a:rPr lang="en-IN" sz="2400" dirty="0">
                <a:latin typeface="Calibri" panose="020F0502020204030204" pitchFamily="34" charset="0"/>
              </a:rPr>
              <a:t>get answers to programming related questions in natural language. </a:t>
            </a:r>
          </a:p>
        </p:txBody>
      </p:sp>
    </p:spTree>
    <p:extLst>
      <p:ext uri="{BB962C8B-B14F-4D97-AF65-F5344CB8AC3E}">
        <p14:creationId xmlns:p14="http://schemas.microsoft.com/office/powerpoint/2010/main" val="341229396"/>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b="1" dirty="0"/>
              <a:t>GitHub Copilot Chat – Slash Commands</a:t>
            </a:r>
            <a:endParaRPr lang="en-IN" sz="3200" dirty="0"/>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graphicFrame>
        <p:nvGraphicFramePr>
          <p:cNvPr id="5" name="Table 4">
            <a:extLst>
              <a:ext uri="{FF2B5EF4-FFF2-40B4-BE49-F238E27FC236}">
                <a16:creationId xmlns:a16="http://schemas.microsoft.com/office/drawing/2014/main" id="{E0DC8AEF-E8E8-BD53-BE23-330C767DFAB0}"/>
              </a:ext>
            </a:extLst>
          </p:cNvPr>
          <p:cNvGraphicFramePr>
            <a:graphicFrameLocks noGrp="1"/>
          </p:cNvGraphicFramePr>
          <p:nvPr>
            <p:extLst>
              <p:ext uri="{D42A27DB-BD31-4B8C-83A1-F6EECF244321}">
                <p14:modId xmlns:p14="http://schemas.microsoft.com/office/powerpoint/2010/main" val="951634422"/>
              </p:ext>
            </p:extLst>
          </p:nvPr>
        </p:nvGraphicFramePr>
        <p:xfrm>
          <a:off x="281780" y="814733"/>
          <a:ext cx="11689239" cy="5704840"/>
        </p:xfrm>
        <a:graphic>
          <a:graphicData uri="http://schemas.openxmlformats.org/drawingml/2006/table">
            <a:tbl>
              <a:tblPr firstRow="1" bandRow="1">
                <a:tableStyleId>{5C22544A-7EE6-4342-B048-85BDC9FD1C3A}</a:tableStyleId>
              </a:tblPr>
              <a:tblGrid>
                <a:gridCol w="2687156">
                  <a:extLst>
                    <a:ext uri="{9D8B030D-6E8A-4147-A177-3AD203B41FA5}">
                      <a16:colId xmlns:a16="http://schemas.microsoft.com/office/drawing/2014/main" val="3292913300"/>
                    </a:ext>
                  </a:extLst>
                </a:gridCol>
                <a:gridCol w="9002083">
                  <a:extLst>
                    <a:ext uri="{9D8B030D-6E8A-4147-A177-3AD203B41FA5}">
                      <a16:colId xmlns:a16="http://schemas.microsoft.com/office/drawing/2014/main" val="1557994923"/>
                    </a:ext>
                  </a:extLst>
                </a:gridCol>
              </a:tblGrid>
              <a:tr h="370840">
                <a:tc>
                  <a:txBody>
                    <a:bodyPr/>
                    <a:lstStyle/>
                    <a:p>
                      <a:r>
                        <a:rPr lang="en-IN" dirty="0"/>
                        <a:t>Command</a:t>
                      </a:r>
                    </a:p>
                  </a:txBody>
                  <a:tcPr/>
                </a:tc>
                <a:tc>
                  <a:txBody>
                    <a:bodyPr/>
                    <a:lstStyle/>
                    <a:p>
                      <a:r>
                        <a:rPr lang="en-IN" dirty="0"/>
                        <a:t>Description and usage examples</a:t>
                      </a:r>
                    </a:p>
                  </a:txBody>
                  <a:tcPr/>
                </a:tc>
                <a:extLst>
                  <a:ext uri="{0D108BD9-81ED-4DB2-BD59-A6C34878D82A}">
                    <a16:rowId xmlns:a16="http://schemas.microsoft.com/office/drawing/2014/main" val="824804099"/>
                  </a:ext>
                </a:extLst>
              </a:tr>
              <a:tr h="370840">
                <a:tc>
                  <a:txBody>
                    <a:bodyPr/>
                    <a:lstStyle/>
                    <a:p>
                      <a:r>
                        <a:rPr lang="en-IN" sz="1400"/>
                        <a:t>/doc</a:t>
                      </a:r>
                      <a:endParaRPr lang="en-IN" sz="1400" dirty="0"/>
                    </a:p>
                  </a:txBody>
                  <a:tcPr/>
                </a:tc>
                <a:tc>
                  <a:txBody>
                    <a:bodyPr/>
                    <a:lstStyle/>
                    <a:p>
                      <a:r>
                        <a:rPr lang="en-IN" sz="1400" b="0" i="0" kern="1200">
                          <a:solidFill>
                            <a:schemeClr val="dk1"/>
                          </a:solidFill>
                          <a:effectLst/>
                          <a:latin typeface="+mn-lt"/>
                          <a:ea typeface="+mn-ea"/>
                          <a:cs typeface="+mn-cs"/>
                        </a:rPr>
                        <a:t>Add comments for specified or selected code.</a:t>
                      </a:r>
                      <a:br>
                        <a:rPr lang="en-IN" sz="1400"/>
                      </a:br>
                      <a:r>
                        <a:rPr lang="en-IN" sz="1400" b="1" i="0" kern="1200">
                          <a:solidFill>
                            <a:schemeClr val="dk1"/>
                          </a:solidFill>
                          <a:effectLst/>
                          <a:latin typeface="+mn-lt"/>
                          <a:ea typeface="+mn-ea"/>
                          <a:cs typeface="+mn-cs"/>
                        </a:rPr>
                        <a:t>Examples:</a:t>
                      </a:r>
                      <a:br>
                        <a:rPr lang="en-IN" sz="1400"/>
                      </a:br>
                      <a:r>
                        <a:rPr lang="en-IN" sz="1400" b="0" i="0" kern="1200">
                          <a:solidFill>
                            <a:schemeClr val="dk1"/>
                          </a:solidFill>
                          <a:effectLst/>
                          <a:latin typeface="+mn-lt"/>
                          <a:ea typeface="+mn-ea"/>
                          <a:cs typeface="+mn-cs"/>
                        </a:rPr>
                        <a:t>- </a:t>
                      </a:r>
                      <a:r>
                        <a:rPr lang="en-IN" sz="1400" b="1"/>
                        <a:t>/doc</a:t>
                      </a:r>
                      <a:r>
                        <a:rPr lang="en-IN" sz="1400"/>
                        <a:t> deleteBasketAsync method in BasketService.java</a:t>
                      </a:r>
                      <a:br>
                        <a:rPr lang="en-IN" sz="1400"/>
                      </a:br>
                      <a:r>
                        <a:rPr lang="en-IN" sz="1400" b="0" i="0" kern="1200">
                          <a:solidFill>
                            <a:schemeClr val="dk1"/>
                          </a:solidFill>
                          <a:effectLst/>
                          <a:latin typeface="+mn-lt"/>
                          <a:ea typeface="+mn-ea"/>
                          <a:cs typeface="+mn-cs"/>
                        </a:rPr>
                        <a:t>- select desired code and enter </a:t>
                      </a:r>
                      <a:r>
                        <a:rPr lang="en-IN" sz="1400" b="1"/>
                        <a:t>/doc</a:t>
                      </a:r>
                      <a:endParaRPr lang="en-IN" sz="1400" b="1" dirty="0"/>
                    </a:p>
                  </a:txBody>
                  <a:tcPr/>
                </a:tc>
                <a:extLst>
                  <a:ext uri="{0D108BD9-81ED-4DB2-BD59-A6C34878D82A}">
                    <a16:rowId xmlns:a16="http://schemas.microsoft.com/office/drawing/2014/main" val="3019015110"/>
                  </a:ext>
                </a:extLst>
              </a:tr>
              <a:tr h="370840">
                <a:tc>
                  <a:txBody>
                    <a:bodyPr/>
                    <a:lstStyle/>
                    <a:p>
                      <a:r>
                        <a:rPr lang="en-IN" sz="1400"/>
                        <a:t>/explain</a:t>
                      </a:r>
                      <a:endParaRPr lang="en-IN" sz="1400" dirty="0"/>
                    </a:p>
                  </a:txBody>
                  <a:tcPr/>
                </a:tc>
                <a:tc>
                  <a:txBody>
                    <a:bodyPr/>
                    <a:lstStyle/>
                    <a:p>
                      <a:pPr algn="l" fontAlgn="t"/>
                      <a:r>
                        <a:rPr lang="en-IN" sz="1400">
                          <a:effectLst/>
                        </a:rPr>
                        <a:t>Get code explanations.</a:t>
                      </a:r>
                      <a:br>
                        <a:rPr lang="en-IN" sz="1400">
                          <a:effectLst/>
                        </a:rPr>
                      </a:br>
                      <a:r>
                        <a:rPr lang="en-IN" sz="1400" b="1">
                          <a:effectLst/>
                        </a:rPr>
                        <a:t>Examples:</a:t>
                      </a:r>
                      <a:br>
                        <a:rPr lang="en-IN" sz="1400">
                          <a:effectLst/>
                        </a:rPr>
                      </a:br>
                      <a:r>
                        <a:rPr lang="en-IN" sz="1400">
                          <a:effectLst/>
                        </a:rPr>
                        <a:t>- </a:t>
                      </a:r>
                      <a:r>
                        <a:rPr lang="en-IN" sz="1400" b="1">
                          <a:effectLst/>
                        </a:rPr>
                        <a:t>/explain </a:t>
                      </a:r>
                      <a:r>
                        <a:rPr lang="en-IN" sz="1400">
                          <a:effectLst/>
                        </a:rPr>
                        <a:t>the addItemToBasket method in BasketService.java</a:t>
                      </a:r>
                      <a:br>
                        <a:rPr lang="en-IN" sz="1400">
                          <a:effectLst/>
                        </a:rPr>
                      </a:br>
                      <a:r>
                        <a:rPr lang="en-IN" sz="1400">
                          <a:effectLst/>
                        </a:rPr>
                        <a:t>- select desired code and enter </a:t>
                      </a:r>
                      <a:r>
                        <a:rPr lang="en-IN" sz="1400" b="1">
                          <a:effectLst/>
                        </a:rPr>
                        <a:t>/explain</a:t>
                      </a:r>
                      <a:endParaRPr lang="en-IN" sz="1400" b="1" dirty="0">
                        <a:effectLst/>
                      </a:endParaRPr>
                    </a:p>
                  </a:txBody>
                  <a:tcPr/>
                </a:tc>
                <a:extLst>
                  <a:ext uri="{0D108BD9-81ED-4DB2-BD59-A6C34878D82A}">
                    <a16:rowId xmlns:a16="http://schemas.microsoft.com/office/drawing/2014/main" val="1873343531"/>
                  </a:ext>
                </a:extLst>
              </a:tr>
              <a:tr h="370840">
                <a:tc>
                  <a:txBody>
                    <a:bodyPr/>
                    <a:lstStyle/>
                    <a:p>
                      <a:r>
                        <a:rPr lang="en-IN" sz="1400"/>
                        <a:t>/fix</a:t>
                      </a:r>
                      <a:endParaRPr lang="en-IN" sz="1400" dirty="0"/>
                    </a:p>
                  </a:txBody>
                  <a:tcPr/>
                </a:tc>
                <a:tc>
                  <a:txBody>
                    <a:bodyPr/>
                    <a:lstStyle/>
                    <a:p>
                      <a:r>
                        <a:rPr lang="en-IN" sz="1400" b="0" i="0" kern="1200">
                          <a:solidFill>
                            <a:schemeClr val="dk1"/>
                          </a:solidFill>
                          <a:effectLst/>
                          <a:latin typeface="+mn-lt"/>
                          <a:ea typeface="+mn-ea"/>
                          <a:cs typeface="+mn-cs"/>
                        </a:rPr>
                        <a:t>Propose a fix for problems in the selected code.</a:t>
                      </a:r>
                      <a:br>
                        <a:rPr lang="en-IN" sz="1400"/>
                      </a:br>
                      <a:r>
                        <a:rPr lang="en-IN" sz="1400" b="1" i="0" kern="1200">
                          <a:solidFill>
                            <a:schemeClr val="dk1"/>
                          </a:solidFill>
                          <a:effectLst/>
                          <a:latin typeface="+mn-lt"/>
                          <a:ea typeface="+mn-ea"/>
                          <a:cs typeface="+mn-cs"/>
                        </a:rPr>
                        <a:t>Examples:</a:t>
                      </a:r>
                      <a:br>
                        <a:rPr lang="en-IN" sz="1400"/>
                      </a:br>
                      <a:r>
                        <a:rPr lang="en-IN" sz="1400" b="0" i="0" kern="1200">
                          <a:solidFill>
                            <a:schemeClr val="dk1"/>
                          </a:solidFill>
                          <a:effectLst/>
                          <a:latin typeface="+mn-lt"/>
                          <a:ea typeface="+mn-ea"/>
                          <a:cs typeface="+mn-cs"/>
                        </a:rPr>
                        <a:t>- </a:t>
                      </a:r>
                      <a:r>
                        <a:rPr lang="en-IN" sz="1400" b="1"/>
                        <a:t>/fix </a:t>
                      </a:r>
                      <a:r>
                        <a:rPr lang="en-IN" sz="1400"/>
                        <a:t>the setQuantities method in BasketService.java</a:t>
                      </a:r>
                      <a:br>
                        <a:rPr lang="en-IN" sz="1400"/>
                      </a:br>
                      <a:r>
                        <a:rPr lang="en-IN" sz="1400" b="0" i="0" kern="1200">
                          <a:solidFill>
                            <a:schemeClr val="dk1"/>
                          </a:solidFill>
                          <a:effectLst/>
                          <a:latin typeface="+mn-lt"/>
                          <a:ea typeface="+mn-ea"/>
                          <a:cs typeface="+mn-cs"/>
                        </a:rPr>
                        <a:t>- select desired code and enter </a:t>
                      </a:r>
                      <a:r>
                        <a:rPr lang="en-IN" sz="1400" b="1"/>
                        <a:t>/fix</a:t>
                      </a:r>
                      <a:endParaRPr lang="en-IN" sz="1400" b="1" dirty="0"/>
                    </a:p>
                  </a:txBody>
                  <a:tcPr/>
                </a:tc>
                <a:extLst>
                  <a:ext uri="{0D108BD9-81ED-4DB2-BD59-A6C34878D82A}">
                    <a16:rowId xmlns:a16="http://schemas.microsoft.com/office/drawing/2014/main" val="1338028606"/>
                  </a:ext>
                </a:extLst>
              </a:tr>
              <a:tr h="370840">
                <a:tc>
                  <a:txBody>
                    <a:bodyPr/>
                    <a:lstStyle/>
                    <a:p>
                      <a:r>
                        <a:rPr lang="en-IN" sz="1400"/>
                        <a:t>/generate</a:t>
                      </a:r>
                      <a:endParaRPr lang="en-IN" sz="1400" dirty="0"/>
                    </a:p>
                  </a:txBody>
                  <a:tcPr/>
                </a:tc>
                <a:tc>
                  <a:txBody>
                    <a:bodyPr/>
                    <a:lstStyle/>
                    <a:p>
                      <a:r>
                        <a:rPr lang="en-IN" sz="1400" b="0" i="0" kern="1200">
                          <a:solidFill>
                            <a:schemeClr val="dk1"/>
                          </a:solidFill>
                          <a:effectLst/>
                          <a:latin typeface="+mn-lt"/>
                          <a:ea typeface="+mn-ea"/>
                          <a:cs typeface="+mn-cs"/>
                        </a:rPr>
                        <a:t>Generate code to answer specified question.</a:t>
                      </a:r>
                      <a:br>
                        <a:rPr lang="en-IN" sz="1400"/>
                      </a:br>
                      <a:r>
                        <a:rPr lang="en-IN" sz="1400" b="1" i="0" kern="1200">
                          <a:solidFill>
                            <a:schemeClr val="dk1"/>
                          </a:solidFill>
                          <a:effectLst/>
                          <a:latin typeface="+mn-lt"/>
                          <a:ea typeface="+mn-ea"/>
                          <a:cs typeface="+mn-cs"/>
                        </a:rPr>
                        <a:t>Example: </a:t>
                      </a:r>
                      <a:r>
                        <a:rPr lang="en-IN" sz="1400" b="1"/>
                        <a:t>/generate</a:t>
                      </a:r>
                      <a:r>
                        <a:rPr lang="en-IN" sz="1400"/>
                        <a:t> code to add two numbers in Calculator.java</a:t>
                      </a:r>
                      <a:endParaRPr lang="en-IN" sz="1400" dirty="0"/>
                    </a:p>
                  </a:txBody>
                  <a:tcPr/>
                </a:tc>
                <a:extLst>
                  <a:ext uri="{0D108BD9-81ED-4DB2-BD59-A6C34878D82A}">
                    <a16:rowId xmlns:a16="http://schemas.microsoft.com/office/drawing/2014/main" val="2474855852"/>
                  </a:ext>
                </a:extLst>
              </a:tr>
              <a:tr h="370840">
                <a:tc>
                  <a:txBody>
                    <a:bodyPr/>
                    <a:lstStyle/>
                    <a:p>
                      <a:r>
                        <a:rPr lang="en-IN" sz="1400"/>
                        <a:t>/help</a:t>
                      </a:r>
                      <a:endParaRPr lang="en-IN" sz="1400" dirty="0"/>
                    </a:p>
                  </a:txBody>
                  <a:tcPr/>
                </a:tc>
                <a:tc>
                  <a:txBody>
                    <a:bodyPr/>
                    <a:lstStyle/>
                    <a:p>
                      <a:r>
                        <a:rPr lang="en-IN" sz="1400" b="0" i="0" kern="1200">
                          <a:solidFill>
                            <a:schemeClr val="dk1"/>
                          </a:solidFill>
                          <a:effectLst/>
                          <a:latin typeface="+mn-lt"/>
                          <a:ea typeface="+mn-ea"/>
                          <a:cs typeface="+mn-cs"/>
                        </a:rPr>
                        <a:t>Get help on using Copilot Chat.</a:t>
                      </a:r>
                      <a:br>
                        <a:rPr lang="en-IN" sz="1400"/>
                      </a:br>
                      <a:r>
                        <a:rPr lang="en-IN" sz="1400" b="0" i="0" kern="1200">
                          <a:solidFill>
                            <a:schemeClr val="dk1"/>
                          </a:solidFill>
                          <a:effectLst/>
                          <a:latin typeface="+mn-lt"/>
                          <a:ea typeface="+mn-ea"/>
                          <a:cs typeface="+mn-cs"/>
                        </a:rPr>
                        <a:t>Example: </a:t>
                      </a:r>
                      <a:r>
                        <a:rPr lang="en-IN" sz="1400" b="1"/>
                        <a:t>/help</a:t>
                      </a:r>
                      <a:endParaRPr lang="en-IN" sz="1400" b="1" dirty="0"/>
                    </a:p>
                  </a:txBody>
                  <a:tcPr/>
                </a:tc>
                <a:extLst>
                  <a:ext uri="{0D108BD9-81ED-4DB2-BD59-A6C34878D82A}">
                    <a16:rowId xmlns:a16="http://schemas.microsoft.com/office/drawing/2014/main" val="498072982"/>
                  </a:ext>
                </a:extLst>
              </a:tr>
              <a:tr h="370840">
                <a:tc>
                  <a:txBody>
                    <a:bodyPr/>
                    <a:lstStyle/>
                    <a:p>
                      <a:r>
                        <a:rPr lang="en-IN" sz="1400"/>
                        <a:t>/optimize</a:t>
                      </a:r>
                      <a:endParaRPr lang="en-IN" sz="1400" dirty="0"/>
                    </a:p>
                  </a:txBody>
                  <a:tcPr/>
                </a:tc>
                <a:tc>
                  <a:txBody>
                    <a:bodyPr/>
                    <a:lstStyle/>
                    <a:p>
                      <a:r>
                        <a:rPr lang="en-IN" sz="1400" b="0" i="0" kern="1200">
                          <a:solidFill>
                            <a:schemeClr val="dk1"/>
                          </a:solidFill>
                          <a:effectLst/>
                          <a:latin typeface="+mn-lt"/>
                          <a:ea typeface="+mn-ea"/>
                          <a:cs typeface="+mn-cs"/>
                        </a:rPr>
                        <a:t>Analyze and improve running time of the selected code.</a:t>
                      </a:r>
                      <a:br>
                        <a:rPr lang="en-IN" sz="1400"/>
                      </a:br>
                      <a:r>
                        <a:rPr lang="en-IN" sz="1400" b="0" i="0" kern="1200">
                          <a:solidFill>
                            <a:schemeClr val="dk1"/>
                          </a:solidFill>
                          <a:effectLst/>
                          <a:latin typeface="+mn-lt"/>
                          <a:ea typeface="+mn-ea"/>
                          <a:cs typeface="+mn-cs"/>
                        </a:rPr>
                        <a:t>Examples:</a:t>
                      </a:r>
                      <a:br>
                        <a:rPr lang="en-IN" sz="1400"/>
                      </a:br>
                      <a:r>
                        <a:rPr lang="en-IN" sz="1400" b="0" i="0" kern="1200">
                          <a:solidFill>
                            <a:schemeClr val="dk1"/>
                          </a:solidFill>
                          <a:effectLst/>
                          <a:latin typeface="+mn-lt"/>
                          <a:ea typeface="+mn-ea"/>
                          <a:cs typeface="+mn-cs"/>
                        </a:rPr>
                        <a:t>- </a:t>
                      </a:r>
                      <a:r>
                        <a:rPr lang="en-IN" sz="1400" b="1"/>
                        <a:t>/optimize </a:t>
                      </a:r>
                      <a:r>
                        <a:rPr lang="en-IN" sz="1400"/>
                        <a:t>the addItemToBasket method in BasketService.java</a:t>
                      </a:r>
                      <a:br>
                        <a:rPr lang="en-IN" sz="1400"/>
                      </a:br>
                      <a:r>
                        <a:rPr lang="en-IN" sz="1400" b="0" i="0" kern="1200">
                          <a:solidFill>
                            <a:schemeClr val="dk1"/>
                          </a:solidFill>
                          <a:effectLst/>
                          <a:latin typeface="+mn-lt"/>
                          <a:ea typeface="+mn-ea"/>
                          <a:cs typeface="+mn-cs"/>
                        </a:rPr>
                        <a:t>- select desired code and enter </a:t>
                      </a:r>
                      <a:r>
                        <a:rPr lang="en-IN" sz="1400" b="1"/>
                        <a:t>/optimize</a:t>
                      </a:r>
                      <a:endParaRPr lang="en-IN" sz="1400" b="1" dirty="0"/>
                    </a:p>
                  </a:txBody>
                  <a:tcPr/>
                </a:tc>
                <a:extLst>
                  <a:ext uri="{0D108BD9-81ED-4DB2-BD59-A6C34878D82A}">
                    <a16:rowId xmlns:a16="http://schemas.microsoft.com/office/drawing/2014/main" val="1671038248"/>
                  </a:ext>
                </a:extLst>
              </a:tr>
              <a:tr h="370840">
                <a:tc>
                  <a:txBody>
                    <a:bodyPr/>
                    <a:lstStyle/>
                    <a:p>
                      <a:r>
                        <a:rPr lang="en-IN" sz="1400"/>
                        <a:t>/tests</a:t>
                      </a:r>
                      <a:endParaRPr lang="en-IN" sz="1400" dirty="0"/>
                    </a:p>
                  </a:txBody>
                  <a:tcPr/>
                </a:tc>
                <a:tc>
                  <a:txBody>
                    <a:bodyPr/>
                    <a:lstStyle/>
                    <a:p>
                      <a:r>
                        <a:rPr lang="en-IN" sz="1400" b="0" i="0" kern="1200" dirty="0">
                          <a:solidFill>
                            <a:schemeClr val="dk1"/>
                          </a:solidFill>
                          <a:effectLst/>
                          <a:latin typeface="+mn-lt"/>
                          <a:ea typeface="+mn-ea"/>
                          <a:cs typeface="+mn-cs"/>
                        </a:rPr>
                        <a:t>Create unit tests for the selected code.</a:t>
                      </a:r>
                      <a:br>
                        <a:rPr lang="en-IN" sz="1400" dirty="0"/>
                      </a:br>
                      <a:r>
                        <a:rPr lang="en-IN" sz="1400" b="0" i="0" kern="1200" dirty="0">
                          <a:solidFill>
                            <a:schemeClr val="dk1"/>
                          </a:solidFill>
                          <a:effectLst/>
                          <a:latin typeface="+mn-lt"/>
                          <a:ea typeface="+mn-ea"/>
                          <a:cs typeface="+mn-cs"/>
                        </a:rPr>
                        <a:t>Example: select desired code and enter </a:t>
                      </a:r>
                      <a:r>
                        <a:rPr lang="en-IN" sz="1400" dirty="0"/>
                        <a:t>/tests</a:t>
                      </a:r>
                    </a:p>
                  </a:txBody>
                  <a:tcPr/>
                </a:tc>
                <a:extLst>
                  <a:ext uri="{0D108BD9-81ED-4DB2-BD59-A6C34878D82A}">
                    <a16:rowId xmlns:a16="http://schemas.microsoft.com/office/drawing/2014/main" val="2384943199"/>
                  </a:ext>
                </a:extLst>
              </a:tr>
            </a:tbl>
          </a:graphicData>
        </a:graphic>
      </p:graphicFrame>
    </p:spTree>
    <p:extLst>
      <p:ext uri="{BB962C8B-B14F-4D97-AF65-F5344CB8AC3E}">
        <p14:creationId xmlns:p14="http://schemas.microsoft.com/office/powerpoint/2010/main" val="3063443690"/>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b="1" dirty="0"/>
              <a:t>GitHub Copilot – Code Security, Privacy and Quality</a:t>
            </a:r>
            <a:endParaRPr lang="en-IN" sz="3200" dirty="0"/>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4AC48A98-BF74-CC6C-6336-CEBA2913E61F}"/>
              </a:ext>
            </a:extLst>
          </p:cNvPr>
          <p:cNvSpPr txBox="1"/>
          <p:nvPr/>
        </p:nvSpPr>
        <p:spPr>
          <a:xfrm>
            <a:off x="113512" y="844213"/>
            <a:ext cx="11795119"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Calibri" panose="020F0502020204030204" pitchFamily="34" charset="0"/>
              </a:rPr>
              <a:t>GitHub won’t retain prompts, suggestions, code snippets, store or share your code</a:t>
            </a:r>
          </a:p>
          <a:p>
            <a:pPr marL="285750" indent="-285750">
              <a:buFont typeface="Arial" panose="020B0604020202020204" pitchFamily="34" charset="0"/>
              <a:buChar char="•"/>
            </a:pPr>
            <a:r>
              <a:rPr lang="en-IN" sz="2400" dirty="0">
                <a:latin typeface="Calibri" panose="020F0502020204030204" pitchFamily="34" charset="0"/>
              </a:rPr>
              <a:t>Filters to help detect and supress code suggestions that contain code that matches public code (150 chars excluding whitespaces) on GitHub</a:t>
            </a:r>
          </a:p>
          <a:p>
            <a:pPr marL="285750" indent="-285750">
              <a:buFont typeface="Arial" panose="020B0604020202020204" pitchFamily="34" charset="0"/>
              <a:buChar char="•"/>
            </a:pPr>
            <a:r>
              <a:rPr lang="en-IN" sz="2400" dirty="0">
                <a:latin typeface="Calibri" panose="020F0502020204030204" pitchFamily="34" charset="0"/>
              </a:rPr>
              <a:t>AI-based vulnerability prevention system can block insecure coding patterns in real-time.</a:t>
            </a:r>
          </a:p>
        </p:txBody>
      </p:sp>
      <p:sp>
        <p:nvSpPr>
          <p:cNvPr id="6" name="TextBox 5">
            <a:extLst>
              <a:ext uri="{FF2B5EF4-FFF2-40B4-BE49-F238E27FC236}">
                <a16:creationId xmlns:a16="http://schemas.microsoft.com/office/drawing/2014/main" id="{8C248381-78CF-48C0-B127-BBB144539E7D}"/>
              </a:ext>
            </a:extLst>
          </p:cNvPr>
          <p:cNvSpPr txBox="1"/>
          <p:nvPr/>
        </p:nvSpPr>
        <p:spPr>
          <a:xfrm>
            <a:off x="173318" y="6263341"/>
            <a:ext cx="11940988" cy="369332"/>
          </a:xfrm>
          <a:prstGeom prst="rect">
            <a:avLst/>
          </a:prstGeom>
          <a:noFill/>
        </p:spPr>
        <p:txBody>
          <a:bodyPr wrap="square" rtlCol="0">
            <a:spAutoFit/>
          </a:bodyPr>
          <a:lstStyle/>
          <a:p>
            <a:r>
              <a:rPr lang="en-IN" b="1" dirty="0"/>
              <a:t>Reference:</a:t>
            </a:r>
            <a:r>
              <a:rPr lang="en-IN" dirty="0"/>
              <a:t> https://resources.github.com/copilot-trust-center</a:t>
            </a:r>
          </a:p>
        </p:txBody>
      </p:sp>
    </p:spTree>
    <p:extLst>
      <p:ext uri="{BB962C8B-B14F-4D97-AF65-F5344CB8AC3E}">
        <p14:creationId xmlns:p14="http://schemas.microsoft.com/office/powerpoint/2010/main" val="2089619797"/>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b="1" dirty="0"/>
              <a:t>Best Practices </a:t>
            </a:r>
            <a:endParaRPr lang="en-IN" sz="3200" dirty="0"/>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4AC48A98-BF74-CC6C-6336-CEBA2913E61F}"/>
              </a:ext>
            </a:extLst>
          </p:cNvPr>
          <p:cNvSpPr txBox="1"/>
          <p:nvPr/>
        </p:nvSpPr>
        <p:spPr>
          <a:xfrm>
            <a:off x="113512" y="844213"/>
            <a:ext cx="11795119"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Calibri" panose="020F0502020204030204" pitchFamily="34" charset="0"/>
              </a:rPr>
              <a:t>Provide the context simple and specific. Aim to receive short output.</a:t>
            </a:r>
          </a:p>
          <a:p>
            <a:pPr marL="285750" indent="-285750">
              <a:buFont typeface="Arial" panose="020B0604020202020204" pitchFamily="34" charset="0"/>
              <a:buChar char="•"/>
            </a:pPr>
            <a:r>
              <a:rPr lang="en-IN" sz="2400" i="0" dirty="0">
                <a:solidFill>
                  <a:srgbClr val="1F2328"/>
                </a:solidFill>
                <a:effectLst/>
                <a:highlight>
                  <a:srgbClr val="FFFFFF"/>
                </a:highlight>
                <a:latin typeface="Alliance No.1"/>
              </a:rPr>
              <a:t>Articulate the logic and steps it needs to follow for achieving that goal. Let GitHub Copilot generate the code after each step.</a:t>
            </a:r>
            <a:endParaRPr lang="en-IN" sz="2400" dirty="0">
              <a:solidFill>
                <a:srgbClr val="1F2328"/>
              </a:solidFill>
              <a:highlight>
                <a:srgbClr val="FFFFFF"/>
              </a:highlight>
              <a:latin typeface="Alliance No.1"/>
            </a:endParaRPr>
          </a:p>
          <a:p>
            <a:pPr marL="285750" indent="-285750">
              <a:buFont typeface="Arial" panose="020B0604020202020204" pitchFamily="34" charset="0"/>
              <a:buChar char="•"/>
            </a:pPr>
            <a:r>
              <a:rPr lang="en-IN" sz="2400" dirty="0">
                <a:solidFill>
                  <a:srgbClr val="1F2328"/>
                </a:solidFill>
                <a:highlight>
                  <a:srgbClr val="FFFFFF"/>
                </a:highlight>
                <a:latin typeface="Alliance No.1"/>
              </a:rPr>
              <a:t>Experiment with your prompts</a:t>
            </a:r>
          </a:p>
          <a:p>
            <a:pPr marL="285750" indent="-285750">
              <a:buFont typeface="Arial" panose="020B0604020202020204" pitchFamily="34" charset="0"/>
              <a:buChar char="•"/>
            </a:pPr>
            <a:r>
              <a:rPr lang="en-IN" sz="2400" dirty="0">
                <a:solidFill>
                  <a:srgbClr val="1F2328"/>
                </a:solidFill>
                <a:highlight>
                  <a:srgbClr val="FFFFFF"/>
                </a:highlight>
                <a:latin typeface="Alliance No.1"/>
              </a:rPr>
              <a:t>Do not open multiple files that are not relevant to current working class</a:t>
            </a:r>
            <a:r>
              <a:rPr lang="en-IN" sz="2400" dirty="0">
                <a:solidFill>
                  <a:srgbClr val="1F2328"/>
                </a:solidFill>
                <a:highlight>
                  <a:srgbClr val="FFFFFF"/>
                </a:highlight>
                <a:latin typeface="Calibri" panose="020F0502020204030204" pitchFamily="34" charset="0"/>
              </a:rPr>
              <a:t>.</a:t>
            </a:r>
          </a:p>
          <a:p>
            <a:pPr marL="285750" indent="-285750">
              <a:buFont typeface="Arial" panose="020B0604020202020204" pitchFamily="34" charset="0"/>
              <a:buChar char="•"/>
            </a:pPr>
            <a:r>
              <a:rPr lang="en-IN" sz="2400" dirty="0">
                <a:solidFill>
                  <a:srgbClr val="1F2328"/>
                </a:solidFill>
                <a:highlight>
                  <a:srgbClr val="FFFFFF"/>
                </a:highlight>
                <a:latin typeface="Calibri" panose="020F0502020204030204" pitchFamily="34" charset="0"/>
              </a:rPr>
              <a:t>Do not keep sensitive information in your application (server details, credentials etc.). Always use environment variables.</a:t>
            </a:r>
          </a:p>
          <a:p>
            <a:pPr marL="285750" indent="-285750">
              <a:buFont typeface="Arial" panose="020B0604020202020204" pitchFamily="34" charset="0"/>
              <a:buChar char="•"/>
            </a:pPr>
            <a:r>
              <a:rPr lang="en-IN" sz="2400" dirty="0">
                <a:solidFill>
                  <a:srgbClr val="1F2328"/>
                </a:solidFill>
                <a:highlight>
                  <a:srgbClr val="FFFFFF"/>
                </a:highlight>
                <a:latin typeface="Calibri" panose="020F0502020204030204" pitchFamily="34" charset="0"/>
              </a:rPr>
              <a:t>Do not open sensitive files in your IDE.</a:t>
            </a:r>
            <a:endParaRPr lang="en-IN" sz="2400" dirty="0">
              <a:solidFill>
                <a:srgbClr val="1F2328"/>
              </a:solidFill>
              <a:highlight>
                <a:srgbClr val="FFFFFF"/>
              </a:highlight>
              <a:latin typeface="Alliance No.1"/>
            </a:endParaRPr>
          </a:p>
        </p:txBody>
      </p:sp>
      <p:sp>
        <p:nvSpPr>
          <p:cNvPr id="6" name="TextBox 5">
            <a:extLst>
              <a:ext uri="{FF2B5EF4-FFF2-40B4-BE49-F238E27FC236}">
                <a16:creationId xmlns:a16="http://schemas.microsoft.com/office/drawing/2014/main" id="{8C248381-78CF-48C0-B127-BBB144539E7D}"/>
              </a:ext>
            </a:extLst>
          </p:cNvPr>
          <p:cNvSpPr txBox="1"/>
          <p:nvPr/>
        </p:nvSpPr>
        <p:spPr>
          <a:xfrm>
            <a:off x="173318" y="6263341"/>
            <a:ext cx="11940988" cy="369332"/>
          </a:xfrm>
          <a:prstGeom prst="rect">
            <a:avLst/>
          </a:prstGeom>
          <a:noFill/>
        </p:spPr>
        <p:txBody>
          <a:bodyPr wrap="square" rtlCol="0">
            <a:spAutoFit/>
          </a:bodyPr>
          <a:lstStyle/>
          <a:p>
            <a:r>
              <a:rPr lang="en-IN" b="1" dirty="0"/>
              <a:t>Reference:</a:t>
            </a:r>
            <a:r>
              <a:rPr lang="en-IN" dirty="0"/>
              <a:t> https://resources.github.com/copilot-trust-center</a:t>
            </a:r>
          </a:p>
        </p:txBody>
      </p:sp>
    </p:spTree>
    <p:extLst>
      <p:ext uri="{BB962C8B-B14F-4D97-AF65-F5344CB8AC3E}">
        <p14:creationId xmlns:p14="http://schemas.microsoft.com/office/powerpoint/2010/main" val="1607268318"/>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82367-699C-45C2-9B8F-67296C29D982}"/>
              </a:ext>
            </a:extLst>
          </p:cNvPr>
          <p:cNvSpPr txBox="1"/>
          <p:nvPr/>
        </p:nvSpPr>
        <p:spPr>
          <a:xfrm>
            <a:off x="113512" y="94594"/>
            <a:ext cx="10657489" cy="584775"/>
          </a:xfrm>
          <a:prstGeom prst="rect">
            <a:avLst/>
          </a:prstGeom>
          <a:noFill/>
        </p:spPr>
        <p:txBody>
          <a:bodyPr wrap="square" rtlCol="0">
            <a:spAutoFit/>
          </a:bodyPr>
          <a:lstStyle/>
          <a:p>
            <a:r>
              <a:rPr lang="en-IN" sz="3200" b="1" dirty="0"/>
              <a:t>Best Practices </a:t>
            </a:r>
            <a:endParaRPr lang="en-IN" sz="3200" dirty="0"/>
          </a:p>
        </p:txBody>
      </p:sp>
      <p:sp>
        <p:nvSpPr>
          <p:cNvPr id="2" name="TextBox 1">
            <a:extLst>
              <a:ext uri="{FF2B5EF4-FFF2-40B4-BE49-F238E27FC236}">
                <a16:creationId xmlns:a16="http://schemas.microsoft.com/office/drawing/2014/main" id="{E99035F5-C1A4-4EEB-9D17-BFD8DFE91C54}"/>
              </a:ext>
            </a:extLst>
          </p:cNvPr>
          <p:cNvSpPr txBox="1"/>
          <p:nvPr/>
        </p:nvSpPr>
        <p:spPr>
          <a:xfrm>
            <a:off x="220980" y="982980"/>
            <a:ext cx="4351020" cy="954107"/>
          </a:xfrm>
          <a:prstGeom prst="rect">
            <a:avLst/>
          </a:prstGeom>
          <a:noFill/>
        </p:spPr>
        <p:txBody>
          <a:bodyPr wrap="square" rtlCol="0">
            <a:spAutoFit/>
          </a:bodyPr>
          <a:lstStyle/>
          <a:p>
            <a:endParaRPr lang="en-IN" sz="2800" dirty="0">
              <a:latin typeface="Calibri" panose="020F0502020204030204" pitchFamily="34" charset="0"/>
            </a:endParaRPr>
          </a:p>
          <a:p>
            <a:pPr marL="285750" indent="-285750">
              <a:buFont typeface="Arial" panose="020B0604020202020204" pitchFamily="34" charset="0"/>
              <a:buChar char="•"/>
            </a:pPr>
            <a:endParaRPr lang="en-IN" sz="2800" dirty="0"/>
          </a:p>
        </p:txBody>
      </p:sp>
      <p:sp>
        <p:nvSpPr>
          <p:cNvPr id="3" name="TextBox 2">
            <a:extLst>
              <a:ext uri="{FF2B5EF4-FFF2-40B4-BE49-F238E27FC236}">
                <a16:creationId xmlns:a16="http://schemas.microsoft.com/office/drawing/2014/main" id="{4AC48A98-BF74-CC6C-6336-CEBA2913E61F}"/>
              </a:ext>
            </a:extLst>
          </p:cNvPr>
          <p:cNvSpPr txBox="1"/>
          <p:nvPr/>
        </p:nvSpPr>
        <p:spPr>
          <a:xfrm>
            <a:off x="113512" y="844213"/>
            <a:ext cx="11795119" cy="3046988"/>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Calibri" panose="020F0502020204030204" pitchFamily="34" charset="0"/>
              </a:rPr>
              <a:t>Provide the context simple and specific. Aim to receive short output.</a:t>
            </a:r>
          </a:p>
          <a:p>
            <a:pPr marL="285750" indent="-285750">
              <a:buFont typeface="Arial" panose="020B0604020202020204" pitchFamily="34" charset="0"/>
              <a:buChar char="•"/>
            </a:pPr>
            <a:r>
              <a:rPr lang="en-IN" sz="2400" i="0" dirty="0">
                <a:solidFill>
                  <a:srgbClr val="1F2328"/>
                </a:solidFill>
                <a:effectLst/>
                <a:highlight>
                  <a:srgbClr val="FFFFFF"/>
                </a:highlight>
                <a:latin typeface="Alliance No.1"/>
              </a:rPr>
              <a:t>Articulate the logic and steps it needs to follow for achieving that goal. Let GitHub Copilot generate the code after each step.</a:t>
            </a:r>
            <a:endParaRPr lang="en-IN" sz="2400" dirty="0">
              <a:solidFill>
                <a:srgbClr val="1F2328"/>
              </a:solidFill>
              <a:highlight>
                <a:srgbClr val="FFFFFF"/>
              </a:highlight>
              <a:latin typeface="Alliance No.1"/>
            </a:endParaRPr>
          </a:p>
          <a:p>
            <a:pPr marL="285750" indent="-285750">
              <a:buFont typeface="Arial" panose="020B0604020202020204" pitchFamily="34" charset="0"/>
              <a:buChar char="•"/>
            </a:pPr>
            <a:r>
              <a:rPr lang="en-IN" sz="2400" dirty="0">
                <a:solidFill>
                  <a:srgbClr val="1F2328"/>
                </a:solidFill>
                <a:highlight>
                  <a:srgbClr val="FFFFFF"/>
                </a:highlight>
                <a:latin typeface="Alliance No.1"/>
              </a:rPr>
              <a:t>Experiment with your prompts</a:t>
            </a:r>
          </a:p>
          <a:p>
            <a:pPr marL="285750" indent="-285750">
              <a:buFont typeface="Arial" panose="020B0604020202020204" pitchFamily="34" charset="0"/>
              <a:buChar char="•"/>
            </a:pPr>
            <a:r>
              <a:rPr lang="en-IN" sz="2400" dirty="0">
                <a:solidFill>
                  <a:srgbClr val="1F2328"/>
                </a:solidFill>
                <a:highlight>
                  <a:srgbClr val="FFFFFF"/>
                </a:highlight>
                <a:latin typeface="Alliance No.1"/>
              </a:rPr>
              <a:t>Do not open multiple files that are not relevant to current working class</a:t>
            </a:r>
            <a:r>
              <a:rPr lang="en-IN" sz="2400" dirty="0">
                <a:solidFill>
                  <a:srgbClr val="1F2328"/>
                </a:solidFill>
                <a:highlight>
                  <a:srgbClr val="FFFFFF"/>
                </a:highlight>
                <a:latin typeface="Calibri" panose="020F0502020204030204" pitchFamily="34" charset="0"/>
              </a:rPr>
              <a:t>.</a:t>
            </a:r>
          </a:p>
          <a:p>
            <a:pPr marL="285750" indent="-285750">
              <a:buFont typeface="Arial" panose="020B0604020202020204" pitchFamily="34" charset="0"/>
              <a:buChar char="•"/>
            </a:pPr>
            <a:r>
              <a:rPr lang="en-IN" sz="2400" dirty="0">
                <a:solidFill>
                  <a:srgbClr val="1F2328"/>
                </a:solidFill>
                <a:highlight>
                  <a:srgbClr val="FFFFFF"/>
                </a:highlight>
                <a:latin typeface="Calibri" panose="020F0502020204030204" pitchFamily="34" charset="0"/>
              </a:rPr>
              <a:t>Do not keep sensitive information in your application (server details, credentials etc.). Always use environment variables.</a:t>
            </a:r>
          </a:p>
          <a:p>
            <a:pPr marL="285750" indent="-285750">
              <a:buFont typeface="Arial" panose="020B0604020202020204" pitchFamily="34" charset="0"/>
              <a:buChar char="•"/>
            </a:pPr>
            <a:r>
              <a:rPr lang="en-IN" sz="2400" dirty="0">
                <a:solidFill>
                  <a:srgbClr val="1F2328"/>
                </a:solidFill>
                <a:highlight>
                  <a:srgbClr val="FFFFFF"/>
                </a:highlight>
                <a:latin typeface="Calibri" panose="020F0502020204030204" pitchFamily="34" charset="0"/>
              </a:rPr>
              <a:t>Do not open sensitive files in your IDE.</a:t>
            </a:r>
            <a:endParaRPr lang="en-IN" sz="2400" dirty="0">
              <a:solidFill>
                <a:srgbClr val="1F2328"/>
              </a:solidFill>
              <a:highlight>
                <a:srgbClr val="FFFFFF"/>
              </a:highlight>
              <a:latin typeface="Alliance No.1"/>
            </a:endParaRPr>
          </a:p>
        </p:txBody>
      </p:sp>
      <p:sp>
        <p:nvSpPr>
          <p:cNvPr id="6" name="TextBox 5">
            <a:extLst>
              <a:ext uri="{FF2B5EF4-FFF2-40B4-BE49-F238E27FC236}">
                <a16:creationId xmlns:a16="http://schemas.microsoft.com/office/drawing/2014/main" id="{8C248381-78CF-48C0-B127-BBB144539E7D}"/>
              </a:ext>
            </a:extLst>
          </p:cNvPr>
          <p:cNvSpPr txBox="1"/>
          <p:nvPr/>
        </p:nvSpPr>
        <p:spPr>
          <a:xfrm>
            <a:off x="173318" y="6263341"/>
            <a:ext cx="11940988" cy="369332"/>
          </a:xfrm>
          <a:prstGeom prst="rect">
            <a:avLst/>
          </a:prstGeom>
          <a:noFill/>
        </p:spPr>
        <p:txBody>
          <a:bodyPr wrap="square" rtlCol="0">
            <a:spAutoFit/>
          </a:bodyPr>
          <a:lstStyle/>
          <a:p>
            <a:r>
              <a:rPr lang="en-IN" b="1" dirty="0"/>
              <a:t>Reference:</a:t>
            </a:r>
            <a:r>
              <a:rPr lang="en-IN" dirty="0"/>
              <a:t> https://resources.github.com/copilot-trust-center</a:t>
            </a:r>
          </a:p>
        </p:txBody>
      </p:sp>
    </p:spTree>
    <p:extLst>
      <p:ext uri="{BB962C8B-B14F-4D97-AF65-F5344CB8AC3E}">
        <p14:creationId xmlns:p14="http://schemas.microsoft.com/office/powerpoint/2010/main" val="1949685670"/>
      </p:ext>
    </p:extLst>
  </p:cSld>
  <p:clrMapOvr>
    <a:masterClrMapping/>
  </p:clrMapOvr>
  <mc:AlternateContent xmlns:mc="http://schemas.openxmlformats.org/markup-compatibility/2006">
    <mc:Choice xmlns:p14="http://schemas.microsoft.com/office/powerpoint/2010/main" Requires="p14">
      <p:transition spd="slow" p14:dur="2000" advTm="13235"/>
    </mc:Choice>
    <mc:Fallback>
      <p:transition spd="slow" advTm="13235"/>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7763</TotalTime>
  <Words>1111</Words>
  <Application>Microsoft Office PowerPoint</Application>
  <PresentationFormat>Widescreen</PresentationFormat>
  <Paragraphs>156</Paragraphs>
  <Slides>10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Alliance No.1</vt:lpstr>
      <vt:lpstr>Arial</vt:lpstr>
      <vt:lpstr>Calibri</vt:lpstr>
      <vt:lpstr>Calibri Light</vt:lpstr>
      <vt:lpstr>Corbel</vt:lpstr>
      <vt:lpstr>Segoe UI</vt:lpstr>
      <vt:lpstr>source-serif-pro</vt:lpstr>
      <vt:lpstr>Walkway Bold</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Varma Alluri</dc:creator>
  <cp:lastModifiedBy>Varma Alluri</cp:lastModifiedBy>
  <cp:revision>44</cp:revision>
  <dcterms:created xsi:type="dcterms:W3CDTF">2021-11-05T15:52:14Z</dcterms:created>
  <dcterms:modified xsi:type="dcterms:W3CDTF">2024-04-14T17:37:44Z</dcterms:modified>
</cp:coreProperties>
</file>