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86" r:id="rId4"/>
    <p:sldId id="287" r:id="rId5"/>
    <p:sldId id="288" r:id="rId6"/>
    <p:sldId id="289" r:id="rId7"/>
    <p:sldId id="290" r:id="rId8"/>
    <p:sldId id="2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AEB"/>
    <a:srgbClr val="1055A2"/>
    <a:srgbClr val="4578B7"/>
    <a:srgbClr val="CDD1ED"/>
    <a:srgbClr val="CCE9E8"/>
    <a:srgbClr val="E0E5C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7" d="100"/>
          <a:sy n="67" d="100"/>
        </p:scale>
        <p:origin x="64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08618-C8B0-40F0-9017-1C7EBDB69449}"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E751B-76C5-481C-AB63-DB23DC186751}" type="slidenum">
              <a:rPr lang="en-IN" smtClean="0"/>
              <a:t>‹#›</a:t>
            </a:fld>
            <a:endParaRPr lang="en-IN"/>
          </a:p>
        </p:txBody>
      </p:sp>
    </p:spTree>
    <p:extLst>
      <p:ext uri="{BB962C8B-B14F-4D97-AF65-F5344CB8AC3E}">
        <p14:creationId xmlns:p14="http://schemas.microsoft.com/office/powerpoint/2010/main" val="69091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1</a:t>
            </a:fld>
            <a:endParaRPr lang="en-IN"/>
          </a:p>
        </p:txBody>
      </p:sp>
    </p:spTree>
    <p:extLst>
      <p:ext uri="{BB962C8B-B14F-4D97-AF65-F5344CB8AC3E}">
        <p14:creationId xmlns:p14="http://schemas.microsoft.com/office/powerpoint/2010/main" val="35338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2</a:t>
            </a:fld>
            <a:endParaRPr lang="en-IN"/>
          </a:p>
        </p:txBody>
      </p:sp>
    </p:spTree>
    <p:extLst>
      <p:ext uri="{BB962C8B-B14F-4D97-AF65-F5344CB8AC3E}">
        <p14:creationId xmlns:p14="http://schemas.microsoft.com/office/powerpoint/2010/main" val="83725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3</a:t>
            </a:fld>
            <a:endParaRPr lang="en-IN"/>
          </a:p>
        </p:txBody>
      </p:sp>
    </p:spTree>
    <p:extLst>
      <p:ext uri="{BB962C8B-B14F-4D97-AF65-F5344CB8AC3E}">
        <p14:creationId xmlns:p14="http://schemas.microsoft.com/office/powerpoint/2010/main" val="165806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4</a:t>
            </a:fld>
            <a:endParaRPr lang="en-IN"/>
          </a:p>
        </p:txBody>
      </p:sp>
    </p:spTree>
    <p:extLst>
      <p:ext uri="{BB962C8B-B14F-4D97-AF65-F5344CB8AC3E}">
        <p14:creationId xmlns:p14="http://schemas.microsoft.com/office/powerpoint/2010/main" val="356400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5</a:t>
            </a:fld>
            <a:endParaRPr lang="en-IN"/>
          </a:p>
        </p:txBody>
      </p:sp>
    </p:spTree>
    <p:extLst>
      <p:ext uri="{BB962C8B-B14F-4D97-AF65-F5344CB8AC3E}">
        <p14:creationId xmlns:p14="http://schemas.microsoft.com/office/powerpoint/2010/main" val="326123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6</a:t>
            </a:fld>
            <a:endParaRPr lang="en-IN"/>
          </a:p>
        </p:txBody>
      </p:sp>
    </p:spTree>
    <p:extLst>
      <p:ext uri="{BB962C8B-B14F-4D97-AF65-F5344CB8AC3E}">
        <p14:creationId xmlns:p14="http://schemas.microsoft.com/office/powerpoint/2010/main" val="206720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7</a:t>
            </a:fld>
            <a:endParaRPr lang="en-IN"/>
          </a:p>
        </p:txBody>
      </p:sp>
    </p:spTree>
    <p:extLst>
      <p:ext uri="{BB962C8B-B14F-4D97-AF65-F5344CB8AC3E}">
        <p14:creationId xmlns:p14="http://schemas.microsoft.com/office/powerpoint/2010/main" val="3830733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5" name="Title 1"/>
          <p:cNvSpPr>
            <a:spLocks noGrp="1"/>
          </p:cNvSpPr>
          <p:nvPr>
            <p:ph type="title"/>
          </p:nvPr>
        </p:nvSpPr>
        <p:spPr>
          <a:xfrm>
            <a:off x="711200" y="1104900"/>
            <a:ext cx="8506870" cy="533400"/>
          </a:xfrm>
        </p:spPr>
        <p:txBody>
          <a:bodyPr>
            <a:normAutofit/>
          </a:bodyPr>
          <a:lstStyle>
            <a:lvl1pPr marL="0" algn="l" defTabSz="914400" rtl="0" eaLnBrk="1" latinLnBrk="0" hangingPunct="1">
              <a:tabLst>
                <a:tab pos="5486400" algn="l"/>
              </a:tabLst>
              <a:defRPr lang="en-US" sz="2800" kern="1200" dirty="0">
                <a:solidFill>
                  <a:srgbClr val="6D6E71"/>
                </a:solidFill>
                <a:latin typeface="Walkway Bold" panose="00000400000000000000" pitchFamily="2" charset="0"/>
                <a:ea typeface="+mn-ea"/>
                <a:cs typeface="+mn-cs"/>
              </a:defRPr>
            </a:lvl1pPr>
          </a:lstStyle>
          <a:p>
            <a:endParaRPr lang="en-US" dirty="0"/>
          </a:p>
        </p:txBody>
      </p:sp>
      <p:sp>
        <p:nvSpPr>
          <p:cNvPr id="12" name="Slide Number Placeholder 5"/>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Rectangle 12"/>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pic>
        <p:nvPicPr>
          <p:cNvPr id="3" name="Picture 2" descr="Logo, company name&#10;&#10;Description automatically generated">
            <a:extLst>
              <a:ext uri="{FF2B5EF4-FFF2-40B4-BE49-F238E27FC236}">
                <a16:creationId xmlns:a16="http://schemas.microsoft.com/office/drawing/2014/main" id="{A04DA975-F00C-4C56-896A-CCA169CF36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74824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E5984-BD22-4837-8CBE-37298BCB224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04B96-A2AF-4D52-9E38-661B7291A4C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40FD6-64DC-43D0-8135-CE0AC5A633B5}"/>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5" name="Footer Placeholder 4">
            <a:extLst>
              <a:ext uri="{FF2B5EF4-FFF2-40B4-BE49-F238E27FC236}">
                <a16:creationId xmlns:a16="http://schemas.microsoft.com/office/drawing/2014/main" id="{8177AB26-F304-4A41-BFB7-316CAD0AB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D97B5-B831-4E16-8F01-6122F232ACDE}"/>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45151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5005-6D67-47C4-8732-81AA77C97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FE7647-FDB1-43B7-BFD1-9AC00CF93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D4AC5-C249-4855-A695-B9A2E62870D8}"/>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5" name="Footer Placeholder 4">
            <a:extLst>
              <a:ext uri="{FF2B5EF4-FFF2-40B4-BE49-F238E27FC236}">
                <a16:creationId xmlns:a16="http://schemas.microsoft.com/office/drawing/2014/main" id="{B4818BB5-1480-42BA-833E-D742C0E22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20E67-1C54-491C-B021-BBEB300E31D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80053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74F99-85A6-43FA-B77F-D178CCF529DD}"/>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3" name="Footer Placeholder 2">
            <a:extLst>
              <a:ext uri="{FF2B5EF4-FFF2-40B4-BE49-F238E27FC236}">
                <a16:creationId xmlns:a16="http://schemas.microsoft.com/office/drawing/2014/main" id="{56F7543F-B456-495B-8BAC-4CC029D9DD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8C68B0-285D-4A0C-BECD-0A5B6DEEE00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168914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9FDF-D0A7-4424-A261-84BFCD7DC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36AB-CD8A-420E-A3D1-64DDCA53E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F45C05-AF8D-402E-BB45-F8C7CAED1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2C0AB-59F9-4D68-ACDC-962E55C66AD9}"/>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6" name="Footer Placeholder 5">
            <a:extLst>
              <a:ext uri="{FF2B5EF4-FFF2-40B4-BE49-F238E27FC236}">
                <a16:creationId xmlns:a16="http://schemas.microsoft.com/office/drawing/2014/main" id="{EB7113FB-7643-48EC-8C09-5ABADBAEF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B8534-E413-4848-B944-79BE5ED201A0}"/>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946537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DC90-76A0-485E-A8D4-154B26DA7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BF07D4-A859-4958-A6C2-379CB9BAB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B4582D-CB33-4878-870B-7D10D5CC5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FD50B-7A14-4ACD-AC44-E72788AFFF86}"/>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6" name="Footer Placeholder 5">
            <a:extLst>
              <a:ext uri="{FF2B5EF4-FFF2-40B4-BE49-F238E27FC236}">
                <a16:creationId xmlns:a16="http://schemas.microsoft.com/office/drawing/2014/main" id="{0D9B99ED-4AB1-4C72-8B80-8C3F0159B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E7011-5CFC-413F-A7AF-CF4DC4E4889C}"/>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34994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5129-DFF8-4EB2-8C90-4A057A758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9A6FB-474D-44A3-A168-48F75E7D6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BF396-A61F-4930-8692-84F41861F725}"/>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5" name="Footer Placeholder 4">
            <a:extLst>
              <a:ext uri="{FF2B5EF4-FFF2-40B4-BE49-F238E27FC236}">
                <a16:creationId xmlns:a16="http://schemas.microsoft.com/office/drawing/2014/main" id="{DD1912AF-783B-4AA1-A4FD-E7899FBB6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D09EE-9E41-4B28-928A-BBFD4FECBFC8}"/>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76974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34ADF-D6A8-423D-94C5-898659067C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4A83DE-947A-4910-86CA-D0B9BCCE3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26362-9D2F-4591-925D-61AC0EAEB517}"/>
              </a:ext>
            </a:extLst>
          </p:cNvPr>
          <p:cNvSpPr>
            <a:spLocks noGrp="1"/>
          </p:cNvSpPr>
          <p:nvPr>
            <p:ph type="dt" sz="half" idx="10"/>
          </p:nvPr>
        </p:nvSpPr>
        <p:spPr/>
        <p:txBody>
          <a:bodyPr/>
          <a:lstStyle/>
          <a:p>
            <a:fld id="{DCD93FCB-1712-4C32-B8CE-9D93E0954E9A}" type="datetimeFigureOut">
              <a:rPr lang="en-IN" smtClean="0"/>
              <a:t>28-04-2024</a:t>
            </a:fld>
            <a:endParaRPr lang="en-IN"/>
          </a:p>
        </p:txBody>
      </p:sp>
      <p:sp>
        <p:nvSpPr>
          <p:cNvPr id="5" name="Footer Placeholder 4">
            <a:extLst>
              <a:ext uri="{FF2B5EF4-FFF2-40B4-BE49-F238E27FC236}">
                <a16:creationId xmlns:a16="http://schemas.microsoft.com/office/drawing/2014/main" id="{3DB1C3CD-431F-4CC7-8243-30510EB0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F134F-40D7-4C7E-9E1B-BCBB628AF7A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4304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534C12-9881-40D1-80CA-9D9A570E30AB}"/>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5" name="Footer Placeholder 4">
            <a:extLst>
              <a:ext uri="{FF2B5EF4-FFF2-40B4-BE49-F238E27FC236}">
                <a16:creationId xmlns:a16="http://schemas.microsoft.com/office/drawing/2014/main" id="{BE25DA53-8CEC-436A-96AB-23E096E6C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DBC16-2E37-4FF9-AC67-75564503C27F}"/>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75739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AFE854-9B94-4B91-9EFF-C340A32A9164}"/>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6" name="Footer Placeholder 5">
            <a:extLst>
              <a:ext uri="{FF2B5EF4-FFF2-40B4-BE49-F238E27FC236}">
                <a16:creationId xmlns:a16="http://schemas.microsoft.com/office/drawing/2014/main" id="{5CC2705A-5E4E-4234-BCED-250EB0142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3E075-6D3C-4C81-B04F-6E481ECD5A6B}"/>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74993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9B8E5D-3524-4A81-96A0-0214133CAD7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ABA2A-32CF-4A3F-8040-9DDB61E75A6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2E39-86A5-447C-AF44-B936EDA8C8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E23E0-357B-4B72-8A85-C94DA0E8335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4ED88-CB02-447B-8F0A-486367BD0110}"/>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8" name="Footer Placeholder 7">
            <a:extLst>
              <a:ext uri="{FF2B5EF4-FFF2-40B4-BE49-F238E27FC236}">
                <a16:creationId xmlns:a16="http://schemas.microsoft.com/office/drawing/2014/main" id="{264AE068-EB17-4A64-823E-35AA4A429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77B316-C2EE-4408-A3A8-17A9FD07F252}"/>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35132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F32-5BD1-4A8C-9DC2-8B2BCD5D2854}"/>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2FA75-D8CD-4082-BEB8-CA6CE417EFA2}"/>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4" name="Footer Placeholder 3">
            <a:extLst>
              <a:ext uri="{FF2B5EF4-FFF2-40B4-BE49-F238E27FC236}">
                <a16:creationId xmlns:a16="http://schemas.microsoft.com/office/drawing/2014/main" id="{9A2523EE-BEEB-4001-8361-36623A286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E3C782-92FE-4DF2-9095-C72B73F324E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88158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9396-B18C-4FB4-B5E4-9227DE539FEE}"/>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3" name="Footer Placeholder 2">
            <a:extLst>
              <a:ext uri="{FF2B5EF4-FFF2-40B4-BE49-F238E27FC236}">
                <a16:creationId xmlns:a16="http://schemas.microsoft.com/office/drawing/2014/main" id="{A34657C5-BFAD-49DD-9A14-6CE422FE5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69430E-17C0-4059-A576-2C2612480C5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559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0FCF-8E39-4426-9504-B0EEC10E2FD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7ED99-50B6-42D5-A62A-F5C3C5E55D4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FD573-2D08-4783-8D7C-ECA25C11DC1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30C32-7D26-4E76-A4FC-00CB54957802}"/>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6" name="Footer Placeholder 5">
            <a:extLst>
              <a:ext uri="{FF2B5EF4-FFF2-40B4-BE49-F238E27FC236}">
                <a16:creationId xmlns:a16="http://schemas.microsoft.com/office/drawing/2014/main" id="{063FAE30-AFBC-4E08-B92F-0B4FB094F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C3A8A-78CE-41A6-BD9F-4CF9118C1283}"/>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22792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B19A-0DF8-4547-A556-4A2B303D0C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1E265-FA2E-4380-8AB5-32D008E3588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5B3BC-E190-41B9-B258-689465D433C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6409-A46E-468B-A4DF-E3BCC6870CB8}"/>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6" name="Footer Placeholder 5">
            <a:extLst>
              <a:ext uri="{FF2B5EF4-FFF2-40B4-BE49-F238E27FC236}">
                <a16:creationId xmlns:a16="http://schemas.microsoft.com/office/drawing/2014/main" id="{6939F8D3-A004-4C67-AAC4-688248A30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9E498-89E0-49F2-B3B0-A93344F0C3BA}"/>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7254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A1DC-FE44-486F-BFD9-757C300266C9}"/>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64414-1DA2-434A-A56C-9AEDCB86FA6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1F312-57A2-4475-B789-EE916EFBC6DD}"/>
              </a:ext>
            </a:extLst>
          </p:cNvPr>
          <p:cNvSpPr>
            <a:spLocks noGrp="1"/>
          </p:cNvSpPr>
          <p:nvPr>
            <p:ph type="dt" sz="half" idx="10"/>
          </p:nvPr>
        </p:nvSpPr>
        <p:spPr/>
        <p:txBody>
          <a:bodyPr/>
          <a:lstStyle/>
          <a:p>
            <a:fld id="{09D1E4F4-F565-418F-BE5C-A28479FEFE1C}" type="datetimeFigureOut">
              <a:rPr lang="en-IN" smtClean="0"/>
              <a:t>28-04-2024</a:t>
            </a:fld>
            <a:endParaRPr lang="en-IN"/>
          </a:p>
        </p:txBody>
      </p:sp>
      <p:sp>
        <p:nvSpPr>
          <p:cNvPr id="5" name="Footer Placeholder 4">
            <a:extLst>
              <a:ext uri="{FF2B5EF4-FFF2-40B4-BE49-F238E27FC236}">
                <a16:creationId xmlns:a16="http://schemas.microsoft.com/office/drawing/2014/main" id="{F481CB8D-F61C-4FB6-9140-7A4D2E76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0BA9A-ABB7-4426-9822-3DF023B09FF1}"/>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12669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A768AE-432B-43D3-8CFD-FF61CB8C5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1E4F4-F565-418F-BE5C-A28479FEFE1C}" type="datetimeFigureOut">
              <a:rPr lang="en-IN" smtClean="0"/>
              <a:t>28-04-2024</a:t>
            </a:fld>
            <a:endParaRPr lang="en-IN"/>
          </a:p>
        </p:txBody>
      </p:sp>
      <p:sp>
        <p:nvSpPr>
          <p:cNvPr id="5" name="Footer Placeholder 4">
            <a:extLst>
              <a:ext uri="{FF2B5EF4-FFF2-40B4-BE49-F238E27FC236}">
                <a16:creationId xmlns:a16="http://schemas.microsoft.com/office/drawing/2014/main" id="{F1AE0E5C-BF03-4005-AE19-362BBDF33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867F7-2322-4F66-BD23-6CF4BFAF5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D6A3C-8AAA-46E7-9ED6-45ED62396377}" type="slidenum">
              <a:rPr lang="en-IN" smtClean="0"/>
              <a:t>‹#›</a:t>
            </a:fld>
            <a:endParaRPr lang="en-IN"/>
          </a:p>
        </p:txBody>
      </p:sp>
      <p:sp>
        <p:nvSpPr>
          <p:cNvPr id="7" name="Title 1">
            <a:extLst>
              <a:ext uri="{FF2B5EF4-FFF2-40B4-BE49-F238E27FC236}">
                <a16:creationId xmlns:a16="http://schemas.microsoft.com/office/drawing/2014/main" id="{2271C8BE-F448-4FCF-9BE0-0AC191C3A8DA}"/>
              </a:ext>
            </a:extLst>
          </p:cNvPr>
          <p:cNvSpPr txBox="1">
            <a:spLocks/>
          </p:cNvSpPr>
          <p:nvPr userDrawn="1"/>
        </p:nvSpPr>
        <p:spPr>
          <a:xfrm>
            <a:off x="50008" y="90268"/>
            <a:ext cx="8506870" cy="533400"/>
          </a:xfrm>
        </p:spPr>
        <p:txBody>
          <a:bodyPr>
            <a:normAutofit/>
          </a:bodyPr>
          <a:lstStyle>
            <a:lvl1pPr marL="0" algn="l" defTabSz="914400" rtl="0" eaLnBrk="1" latinLnBrk="0" hangingPunct="1">
              <a:lnSpc>
                <a:spcPct val="90000"/>
              </a:lnSpc>
              <a:spcBef>
                <a:spcPct val="0"/>
              </a:spcBef>
              <a:buNone/>
              <a:tabLst>
                <a:tab pos="5486400" algn="l"/>
              </a:tabLst>
              <a:defRPr lang="en-US" sz="2800" kern="1200" dirty="0">
                <a:solidFill>
                  <a:srgbClr val="6D6E71"/>
                </a:solidFill>
                <a:latin typeface="Walkway Bold" panose="00000400000000000000" pitchFamily="2" charset="0"/>
                <a:ea typeface="+mn-ea"/>
                <a:cs typeface="+mn-cs"/>
              </a:defRPr>
            </a:lvl1pPr>
          </a:lstStyle>
          <a:p>
            <a:endParaRPr lang="en-IN" dirty="0"/>
          </a:p>
        </p:txBody>
      </p:sp>
      <p:sp>
        <p:nvSpPr>
          <p:cNvPr id="9" name="Title 1">
            <a:extLst>
              <a:ext uri="{FF2B5EF4-FFF2-40B4-BE49-F238E27FC236}">
                <a16:creationId xmlns:a16="http://schemas.microsoft.com/office/drawing/2014/main" id="{5834D7FC-F266-454E-A657-45482C5A3B9F}"/>
              </a:ext>
            </a:extLst>
          </p:cNvPr>
          <p:cNvSpPr txBox="1">
            <a:spLocks/>
          </p:cNvSpPr>
          <p:nvPr userDrawn="1"/>
        </p:nvSpPr>
        <p:spPr>
          <a:xfrm>
            <a:off x="0" y="90268"/>
            <a:ext cx="9956800" cy="533400"/>
          </a:xfrm>
          <a:prstGeom prst="rect">
            <a:avLst/>
          </a:prstGeom>
        </p:spPr>
        <p:txBody>
          <a:bodyPr vert="horz" lIns="91440" tIns="45720" rIns="91440" bIns="45720" rtlCol="0" anchor="ctr">
            <a:noAutofit/>
          </a:bodyPr>
          <a:lstStyle>
            <a:lvl1pPr algn="l">
              <a:lnSpc>
                <a:spcPts val="3100"/>
              </a:lnSpc>
              <a:defRPr sz="3000" b="0">
                <a:latin typeface="Corbel" pitchFamily="34" charset="0"/>
              </a:defRPr>
            </a:lvl1pPr>
          </a:lstStyle>
          <a:p>
            <a:pPr marL="0" marR="0" lvl="0" indent="0" algn="l" defTabSz="914400" rtl="0" eaLnBrk="1" fontAlgn="auto" latinLnBrk="0" hangingPunct="1">
              <a:lnSpc>
                <a:spcPts val="31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10" name="Slide Number Placeholder 5">
            <a:extLst>
              <a:ext uri="{FF2B5EF4-FFF2-40B4-BE49-F238E27FC236}">
                <a16:creationId xmlns:a16="http://schemas.microsoft.com/office/drawing/2014/main" id="{5CBDD0EA-F613-4F04-9C9B-BC557123F414}"/>
              </a:ext>
            </a:extLst>
          </p:cNvPr>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a:extLst>
              <a:ext uri="{FF2B5EF4-FFF2-40B4-BE49-F238E27FC236}">
                <a16:creationId xmlns:a16="http://schemas.microsoft.com/office/drawing/2014/main" id="{B8083B05-BCC6-43D0-A58B-2A7247AEEAEE}"/>
              </a:ext>
            </a:extLst>
          </p:cNvPr>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7EA0128A-691A-47E0-A1FB-64F9FA52F0C9}"/>
              </a:ext>
            </a:extLst>
          </p:cNvPr>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3" name="Title 1">
            <a:extLst>
              <a:ext uri="{FF2B5EF4-FFF2-40B4-BE49-F238E27FC236}">
                <a16:creationId xmlns:a16="http://schemas.microsoft.com/office/drawing/2014/main" id="{7F95C4E6-C68B-4BC8-8189-E30069022135}"/>
              </a:ext>
            </a:extLst>
          </p:cNvPr>
          <p:cNvSpPr txBox="1">
            <a:spLocks/>
          </p:cNvSpPr>
          <p:nvPr userDrawn="1"/>
        </p:nvSpPr>
        <p:spPr>
          <a:xfrm>
            <a:off x="0" y="0"/>
            <a:ext cx="10972800" cy="685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13" descr="Logo, company name&#10;&#10;Description automatically generated">
            <a:extLst>
              <a:ext uri="{FF2B5EF4-FFF2-40B4-BE49-F238E27FC236}">
                <a16:creationId xmlns:a16="http://schemas.microsoft.com/office/drawing/2014/main" id="{3921D6D4-D286-4DFE-A70E-E86D05C8BE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019566746"/>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82D39-61A1-46E8-844D-47F57D6E1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5DD42-C58D-4422-BDFE-951A54A94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2FEF5-DFBB-4328-819E-0A5DA9F91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93FCB-1712-4C32-B8CE-9D93E0954E9A}" type="datetimeFigureOut">
              <a:rPr lang="en-IN" smtClean="0"/>
              <a:t>28-04-2024</a:t>
            </a:fld>
            <a:endParaRPr lang="en-IN"/>
          </a:p>
        </p:txBody>
      </p:sp>
      <p:sp>
        <p:nvSpPr>
          <p:cNvPr id="5" name="Footer Placeholder 4">
            <a:extLst>
              <a:ext uri="{FF2B5EF4-FFF2-40B4-BE49-F238E27FC236}">
                <a16:creationId xmlns:a16="http://schemas.microsoft.com/office/drawing/2014/main" id="{5F563307-AB94-4E2A-B859-F588F6B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E07D8-FD48-4DD6-A59F-540C6B742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4898B-0869-49D7-B7A1-471E60575218}" type="slidenum">
              <a:rPr lang="en-IN" smtClean="0"/>
              <a:t>‹#›</a:t>
            </a:fld>
            <a:endParaRPr lang="en-IN"/>
          </a:p>
        </p:txBody>
      </p:sp>
    </p:spTree>
    <p:extLst>
      <p:ext uri="{BB962C8B-B14F-4D97-AF65-F5344CB8AC3E}">
        <p14:creationId xmlns:p14="http://schemas.microsoft.com/office/powerpoint/2010/main" val="32937586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Definition and Key Principles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1477328"/>
          </a:xfrm>
          <a:prstGeom prst="rect">
            <a:avLst/>
          </a:prstGeom>
          <a:noFill/>
        </p:spPr>
        <p:txBody>
          <a:bodyPr wrap="square" rtlCol="0">
            <a:spAutoFit/>
          </a:bodyPr>
          <a:lstStyle/>
          <a:p>
            <a:r>
              <a:rPr lang="en-IN" b="0" i="0" dirty="0">
                <a:solidFill>
                  <a:srgbClr val="0D0D0D"/>
                </a:solidFill>
                <a:effectLst/>
                <a:highlight>
                  <a:srgbClr val="FFFFFF"/>
                </a:highlight>
                <a:latin typeface="Söhne"/>
              </a:rPr>
              <a:t>REST (</a:t>
            </a:r>
            <a:r>
              <a:rPr lang="en-IN" b="0" i="0" dirty="0">
                <a:solidFill>
                  <a:srgbClr val="333333"/>
                </a:solidFill>
                <a:effectLst/>
                <a:latin typeface="AmazonEmber"/>
              </a:rPr>
              <a:t>Representational State Transfer</a:t>
            </a:r>
            <a:r>
              <a:rPr lang="en-IN" b="0" i="0" dirty="0">
                <a:solidFill>
                  <a:srgbClr val="0D0D0D"/>
                </a:solidFill>
                <a:effectLst/>
                <a:highlight>
                  <a:srgbClr val="FFFFFF"/>
                </a:highlight>
                <a:latin typeface="Söhne"/>
              </a:rPr>
              <a:t>) is an architectural style for designing networked applications, emphasizing a stateless client-server communication model, uniform interface, and scalability. </a:t>
            </a:r>
          </a:p>
          <a:p>
            <a:endParaRPr lang="en-IN" dirty="0">
              <a:solidFill>
                <a:srgbClr val="0D0D0D"/>
              </a:solidFill>
              <a:highlight>
                <a:srgbClr val="FFFFFF"/>
              </a:highlight>
              <a:latin typeface="Söhne"/>
            </a:endParaRPr>
          </a:p>
          <a:p>
            <a:r>
              <a:rPr lang="en-IN" b="0" i="0" dirty="0">
                <a:solidFill>
                  <a:srgbClr val="0D0D0D"/>
                </a:solidFill>
                <a:effectLst/>
                <a:highlight>
                  <a:srgbClr val="FFFFFF"/>
                </a:highlight>
                <a:latin typeface="Söhne"/>
              </a:rPr>
              <a:t>A REST API, or Representational State Transfer Application Programming Interface, is a type of web service that follows the principles of REST architecture.</a:t>
            </a:r>
            <a:endParaRPr lang="en-IN" dirty="0">
              <a:latin typeface="Calibri" panose="020F0502020204030204" pitchFamily="34" charset="0"/>
            </a:endParaRPr>
          </a:p>
        </p:txBody>
      </p:sp>
      <p:sp>
        <p:nvSpPr>
          <p:cNvPr id="12" name="TextBox 11">
            <a:extLst>
              <a:ext uri="{FF2B5EF4-FFF2-40B4-BE49-F238E27FC236}">
                <a16:creationId xmlns:a16="http://schemas.microsoft.com/office/drawing/2014/main" id="{A1BF3C5A-F825-8C94-1C09-724A7602AB69}"/>
              </a:ext>
            </a:extLst>
          </p:cNvPr>
          <p:cNvSpPr txBox="1"/>
          <p:nvPr/>
        </p:nvSpPr>
        <p:spPr>
          <a:xfrm>
            <a:off x="184948" y="2596872"/>
            <a:ext cx="11723683" cy="4524315"/>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rgbClr val="0D0D0D"/>
                </a:solidFill>
                <a:effectLst/>
                <a:highlight>
                  <a:srgbClr val="FFFFFF"/>
                </a:highlight>
                <a:latin typeface="Söhne"/>
              </a:rPr>
              <a:t>Statelessness</a:t>
            </a:r>
            <a:r>
              <a:rPr lang="en-IN" b="0" i="0" dirty="0">
                <a:solidFill>
                  <a:srgbClr val="0D0D0D"/>
                </a:solidFill>
                <a:effectLst/>
                <a:highlight>
                  <a:srgbClr val="FFFFFF"/>
                </a:highlight>
                <a:latin typeface="Söhne"/>
              </a:rPr>
              <a:t>: Each request from a client to the server must contain all the information necessary to understand and process the request. The server does not store any client state between requests, which improves scalability and reliability.</a:t>
            </a:r>
          </a:p>
          <a:p>
            <a:endParaRPr lang="en-IN" b="1" i="0" dirty="0">
              <a:solidFill>
                <a:srgbClr val="0D0D0D"/>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Client-Server Architecture</a:t>
            </a:r>
            <a:r>
              <a:rPr lang="en-IN" b="0" i="0" dirty="0">
                <a:solidFill>
                  <a:srgbClr val="0D0D0D"/>
                </a:solidFill>
                <a:effectLst/>
                <a:highlight>
                  <a:srgbClr val="FFFFFF"/>
                </a:highlight>
                <a:latin typeface="Söhne"/>
              </a:rPr>
              <a:t>: The client and server are independent components that can evolve separately.</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Uniform Interface</a:t>
            </a:r>
            <a:r>
              <a:rPr lang="en-IN" b="0" i="0" dirty="0">
                <a:solidFill>
                  <a:srgbClr val="0D0D0D"/>
                </a:solidFill>
                <a:effectLst/>
                <a:highlight>
                  <a:srgbClr val="FFFFFF"/>
                </a:highlight>
                <a:latin typeface="Söhne"/>
              </a:rPr>
              <a:t>: REST APIs use a uniform interface for communication, typically based on standard HTTP methods such as GET, POST, PUT, DELETE, and PATCH. Resources are identified by URIs (Uniform Resource Identifiers), and representations of resources (e.g., JSON or XML) are exchanged between the client and server.</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err="1">
                <a:solidFill>
                  <a:srgbClr val="0D0D0D"/>
                </a:solidFill>
                <a:effectLst/>
                <a:highlight>
                  <a:srgbClr val="FFFFFF"/>
                </a:highlight>
                <a:latin typeface="Söhne"/>
              </a:rPr>
              <a:t>Cacheability</a:t>
            </a:r>
            <a:r>
              <a:rPr lang="en-IN" b="0" i="0" dirty="0">
                <a:solidFill>
                  <a:srgbClr val="0D0D0D"/>
                </a:solidFill>
                <a:effectLst/>
                <a:highlight>
                  <a:srgbClr val="FFFFFF"/>
                </a:highlight>
                <a:latin typeface="Söhne"/>
              </a:rPr>
              <a:t>: Responses from the server can be cached to improve performance and reduce the need for redundant requests. Cache control directives can be used to specify caching </a:t>
            </a:r>
            <a:r>
              <a:rPr lang="en-IN" b="0" i="0" dirty="0" err="1">
                <a:solidFill>
                  <a:srgbClr val="0D0D0D"/>
                </a:solidFill>
                <a:effectLst/>
                <a:highlight>
                  <a:srgbClr val="FFFFFF"/>
                </a:highlight>
                <a:latin typeface="Söhne"/>
              </a:rPr>
              <a:t>behavior</a:t>
            </a:r>
            <a:r>
              <a:rPr lang="en-IN" b="0" i="0" dirty="0">
                <a:solidFill>
                  <a:srgbClr val="0D0D0D"/>
                </a:solidFill>
                <a:effectLst/>
                <a:highlight>
                  <a:srgbClr val="FFFFFF"/>
                </a:highlight>
                <a:latin typeface="Söhne"/>
              </a:rPr>
              <a:t>.</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Layered System</a:t>
            </a:r>
            <a:r>
              <a:rPr lang="en-IN" b="0" i="0" dirty="0">
                <a:solidFill>
                  <a:srgbClr val="0D0D0D"/>
                </a:solidFill>
                <a:effectLst/>
                <a:highlight>
                  <a:srgbClr val="FFFFFF"/>
                </a:highlight>
                <a:latin typeface="Söhne"/>
              </a:rPr>
              <a:t>: REST APIs are often designed as layered systems, where different components (e.g., proxies, gateways) can be added between the client and server to improve scalability, security, or performance.</a:t>
            </a:r>
          </a:p>
          <a:p>
            <a:pPr marL="285750" indent="-285750">
              <a:buFont typeface="Arial" panose="020B0604020202020204" pitchFamily="34" charset="0"/>
              <a:buChar char="•"/>
            </a:pPr>
            <a:endParaRPr lang="en-IN" b="0" i="0" dirty="0">
              <a:solidFill>
                <a:srgbClr val="0D0D0D"/>
              </a:solidFill>
              <a:effectLst/>
              <a:highlight>
                <a:srgbClr val="FFFFFF"/>
              </a:highlight>
              <a:latin typeface="Söhne"/>
            </a:endParaRPr>
          </a:p>
        </p:txBody>
      </p:sp>
      <p:sp>
        <p:nvSpPr>
          <p:cNvPr id="13" name="TextBox 12">
            <a:extLst>
              <a:ext uri="{FF2B5EF4-FFF2-40B4-BE49-F238E27FC236}">
                <a16:creationId xmlns:a16="http://schemas.microsoft.com/office/drawing/2014/main" id="{20180EF8-FBE5-4E2E-1A7B-B6DE0225ACA5}"/>
              </a:ext>
            </a:extLst>
          </p:cNvPr>
          <p:cNvSpPr txBox="1"/>
          <p:nvPr/>
        </p:nvSpPr>
        <p:spPr>
          <a:xfrm>
            <a:off x="113512" y="2232987"/>
            <a:ext cx="5644351" cy="400110"/>
          </a:xfrm>
          <a:prstGeom prst="rect">
            <a:avLst/>
          </a:prstGeom>
          <a:noFill/>
        </p:spPr>
        <p:txBody>
          <a:bodyPr wrap="square" rtlCol="0">
            <a:spAutoFit/>
          </a:bodyPr>
          <a:lstStyle/>
          <a:p>
            <a:r>
              <a:rPr lang="en-IN" sz="2000" b="1" dirty="0">
                <a:latin typeface="Calibri" panose="020F0502020204030204" pitchFamily="34" charset="0"/>
              </a:rPr>
              <a:t>Key Characteristics</a:t>
            </a:r>
          </a:p>
        </p:txBody>
      </p:sp>
    </p:spTree>
    <p:extLst>
      <p:ext uri="{BB962C8B-B14F-4D97-AF65-F5344CB8AC3E}">
        <p14:creationId xmlns:p14="http://schemas.microsoft.com/office/powerpoint/2010/main" val="123947836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Richardson Maturity Model – Web APIs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The Richardson Maturity Model is a framework for assessing the maturity of a web API based on its design and architecture. It consists of four levels, each representing a progressively more sophisticated and RESTful approach to API design. </a:t>
            </a:r>
            <a:endParaRPr lang="en-IN" dirty="0">
              <a:latin typeface="Calibri" panose="020F0502020204030204" pitchFamily="34" charset="0"/>
            </a:endParaRPr>
          </a:p>
        </p:txBody>
      </p:sp>
      <p:pic>
        <p:nvPicPr>
          <p:cNvPr id="6" name="Picture 5">
            <a:extLst>
              <a:ext uri="{FF2B5EF4-FFF2-40B4-BE49-F238E27FC236}">
                <a16:creationId xmlns:a16="http://schemas.microsoft.com/office/drawing/2014/main" id="{1F1807E2-0BCA-3D8E-FDE3-A0FFCBFBD4EC}"/>
              </a:ext>
            </a:extLst>
          </p:cNvPr>
          <p:cNvPicPr>
            <a:picLocks noChangeAspect="1"/>
          </p:cNvPicPr>
          <p:nvPr/>
        </p:nvPicPr>
        <p:blipFill>
          <a:blip r:embed="rId3"/>
          <a:stretch>
            <a:fillRect/>
          </a:stretch>
        </p:blipFill>
        <p:spPr>
          <a:xfrm>
            <a:off x="113511" y="1575788"/>
            <a:ext cx="6417253" cy="3510559"/>
          </a:xfrm>
          <a:prstGeom prst="rect">
            <a:avLst/>
          </a:prstGeom>
        </p:spPr>
      </p:pic>
      <p:sp>
        <p:nvSpPr>
          <p:cNvPr id="8" name="Rectangle 7">
            <a:extLst>
              <a:ext uri="{FF2B5EF4-FFF2-40B4-BE49-F238E27FC236}">
                <a16:creationId xmlns:a16="http://schemas.microsoft.com/office/drawing/2014/main" id="{FAF63A07-9F1C-89A8-2034-231D8E8C74C3}"/>
              </a:ext>
            </a:extLst>
          </p:cNvPr>
          <p:cNvSpPr/>
          <p:nvPr/>
        </p:nvSpPr>
        <p:spPr>
          <a:xfrm>
            <a:off x="6525679" y="4172427"/>
            <a:ext cx="5611549" cy="721038"/>
          </a:xfrm>
          <a:prstGeom prst="rect">
            <a:avLst/>
          </a:prstGeom>
          <a:solidFill>
            <a:srgbClr val="E0E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API relies on HTTP POST requests to perform operations, usually with XML payloads. Zero adherence to REST. </a:t>
            </a:r>
          </a:p>
        </p:txBody>
      </p:sp>
      <p:sp>
        <p:nvSpPr>
          <p:cNvPr id="9" name="Rectangle 8">
            <a:extLst>
              <a:ext uri="{FF2B5EF4-FFF2-40B4-BE49-F238E27FC236}">
                <a16:creationId xmlns:a16="http://schemas.microsoft.com/office/drawing/2014/main" id="{DB897249-C0DC-D2B5-8B2D-2F1A6DC24F05}"/>
              </a:ext>
            </a:extLst>
          </p:cNvPr>
          <p:cNvSpPr/>
          <p:nvPr/>
        </p:nvSpPr>
        <p:spPr>
          <a:xfrm>
            <a:off x="6525680" y="3375540"/>
            <a:ext cx="5611550" cy="721038"/>
          </a:xfrm>
          <a:prstGeom prst="rect">
            <a:avLst/>
          </a:prstGeom>
          <a:solidFill>
            <a:srgbClr val="CCE9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Each resource is identified by a URI, and different URIs represent different resources. Relies primarily on HTTP POST</a:t>
            </a:r>
          </a:p>
        </p:txBody>
      </p:sp>
      <p:sp>
        <p:nvSpPr>
          <p:cNvPr id="10" name="Rectangle 9">
            <a:extLst>
              <a:ext uri="{FF2B5EF4-FFF2-40B4-BE49-F238E27FC236}">
                <a16:creationId xmlns:a16="http://schemas.microsoft.com/office/drawing/2014/main" id="{7FEB68CF-E9BB-DF6D-9CCA-A6DAA9525EE4}"/>
              </a:ext>
            </a:extLst>
          </p:cNvPr>
          <p:cNvSpPr/>
          <p:nvPr/>
        </p:nvSpPr>
        <p:spPr>
          <a:xfrm>
            <a:off x="6525680" y="2568415"/>
            <a:ext cx="5611550" cy="721038"/>
          </a:xfrm>
          <a:prstGeom prst="rect">
            <a:avLst/>
          </a:prstGeom>
          <a:solidFill>
            <a:srgbClr val="CDD1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HTTP methods or verbs (GET, POST, PUT, DELETE, etc.) are used to indicate the desired action on a resource. Resources are represented in a stateless manner, and the API starts to exhibit more RESTful characteristics.</a:t>
            </a:r>
          </a:p>
        </p:txBody>
      </p:sp>
      <p:sp>
        <p:nvSpPr>
          <p:cNvPr id="11" name="TextBox 10">
            <a:extLst>
              <a:ext uri="{FF2B5EF4-FFF2-40B4-BE49-F238E27FC236}">
                <a16:creationId xmlns:a16="http://schemas.microsoft.com/office/drawing/2014/main" id="{9FB1B9F8-B736-AF9D-2DE3-B981565E7F16}"/>
              </a:ext>
            </a:extLst>
          </p:cNvPr>
          <p:cNvSpPr txBox="1"/>
          <p:nvPr/>
        </p:nvSpPr>
        <p:spPr>
          <a:xfrm>
            <a:off x="1178720" y="2766801"/>
            <a:ext cx="914400" cy="338554"/>
          </a:xfrm>
          <a:prstGeom prst="rect">
            <a:avLst/>
          </a:prstGeom>
          <a:noFill/>
        </p:spPr>
        <p:txBody>
          <a:bodyPr wrap="square" rtlCol="0">
            <a:spAutoFit/>
          </a:bodyPr>
          <a:lstStyle/>
          <a:p>
            <a:r>
              <a:rPr lang="en-IN" sz="1600" dirty="0">
                <a:solidFill>
                  <a:srgbClr val="1055A2"/>
                </a:solidFill>
              </a:rPr>
              <a:t>VERBS</a:t>
            </a:r>
          </a:p>
        </p:txBody>
      </p:sp>
      <p:sp>
        <p:nvSpPr>
          <p:cNvPr id="14" name="Rectangle 13">
            <a:extLst>
              <a:ext uri="{FF2B5EF4-FFF2-40B4-BE49-F238E27FC236}">
                <a16:creationId xmlns:a16="http://schemas.microsoft.com/office/drawing/2014/main" id="{21C2455B-E822-C858-1A49-15362D985CFA}"/>
              </a:ext>
            </a:extLst>
          </p:cNvPr>
          <p:cNvSpPr/>
          <p:nvPr/>
        </p:nvSpPr>
        <p:spPr>
          <a:xfrm>
            <a:off x="6525679" y="1795132"/>
            <a:ext cx="5611551" cy="721038"/>
          </a:xfrm>
          <a:prstGeom prst="rect">
            <a:avLst/>
          </a:prstGeom>
          <a:solidFill>
            <a:srgbClr val="CBDA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dirty="0">
                <a:solidFill>
                  <a:srgbClr val="0070C0"/>
                </a:solidFill>
              </a:rPr>
              <a:t>Responses from the server contain hypermedia links (e.g., URLs) that allow clients to navigate the API dynamically. Clients can discover and interact with resources dynamically by following links provided in the responses.</a:t>
            </a:r>
          </a:p>
        </p:txBody>
      </p:sp>
      <p:sp>
        <p:nvSpPr>
          <p:cNvPr id="17" name="TextBox 16">
            <a:extLst>
              <a:ext uri="{FF2B5EF4-FFF2-40B4-BE49-F238E27FC236}">
                <a16:creationId xmlns:a16="http://schemas.microsoft.com/office/drawing/2014/main" id="{164B3A16-4384-308C-4D7B-30C941E25A86}"/>
              </a:ext>
            </a:extLst>
          </p:cNvPr>
          <p:cNvSpPr txBox="1"/>
          <p:nvPr/>
        </p:nvSpPr>
        <p:spPr>
          <a:xfrm>
            <a:off x="113511" y="5192866"/>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While reaching Level 3 (HATEOAS) is the ultimate goal for many RESTful APIs, it can be challenging to implement and may not be necessary for all use cases. </a:t>
            </a:r>
            <a:endParaRPr lang="en-IN" dirty="0">
              <a:latin typeface="Calibri" panose="020F0502020204030204" pitchFamily="34" charset="0"/>
            </a:endParaRPr>
          </a:p>
        </p:txBody>
      </p:sp>
    </p:spTree>
    <p:extLst>
      <p:ext uri="{BB962C8B-B14F-4D97-AF65-F5344CB8AC3E}">
        <p14:creationId xmlns:p14="http://schemas.microsoft.com/office/powerpoint/2010/main" val="2641422681"/>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Resource URI Design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923330"/>
          </a:xfrm>
          <a:prstGeom prst="rect">
            <a:avLst/>
          </a:prstGeom>
          <a:noFill/>
        </p:spPr>
        <p:txBody>
          <a:bodyPr wrap="square" rtlCol="0">
            <a:spAutoFit/>
          </a:bodyPr>
          <a:lstStyle/>
          <a:p>
            <a:r>
              <a:rPr lang="en-IN" dirty="0">
                <a:latin typeface="Calibri" panose="020F0502020204030204" pitchFamily="34" charset="0"/>
              </a:rPr>
              <a:t>In RESTful APIs, </a:t>
            </a:r>
            <a:r>
              <a:rPr lang="en-IN" b="1" dirty="0">
                <a:latin typeface="Calibri" panose="020F0502020204030204" pitchFamily="34" charset="0"/>
              </a:rPr>
              <a:t>resource URLs are used to uniquely identify and access resources </a:t>
            </a:r>
            <a:r>
              <a:rPr lang="en-IN" dirty="0">
                <a:latin typeface="Calibri" panose="020F0502020204030204" pitchFamily="34" charset="0"/>
              </a:rPr>
              <a:t>(e.g., data entities such as users, products, orders) exposed by the API. Designing resource URLs is a crucial aspect of API design as it directly impacts the usability, maintainability, and scalability of the API. </a:t>
            </a:r>
          </a:p>
        </p:txBody>
      </p:sp>
      <p:graphicFrame>
        <p:nvGraphicFramePr>
          <p:cNvPr id="5" name="Table 4">
            <a:extLst>
              <a:ext uri="{FF2B5EF4-FFF2-40B4-BE49-F238E27FC236}">
                <a16:creationId xmlns:a16="http://schemas.microsoft.com/office/drawing/2014/main" id="{D0A95FEF-75D7-EF6F-7AB7-4EC3D8E815ED}"/>
              </a:ext>
            </a:extLst>
          </p:cNvPr>
          <p:cNvGraphicFramePr>
            <a:graphicFrameLocks noGrp="1"/>
          </p:cNvGraphicFramePr>
          <p:nvPr>
            <p:extLst>
              <p:ext uri="{D42A27DB-BD31-4B8C-83A1-F6EECF244321}">
                <p14:modId xmlns:p14="http://schemas.microsoft.com/office/powerpoint/2010/main" val="2238798156"/>
              </p:ext>
            </p:extLst>
          </p:nvPr>
        </p:nvGraphicFramePr>
        <p:xfrm>
          <a:off x="220980" y="1906310"/>
          <a:ext cx="11667807" cy="2865120"/>
        </p:xfrm>
        <a:graphic>
          <a:graphicData uri="http://schemas.openxmlformats.org/drawingml/2006/table">
            <a:tbl>
              <a:tblPr firstRow="1" bandRow="1">
                <a:tableStyleId>{5C22544A-7EE6-4342-B048-85BDC9FD1C3A}</a:tableStyleId>
              </a:tblPr>
              <a:tblGrid>
                <a:gridCol w="1558284">
                  <a:extLst>
                    <a:ext uri="{9D8B030D-6E8A-4147-A177-3AD203B41FA5}">
                      <a16:colId xmlns:a16="http://schemas.microsoft.com/office/drawing/2014/main" val="2071427580"/>
                    </a:ext>
                  </a:extLst>
                </a:gridCol>
                <a:gridCol w="3260572">
                  <a:extLst>
                    <a:ext uri="{9D8B030D-6E8A-4147-A177-3AD203B41FA5}">
                      <a16:colId xmlns:a16="http://schemas.microsoft.com/office/drawing/2014/main" val="2007446318"/>
                    </a:ext>
                  </a:extLst>
                </a:gridCol>
                <a:gridCol w="6848951">
                  <a:extLst>
                    <a:ext uri="{9D8B030D-6E8A-4147-A177-3AD203B41FA5}">
                      <a16:colId xmlns:a16="http://schemas.microsoft.com/office/drawing/2014/main" val="3062835478"/>
                    </a:ext>
                  </a:extLst>
                </a:gridCol>
              </a:tblGrid>
              <a:tr h="370840">
                <a:tc>
                  <a:txBody>
                    <a:bodyPr/>
                    <a:lstStyle/>
                    <a:p>
                      <a:r>
                        <a:rPr lang="en-IN" dirty="0"/>
                        <a:t>HTTP Method</a:t>
                      </a:r>
                    </a:p>
                  </a:txBody>
                  <a:tcPr/>
                </a:tc>
                <a:tc>
                  <a:txBody>
                    <a:bodyPr/>
                    <a:lstStyle/>
                    <a:p>
                      <a:r>
                        <a:rPr lang="en-IN" dirty="0"/>
                        <a:t>Resource URI</a:t>
                      </a:r>
                    </a:p>
                  </a:txBody>
                  <a:tcPr/>
                </a:tc>
                <a:tc>
                  <a:txBody>
                    <a:bodyPr/>
                    <a:lstStyle/>
                    <a:p>
                      <a:r>
                        <a:rPr lang="en-IN" dirty="0"/>
                        <a:t>Description</a:t>
                      </a:r>
                    </a:p>
                  </a:txBody>
                  <a:tcPr/>
                </a:tc>
                <a:extLst>
                  <a:ext uri="{0D108BD9-81ED-4DB2-BD59-A6C34878D82A}">
                    <a16:rowId xmlns:a16="http://schemas.microsoft.com/office/drawing/2014/main" val="3974084885"/>
                  </a:ext>
                </a:extLst>
              </a:tr>
              <a:tr h="370840">
                <a:tc>
                  <a:txBody>
                    <a:bodyPr/>
                    <a:lstStyle/>
                    <a:p>
                      <a:r>
                        <a:rPr lang="en-IN" dirty="0"/>
                        <a:t>GET</a:t>
                      </a:r>
                    </a:p>
                  </a:txBody>
                  <a:tcPr/>
                </a:tc>
                <a:tc>
                  <a:txBody>
                    <a:bodyPr/>
                    <a:lstStyle/>
                    <a:p>
                      <a:r>
                        <a:rPr lang="en-IN" dirty="0"/>
                        <a:t>/library/books</a:t>
                      </a:r>
                    </a:p>
                  </a:txBody>
                  <a:tcPr/>
                </a:tc>
                <a:tc>
                  <a:txBody>
                    <a:bodyPr/>
                    <a:lstStyle/>
                    <a:p>
                      <a:r>
                        <a:rPr lang="en-IN" dirty="0"/>
                        <a:t>This gets list of books</a:t>
                      </a:r>
                    </a:p>
                  </a:txBody>
                  <a:tcPr/>
                </a:tc>
                <a:extLst>
                  <a:ext uri="{0D108BD9-81ED-4DB2-BD59-A6C34878D82A}">
                    <a16:rowId xmlns:a16="http://schemas.microsoft.com/office/drawing/2014/main" val="4219275965"/>
                  </a:ext>
                </a:extLst>
              </a:tr>
              <a:tr h="370840">
                <a:tc>
                  <a:txBody>
                    <a:bodyPr/>
                    <a:lstStyle/>
                    <a:p>
                      <a:r>
                        <a:rPr lang="en-IN" dirty="0"/>
                        <a:t>GET</a:t>
                      </a:r>
                    </a:p>
                  </a:txBody>
                  <a:tcPr/>
                </a:tc>
                <a:tc>
                  <a:txBody>
                    <a:bodyPr/>
                    <a:lstStyle/>
                    <a:p>
                      <a:r>
                        <a:rPr lang="en-IN" dirty="0"/>
                        <a:t>/library/books/12345678</a:t>
                      </a:r>
                    </a:p>
                  </a:txBody>
                  <a:tcPr/>
                </a:tc>
                <a:tc>
                  <a:txBody>
                    <a:bodyPr/>
                    <a:lstStyle/>
                    <a:p>
                      <a:r>
                        <a:rPr lang="en-IN" dirty="0"/>
                        <a:t>This gets a book identified by book id "12345678"</a:t>
                      </a:r>
                    </a:p>
                  </a:txBody>
                  <a:tcPr/>
                </a:tc>
                <a:extLst>
                  <a:ext uri="{0D108BD9-81ED-4DB2-BD59-A6C34878D82A}">
                    <a16:rowId xmlns:a16="http://schemas.microsoft.com/office/drawing/2014/main" val="195898896"/>
                  </a:ext>
                </a:extLst>
              </a:tr>
              <a:tr h="370840">
                <a:tc>
                  <a:txBody>
                    <a:bodyPr/>
                    <a:lstStyle/>
                    <a:p>
                      <a:r>
                        <a:rPr lang="en-IN" dirty="0"/>
                        <a:t>POST</a:t>
                      </a:r>
                    </a:p>
                  </a:txBody>
                  <a:tcPr/>
                </a:tc>
                <a:tc>
                  <a:txBody>
                    <a:bodyPr/>
                    <a:lstStyle/>
                    <a:p>
                      <a:r>
                        <a:rPr lang="en-IN" dirty="0"/>
                        <a:t>/library/books</a:t>
                      </a:r>
                    </a:p>
                  </a:txBody>
                  <a:tcPr/>
                </a:tc>
                <a:tc>
                  <a:txBody>
                    <a:bodyPr/>
                    <a:lstStyle/>
                    <a:p>
                      <a:r>
                        <a:rPr lang="en-IN" dirty="0"/>
                        <a:t>This creates a new book order</a:t>
                      </a:r>
                    </a:p>
                  </a:txBody>
                  <a:tcPr/>
                </a:tc>
                <a:extLst>
                  <a:ext uri="{0D108BD9-81ED-4DB2-BD59-A6C34878D82A}">
                    <a16:rowId xmlns:a16="http://schemas.microsoft.com/office/drawing/2014/main" val="178053250"/>
                  </a:ext>
                </a:extLst>
              </a:tr>
              <a:tr h="370840">
                <a:tc>
                  <a:txBody>
                    <a:bodyPr/>
                    <a:lstStyle/>
                    <a:p>
                      <a:r>
                        <a:rPr lang="en-IN" dirty="0"/>
                        <a:t>DELETE</a:t>
                      </a:r>
                    </a:p>
                  </a:txBody>
                  <a:tcPr/>
                </a:tc>
                <a:tc>
                  <a:txBody>
                    <a:bodyPr/>
                    <a:lstStyle/>
                    <a:p>
                      <a:r>
                        <a:rPr lang="en-IN" dirty="0"/>
                        <a:t>/library/books/12345678 </a:t>
                      </a:r>
                    </a:p>
                  </a:txBody>
                  <a:tcPr/>
                </a:tc>
                <a:tc>
                  <a:txBody>
                    <a:bodyPr/>
                    <a:lstStyle/>
                    <a:p>
                      <a:r>
                        <a:rPr lang="en-IN" dirty="0"/>
                        <a:t>This deletes a book identified by  book id "12345678"</a:t>
                      </a:r>
                    </a:p>
                  </a:txBody>
                  <a:tcPr/>
                </a:tc>
                <a:extLst>
                  <a:ext uri="{0D108BD9-81ED-4DB2-BD59-A6C34878D82A}">
                    <a16:rowId xmlns:a16="http://schemas.microsoft.com/office/drawing/2014/main" val="3809236683"/>
                  </a:ext>
                </a:extLst>
              </a:tr>
              <a:tr h="370840">
                <a:tc>
                  <a:txBody>
                    <a:bodyPr/>
                    <a:lstStyle/>
                    <a:p>
                      <a:r>
                        <a:rPr lang="en-IN" dirty="0"/>
                        <a:t>PUT</a:t>
                      </a:r>
                    </a:p>
                  </a:txBody>
                  <a:tcPr/>
                </a:tc>
                <a:tc>
                  <a:txBody>
                    <a:bodyPr/>
                    <a:lstStyle/>
                    <a:p>
                      <a:r>
                        <a:rPr lang="en-IN" dirty="0"/>
                        <a:t>/library/books/12345678 </a:t>
                      </a:r>
                    </a:p>
                  </a:txBody>
                  <a:tcPr/>
                </a:tc>
                <a:tc>
                  <a:txBody>
                    <a:bodyPr/>
                    <a:lstStyle/>
                    <a:p>
                      <a:r>
                        <a:rPr lang="en-IN" dirty="0"/>
                        <a:t>This updates a specific book identified by  book id "12345678’”</a:t>
                      </a:r>
                    </a:p>
                  </a:txBody>
                  <a:tcPr/>
                </a:tc>
                <a:extLst>
                  <a:ext uri="{0D108BD9-81ED-4DB2-BD59-A6C34878D82A}">
                    <a16:rowId xmlns:a16="http://schemas.microsoft.com/office/drawing/2014/main" val="3299721069"/>
                  </a:ext>
                </a:extLst>
              </a:tr>
              <a:tr h="370840">
                <a:tc>
                  <a:txBody>
                    <a:bodyPr/>
                    <a:lstStyle/>
                    <a:p>
                      <a:r>
                        <a:rPr lang="en-IN" dirty="0"/>
                        <a:t>PATCH</a:t>
                      </a:r>
                    </a:p>
                  </a:txBody>
                  <a:tcPr/>
                </a:tc>
                <a:tc>
                  <a:txBody>
                    <a:bodyPr/>
                    <a:lstStyle/>
                    <a:p>
                      <a:r>
                        <a:rPr lang="en-IN" dirty="0"/>
                        <a:t>/library/books/12345678 </a:t>
                      </a:r>
                    </a:p>
                  </a:txBody>
                  <a:tcPr/>
                </a:tc>
                <a:tc>
                  <a:txBody>
                    <a:bodyPr/>
                    <a:lstStyle/>
                    <a:p>
                      <a:r>
                        <a:rPr lang="en-IN" dirty="0"/>
                        <a:t>This can be used to do a partial update for a book identified by  book id "12345678"</a:t>
                      </a:r>
                    </a:p>
                  </a:txBody>
                  <a:tcPr/>
                </a:tc>
                <a:extLst>
                  <a:ext uri="{0D108BD9-81ED-4DB2-BD59-A6C34878D82A}">
                    <a16:rowId xmlns:a16="http://schemas.microsoft.com/office/drawing/2014/main" val="74983848"/>
                  </a:ext>
                </a:extLst>
              </a:tr>
            </a:tbl>
          </a:graphicData>
        </a:graphic>
      </p:graphicFrame>
      <p:sp>
        <p:nvSpPr>
          <p:cNvPr id="6" name="TextBox 5">
            <a:extLst>
              <a:ext uri="{FF2B5EF4-FFF2-40B4-BE49-F238E27FC236}">
                <a16:creationId xmlns:a16="http://schemas.microsoft.com/office/drawing/2014/main" id="{8A73936E-C1F3-8C99-2095-AA1114CC83D1}"/>
              </a:ext>
            </a:extLst>
          </p:cNvPr>
          <p:cNvSpPr txBox="1"/>
          <p:nvPr/>
        </p:nvSpPr>
        <p:spPr>
          <a:xfrm>
            <a:off x="220980" y="4970761"/>
            <a:ext cx="5644351" cy="400110"/>
          </a:xfrm>
          <a:prstGeom prst="rect">
            <a:avLst/>
          </a:prstGeom>
          <a:noFill/>
        </p:spPr>
        <p:txBody>
          <a:bodyPr wrap="square" rtlCol="0">
            <a:spAutoFit/>
          </a:bodyPr>
          <a:lstStyle/>
          <a:p>
            <a:r>
              <a:rPr lang="en-IN" sz="2000" b="1" dirty="0">
                <a:latin typeface="Calibri" panose="020F0502020204030204" pitchFamily="34" charset="0"/>
              </a:rPr>
              <a:t>Best Practices </a:t>
            </a:r>
          </a:p>
        </p:txBody>
      </p:sp>
      <p:sp>
        <p:nvSpPr>
          <p:cNvPr id="7" name="TextBox 6">
            <a:extLst>
              <a:ext uri="{FF2B5EF4-FFF2-40B4-BE49-F238E27FC236}">
                <a16:creationId xmlns:a16="http://schemas.microsoft.com/office/drawing/2014/main" id="{164DB29F-2E65-62FB-720F-57E4BA0652D2}"/>
              </a:ext>
            </a:extLst>
          </p:cNvPr>
          <p:cNvSpPr txBox="1"/>
          <p:nvPr/>
        </p:nvSpPr>
        <p:spPr>
          <a:xfrm>
            <a:off x="303213" y="5256571"/>
            <a:ext cx="4890293" cy="1477328"/>
          </a:xfrm>
          <a:prstGeom prst="rect">
            <a:avLst/>
          </a:prstGeom>
          <a:noFill/>
        </p:spPr>
        <p:txBody>
          <a:bodyPr wrap="square" rtlCol="0">
            <a:spAutoFit/>
          </a:bodyPr>
          <a:lstStyle/>
          <a:p>
            <a:pPr marL="285750" indent="-285750">
              <a:buFont typeface="Arial" panose="020B0604020202020204" pitchFamily="34" charset="0"/>
              <a:buChar char="•"/>
            </a:pPr>
            <a:r>
              <a:rPr lang="en-IN" i="0" dirty="0">
                <a:solidFill>
                  <a:srgbClr val="0D0D0D"/>
                </a:solidFill>
                <a:effectLst/>
                <a:highlight>
                  <a:srgbClr val="FFFFFF"/>
                </a:highlight>
                <a:latin typeface="Söhne"/>
              </a:rPr>
              <a:t>Use Nouns to Represent Resources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Plural Nouns for Collections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Hierarchical URLs for Nested Resources</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Use HTTP Methods for Operations</a:t>
            </a:r>
          </a:p>
          <a:p>
            <a:endParaRPr lang="en-IN" dirty="0">
              <a:latin typeface="Calibri" panose="020F0502020204030204" pitchFamily="34" charset="0"/>
            </a:endParaRPr>
          </a:p>
        </p:txBody>
      </p:sp>
      <p:sp>
        <p:nvSpPr>
          <p:cNvPr id="8" name="TextBox 7">
            <a:extLst>
              <a:ext uri="{FF2B5EF4-FFF2-40B4-BE49-F238E27FC236}">
                <a16:creationId xmlns:a16="http://schemas.microsoft.com/office/drawing/2014/main" id="{786F5EE3-D45B-2E55-A914-1B2CA75E2818}"/>
              </a:ext>
            </a:extLst>
          </p:cNvPr>
          <p:cNvSpPr txBox="1"/>
          <p:nvPr/>
        </p:nvSpPr>
        <p:spPr>
          <a:xfrm>
            <a:off x="5736431" y="5370871"/>
            <a:ext cx="6065044" cy="923330"/>
          </a:xfrm>
          <a:prstGeom prst="rect">
            <a:avLst/>
          </a:prstGeom>
          <a:noFill/>
        </p:spPr>
        <p:txBody>
          <a:bodyPr wrap="square" rtlCol="0">
            <a:spAutoFit/>
          </a:bodyPr>
          <a:lstStyle/>
          <a:p>
            <a:pPr marL="285750" indent="-285750" algn="l">
              <a:buFont typeface="Arial" panose="020B0604020202020204" pitchFamily="34" charset="0"/>
              <a:buChar char="•"/>
            </a:pPr>
            <a:r>
              <a:rPr lang="en-IN" i="0" dirty="0">
                <a:solidFill>
                  <a:srgbClr val="0D0D0D"/>
                </a:solidFill>
                <a:effectLst/>
                <a:highlight>
                  <a:srgbClr val="FFFFFF"/>
                </a:highlight>
                <a:latin typeface="Söhne"/>
              </a:rPr>
              <a:t>Use Query Parameters for Filtering, Sorting, and Pagination</a:t>
            </a:r>
          </a:p>
          <a:p>
            <a:pPr marL="285750" indent="-285750">
              <a:buFont typeface="Arial" panose="020B0604020202020204" pitchFamily="34" charset="0"/>
              <a:buChar char="•"/>
            </a:pPr>
            <a:r>
              <a:rPr lang="en-IN" i="0" dirty="0">
                <a:solidFill>
                  <a:srgbClr val="0D0D0D"/>
                </a:solidFill>
                <a:effectLst/>
                <a:highlight>
                  <a:srgbClr val="FFFFFF"/>
                </a:highlight>
                <a:latin typeface="Söhne"/>
              </a:rPr>
              <a:t>Keep URLs Descriptive and Predictable</a:t>
            </a:r>
          </a:p>
          <a:p>
            <a:pPr algn="l"/>
            <a:endParaRPr lang="en-IN"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78051466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Commonly Used Status or Response Codes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graphicFrame>
        <p:nvGraphicFramePr>
          <p:cNvPr id="5" name="Table 4">
            <a:extLst>
              <a:ext uri="{FF2B5EF4-FFF2-40B4-BE49-F238E27FC236}">
                <a16:creationId xmlns:a16="http://schemas.microsoft.com/office/drawing/2014/main" id="{D0A95FEF-75D7-EF6F-7AB7-4EC3D8E815ED}"/>
              </a:ext>
            </a:extLst>
          </p:cNvPr>
          <p:cNvGraphicFramePr>
            <a:graphicFrameLocks noGrp="1"/>
          </p:cNvGraphicFramePr>
          <p:nvPr>
            <p:extLst>
              <p:ext uri="{D42A27DB-BD31-4B8C-83A1-F6EECF244321}">
                <p14:modId xmlns:p14="http://schemas.microsoft.com/office/powerpoint/2010/main" val="340211679"/>
              </p:ext>
            </p:extLst>
          </p:nvPr>
        </p:nvGraphicFramePr>
        <p:xfrm>
          <a:off x="113512" y="780267"/>
          <a:ext cx="11959426" cy="5648314"/>
        </p:xfrm>
        <a:graphic>
          <a:graphicData uri="http://schemas.openxmlformats.org/drawingml/2006/table">
            <a:tbl>
              <a:tblPr firstRow="1" bandRow="1">
                <a:tableStyleId>{5C22544A-7EE6-4342-B048-85BDC9FD1C3A}</a:tableStyleId>
              </a:tblPr>
              <a:tblGrid>
                <a:gridCol w="1597230">
                  <a:extLst>
                    <a:ext uri="{9D8B030D-6E8A-4147-A177-3AD203B41FA5}">
                      <a16:colId xmlns:a16="http://schemas.microsoft.com/office/drawing/2014/main" val="2071427580"/>
                    </a:ext>
                  </a:extLst>
                </a:gridCol>
                <a:gridCol w="2461438">
                  <a:extLst>
                    <a:ext uri="{9D8B030D-6E8A-4147-A177-3AD203B41FA5}">
                      <a16:colId xmlns:a16="http://schemas.microsoft.com/office/drawing/2014/main" val="2007446318"/>
                    </a:ext>
                  </a:extLst>
                </a:gridCol>
                <a:gridCol w="7900758">
                  <a:extLst>
                    <a:ext uri="{9D8B030D-6E8A-4147-A177-3AD203B41FA5}">
                      <a16:colId xmlns:a16="http://schemas.microsoft.com/office/drawing/2014/main" val="682489488"/>
                    </a:ext>
                  </a:extLst>
                </a:gridCol>
              </a:tblGrid>
              <a:tr h="370840">
                <a:tc>
                  <a:txBody>
                    <a:bodyPr/>
                    <a:lstStyle/>
                    <a:p>
                      <a:r>
                        <a:rPr lang="en-IN"/>
                        <a:t>HTTP Code</a:t>
                      </a:r>
                      <a:endParaRPr lang="en-IN" dirty="0"/>
                    </a:p>
                  </a:txBody>
                  <a:tcPr/>
                </a:tc>
                <a:tc>
                  <a:txBody>
                    <a:bodyPr/>
                    <a:lstStyle/>
                    <a:p>
                      <a:r>
                        <a:rPr lang="en-IN"/>
                        <a:t>HTTP Short Description</a:t>
                      </a:r>
                      <a:endParaRPr lang="en-IN" dirty="0"/>
                    </a:p>
                  </a:txBody>
                  <a:tcPr/>
                </a:tc>
                <a:tc>
                  <a:txBody>
                    <a:bodyPr/>
                    <a:lstStyle/>
                    <a:p>
                      <a:r>
                        <a:rPr lang="en-IN" dirty="0"/>
                        <a:t>Description</a:t>
                      </a:r>
                    </a:p>
                  </a:txBody>
                  <a:tcPr/>
                </a:tc>
                <a:extLst>
                  <a:ext uri="{0D108BD9-81ED-4DB2-BD59-A6C34878D82A}">
                    <a16:rowId xmlns:a16="http://schemas.microsoft.com/office/drawing/2014/main" val="3974084885"/>
                  </a:ext>
                </a:extLst>
              </a:tr>
              <a:tr h="370840">
                <a:tc gridSpan="3">
                  <a:txBody>
                    <a:bodyPr/>
                    <a:lstStyle/>
                    <a:p>
                      <a:pPr algn="ctr"/>
                      <a:r>
                        <a:rPr lang="en-IN" sz="1600" b="1" dirty="0"/>
                        <a:t>2XX - Successful Response Codes</a:t>
                      </a:r>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2519789427"/>
                  </a:ext>
                </a:extLst>
              </a:tr>
              <a:tr h="370840">
                <a:tc>
                  <a:txBody>
                    <a:bodyPr/>
                    <a:lstStyle/>
                    <a:p>
                      <a:r>
                        <a:rPr lang="en-IN" sz="1600" dirty="0"/>
                        <a:t>200</a:t>
                      </a:r>
                    </a:p>
                  </a:txBody>
                  <a:tcPr/>
                </a:tc>
                <a:tc>
                  <a:txBody>
                    <a:bodyPr/>
                    <a:lstStyle/>
                    <a:p>
                      <a:r>
                        <a:rPr lang="en-IN" sz="1600"/>
                        <a:t>OK</a:t>
                      </a:r>
                      <a:endParaRPr lang="en-IN" sz="1600" dirty="0"/>
                    </a:p>
                  </a:txBody>
                  <a:tcPr/>
                </a:tc>
                <a:tc>
                  <a:txBody>
                    <a:bodyPr/>
                    <a:lstStyle/>
                    <a:p>
                      <a:r>
                        <a:rPr lang="en-IN" sz="1600"/>
                        <a:t>The request was successful, and the server returns the requested data.</a:t>
                      </a:r>
                      <a:endParaRPr lang="en-IN" sz="1600" dirty="0"/>
                    </a:p>
                  </a:txBody>
                  <a:tcPr/>
                </a:tc>
                <a:extLst>
                  <a:ext uri="{0D108BD9-81ED-4DB2-BD59-A6C34878D82A}">
                    <a16:rowId xmlns:a16="http://schemas.microsoft.com/office/drawing/2014/main" val="4219275965"/>
                  </a:ext>
                </a:extLst>
              </a:tr>
              <a:tr h="370840">
                <a:tc>
                  <a:txBody>
                    <a:bodyPr/>
                    <a:lstStyle/>
                    <a:p>
                      <a:r>
                        <a:rPr lang="en-IN" sz="1600" dirty="0"/>
                        <a:t>201</a:t>
                      </a:r>
                    </a:p>
                  </a:txBody>
                  <a:tcPr/>
                </a:tc>
                <a:tc>
                  <a:txBody>
                    <a:bodyPr/>
                    <a:lstStyle/>
                    <a:p>
                      <a:r>
                        <a:rPr lang="en-IN" sz="1600" dirty="0"/>
                        <a:t>Created</a:t>
                      </a:r>
                    </a:p>
                  </a:txBody>
                  <a:tcPr/>
                </a:tc>
                <a:tc>
                  <a:txBody>
                    <a:bodyPr/>
                    <a:lstStyle/>
                    <a:p>
                      <a:r>
                        <a:rPr lang="en-IN" sz="1600" b="0" i="0" kern="1200">
                          <a:solidFill>
                            <a:schemeClr val="dk1"/>
                          </a:solidFill>
                          <a:effectLst/>
                          <a:latin typeface="+mn-lt"/>
                          <a:ea typeface="+mn-ea"/>
                          <a:cs typeface="+mn-cs"/>
                        </a:rPr>
                        <a:t>The request has been fulfilled, and a new resource has been created as a result.</a:t>
                      </a:r>
                      <a:endParaRPr lang="en-IN" sz="1600" dirty="0"/>
                    </a:p>
                  </a:txBody>
                  <a:tcPr/>
                </a:tc>
                <a:extLst>
                  <a:ext uri="{0D108BD9-81ED-4DB2-BD59-A6C34878D82A}">
                    <a16:rowId xmlns:a16="http://schemas.microsoft.com/office/drawing/2014/main" val="195898896"/>
                  </a:ext>
                </a:extLst>
              </a:tr>
              <a:tr h="370840">
                <a:tc>
                  <a:txBody>
                    <a:bodyPr/>
                    <a:lstStyle/>
                    <a:p>
                      <a:r>
                        <a:rPr lang="en-IN" sz="1600" dirty="0"/>
                        <a:t>202</a:t>
                      </a:r>
                    </a:p>
                  </a:txBody>
                  <a:tcPr/>
                </a:tc>
                <a:tc>
                  <a:txBody>
                    <a:bodyPr/>
                    <a:lstStyle/>
                    <a:p>
                      <a:r>
                        <a:rPr lang="en-IN" sz="1600" dirty="0"/>
                        <a:t>Accepted</a:t>
                      </a:r>
                    </a:p>
                  </a:txBody>
                  <a:tcPr/>
                </a:tc>
                <a:tc>
                  <a:txBody>
                    <a:bodyPr/>
                    <a:lstStyle/>
                    <a:p>
                      <a:r>
                        <a:rPr lang="en-IN" sz="1600" b="0" i="0" kern="1200">
                          <a:solidFill>
                            <a:schemeClr val="dk1"/>
                          </a:solidFill>
                          <a:effectLst/>
                          <a:latin typeface="+mn-lt"/>
                          <a:ea typeface="+mn-ea"/>
                          <a:cs typeface="+mn-cs"/>
                        </a:rPr>
                        <a:t>The request has been accepted for processing, but the processing has not been completed.</a:t>
                      </a:r>
                      <a:endParaRPr lang="en-IN" sz="1600" dirty="0"/>
                    </a:p>
                  </a:txBody>
                  <a:tcPr/>
                </a:tc>
                <a:extLst>
                  <a:ext uri="{0D108BD9-81ED-4DB2-BD59-A6C34878D82A}">
                    <a16:rowId xmlns:a16="http://schemas.microsoft.com/office/drawing/2014/main" val="178053250"/>
                  </a:ext>
                </a:extLst>
              </a:tr>
              <a:tr h="370840">
                <a:tc>
                  <a:txBody>
                    <a:bodyPr/>
                    <a:lstStyle/>
                    <a:p>
                      <a:r>
                        <a:rPr lang="en-IN" sz="1600" dirty="0"/>
                        <a:t>204</a:t>
                      </a:r>
                    </a:p>
                  </a:txBody>
                  <a:tcPr/>
                </a:tc>
                <a:tc>
                  <a:txBody>
                    <a:bodyPr/>
                    <a:lstStyle/>
                    <a:p>
                      <a:r>
                        <a:rPr lang="en-IN" sz="1600" dirty="0"/>
                        <a:t>No Content</a:t>
                      </a:r>
                    </a:p>
                  </a:txBody>
                  <a:tcPr/>
                </a:tc>
                <a:tc>
                  <a:txBody>
                    <a:bodyPr/>
                    <a:lstStyle/>
                    <a:p>
                      <a:r>
                        <a:rPr lang="en-IN" sz="1600" b="0" i="0" kern="1200" dirty="0">
                          <a:solidFill>
                            <a:schemeClr val="dk1"/>
                          </a:solidFill>
                          <a:effectLst/>
                          <a:latin typeface="+mn-lt"/>
                          <a:ea typeface="+mn-ea"/>
                          <a:cs typeface="+mn-cs"/>
                        </a:rPr>
                        <a:t>The request was successful, but there is no content to return.</a:t>
                      </a:r>
                      <a:endParaRPr lang="en-IN" sz="1600" dirty="0"/>
                    </a:p>
                  </a:txBody>
                  <a:tcPr/>
                </a:tc>
                <a:extLst>
                  <a:ext uri="{0D108BD9-81ED-4DB2-BD59-A6C34878D82A}">
                    <a16:rowId xmlns:a16="http://schemas.microsoft.com/office/drawing/2014/main" val="3809236683"/>
                  </a:ext>
                </a:extLst>
              </a:tr>
              <a:tr h="370840">
                <a:tc gridSpan="3">
                  <a:txBody>
                    <a:bodyPr/>
                    <a:lstStyle/>
                    <a:p>
                      <a:pPr algn="ctr"/>
                      <a:r>
                        <a:rPr lang="en-IN" sz="1600" b="1" dirty="0"/>
                        <a:t>4XX- Client Error Response Codes</a:t>
                      </a:r>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3299721069"/>
                  </a:ext>
                </a:extLst>
              </a:tr>
              <a:tr h="370840">
                <a:tc>
                  <a:txBody>
                    <a:bodyPr/>
                    <a:lstStyle/>
                    <a:p>
                      <a:r>
                        <a:rPr lang="en-IN" sz="1600" dirty="0"/>
                        <a:t>400</a:t>
                      </a:r>
                    </a:p>
                  </a:txBody>
                  <a:tcPr/>
                </a:tc>
                <a:tc>
                  <a:txBody>
                    <a:bodyPr/>
                    <a:lstStyle/>
                    <a:p>
                      <a:r>
                        <a:rPr lang="en-IN" sz="1600" dirty="0"/>
                        <a:t>Bad Request</a:t>
                      </a:r>
                    </a:p>
                  </a:txBody>
                  <a:tcPr/>
                </a:tc>
                <a:tc>
                  <a:txBody>
                    <a:bodyPr/>
                    <a:lstStyle/>
                    <a:p>
                      <a:r>
                        <a:rPr lang="en-IN" sz="1600" b="0" i="0" kern="1200">
                          <a:solidFill>
                            <a:schemeClr val="dk1"/>
                          </a:solidFill>
                          <a:effectLst/>
                          <a:latin typeface="+mn-lt"/>
                          <a:ea typeface="+mn-ea"/>
                          <a:cs typeface="+mn-cs"/>
                        </a:rPr>
                        <a:t>The server cannot process the request due to a client error, such as invalid syntax or parameters.</a:t>
                      </a:r>
                      <a:endParaRPr lang="en-IN" sz="1600" dirty="0"/>
                    </a:p>
                  </a:txBody>
                  <a:tcPr/>
                </a:tc>
                <a:extLst>
                  <a:ext uri="{0D108BD9-81ED-4DB2-BD59-A6C34878D82A}">
                    <a16:rowId xmlns:a16="http://schemas.microsoft.com/office/drawing/2014/main" val="74983848"/>
                  </a:ext>
                </a:extLst>
              </a:tr>
              <a:tr h="370840">
                <a:tc>
                  <a:txBody>
                    <a:bodyPr/>
                    <a:lstStyle/>
                    <a:p>
                      <a:r>
                        <a:rPr lang="en-IN" sz="1600" dirty="0"/>
                        <a:t>401</a:t>
                      </a:r>
                    </a:p>
                  </a:txBody>
                  <a:tcPr/>
                </a:tc>
                <a:tc>
                  <a:txBody>
                    <a:bodyPr/>
                    <a:lstStyle/>
                    <a:p>
                      <a:r>
                        <a:rPr lang="en-IN" sz="1600" dirty="0"/>
                        <a:t>Unauthorized</a:t>
                      </a:r>
                    </a:p>
                  </a:txBody>
                  <a:tcPr/>
                </a:tc>
                <a:tc>
                  <a:txBody>
                    <a:bodyPr/>
                    <a:lstStyle/>
                    <a:p>
                      <a:r>
                        <a:rPr lang="en-IN" sz="1600" b="0" i="0" kern="1200">
                          <a:solidFill>
                            <a:schemeClr val="dk1"/>
                          </a:solidFill>
                          <a:effectLst/>
                          <a:latin typeface="+mn-lt"/>
                          <a:ea typeface="+mn-ea"/>
                          <a:cs typeface="+mn-cs"/>
                        </a:rPr>
                        <a:t>The request requires authentication, and the client needs to provide valid credentials.</a:t>
                      </a:r>
                      <a:endParaRPr lang="en-IN" sz="1600" dirty="0"/>
                    </a:p>
                  </a:txBody>
                  <a:tcPr/>
                </a:tc>
                <a:extLst>
                  <a:ext uri="{0D108BD9-81ED-4DB2-BD59-A6C34878D82A}">
                    <a16:rowId xmlns:a16="http://schemas.microsoft.com/office/drawing/2014/main" val="1573283410"/>
                  </a:ext>
                </a:extLst>
              </a:tr>
              <a:tr h="370840">
                <a:tc>
                  <a:txBody>
                    <a:bodyPr/>
                    <a:lstStyle/>
                    <a:p>
                      <a:r>
                        <a:rPr lang="en-IN" sz="1600" dirty="0"/>
                        <a:t>403</a:t>
                      </a:r>
                    </a:p>
                  </a:txBody>
                  <a:tcPr/>
                </a:tc>
                <a:tc>
                  <a:txBody>
                    <a:bodyPr/>
                    <a:lstStyle/>
                    <a:p>
                      <a:r>
                        <a:rPr lang="en-IN" sz="1600" dirty="0"/>
                        <a:t>Forbidden</a:t>
                      </a:r>
                    </a:p>
                  </a:txBody>
                  <a:tcPr/>
                </a:tc>
                <a:tc>
                  <a:txBody>
                    <a:bodyPr/>
                    <a:lstStyle/>
                    <a:p>
                      <a:r>
                        <a:rPr lang="en-IN" sz="1600" b="0" i="0" kern="1200" dirty="0">
                          <a:solidFill>
                            <a:schemeClr val="dk1"/>
                          </a:solidFill>
                          <a:effectLst/>
                          <a:latin typeface="+mn-lt"/>
                          <a:ea typeface="+mn-ea"/>
                          <a:cs typeface="+mn-cs"/>
                        </a:rPr>
                        <a:t>The client does not have permission to access the requested resource.</a:t>
                      </a:r>
                      <a:endParaRPr lang="en-IN" sz="1600" dirty="0"/>
                    </a:p>
                  </a:txBody>
                  <a:tcPr/>
                </a:tc>
                <a:extLst>
                  <a:ext uri="{0D108BD9-81ED-4DB2-BD59-A6C34878D82A}">
                    <a16:rowId xmlns:a16="http://schemas.microsoft.com/office/drawing/2014/main" val="1710504247"/>
                  </a:ext>
                </a:extLst>
              </a:tr>
              <a:tr h="410834">
                <a:tc>
                  <a:txBody>
                    <a:bodyPr/>
                    <a:lstStyle/>
                    <a:p>
                      <a:r>
                        <a:rPr lang="en-IN" sz="1600" dirty="0"/>
                        <a:t>404</a:t>
                      </a:r>
                    </a:p>
                  </a:txBody>
                  <a:tcPr/>
                </a:tc>
                <a:tc>
                  <a:txBody>
                    <a:bodyPr/>
                    <a:lstStyle/>
                    <a:p>
                      <a:r>
                        <a:rPr lang="en-IN" sz="1600" dirty="0"/>
                        <a:t>Not Found</a:t>
                      </a:r>
                    </a:p>
                  </a:txBody>
                  <a:tcPr/>
                </a:tc>
                <a:tc>
                  <a:txBody>
                    <a:bodyPr/>
                    <a:lstStyle/>
                    <a:p>
                      <a:r>
                        <a:rPr lang="en-IN" sz="1600" dirty="0"/>
                        <a:t>Requested resource cannot be found</a:t>
                      </a:r>
                    </a:p>
                  </a:txBody>
                  <a:tcPr/>
                </a:tc>
                <a:extLst>
                  <a:ext uri="{0D108BD9-81ED-4DB2-BD59-A6C34878D82A}">
                    <a16:rowId xmlns:a16="http://schemas.microsoft.com/office/drawing/2014/main" val="483765865"/>
                  </a:ext>
                </a:extLst>
              </a:tr>
              <a:tr h="370840">
                <a:tc gridSpan="3">
                  <a:txBody>
                    <a:bodyPr/>
                    <a:lstStyle/>
                    <a:p>
                      <a:pPr algn="ctr"/>
                      <a:r>
                        <a:rPr lang="en-IN" sz="1600" b="1" dirty="0"/>
                        <a:t>5XX – Server Error Response Codes</a:t>
                      </a:r>
                    </a:p>
                  </a:txBody>
                  <a:tcPr/>
                </a:tc>
                <a:tc hMerge="1">
                  <a:txBody>
                    <a:bodyPr/>
                    <a:lstStyle/>
                    <a:p>
                      <a:endParaRPr lang="en-IN" sz="1600" dirty="0"/>
                    </a:p>
                  </a:txBody>
                  <a:tcPr/>
                </a:tc>
                <a:tc hMerge="1">
                  <a:txBody>
                    <a:bodyPr/>
                    <a:lstStyle/>
                    <a:p>
                      <a:endParaRPr lang="en-IN" sz="1600" dirty="0"/>
                    </a:p>
                  </a:txBody>
                  <a:tcPr/>
                </a:tc>
                <a:extLst>
                  <a:ext uri="{0D108BD9-81ED-4DB2-BD59-A6C34878D82A}">
                    <a16:rowId xmlns:a16="http://schemas.microsoft.com/office/drawing/2014/main" val="3093386369"/>
                  </a:ext>
                </a:extLst>
              </a:tr>
              <a:tr h="370840">
                <a:tc>
                  <a:txBody>
                    <a:bodyPr/>
                    <a:lstStyle/>
                    <a:p>
                      <a:r>
                        <a:rPr lang="en-IN" sz="1600" dirty="0"/>
                        <a:t>500</a:t>
                      </a:r>
                    </a:p>
                  </a:txBody>
                  <a:tcPr/>
                </a:tc>
                <a:tc>
                  <a:txBody>
                    <a:bodyPr/>
                    <a:lstStyle/>
                    <a:p>
                      <a:r>
                        <a:rPr lang="en-IN" sz="1600" dirty="0"/>
                        <a:t>Internal Server Error</a:t>
                      </a:r>
                    </a:p>
                  </a:txBody>
                  <a:tcPr/>
                </a:tc>
                <a:tc>
                  <a:txBody>
                    <a:bodyPr/>
                    <a:lstStyle/>
                    <a:p>
                      <a:r>
                        <a:rPr lang="en-IN" sz="1600" b="0" i="0" kern="1200" dirty="0">
                          <a:solidFill>
                            <a:schemeClr val="dk1"/>
                          </a:solidFill>
                          <a:effectLst/>
                          <a:latin typeface="+mn-lt"/>
                          <a:ea typeface="+mn-ea"/>
                          <a:cs typeface="+mn-cs"/>
                        </a:rPr>
                        <a:t>The server encountered an unexpected condition that prevented it from fulfilling the request.</a:t>
                      </a:r>
                      <a:endParaRPr lang="en-IN" sz="1600" dirty="0"/>
                    </a:p>
                  </a:txBody>
                  <a:tcPr/>
                </a:tc>
                <a:extLst>
                  <a:ext uri="{0D108BD9-81ED-4DB2-BD59-A6C34878D82A}">
                    <a16:rowId xmlns:a16="http://schemas.microsoft.com/office/drawing/2014/main" val="1456061297"/>
                  </a:ext>
                </a:extLst>
              </a:tr>
              <a:tr h="0">
                <a:tc>
                  <a:txBody>
                    <a:bodyPr/>
                    <a:lstStyle/>
                    <a:p>
                      <a:r>
                        <a:rPr lang="en-IN" sz="1600" dirty="0"/>
                        <a:t>503</a:t>
                      </a:r>
                    </a:p>
                  </a:txBody>
                  <a:tcPr/>
                </a:tc>
                <a:tc>
                  <a:txBody>
                    <a:bodyPr/>
                    <a:lstStyle/>
                    <a:p>
                      <a:r>
                        <a:rPr lang="en-IN" sz="1600" dirty="0"/>
                        <a:t>Service Unavailable</a:t>
                      </a:r>
                    </a:p>
                  </a:txBody>
                  <a:tcPr/>
                </a:tc>
                <a:tc>
                  <a:txBody>
                    <a:bodyPr/>
                    <a:lstStyle/>
                    <a:p>
                      <a:r>
                        <a:rPr lang="en-IN" sz="1600" b="0" i="0" kern="1200" dirty="0">
                          <a:solidFill>
                            <a:schemeClr val="dk1"/>
                          </a:solidFill>
                          <a:effectLst/>
                          <a:latin typeface="+mn-lt"/>
                          <a:ea typeface="+mn-ea"/>
                          <a:cs typeface="+mn-cs"/>
                        </a:rPr>
                        <a:t>The server is currently unable to handle the request due to temporary overloading or maintenance.</a:t>
                      </a:r>
                    </a:p>
                  </a:txBody>
                  <a:tcPr/>
                </a:tc>
                <a:extLst>
                  <a:ext uri="{0D108BD9-81ED-4DB2-BD59-A6C34878D82A}">
                    <a16:rowId xmlns:a16="http://schemas.microsoft.com/office/drawing/2014/main" val="334169977"/>
                  </a:ext>
                </a:extLst>
              </a:tr>
            </a:tbl>
          </a:graphicData>
        </a:graphic>
      </p:graphicFrame>
    </p:spTree>
    <p:extLst>
      <p:ext uri="{BB962C8B-B14F-4D97-AF65-F5344CB8AC3E}">
        <p14:creationId xmlns:p14="http://schemas.microsoft.com/office/powerpoint/2010/main" val="841690399"/>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Authentication and Authorization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646331"/>
          </a:xfrm>
          <a:prstGeom prst="rect">
            <a:avLst/>
          </a:prstGeom>
          <a:noFill/>
        </p:spPr>
        <p:txBody>
          <a:bodyPr wrap="square" rtlCol="0">
            <a:spAutoFit/>
          </a:bodyPr>
          <a:lstStyle/>
          <a:p>
            <a:r>
              <a:rPr lang="en-IN" b="0" i="0" dirty="0">
                <a:solidFill>
                  <a:srgbClr val="0D0D0D"/>
                </a:solidFill>
                <a:effectLst/>
                <a:highlight>
                  <a:srgbClr val="FFFFFF"/>
                </a:highlight>
                <a:latin typeface="Söhne"/>
              </a:rPr>
              <a:t>Authentication and authorization are essential aspects of securing RESTful APIs, ensuring that only authorized users or clients can access protected resources.</a:t>
            </a:r>
            <a:endParaRPr lang="en-IN" dirty="0">
              <a:latin typeface="Calibri" panose="020F0502020204030204" pitchFamily="34" charset="0"/>
            </a:endParaRPr>
          </a:p>
        </p:txBody>
      </p:sp>
      <p:sp>
        <p:nvSpPr>
          <p:cNvPr id="6" name="TextBox 5">
            <a:extLst>
              <a:ext uri="{FF2B5EF4-FFF2-40B4-BE49-F238E27FC236}">
                <a16:creationId xmlns:a16="http://schemas.microsoft.com/office/drawing/2014/main" id="{8A73936E-C1F3-8C99-2095-AA1114CC83D1}"/>
              </a:ext>
            </a:extLst>
          </p:cNvPr>
          <p:cNvSpPr txBox="1"/>
          <p:nvPr/>
        </p:nvSpPr>
        <p:spPr>
          <a:xfrm>
            <a:off x="113512" y="1536977"/>
            <a:ext cx="5644351" cy="400110"/>
          </a:xfrm>
          <a:prstGeom prst="rect">
            <a:avLst/>
          </a:prstGeom>
          <a:noFill/>
        </p:spPr>
        <p:txBody>
          <a:bodyPr wrap="square" rtlCol="0">
            <a:spAutoFit/>
          </a:bodyPr>
          <a:lstStyle/>
          <a:p>
            <a:r>
              <a:rPr lang="en-IN" sz="2000" b="1" dirty="0">
                <a:latin typeface="Calibri" panose="020F0502020204030204" pitchFamily="34" charset="0"/>
              </a:rPr>
              <a:t>Authentication</a:t>
            </a:r>
          </a:p>
        </p:txBody>
      </p:sp>
      <p:sp>
        <p:nvSpPr>
          <p:cNvPr id="7" name="TextBox 6">
            <a:extLst>
              <a:ext uri="{FF2B5EF4-FFF2-40B4-BE49-F238E27FC236}">
                <a16:creationId xmlns:a16="http://schemas.microsoft.com/office/drawing/2014/main" id="{164DB29F-2E65-62FB-720F-57E4BA0652D2}"/>
              </a:ext>
            </a:extLst>
          </p:cNvPr>
          <p:cNvSpPr txBox="1"/>
          <p:nvPr/>
        </p:nvSpPr>
        <p:spPr>
          <a:xfrm>
            <a:off x="220980" y="1880868"/>
            <a:ext cx="11580495" cy="4247317"/>
          </a:xfrm>
          <a:prstGeom prst="rect">
            <a:avLst/>
          </a:prstGeom>
          <a:noFill/>
        </p:spPr>
        <p:txBody>
          <a:bodyPr wrap="square" rtlCol="0">
            <a:spAutoFit/>
          </a:bodyPr>
          <a:lstStyle/>
          <a:p>
            <a:r>
              <a:rPr lang="en-IN" b="0" i="0" dirty="0">
                <a:solidFill>
                  <a:srgbClr val="0D0D0D"/>
                </a:solidFill>
                <a:effectLst/>
                <a:highlight>
                  <a:srgbClr val="FFFFFF"/>
                </a:highlight>
                <a:latin typeface="Söhne"/>
              </a:rPr>
              <a:t>Authentication is the process of verifying the identity of a client or user attempting to access an API. It involves presenting credentials (e.g., username/password, API key, token) to the server to prove identity.</a:t>
            </a:r>
          </a:p>
          <a:p>
            <a:endParaRPr lang="en-IN" dirty="0">
              <a:solidFill>
                <a:srgbClr val="0D0D0D"/>
              </a:solidFill>
              <a:highlight>
                <a:srgbClr val="FFFFFF"/>
              </a:highlight>
              <a:latin typeface="Söhne"/>
            </a:endParaRPr>
          </a:p>
          <a:p>
            <a:r>
              <a:rPr lang="en-IN" b="0" i="0" u="sng" dirty="0">
                <a:solidFill>
                  <a:srgbClr val="0D0D0D"/>
                </a:solidFill>
                <a:effectLst/>
                <a:highlight>
                  <a:srgbClr val="FFFFFF"/>
                </a:highlight>
                <a:latin typeface="Söhne"/>
              </a:rPr>
              <a:t>Common authentication mechanisms in RESTful APIs include:</a:t>
            </a:r>
          </a:p>
          <a:p>
            <a:pPr marL="285750" indent="-285750">
              <a:buFont typeface="Arial" panose="020B0604020202020204" pitchFamily="34" charset="0"/>
              <a:buChar char="•"/>
            </a:pPr>
            <a:r>
              <a:rPr lang="en-IN" b="1" i="0" dirty="0">
                <a:solidFill>
                  <a:srgbClr val="0D0D0D"/>
                </a:solidFill>
                <a:effectLst/>
                <a:highlight>
                  <a:srgbClr val="FFFFFF"/>
                </a:highlight>
                <a:latin typeface="Söhne"/>
              </a:rPr>
              <a:t>Basic Authentication</a:t>
            </a:r>
            <a:r>
              <a:rPr lang="en-IN" b="0" i="0" dirty="0">
                <a:solidFill>
                  <a:srgbClr val="0D0D0D"/>
                </a:solidFill>
                <a:effectLst/>
                <a:highlight>
                  <a:srgbClr val="FFFFFF"/>
                </a:highlight>
                <a:latin typeface="Söhne"/>
              </a:rPr>
              <a:t>: Clients include a username and password in the HTTP request headers. While simple, it's less secure as credentials are transmitted in plaintext.</a:t>
            </a:r>
          </a:p>
          <a:p>
            <a:endParaRPr lang="en-IN"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API Keys</a:t>
            </a:r>
            <a:r>
              <a:rPr lang="en-IN" b="0" i="0" dirty="0">
                <a:solidFill>
                  <a:srgbClr val="0D0D0D"/>
                </a:solidFill>
                <a:effectLst/>
                <a:highlight>
                  <a:srgbClr val="FFFFFF"/>
                </a:highlight>
                <a:latin typeface="Söhne"/>
              </a:rPr>
              <a:t>: Clients include an API key (a unique identifier) in the request headers for authentication. API keys are typically used for identifying applications rather than users.</a:t>
            </a:r>
          </a:p>
          <a:p>
            <a:pPr marL="285750" indent="-285750">
              <a:buFont typeface="Arial" panose="020B0604020202020204" pitchFamily="34" charset="0"/>
              <a:buChar char="•"/>
            </a:pPr>
            <a:endParaRPr lang="en-IN" dirty="0">
              <a:solidFill>
                <a:srgbClr val="0D0D0D"/>
              </a:solidFill>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Token-Based Authentication</a:t>
            </a:r>
            <a:r>
              <a:rPr lang="en-IN" b="0" i="0" dirty="0">
                <a:solidFill>
                  <a:srgbClr val="0D0D0D"/>
                </a:solidFill>
                <a:effectLst/>
                <a:highlight>
                  <a:srgbClr val="FFFFFF"/>
                </a:highlight>
                <a:latin typeface="Söhne"/>
              </a:rPr>
              <a:t>: Clients exchange credentials for a token (e.g., JWT - JSON Web Token) upon successful login. Subsequent requests include this token in the </a:t>
            </a:r>
            <a:r>
              <a:rPr lang="en-IN" b="1" i="0" dirty="0">
                <a:solidFill>
                  <a:srgbClr val="0D0D0D"/>
                </a:solidFill>
                <a:effectLst/>
                <a:highlight>
                  <a:srgbClr val="FFFFFF"/>
                </a:highlight>
                <a:latin typeface="Söhne"/>
              </a:rPr>
              <a:t>Authorization header for authentication</a:t>
            </a:r>
            <a:r>
              <a:rPr lang="en-IN" b="0" i="0" dirty="0">
                <a:solidFill>
                  <a:srgbClr val="0D0D0D"/>
                </a:solidFill>
                <a:effectLst/>
                <a:highlight>
                  <a:srgbClr val="FFFFFF"/>
                </a:highlight>
                <a:latin typeface="Söhne"/>
              </a:rPr>
              <a:t>.</a:t>
            </a:r>
          </a:p>
          <a:p>
            <a:pPr marL="285750" indent="-285750">
              <a:buFont typeface="Arial" panose="020B0604020202020204" pitchFamily="34" charset="0"/>
              <a:buChar char="•"/>
            </a:pPr>
            <a:endParaRPr lang="en-IN" dirty="0">
              <a:solidFill>
                <a:srgbClr val="0D0D0D"/>
              </a:solidFill>
              <a:highlight>
                <a:srgbClr val="FFFFFF"/>
              </a:highlight>
              <a:latin typeface="Söhne"/>
            </a:endParaRPr>
          </a:p>
          <a:p>
            <a:pPr marL="285750" indent="-285750">
              <a:buFont typeface="Arial" panose="020B0604020202020204" pitchFamily="34" charset="0"/>
              <a:buChar char="•"/>
            </a:pPr>
            <a:r>
              <a:rPr lang="en-IN" b="1" i="0" dirty="0">
                <a:solidFill>
                  <a:srgbClr val="0D0D0D"/>
                </a:solidFill>
                <a:effectLst/>
                <a:highlight>
                  <a:srgbClr val="FFFFFF"/>
                </a:highlight>
                <a:latin typeface="Söhne"/>
              </a:rPr>
              <a:t>OAuth 2.0</a:t>
            </a:r>
            <a:r>
              <a:rPr lang="en-IN" b="0" i="0" dirty="0">
                <a:solidFill>
                  <a:srgbClr val="0D0D0D"/>
                </a:solidFill>
                <a:effectLst/>
                <a:highlight>
                  <a:srgbClr val="FFFFFF"/>
                </a:highlight>
                <a:latin typeface="Söhne"/>
              </a:rPr>
              <a:t>: An authorization framework that delegates authentication to third-party identity providers. Clients obtain access tokens that grant access to protected resources on behalf of the user.</a:t>
            </a:r>
          </a:p>
        </p:txBody>
      </p:sp>
    </p:spTree>
    <p:extLst>
      <p:ext uri="{BB962C8B-B14F-4D97-AF65-F5344CB8AC3E}">
        <p14:creationId xmlns:p14="http://schemas.microsoft.com/office/powerpoint/2010/main" val="3815957284"/>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Authentication and Authorization</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6" name="TextBox 5">
            <a:extLst>
              <a:ext uri="{FF2B5EF4-FFF2-40B4-BE49-F238E27FC236}">
                <a16:creationId xmlns:a16="http://schemas.microsoft.com/office/drawing/2014/main" id="{8A73936E-C1F3-8C99-2095-AA1114CC83D1}"/>
              </a:ext>
            </a:extLst>
          </p:cNvPr>
          <p:cNvSpPr txBox="1"/>
          <p:nvPr/>
        </p:nvSpPr>
        <p:spPr>
          <a:xfrm>
            <a:off x="113512" y="782925"/>
            <a:ext cx="5644351" cy="400110"/>
          </a:xfrm>
          <a:prstGeom prst="rect">
            <a:avLst/>
          </a:prstGeom>
          <a:noFill/>
        </p:spPr>
        <p:txBody>
          <a:bodyPr wrap="square" rtlCol="0">
            <a:spAutoFit/>
          </a:bodyPr>
          <a:lstStyle/>
          <a:p>
            <a:r>
              <a:rPr lang="en-IN" sz="2000" b="1" dirty="0">
                <a:latin typeface="Calibri" panose="020F0502020204030204" pitchFamily="34" charset="0"/>
              </a:rPr>
              <a:t>Authorization</a:t>
            </a:r>
          </a:p>
        </p:txBody>
      </p:sp>
      <p:sp>
        <p:nvSpPr>
          <p:cNvPr id="7" name="TextBox 6">
            <a:extLst>
              <a:ext uri="{FF2B5EF4-FFF2-40B4-BE49-F238E27FC236}">
                <a16:creationId xmlns:a16="http://schemas.microsoft.com/office/drawing/2014/main" id="{164DB29F-2E65-62FB-720F-57E4BA0652D2}"/>
              </a:ext>
            </a:extLst>
          </p:cNvPr>
          <p:cNvSpPr txBox="1"/>
          <p:nvPr/>
        </p:nvSpPr>
        <p:spPr>
          <a:xfrm>
            <a:off x="220980" y="1012271"/>
            <a:ext cx="11580495" cy="3539430"/>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Authorization determines what actions a user or client can perform on a resource after authentication. It involves evaluating permissions and privileges associated with the authenticated identity.</a:t>
            </a:r>
            <a:endParaRPr lang="en-IN" sz="1600" dirty="0">
              <a:solidFill>
                <a:srgbClr val="0D0D0D"/>
              </a:solidFill>
              <a:highlight>
                <a:srgbClr val="FFFFFF"/>
              </a:highlight>
              <a:latin typeface="Söhne"/>
            </a:endParaRPr>
          </a:p>
          <a:p>
            <a:r>
              <a:rPr lang="en-IN" sz="1600" b="0" i="0" u="sng" dirty="0">
                <a:solidFill>
                  <a:srgbClr val="0D0D0D"/>
                </a:solidFill>
                <a:effectLst/>
                <a:highlight>
                  <a:srgbClr val="FFFFFF"/>
                </a:highlight>
                <a:latin typeface="Söhne"/>
              </a:rPr>
              <a:t>Common authorization mechanisms in RESTful APIs include:</a:t>
            </a: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Role-Based Access Control (RBAC)</a:t>
            </a:r>
            <a:r>
              <a:rPr lang="en-IN" sz="1600" b="0" i="0" dirty="0">
                <a:solidFill>
                  <a:srgbClr val="0D0D0D"/>
                </a:solidFill>
                <a:effectLst/>
                <a:highlight>
                  <a:srgbClr val="FFFFFF"/>
                </a:highlight>
                <a:latin typeface="Söhne"/>
              </a:rPr>
              <a:t>: Users are assigned roles (e.g., admin, user) with specific permissions. Access to resources is granted based on roles.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Attribute-Based Access Control (ABAC)</a:t>
            </a:r>
            <a:r>
              <a:rPr lang="en-IN" sz="1600" b="0" i="0" dirty="0">
                <a:solidFill>
                  <a:srgbClr val="0D0D0D"/>
                </a:solidFill>
                <a:effectLst/>
                <a:highlight>
                  <a:srgbClr val="FFFFFF"/>
                </a:highlight>
                <a:latin typeface="Söhne"/>
              </a:rPr>
              <a:t>: Access decisions are based on attributes of the user, resource, and environment. Policies are defined using attributes and rules.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OAuth 2.0 Scopes</a:t>
            </a:r>
            <a:r>
              <a:rPr lang="en-IN" sz="1600" b="0" i="0" dirty="0">
                <a:solidFill>
                  <a:srgbClr val="0D0D0D"/>
                </a:solidFill>
                <a:effectLst/>
                <a:highlight>
                  <a:srgbClr val="FFFFFF"/>
                </a:highlight>
                <a:latin typeface="Söhne"/>
              </a:rPr>
              <a:t>: OAuth 2.0 scopes limit the permissions granted to access tokens. Clients request specific scopes when obtaining access tokens.</a:t>
            </a:r>
          </a:p>
          <a:p>
            <a:pPr algn="l">
              <a:buFont typeface="+mj-lt"/>
              <a:buAutoNum type="arabicPeriod"/>
            </a:pPr>
            <a:endParaRPr lang="en-IN" sz="1600"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IN" sz="1600" b="1" i="0" dirty="0">
                <a:solidFill>
                  <a:srgbClr val="0D0D0D"/>
                </a:solidFill>
                <a:effectLst/>
                <a:highlight>
                  <a:srgbClr val="FFFFFF"/>
                </a:highlight>
                <a:latin typeface="Söhne"/>
              </a:rPr>
              <a:t>Fine-Grained Access Control Lists (ACLs)</a:t>
            </a:r>
            <a:r>
              <a:rPr lang="en-IN" sz="1600" b="0" i="0" dirty="0">
                <a:solidFill>
                  <a:srgbClr val="0D0D0D"/>
                </a:solidFill>
                <a:effectLst/>
                <a:highlight>
                  <a:srgbClr val="FFFFFF"/>
                </a:highlight>
                <a:latin typeface="Söhne"/>
              </a:rPr>
              <a:t>: Access to individual resources is controlled based on explicit permissions assigned to users or groups.</a:t>
            </a:r>
          </a:p>
        </p:txBody>
      </p:sp>
      <p:sp>
        <p:nvSpPr>
          <p:cNvPr id="5" name="TextBox 4">
            <a:extLst>
              <a:ext uri="{FF2B5EF4-FFF2-40B4-BE49-F238E27FC236}">
                <a16:creationId xmlns:a16="http://schemas.microsoft.com/office/drawing/2014/main" id="{10A84866-10B7-B18A-B7D7-B5FCD4F316B3}"/>
              </a:ext>
            </a:extLst>
          </p:cNvPr>
          <p:cNvSpPr txBox="1"/>
          <p:nvPr/>
        </p:nvSpPr>
        <p:spPr>
          <a:xfrm>
            <a:off x="220980" y="4451673"/>
            <a:ext cx="5644351" cy="400110"/>
          </a:xfrm>
          <a:prstGeom prst="rect">
            <a:avLst/>
          </a:prstGeom>
          <a:noFill/>
        </p:spPr>
        <p:txBody>
          <a:bodyPr wrap="square" rtlCol="0">
            <a:spAutoFit/>
          </a:bodyPr>
          <a:lstStyle/>
          <a:p>
            <a:r>
              <a:rPr lang="en-IN" sz="2000" b="1" dirty="0">
                <a:latin typeface="Calibri" panose="020F0502020204030204" pitchFamily="34" charset="0"/>
              </a:rPr>
              <a:t>Best Practices for Authentication and Authorization</a:t>
            </a:r>
          </a:p>
        </p:txBody>
      </p:sp>
      <p:sp>
        <p:nvSpPr>
          <p:cNvPr id="8" name="TextBox 7">
            <a:extLst>
              <a:ext uri="{FF2B5EF4-FFF2-40B4-BE49-F238E27FC236}">
                <a16:creationId xmlns:a16="http://schemas.microsoft.com/office/drawing/2014/main" id="{13F6F531-B155-9C38-C859-A76364CA2148}"/>
              </a:ext>
            </a:extLst>
          </p:cNvPr>
          <p:cNvSpPr txBox="1"/>
          <p:nvPr/>
        </p:nvSpPr>
        <p:spPr>
          <a:xfrm>
            <a:off x="313849" y="4781047"/>
            <a:ext cx="5444014" cy="1323439"/>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Always use HTTPS</a:t>
            </a:r>
          </a:p>
          <a:p>
            <a:pPr marL="285750" indent="-285750">
              <a:buFont typeface="Arial" panose="020B0604020202020204" pitchFamily="34" charset="0"/>
              <a:buChar char="•"/>
            </a:pPr>
            <a:r>
              <a:rPr lang="en-IN" sz="1600" dirty="0">
                <a:solidFill>
                  <a:srgbClr val="0D0D0D"/>
                </a:solidFill>
                <a:highlight>
                  <a:srgbClr val="FFFFFF"/>
                </a:highlight>
                <a:latin typeface="Söhne"/>
              </a:rPr>
              <a:t>Implement token expiration</a:t>
            </a:r>
          </a:p>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Protect or store tokens securely</a:t>
            </a:r>
          </a:p>
          <a:p>
            <a:pPr marL="285750" indent="-285750">
              <a:buFont typeface="Arial" panose="020B0604020202020204" pitchFamily="34" charset="0"/>
              <a:buChar char="•"/>
            </a:pPr>
            <a:r>
              <a:rPr lang="en-IN" sz="1600" dirty="0">
                <a:solidFill>
                  <a:srgbClr val="0D0D0D"/>
                </a:solidFill>
                <a:highlight>
                  <a:srgbClr val="FFFFFF"/>
                </a:highlight>
                <a:latin typeface="Söhne"/>
              </a:rPr>
              <a:t>Follow least privilege principle</a:t>
            </a:r>
          </a:p>
          <a:p>
            <a:pPr marL="285750" indent="-285750">
              <a:buFont typeface="Arial" panose="020B0604020202020204" pitchFamily="34" charset="0"/>
              <a:buChar char="•"/>
            </a:pPr>
            <a:r>
              <a:rPr lang="en-IN" sz="1600" i="0" dirty="0">
                <a:solidFill>
                  <a:srgbClr val="0D0D0D"/>
                </a:solidFill>
                <a:effectLst/>
                <a:highlight>
                  <a:srgbClr val="FFFFFF"/>
                </a:highlight>
                <a:latin typeface="Söhne"/>
              </a:rPr>
              <a:t>Centralized Authentication and Authorization</a:t>
            </a:r>
          </a:p>
        </p:txBody>
      </p:sp>
      <p:sp>
        <p:nvSpPr>
          <p:cNvPr id="9" name="TextBox 8">
            <a:extLst>
              <a:ext uri="{FF2B5EF4-FFF2-40B4-BE49-F238E27FC236}">
                <a16:creationId xmlns:a16="http://schemas.microsoft.com/office/drawing/2014/main" id="{90547CA9-314B-8FBD-C62C-5450E4DB2D29}"/>
              </a:ext>
            </a:extLst>
          </p:cNvPr>
          <p:cNvSpPr txBox="1"/>
          <p:nvPr/>
        </p:nvSpPr>
        <p:spPr>
          <a:xfrm>
            <a:off x="5865331" y="4851783"/>
            <a:ext cx="5444014" cy="1077218"/>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Monitor and log authentication and authorization events for auditing and security purposes.</a:t>
            </a:r>
          </a:p>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Conduct regular security audits and assessments to identify vulnerabilities and address them promptly.</a:t>
            </a:r>
          </a:p>
        </p:txBody>
      </p:sp>
      <p:sp>
        <p:nvSpPr>
          <p:cNvPr id="16" name="TextBox 15">
            <a:extLst>
              <a:ext uri="{FF2B5EF4-FFF2-40B4-BE49-F238E27FC236}">
                <a16:creationId xmlns:a16="http://schemas.microsoft.com/office/drawing/2014/main" id="{25BEFB78-B54D-9EB6-F9D0-3DC50E9759A5}"/>
              </a:ext>
            </a:extLst>
          </p:cNvPr>
          <p:cNvSpPr txBox="1"/>
          <p:nvPr/>
        </p:nvSpPr>
        <p:spPr>
          <a:xfrm>
            <a:off x="321147" y="6104486"/>
            <a:ext cx="11580495"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By implementing robust authentication and authorization mechanisms and following best practices, you can ensure that your RESTful APIs remain secure and protected against unauthorized access and misuse.</a:t>
            </a:r>
            <a:endParaRPr lang="en-IN" sz="160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014004089"/>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REST API – Versioning</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7" name="TextBox 6">
            <a:extLst>
              <a:ext uri="{FF2B5EF4-FFF2-40B4-BE49-F238E27FC236}">
                <a16:creationId xmlns:a16="http://schemas.microsoft.com/office/drawing/2014/main" id="{164DB29F-2E65-62FB-720F-57E4BA0652D2}"/>
              </a:ext>
            </a:extLst>
          </p:cNvPr>
          <p:cNvSpPr txBox="1"/>
          <p:nvPr/>
        </p:nvSpPr>
        <p:spPr>
          <a:xfrm>
            <a:off x="113512" y="747556"/>
            <a:ext cx="11916563"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Implementing versioning in REST APIs involves providing a strategy for managing changes to the API over time while maintaining backward compatibility with existing clients. </a:t>
            </a:r>
          </a:p>
        </p:txBody>
      </p:sp>
      <p:sp>
        <p:nvSpPr>
          <p:cNvPr id="5" name="TextBox 4">
            <a:extLst>
              <a:ext uri="{FF2B5EF4-FFF2-40B4-BE49-F238E27FC236}">
                <a16:creationId xmlns:a16="http://schemas.microsoft.com/office/drawing/2014/main" id="{10A84866-10B7-B18A-B7D7-B5FCD4F316B3}"/>
              </a:ext>
            </a:extLst>
          </p:cNvPr>
          <p:cNvSpPr txBox="1"/>
          <p:nvPr/>
        </p:nvSpPr>
        <p:spPr>
          <a:xfrm>
            <a:off x="220980" y="4451673"/>
            <a:ext cx="5644351" cy="400110"/>
          </a:xfrm>
          <a:prstGeom prst="rect">
            <a:avLst/>
          </a:prstGeom>
          <a:noFill/>
        </p:spPr>
        <p:txBody>
          <a:bodyPr wrap="square" rtlCol="0">
            <a:spAutoFit/>
          </a:bodyPr>
          <a:lstStyle/>
          <a:p>
            <a:r>
              <a:rPr lang="en-IN" sz="2000" b="1" dirty="0">
                <a:latin typeface="Calibri" panose="020F0502020204030204" pitchFamily="34" charset="0"/>
              </a:rPr>
              <a:t>Best Practices for Versioning</a:t>
            </a:r>
          </a:p>
        </p:txBody>
      </p:sp>
      <p:sp>
        <p:nvSpPr>
          <p:cNvPr id="8" name="TextBox 7">
            <a:extLst>
              <a:ext uri="{FF2B5EF4-FFF2-40B4-BE49-F238E27FC236}">
                <a16:creationId xmlns:a16="http://schemas.microsoft.com/office/drawing/2014/main" id="{13F6F531-B155-9C38-C859-A76364CA2148}"/>
              </a:ext>
            </a:extLst>
          </p:cNvPr>
          <p:cNvSpPr txBox="1"/>
          <p:nvPr/>
        </p:nvSpPr>
        <p:spPr>
          <a:xfrm>
            <a:off x="313849" y="4781047"/>
            <a:ext cx="5444014" cy="1077218"/>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solidFill>
                  <a:srgbClr val="0D0D0D"/>
                </a:solidFill>
                <a:effectLst/>
                <a:highlight>
                  <a:srgbClr val="FFFFFF"/>
                </a:highlight>
                <a:latin typeface="Söhne"/>
              </a:rPr>
              <a:t>Choose a consistent approach</a:t>
            </a:r>
          </a:p>
          <a:p>
            <a:pPr marL="285750" indent="-285750">
              <a:buFont typeface="Arial" panose="020B0604020202020204" pitchFamily="34" charset="0"/>
              <a:buChar char="•"/>
            </a:pPr>
            <a:r>
              <a:rPr lang="en-IN" sz="1600" dirty="0">
                <a:solidFill>
                  <a:srgbClr val="0D0D0D"/>
                </a:solidFill>
                <a:highlight>
                  <a:srgbClr val="FFFFFF"/>
                </a:highlight>
                <a:latin typeface="Söhne"/>
              </a:rPr>
              <a:t>Version major releases that introduce breaking changes</a:t>
            </a:r>
          </a:p>
          <a:p>
            <a:pPr marL="285750" indent="-285750">
              <a:buFont typeface="Arial" panose="020B0604020202020204" pitchFamily="34" charset="0"/>
              <a:buChar char="•"/>
            </a:pPr>
            <a:r>
              <a:rPr lang="en-IN" sz="1600" i="0" dirty="0">
                <a:solidFill>
                  <a:srgbClr val="0D0D0D"/>
                </a:solidFill>
                <a:effectLst/>
                <a:highlight>
                  <a:srgbClr val="FFFFFF"/>
                </a:highlight>
                <a:latin typeface="Söhne"/>
              </a:rPr>
              <a:t>Document versions</a:t>
            </a:r>
          </a:p>
          <a:p>
            <a:pPr marL="285750" indent="-285750">
              <a:buFont typeface="Arial" panose="020B0604020202020204" pitchFamily="34" charset="0"/>
              <a:buChar char="•"/>
            </a:pPr>
            <a:r>
              <a:rPr lang="en-IN" sz="1600" dirty="0">
                <a:solidFill>
                  <a:srgbClr val="0D0D0D"/>
                </a:solidFill>
                <a:highlight>
                  <a:srgbClr val="FFFFFF"/>
                </a:highlight>
                <a:latin typeface="Söhne"/>
              </a:rPr>
              <a:t>S</a:t>
            </a:r>
            <a:r>
              <a:rPr lang="en-IN" sz="1600" i="0" dirty="0">
                <a:solidFill>
                  <a:srgbClr val="0D0D0D"/>
                </a:solidFill>
                <a:effectLst/>
                <a:highlight>
                  <a:srgbClr val="FFFFFF"/>
                </a:highlight>
                <a:latin typeface="Söhne"/>
              </a:rPr>
              <a:t>upport deprecated versions </a:t>
            </a:r>
          </a:p>
        </p:txBody>
      </p:sp>
      <p:sp>
        <p:nvSpPr>
          <p:cNvPr id="16" name="TextBox 15">
            <a:extLst>
              <a:ext uri="{FF2B5EF4-FFF2-40B4-BE49-F238E27FC236}">
                <a16:creationId xmlns:a16="http://schemas.microsoft.com/office/drawing/2014/main" id="{25BEFB78-B54D-9EB6-F9D0-3DC50E9759A5}"/>
              </a:ext>
            </a:extLst>
          </p:cNvPr>
          <p:cNvSpPr txBox="1"/>
          <p:nvPr/>
        </p:nvSpPr>
        <p:spPr>
          <a:xfrm>
            <a:off x="321147" y="6104486"/>
            <a:ext cx="11580495" cy="584775"/>
          </a:xfrm>
          <a:prstGeom prst="rect">
            <a:avLst/>
          </a:prstGeom>
          <a:noFill/>
        </p:spPr>
        <p:txBody>
          <a:bodyPr wrap="square" rtlCol="0">
            <a:spAutoFit/>
          </a:bodyPr>
          <a:lstStyle/>
          <a:p>
            <a:r>
              <a:rPr lang="en-IN" sz="1600" b="0" i="0" dirty="0">
                <a:solidFill>
                  <a:srgbClr val="0D0D0D"/>
                </a:solidFill>
                <a:effectLst/>
                <a:highlight>
                  <a:srgbClr val="FFFFFF"/>
                </a:highlight>
                <a:latin typeface="Söhne"/>
              </a:rPr>
              <a:t>By providing versioning options, you can ensure that clients have control over when and how they transition to newer versions of the API, while still supporting existing clients with backward compatibility.</a:t>
            </a:r>
            <a:endParaRPr lang="en-IN" sz="1600" i="0" dirty="0">
              <a:solidFill>
                <a:srgbClr val="0D0D0D"/>
              </a:solidFill>
              <a:effectLst/>
              <a:highlight>
                <a:srgbClr val="FFFFFF"/>
              </a:highlight>
              <a:latin typeface="Söhne"/>
            </a:endParaRPr>
          </a:p>
        </p:txBody>
      </p:sp>
      <p:graphicFrame>
        <p:nvGraphicFramePr>
          <p:cNvPr id="3" name="Table 2">
            <a:extLst>
              <a:ext uri="{FF2B5EF4-FFF2-40B4-BE49-F238E27FC236}">
                <a16:creationId xmlns:a16="http://schemas.microsoft.com/office/drawing/2014/main" id="{8DD0FC0B-5174-4683-01F7-FB25D1F15544}"/>
              </a:ext>
            </a:extLst>
          </p:cNvPr>
          <p:cNvGraphicFramePr>
            <a:graphicFrameLocks noGrp="1"/>
          </p:cNvGraphicFramePr>
          <p:nvPr>
            <p:extLst>
              <p:ext uri="{D42A27DB-BD31-4B8C-83A1-F6EECF244321}">
                <p14:modId xmlns:p14="http://schemas.microsoft.com/office/powerpoint/2010/main" val="3399269864"/>
              </p:ext>
            </p:extLst>
          </p:nvPr>
        </p:nvGraphicFramePr>
        <p:xfrm>
          <a:off x="220980" y="1332331"/>
          <a:ext cx="11667807" cy="3205480"/>
        </p:xfrm>
        <a:graphic>
          <a:graphicData uri="http://schemas.openxmlformats.org/drawingml/2006/table">
            <a:tbl>
              <a:tblPr firstRow="1" bandRow="1">
                <a:tableStyleId>{5C22544A-7EE6-4342-B048-85BDC9FD1C3A}</a:tableStyleId>
              </a:tblPr>
              <a:tblGrid>
                <a:gridCol w="2329339">
                  <a:extLst>
                    <a:ext uri="{9D8B030D-6E8A-4147-A177-3AD203B41FA5}">
                      <a16:colId xmlns:a16="http://schemas.microsoft.com/office/drawing/2014/main" val="2071427580"/>
                    </a:ext>
                  </a:extLst>
                </a:gridCol>
                <a:gridCol w="3921919">
                  <a:extLst>
                    <a:ext uri="{9D8B030D-6E8A-4147-A177-3AD203B41FA5}">
                      <a16:colId xmlns:a16="http://schemas.microsoft.com/office/drawing/2014/main" val="2007446318"/>
                    </a:ext>
                  </a:extLst>
                </a:gridCol>
                <a:gridCol w="5416549">
                  <a:extLst>
                    <a:ext uri="{9D8B030D-6E8A-4147-A177-3AD203B41FA5}">
                      <a16:colId xmlns:a16="http://schemas.microsoft.com/office/drawing/2014/main" val="3062835478"/>
                    </a:ext>
                  </a:extLst>
                </a:gridCol>
              </a:tblGrid>
              <a:tr h="370840">
                <a:tc>
                  <a:txBody>
                    <a:bodyPr/>
                    <a:lstStyle/>
                    <a:p>
                      <a:r>
                        <a:rPr lang="en-IN" dirty="0"/>
                        <a:t>Versioning Strategy</a:t>
                      </a:r>
                    </a:p>
                  </a:txBody>
                  <a:tcPr/>
                </a:tc>
                <a:tc>
                  <a:txBody>
                    <a:bodyPr/>
                    <a:lstStyle/>
                    <a:p>
                      <a:r>
                        <a:rPr lang="en-IN" dirty="0"/>
                        <a:t>Description</a:t>
                      </a:r>
                    </a:p>
                  </a:txBody>
                  <a:tcPr/>
                </a:tc>
                <a:tc>
                  <a:txBody>
                    <a:bodyPr/>
                    <a:lstStyle/>
                    <a:p>
                      <a:r>
                        <a:rPr lang="en-IN" dirty="0"/>
                        <a:t>Example</a:t>
                      </a:r>
                    </a:p>
                  </a:txBody>
                  <a:tcPr/>
                </a:tc>
                <a:extLst>
                  <a:ext uri="{0D108BD9-81ED-4DB2-BD59-A6C34878D82A}">
                    <a16:rowId xmlns:a16="http://schemas.microsoft.com/office/drawing/2014/main" val="3974084885"/>
                  </a:ext>
                </a:extLst>
              </a:tr>
              <a:tr h="370840">
                <a:tc>
                  <a:txBody>
                    <a:bodyPr/>
                    <a:lstStyle/>
                    <a:p>
                      <a:r>
                        <a:rPr lang="en-IN" dirty="0"/>
                        <a:t>URI Versioning</a:t>
                      </a:r>
                    </a:p>
                  </a:txBody>
                  <a:tcPr/>
                </a:tc>
                <a:tc>
                  <a:txBody>
                    <a:bodyPr/>
                    <a:lstStyle/>
                    <a:p>
                      <a:r>
                        <a:rPr lang="en-IN" dirty="0"/>
                        <a:t>Includes version number in the URI path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r>
                        <a:rPr lang="en-IN" dirty="0" err="1"/>
                        <a:t>api</a:t>
                      </a:r>
                      <a:r>
                        <a:rPr lang="en-IN" dirty="0"/>
                        <a:t>/v1/books, /</a:t>
                      </a:r>
                      <a:r>
                        <a:rPr lang="en-IN" dirty="0" err="1"/>
                        <a:t>api</a:t>
                      </a:r>
                      <a:r>
                        <a:rPr lang="en-IN" dirty="0"/>
                        <a:t>/v2/books</a:t>
                      </a:r>
                    </a:p>
                    <a:p>
                      <a:endParaRPr lang="en-IN" dirty="0"/>
                    </a:p>
                  </a:txBody>
                  <a:tcPr/>
                </a:tc>
                <a:extLst>
                  <a:ext uri="{0D108BD9-81ED-4DB2-BD59-A6C34878D82A}">
                    <a16:rowId xmlns:a16="http://schemas.microsoft.com/office/drawing/2014/main" val="4219275965"/>
                  </a:ext>
                </a:extLst>
              </a:tr>
              <a:tr h="370840">
                <a:tc>
                  <a:txBody>
                    <a:bodyPr/>
                    <a:lstStyle/>
                    <a:p>
                      <a:r>
                        <a:rPr lang="en-IN" dirty="0"/>
                        <a:t>Query Parameter Versioning</a:t>
                      </a:r>
                    </a:p>
                  </a:txBody>
                  <a:tcPr/>
                </a:tc>
                <a:tc>
                  <a:txBody>
                    <a:bodyPr/>
                    <a:lstStyle/>
                    <a:p>
                      <a:r>
                        <a:rPr lang="en-IN" dirty="0"/>
                        <a:t>Specifies the version number as a query parameter </a:t>
                      </a:r>
                    </a:p>
                  </a:txBody>
                  <a:tcPr/>
                </a:tc>
                <a:tc>
                  <a:txBody>
                    <a:bodyPr/>
                    <a:lstStyle/>
                    <a:p>
                      <a:r>
                        <a:rPr lang="en-IN" dirty="0"/>
                        <a:t>/</a:t>
                      </a:r>
                      <a:r>
                        <a:rPr lang="en-IN" dirty="0" err="1"/>
                        <a:t>api</a:t>
                      </a:r>
                      <a:r>
                        <a:rPr lang="en-IN" dirty="0"/>
                        <a:t>/</a:t>
                      </a:r>
                      <a:r>
                        <a:rPr lang="en-IN" dirty="0" err="1"/>
                        <a:t>books?version</a:t>
                      </a:r>
                      <a:r>
                        <a:rPr lang="en-IN" dirty="0"/>
                        <a:t>=1, /</a:t>
                      </a:r>
                      <a:r>
                        <a:rPr lang="en-IN" dirty="0" err="1"/>
                        <a:t>api</a:t>
                      </a:r>
                      <a:r>
                        <a:rPr lang="en-IN" dirty="0"/>
                        <a:t>/</a:t>
                      </a:r>
                      <a:r>
                        <a:rPr lang="en-IN" dirty="0" err="1"/>
                        <a:t>books?version</a:t>
                      </a:r>
                      <a:r>
                        <a:rPr lang="en-IN" dirty="0"/>
                        <a:t>=2</a:t>
                      </a:r>
                    </a:p>
                  </a:txBody>
                  <a:tcPr/>
                </a:tc>
                <a:extLst>
                  <a:ext uri="{0D108BD9-81ED-4DB2-BD59-A6C34878D82A}">
                    <a16:rowId xmlns:a16="http://schemas.microsoft.com/office/drawing/2014/main" val="195898896"/>
                  </a:ext>
                </a:extLst>
              </a:tr>
              <a:tr h="370840">
                <a:tc>
                  <a:txBody>
                    <a:bodyPr/>
                    <a:lstStyle/>
                    <a:p>
                      <a:r>
                        <a:rPr lang="en-IN" dirty="0"/>
                        <a:t>Header Versioning</a:t>
                      </a:r>
                    </a:p>
                  </a:txBody>
                  <a:tcPr/>
                </a:tc>
                <a:tc>
                  <a:txBody>
                    <a:bodyPr/>
                    <a:lstStyle/>
                    <a:p>
                      <a:r>
                        <a:rPr lang="en-IN" dirty="0"/>
                        <a:t>Specifies the version number in a custom header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‘X-API-Version:v1’, ‘X-API-Version:v2’ </a:t>
                      </a:r>
                    </a:p>
                  </a:txBody>
                  <a:tcPr/>
                </a:tc>
                <a:extLst>
                  <a:ext uri="{0D108BD9-81ED-4DB2-BD59-A6C34878D82A}">
                    <a16:rowId xmlns:a16="http://schemas.microsoft.com/office/drawing/2014/main" val="178053250"/>
                  </a:ext>
                </a:extLst>
              </a:tr>
              <a:tr h="370840">
                <a:tc>
                  <a:txBody>
                    <a:bodyPr/>
                    <a:lstStyle/>
                    <a:p>
                      <a:r>
                        <a:rPr lang="en-IN" dirty="0"/>
                        <a:t>Content Negotiation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Use content negotiation to determine the API version based on the requested media type.</a:t>
                      </a:r>
                    </a:p>
                  </a:txBody>
                  <a:tcPr/>
                </a:tc>
                <a:tc>
                  <a:txBody>
                    <a:bodyPr/>
                    <a:lstStyle/>
                    <a:p>
                      <a:r>
                        <a:rPr lang="en-IN" sz="1800" b="0" i="0" kern="1200" dirty="0">
                          <a:solidFill>
                            <a:schemeClr val="dk1"/>
                          </a:solidFill>
                          <a:effectLst/>
                          <a:latin typeface="+mn-lt"/>
                          <a:ea typeface="+mn-ea"/>
                          <a:cs typeface="+mn-cs"/>
                        </a:rPr>
                        <a:t>Accept: application/vnd.company.resource.v1+json</a:t>
                      </a:r>
                      <a:endParaRPr lang="en-IN" b="0" dirty="0"/>
                    </a:p>
                  </a:txBody>
                  <a:tcPr/>
                </a:tc>
                <a:extLst>
                  <a:ext uri="{0D108BD9-81ED-4DB2-BD59-A6C34878D82A}">
                    <a16:rowId xmlns:a16="http://schemas.microsoft.com/office/drawing/2014/main" val="3809236683"/>
                  </a:ext>
                </a:extLst>
              </a:tr>
            </a:tbl>
          </a:graphicData>
        </a:graphic>
      </p:graphicFrame>
    </p:spTree>
    <p:extLst>
      <p:ext uri="{BB962C8B-B14F-4D97-AF65-F5344CB8AC3E}">
        <p14:creationId xmlns:p14="http://schemas.microsoft.com/office/powerpoint/2010/main" val="694523487"/>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7962</TotalTime>
  <Words>1495</Words>
  <Application>Microsoft Office PowerPoint</Application>
  <PresentationFormat>Widescreen</PresentationFormat>
  <Paragraphs>152</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AmazonEmber</vt:lpstr>
      <vt:lpstr>Arial</vt:lpstr>
      <vt:lpstr>Calibri</vt:lpstr>
      <vt:lpstr>Calibri Light</vt:lpstr>
      <vt:lpstr>Corbel</vt:lpstr>
      <vt:lpstr>Söhne</vt:lpstr>
      <vt:lpstr>Walkway Bold</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 Alluri</dc:creator>
  <cp:lastModifiedBy>Varma Alluri</cp:lastModifiedBy>
  <cp:revision>45</cp:revision>
  <dcterms:created xsi:type="dcterms:W3CDTF">2021-11-05T15:52:14Z</dcterms:created>
  <dcterms:modified xsi:type="dcterms:W3CDTF">2024-04-28T17:49:33Z</dcterms:modified>
</cp:coreProperties>
</file>