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o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26a9e84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26a9e84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26a9e8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26a9e8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26a9e8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26a9e8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26a9e8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26a9e8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26a9e8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26a9e8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26a9e8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26a9e8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26a9e8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26a9e8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26a9e84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26a9e84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26a9e8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26a9e8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Lora"/>
                <a:ea typeface="Lora"/>
                <a:cs typeface="Lora"/>
                <a:sym typeface="Lora"/>
              </a:rPr>
              <a:t>Using deep learning to map retrogressive thaw slumps in the Beiluhe region (Tibetan Plateau) from CubeSat images</a:t>
            </a:r>
            <a:r>
              <a:rPr lang="en" sz="3580">
                <a:latin typeface="Lora"/>
                <a:ea typeface="Lora"/>
                <a:cs typeface="Lora"/>
                <a:sym typeface="Lora"/>
              </a:rPr>
              <a:t> </a:t>
            </a:r>
            <a:endParaRPr sz="358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</a:t>
            </a:r>
            <a:r>
              <a:rPr lang="en" sz="2000"/>
              <a:t>Summary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Current Challenges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Permafrost areas </a:t>
            </a:r>
            <a:r>
              <a:rPr lang="en"/>
              <a:t>are challenging to reach and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mapping on high-resolution images is labor-intensive.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Problem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Inability to accurately map RTSs from satellite images</a:t>
            </a:r>
            <a:endParaRPr b="1" sz="72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1229550" y="2411550"/>
            <a:ext cx="6684900" cy="17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383125" y="2571750"/>
            <a:ext cx="6600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What is RTS?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Melting of Permafrost resulting in Retrogressive Thaw Slumps (RTSs), a kind of thermokarst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647" y="3541175"/>
            <a:ext cx="1932100" cy="1236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Proposed Solution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Using a DNN (DeepLabv3+) on CubeSat Images to map RTSs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1229550" y="1945125"/>
            <a:ext cx="6684900" cy="28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306275" y="2059325"/>
            <a:ext cx="6562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DeepLabv3+?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DL algorithm using encoders and decoders for semantic image segmentation.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a CubeSat?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mini-satellite made of multiple cubic modules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00" y="3578975"/>
            <a:ext cx="1252325" cy="1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905000"/>
            <a:ext cx="85206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Lora"/>
                <a:ea typeface="Lora"/>
                <a:cs typeface="Lora"/>
                <a:sym typeface="Lora"/>
              </a:rPr>
              <a:t>Methodology</a:t>
            </a:r>
            <a:endParaRPr sz="322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 Collection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orthorectified </a:t>
            </a:r>
            <a:r>
              <a:rPr lang="en"/>
              <a:t>CubeSat Planet images having 4 bands (B, G, R, IR)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Approaches used -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RGB bands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NDVI, NDWI and Blue band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PCA to extract 3 bands from the total 4 bands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ground truth data -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delineation of images in QGIS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Fieldwork for validation </a:t>
            </a:r>
            <a:endParaRPr/>
          </a:p>
          <a:p>
            <a:pPr indent="0" lvl="0" marL="9144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 For more training data, </a:t>
            </a:r>
            <a:r>
              <a:rPr i="1" lang="en"/>
              <a:t>data augmentation</a:t>
            </a:r>
            <a:r>
              <a:rPr lang="en"/>
              <a:t> was used 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Training and Prediction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architecture: Xception65, Learning rate: 0.007, Batch size: 8, Iteration number: 30000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an image into small patches and predicted pixel categories in each patch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patches then converted to mapped polygons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0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Validation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79625"/>
            <a:ext cx="8520600" cy="4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 </a:t>
            </a:r>
            <a:r>
              <a:rPr b="1" lang="en"/>
              <a:t>IOU(A, B) = area (A ∩ B) / area (A ∪ B)</a:t>
            </a:r>
            <a:r>
              <a:rPr lang="en"/>
              <a:t> ] was used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Precision, Recall, F1 scores used</a:t>
            </a:r>
            <a:endParaRPr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 True Positives (TP), False Positives (FP), False Negatives (FN)  </a:t>
            </a:r>
            <a:endParaRPr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 = (TP) / (TP + FP)</a:t>
            </a:r>
            <a:r>
              <a:rPr lang="en"/>
              <a:t>, </a:t>
            </a:r>
            <a:endParaRPr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 = (TP) / (TP + FN)</a:t>
            </a:r>
            <a:r>
              <a:rPr lang="en"/>
              <a:t>, </a:t>
            </a:r>
            <a:endParaRPr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F1 = (2*P*R) / (P + R) 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Model generalization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369" y="1278200"/>
            <a:ext cx="5077275" cy="28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Merits and Demerits of CubeSat images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Merits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High temporal resolution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Demerits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spatial resolution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