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1" r:id="rId1"/>
  </p:sldMasterIdLst>
  <p:sldIdLst>
    <p:sldId id="256" r:id="rId2"/>
    <p:sldId id="257" r:id="rId3"/>
    <p:sldId id="269" r:id="rId4"/>
    <p:sldId id="258" r:id="rId5"/>
    <p:sldId id="263" r:id="rId6"/>
    <p:sldId id="259" r:id="rId7"/>
    <p:sldId id="274" r:id="rId8"/>
    <p:sldId id="264" r:id="rId9"/>
    <p:sldId id="262" r:id="rId10"/>
    <p:sldId id="272" r:id="rId11"/>
    <p:sldId id="260" r:id="rId12"/>
    <p:sldId id="273" r:id="rId13"/>
    <p:sldId id="265" r:id="rId14"/>
    <p:sldId id="266" r:id="rId15"/>
    <p:sldId id="268" r:id="rId16"/>
    <p:sldId id="270" r:id="rId17"/>
    <p:sldId id="267"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804"/>
    <p:restoredTop sz="94696"/>
  </p:normalViewPr>
  <p:slideViewPr>
    <p:cSldViewPr snapToGrid="0" snapToObjects="1">
      <p:cViewPr varScale="1">
        <p:scale>
          <a:sx n="96" d="100"/>
          <a:sy n="96" d="100"/>
        </p:scale>
        <p:origin x="20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8077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404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88997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437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31958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9736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073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4133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7462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2272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34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1318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5883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4032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7567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1816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12/18/18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6021460"/>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euractiv.com/section/energy/opinion/" TargetMode="Externa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3045-B2EF-3942-A8B9-D5D0F325E745}"/>
              </a:ext>
            </a:extLst>
          </p:cNvPr>
          <p:cNvSpPr>
            <a:spLocks noGrp="1"/>
          </p:cNvSpPr>
          <p:nvPr>
            <p:ph type="ctrTitle"/>
          </p:nvPr>
        </p:nvSpPr>
        <p:spPr>
          <a:xfrm>
            <a:off x="3610936" y="0"/>
            <a:ext cx="6129225" cy="4218843"/>
          </a:xfrm>
          <a:noFill/>
          <a:ln>
            <a:noFill/>
          </a:ln>
        </p:spPr>
        <p:style>
          <a:lnRef idx="0">
            <a:scrgbClr r="0" g="0" b="0"/>
          </a:lnRef>
          <a:fillRef idx="0">
            <a:scrgbClr r="0" g="0" b="0"/>
          </a:fillRef>
          <a:effectRef idx="0">
            <a:scrgbClr r="0" g="0" b="0"/>
          </a:effectRef>
          <a:fontRef idx="minor">
            <a:schemeClr val="dk1"/>
          </a:fontRef>
        </p:style>
        <p:txBody>
          <a:bodyPr>
            <a:noAutofit/>
          </a:bodyPr>
          <a:lstStyle/>
          <a:p>
            <a:r>
              <a:rPr lang="en-US" sz="6600" dirty="0">
                <a:solidFill>
                  <a:schemeClr val="accent3">
                    <a:lumMod val="75000"/>
                  </a:schemeClr>
                </a:solidFill>
                <a:latin typeface="Chalkboard SE" panose="03050602040202020205" pitchFamily="66" charset="77"/>
              </a:rPr>
              <a:t>Home Appliances </a:t>
            </a:r>
            <a:br>
              <a:rPr lang="en-US" sz="6600" dirty="0">
                <a:solidFill>
                  <a:schemeClr val="accent3">
                    <a:lumMod val="75000"/>
                  </a:schemeClr>
                </a:solidFill>
                <a:latin typeface="Chalkboard SE" panose="03050602040202020205" pitchFamily="66" charset="77"/>
              </a:rPr>
            </a:br>
            <a:r>
              <a:rPr lang="en-US" sz="6600" dirty="0">
                <a:solidFill>
                  <a:schemeClr val="accent3">
                    <a:lumMod val="75000"/>
                  </a:schemeClr>
                </a:solidFill>
                <a:latin typeface="Chalkboard SE" panose="03050602040202020205" pitchFamily="66" charset="77"/>
              </a:rPr>
              <a:t>Application System</a:t>
            </a:r>
          </a:p>
        </p:txBody>
      </p:sp>
      <p:sp>
        <p:nvSpPr>
          <p:cNvPr id="3" name="Subtitle 2">
            <a:extLst>
              <a:ext uri="{FF2B5EF4-FFF2-40B4-BE49-F238E27FC236}">
                <a16:creationId xmlns:a16="http://schemas.microsoft.com/office/drawing/2014/main" id="{10ADBE52-806A-3A46-8F98-BAD3DAD5D4EF}"/>
              </a:ext>
            </a:extLst>
          </p:cNvPr>
          <p:cNvSpPr>
            <a:spLocks noGrp="1"/>
          </p:cNvSpPr>
          <p:nvPr>
            <p:ph type="subTitle" idx="1"/>
          </p:nvPr>
        </p:nvSpPr>
        <p:spPr/>
        <p:txBody>
          <a:bodyPr>
            <a:normAutofit lnSpcReduction="10000"/>
          </a:bodyPr>
          <a:lstStyle/>
          <a:p>
            <a:r>
              <a:rPr lang="en-US" dirty="0">
                <a:latin typeface="Bookman Old Style" panose="02050604050505020204" pitchFamily="18" charset="0"/>
              </a:rPr>
              <a:t>Software Project – BSHC-IoT 				 				</a:t>
            </a:r>
          </a:p>
          <a:p>
            <a:r>
              <a:rPr lang="en-US" dirty="0">
                <a:latin typeface="Bookman Old Style" panose="02050604050505020204" pitchFamily="18" charset="0"/>
              </a:rPr>
              <a:t>X13101161-Anjit Baral</a:t>
            </a:r>
          </a:p>
          <a:p>
            <a:r>
              <a:rPr lang="en-US" dirty="0">
                <a:latin typeface="Bookman Old Style" panose="02050604050505020204" pitchFamily="18" charset="0"/>
              </a:rPr>
              <a:t>18-12-2018</a:t>
            </a:r>
          </a:p>
        </p:txBody>
      </p:sp>
    </p:spTree>
    <p:extLst>
      <p:ext uri="{BB962C8B-B14F-4D97-AF65-F5344CB8AC3E}">
        <p14:creationId xmlns:p14="http://schemas.microsoft.com/office/powerpoint/2010/main" val="3968603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FA339-D09F-E64B-82BB-85A88A0E8124}"/>
              </a:ext>
            </a:extLst>
          </p:cNvPr>
          <p:cNvSpPr>
            <a:spLocks noGrp="1"/>
          </p:cNvSpPr>
          <p:nvPr>
            <p:ph type="title"/>
          </p:nvPr>
        </p:nvSpPr>
        <p:spPr/>
        <p:txBody>
          <a:bodyPr/>
          <a:lstStyle/>
          <a:p>
            <a:r>
              <a:rPr lang="en-US" dirty="0"/>
              <a:t>GUI and Design</a:t>
            </a:r>
          </a:p>
        </p:txBody>
      </p:sp>
      <p:pic>
        <p:nvPicPr>
          <p:cNvPr id="4" name="Picture 3">
            <a:extLst>
              <a:ext uri="{FF2B5EF4-FFF2-40B4-BE49-F238E27FC236}">
                <a16:creationId xmlns:a16="http://schemas.microsoft.com/office/drawing/2014/main" id="{094F782B-0022-6744-882C-18843BCDDCC1}"/>
              </a:ext>
            </a:extLst>
          </p:cNvPr>
          <p:cNvPicPr/>
          <p:nvPr/>
        </p:nvPicPr>
        <p:blipFill rotWithShape="1">
          <a:blip r:embed="rId2">
            <a:extLst>
              <a:ext uri="{28A0092B-C50C-407E-A947-70E740481C1C}">
                <a14:useLocalDpi xmlns:a14="http://schemas.microsoft.com/office/drawing/2010/main" val="0"/>
              </a:ext>
            </a:extLst>
          </a:blip>
          <a:srcRect l="11352" t="7308" r="10787" b="5292"/>
          <a:stretch/>
        </p:blipFill>
        <p:spPr>
          <a:xfrm>
            <a:off x="1581151" y="1463039"/>
            <a:ext cx="3259184" cy="5394961"/>
          </a:xfrm>
          <a:prstGeom prst="rect">
            <a:avLst/>
          </a:prstGeom>
        </p:spPr>
      </p:pic>
      <p:pic>
        <p:nvPicPr>
          <p:cNvPr id="5" name="Picture 4">
            <a:extLst>
              <a:ext uri="{FF2B5EF4-FFF2-40B4-BE49-F238E27FC236}">
                <a16:creationId xmlns:a16="http://schemas.microsoft.com/office/drawing/2014/main" id="{36A97F09-7BE8-6C40-B3E9-7A136E29D4A8}"/>
              </a:ext>
            </a:extLst>
          </p:cNvPr>
          <p:cNvPicPr/>
          <p:nvPr/>
        </p:nvPicPr>
        <p:blipFill rotWithShape="1">
          <a:blip r:embed="rId3">
            <a:extLst>
              <a:ext uri="{28A0092B-C50C-407E-A947-70E740481C1C}">
                <a14:useLocalDpi xmlns:a14="http://schemas.microsoft.com/office/drawing/2010/main" val="0"/>
              </a:ext>
            </a:extLst>
          </a:blip>
          <a:srcRect l="9100" t="8798" r="10700" b="3919"/>
          <a:stretch/>
        </p:blipFill>
        <p:spPr>
          <a:xfrm>
            <a:off x="5147148" y="1463039"/>
            <a:ext cx="3259184" cy="5394961"/>
          </a:xfrm>
          <a:prstGeom prst="rect">
            <a:avLst/>
          </a:prstGeom>
        </p:spPr>
      </p:pic>
      <p:pic>
        <p:nvPicPr>
          <p:cNvPr id="6" name="Picture 5">
            <a:extLst>
              <a:ext uri="{FF2B5EF4-FFF2-40B4-BE49-F238E27FC236}">
                <a16:creationId xmlns:a16="http://schemas.microsoft.com/office/drawing/2014/main" id="{4E3DD766-1F11-6E4D-95E2-E246488E60A2}"/>
              </a:ext>
            </a:extLst>
          </p:cNvPr>
          <p:cNvPicPr/>
          <p:nvPr/>
        </p:nvPicPr>
        <p:blipFill rotWithShape="1">
          <a:blip r:embed="rId4">
            <a:extLst>
              <a:ext uri="{28A0092B-C50C-407E-A947-70E740481C1C}">
                <a14:useLocalDpi xmlns:a14="http://schemas.microsoft.com/office/drawing/2010/main" val="0"/>
              </a:ext>
            </a:extLst>
          </a:blip>
          <a:srcRect l="11673" t="7741" r="11983" b="10381"/>
          <a:stretch/>
        </p:blipFill>
        <p:spPr>
          <a:xfrm>
            <a:off x="8713146" y="1463039"/>
            <a:ext cx="3098280" cy="5394961"/>
          </a:xfrm>
          <a:prstGeom prst="rect">
            <a:avLst/>
          </a:prstGeom>
        </p:spPr>
      </p:pic>
    </p:spTree>
    <p:extLst>
      <p:ext uri="{BB962C8B-B14F-4D97-AF65-F5344CB8AC3E}">
        <p14:creationId xmlns:p14="http://schemas.microsoft.com/office/powerpoint/2010/main" val="1720520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73EF8-0FBA-3641-8933-3E789D905B9C}"/>
              </a:ext>
            </a:extLst>
          </p:cNvPr>
          <p:cNvSpPr>
            <a:spLocks noGrp="1"/>
          </p:cNvSpPr>
          <p:nvPr>
            <p:ph type="title"/>
          </p:nvPr>
        </p:nvSpPr>
        <p:spPr/>
        <p:txBody>
          <a:bodyPr/>
          <a:lstStyle/>
          <a:p>
            <a:r>
              <a:rPr lang="en-US" dirty="0"/>
              <a:t>Architectural Design</a:t>
            </a:r>
          </a:p>
        </p:txBody>
      </p:sp>
      <p:pic>
        <p:nvPicPr>
          <p:cNvPr id="4" name="Picture 3">
            <a:extLst>
              <a:ext uri="{FF2B5EF4-FFF2-40B4-BE49-F238E27FC236}">
                <a16:creationId xmlns:a16="http://schemas.microsoft.com/office/drawing/2014/main" id="{CCD7104D-F9DA-4B4E-995A-AA8C70B5A9C9}"/>
              </a:ext>
            </a:extLst>
          </p:cNvPr>
          <p:cNvPicPr/>
          <p:nvPr/>
        </p:nvPicPr>
        <p:blipFill>
          <a:blip r:embed="rId2">
            <a:extLst>
              <a:ext uri="{28A0092B-C50C-407E-A947-70E740481C1C}">
                <a14:useLocalDpi xmlns:a14="http://schemas.microsoft.com/office/drawing/2010/main" val="0"/>
              </a:ext>
            </a:extLst>
          </a:blip>
          <a:stretch>
            <a:fillRect/>
          </a:stretch>
        </p:blipFill>
        <p:spPr>
          <a:xfrm>
            <a:off x="2497916" y="1468582"/>
            <a:ext cx="9694084" cy="5389417"/>
          </a:xfrm>
          <a:prstGeom prst="rect">
            <a:avLst/>
          </a:prstGeom>
        </p:spPr>
      </p:pic>
    </p:spTree>
    <p:extLst>
      <p:ext uri="{BB962C8B-B14F-4D97-AF65-F5344CB8AC3E}">
        <p14:creationId xmlns:p14="http://schemas.microsoft.com/office/powerpoint/2010/main" val="3592665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33CB7-793C-2147-857A-A9B850E0DDD4}"/>
              </a:ext>
            </a:extLst>
          </p:cNvPr>
          <p:cNvSpPr>
            <a:spLocks noGrp="1"/>
          </p:cNvSpPr>
          <p:nvPr>
            <p:ph type="title"/>
          </p:nvPr>
        </p:nvSpPr>
        <p:spPr/>
        <p:txBody>
          <a:bodyPr/>
          <a:lstStyle/>
          <a:p>
            <a:r>
              <a:rPr lang="en-US" dirty="0"/>
              <a:t>Architectural Design</a:t>
            </a:r>
          </a:p>
        </p:txBody>
      </p:sp>
      <p:sp>
        <p:nvSpPr>
          <p:cNvPr id="3" name="Content Placeholder 2">
            <a:extLst>
              <a:ext uri="{FF2B5EF4-FFF2-40B4-BE49-F238E27FC236}">
                <a16:creationId xmlns:a16="http://schemas.microsoft.com/office/drawing/2014/main" id="{C1D81696-3AF4-434B-938F-79BA4E8E086B}"/>
              </a:ext>
            </a:extLst>
          </p:cNvPr>
          <p:cNvSpPr>
            <a:spLocks noGrp="1"/>
          </p:cNvSpPr>
          <p:nvPr>
            <p:ph idx="1"/>
          </p:nvPr>
        </p:nvSpPr>
        <p:spPr>
          <a:xfrm>
            <a:off x="2762250" y="1447800"/>
            <a:ext cx="8742361" cy="4463422"/>
          </a:xfrm>
        </p:spPr>
        <p:txBody>
          <a:bodyPr>
            <a:normAutofit fontScale="92500" lnSpcReduction="10000"/>
          </a:bodyPr>
          <a:lstStyle/>
          <a:p>
            <a:pPr marL="0" lvl="0" indent="0">
              <a:buNone/>
            </a:pPr>
            <a:r>
              <a:rPr lang="en-US" u="sng" dirty="0"/>
              <a:t>Presentation Tier:</a:t>
            </a:r>
            <a:endParaRPr lang="en-IE" u="sng" dirty="0"/>
          </a:p>
          <a:p>
            <a:r>
              <a:rPr lang="en-US" dirty="0"/>
              <a:t>Presentation Tier has User Interface, or we can say front-end as well, which contain Android mobile application which has linked with the firebase database. It will retrieve the sensors information and user information from the database. </a:t>
            </a:r>
            <a:endParaRPr lang="en-IE" dirty="0"/>
          </a:p>
          <a:p>
            <a:pPr marL="0" lvl="0" indent="0">
              <a:buNone/>
            </a:pPr>
            <a:r>
              <a:rPr lang="en-US" u="sng" dirty="0"/>
              <a:t>Application Tier:</a:t>
            </a:r>
            <a:endParaRPr lang="en-IE" u="sng" dirty="0"/>
          </a:p>
          <a:p>
            <a:r>
              <a:rPr lang="en-US" dirty="0"/>
              <a:t>Application Tier, which called Business logic tier as well, it contains mechanism component like sensor (Switch, Fan, Door, Raspberry Pi). Another important thing for Application Tier is APIs Which helps to store the data into cloud and send JSON ( </a:t>
            </a:r>
            <a:r>
              <a:rPr lang="en-US" dirty="0" err="1"/>
              <a:t>Javascript</a:t>
            </a:r>
            <a:r>
              <a:rPr lang="en-US" dirty="0"/>
              <a:t> Object Notation format) format to the application.</a:t>
            </a:r>
            <a:endParaRPr lang="en-IE" dirty="0"/>
          </a:p>
          <a:p>
            <a:pPr marL="0" lvl="0" indent="0">
              <a:buNone/>
            </a:pPr>
            <a:r>
              <a:rPr lang="en-US" u="sng" dirty="0"/>
              <a:t>Data Tier:</a:t>
            </a:r>
            <a:endParaRPr lang="en-IE" u="sng" dirty="0"/>
          </a:p>
          <a:p>
            <a:r>
              <a:rPr lang="en-US" dirty="0"/>
              <a:t>It will be mapping relational database into Firebase which is retrieve data from the sensors and user command and push the data to the cloud store. It will also send the data to the android mobile application whenever needed by users.</a:t>
            </a:r>
            <a:endParaRPr lang="en-IE" dirty="0"/>
          </a:p>
          <a:p>
            <a:endParaRPr lang="en-US" dirty="0"/>
          </a:p>
        </p:txBody>
      </p:sp>
    </p:spTree>
    <p:extLst>
      <p:ext uri="{BB962C8B-B14F-4D97-AF65-F5344CB8AC3E}">
        <p14:creationId xmlns:p14="http://schemas.microsoft.com/office/powerpoint/2010/main" val="1227741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1FED5-A22E-6544-BB16-D627855766C6}"/>
              </a:ext>
            </a:extLst>
          </p:cNvPr>
          <p:cNvSpPr>
            <a:spLocks noGrp="1"/>
          </p:cNvSpPr>
          <p:nvPr>
            <p:ph type="title"/>
          </p:nvPr>
        </p:nvSpPr>
        <p:spPr/>
        <p:txBody>
          <a:bodyPr/>
          <a:lstStyle/>
          <a:p>
            <a:r>
              <a:rPr lang="en-US" dirty="0"/>
              <a:t>Technical Challenge</a:t>
            </a:r>
          </a:p>
        </p:txBody>
      </p:sp>
      <p:sp>
        <p:nvSpPr>
          <p:cNvPr id="3" name="Content Placeholder 2">
            <a:extLst>
              <a:ext uri="{FF2B5EF4-FFF2-40B4-BE49-F238E27FC236}">
                <a16:creationId xmlns:a16="http://schemas.microsoft.com/office/drawing/2014/main" id="{BD7F811B-CDB5-E744-8D3A-AE8A77F1296F}"/>
              </a:ext>
            </a:extLst>
          </p:cNvPr>
          <p:cNvSpPr>
            <a:spLocks noGrp="1"/>
          </p:cNvSpPr>
          <p:nvPr>
            <p:ph idx="1"/>
          </p:nvPr>
        </p:nvSpPr>
        <p:spPr/>
        <p:txBody>
          <a:bodyPr/>
          <a:lstStyle/>
          <a:p>
            <a:r>
              <a:rPr lang="en-US" dirty="0"/>
              <a:t>Dynamic Useful android application.</a:t>
            </a:r>
          </a:p>
          <a:p>
            <a:r>
              <a:rPr lang="en-US" dirty="0"/>
              <a:t>Well setup with Firebase.</a:t>
            </a:r>
          </a:p>
          <a:p>
            <a:r>
              <a:rPr lang="en-US" dirty="0"/>
              <a:t>Python Script and language.</a:t>
            </a:r>
          </a:p>
          <a:p>
            <a:r>
              <a:rPr lang="en-US" dirty="0"/>
              <a:t>External APIs</a:t>
            </a:r>
          </a:p>
          <a:p>
            <a:r>
              <a:rPr lang="en-US" dirty="0"/>
              <a:t>Implementing process of Relays, Circuit and wire. </a:t>
            </a:r>
          </a:p>
          <a:p>
            <a:r>
              <a:rPr lang="en-US" dirty="0"/>
              <a:t>Performance in Seamless manner.</a:t>
            </a:r>
          </a:p>
          <a:p>
            <a:r>
              <a:rPr lang="en-US" dirty="0"/>
              <a:t>App should be error free.</a:t>
            </a:r>
          </a:p>
          <a:p>
            <a:r>
              <a:rPr lang="en-US" dirty="0"/>
              <a:t>Knowledge about wire, board and networking.</a:t>
            </a:r>
          </a:p>
        </p:txBody>
      </p:sp>
    </p:spTree>
    <p:extLst>
      <p:ext uri="{BB962C8B-B14F-4D97-AF65-F5344CB8AC3E}">
        <p14:creationId xmlns:p14="http://schemas.microsoft.com/office/powerpoint/2010/main" val="692540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F2BBD-34CA-9A49-825A-71B241DB83E8}"/>
              </a:ext>
            </a:extLst>
          </p:cNvPr>
          <p:cNvSpPr>
            <a:spLocks noGrp="1"/>
          </p:cNvSpPr>
          <p:nvPr>
            <p:ph type="title"/>
          </p:nvPr>
        </p:nvSpPr>
        <p:spPr>
          <a:xfrm>
            <a:off x="3070030" y="99570"/>
            <a:ext cx="7514843" cy="973191"/>
          </a:xfrm>
        </p:spPr>
        <p:txBody>
          <a:bodyPr vert="horz" lIns="91440" tIns="45720" rIns="91440" bIns="45720" rtlCol="0" anchor="b">
            <a:normAutofit/>
          </a:bodyPr>
          <a:lstStyle/>
          <a:p>
            <a:r>
              <a:rPr lang="en-US" sz="4800" dirty="0">
                <a:solidFill>
                  <a:srgbClr val="0070C0"/>
                </a:solidFill>
              </a:rPr>
              <a:t>System Usability Scale </a:t>
            </a:r>
          </a:p>
        </p:txBody>
      </p:sp>
      <p:pic>
        <p:nvPicPr>
          <p:cNvPr id="8" name="Content Placeholder 4" descr="A screenshot of a cell phone&#13;&#10;&#13;&#10;Description automatically generated">
            <a:extLst>
              <a:ext uri="{FF2B5EF4-FFF2-40B4-BE49-F238E27FC236}">
                <a16:creationId xmlns:a16="http://schemas.microsoft.com/office/drawing/2014/main" id="{6F2485EC-99B5-BA4D-BBC4-45EBE3836C86}"/>
              </a:ext>
            </a:extLst>
          </p:cNvPr>
          <p:cNvPicPr>
            <a:picLocks noChangeAspect="1"/>
          </p:cNvPicPr>
          <p:nvPr/>
        </p:nvPicPr>
        <p:blipFill rotWithShape="1">
          <a:blip r:embed="rId2"/>
          <a:srcRect r="4559" b="-2"/>
          <a:stretch/>
        </p:blipFill>
        <p:spPr>
          <a:xfrm>
            <a:off x="2573314" y="1078406"/>
            <a:ext cx="5531596" cy="5680024"/>
          </a:xfrm>
          <a:prstGeom prst="rect">
            <a:avLst/>
          </a:prstGeom>
        </p:spPr>
      </p:pic>
    </p:spTree>
    <p:extLst>
      <p:ext uri="{BB962C8B-B14F-4D97-AF65-F5344CB8AC3E}">
        <p14:creationId xmlns:p14="http://schemas.microsoft.com/office/powerpoint/2010/main" val="3497551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75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0457-4736-F548-82BD-BA438E8685DE}"/>
              </a:ext>
            </a:extLst>
          </p:cNvPr>
          <p:cNvSpPr>
            <a:spLocks noGrp="1"/>
          </p:cNvSpPr>
          <p:nvPr>
            <p:ph type="title"/>
          </p:nvPr>
        </p:nvSpPr>
        <p:spPr>
          <a:xfrm>
            <a:off x="2851532" y="4687"/>
            <a:ext cx="8794748" cy="1162423"/>
          </a:xfrm>
        </p:spPr>
        <p:txBody>
          <a:bodyPr vert="horz" lIns="91440" tIns="45720" rIns="91440" bIns="45720" rtlCol="0" anchor="b">
            <a:normAutofit/>
          </a:bodyPr>
          <a:lstStyle/>
          <a:p>
            <a:r>
              <a:rPr lang="en-US" sz="5400" dirty="0"/>
              <a:t>Project Plan </a:t>
            </a:r>
          </a:p>
        </p:txBody>
      </p:sp>
      <p:pic>
        <p:nvPicPr>
          <p:cNvPr id="4" name="Picture 3">
            <a:extLst>
              <a:ext uri="{FF2B5EF4-FFF2-40B4-BE49-F238E27FC236}">
                <a16:creationId xmlns:a16="http://schemas.microsoft.com/office/drawing/2014/main" id="{487B1F26-A4C7-494B-802E-42CD9743F6BD}"/>
              </a:ext>
            </a:extLst>
          </p:cNvPr>
          <p:cNvPicPr/>
          <p:nvPr/>
        </p:nvPicPr>
        <p:blipFill rotWithShape="1">
          <a:blip r:embed="rId2">
            <a:extLst>
              <a:ext uri="{28A0092B-C50C-407E-A947-70E740481C1C}">
                <a14:useLocalDpi xmlns:a14="http://schemas.microsoft.com/office/drawing/2010/main" val="0"/>
              </a:ext>
            </a:extLst>
          </a:blip>
          <a:srcRect t="-9803" b="-9803"/>
          <a:stretch/>
        </p:blipFill>
        <p:spPr>
          <a:xfrm>
            <a:off x="2196214" y="1314450"/>
            <a:ext cx="4840691" cy="4714919"/>
          </a:xfrm>
          <a:prstGeom prst="rect">
            <a:avLst/>
          </a:prstGeom>
        </p:spPr>
      </p:pic>
      <p:pic>
        <p:nvPicPr>
          <p:cNvPr id="38" name="Picture 37">
            <a:extLst>
              <a:ext uri="{FF2B5EF4-FFF2-40B4-BE49-F238E27FC236}">
                <a16:creationId xmlns:a16="http://schemas.microsoft.com/office/drawing/2014/main" id="{C0819CBA-E099-4047-9C2C-6E9B5A59C1F3}"/>
              </a:ext>
            </a:extLst>
          </p:cNvPr>
          <p:cNvPicPr/>
          <p:nvPr/>
        </p:nvPicPr>
        <p:blipFill rotWithShape="1">
          <a:blip r:embed="rId2">
            <a:extLst>
              <a:ext uri="{28A0092B-C50C-407E-A947-70E740481C1C}">
                <a14:useLocalDpi xmlns:a14="http://schemas.microsoft.com/office/drawing/2010/main" val="0"/>
              </a:ext>
            </a:extLst>
          </a:blip>
          <a:srcRect t="-19300" b="-19300"/>
          <a:stretch/>
        </p:blipFill>
        <p:spPr>
          <a:xfrm>
            <a:off x="7055955" y="952500"/>
            <a:ext cx="4840690" cy="5413585"/>
          </a:xfrm>
          <a:prstGeom prst="rect">
            <a:avLst/>
          </a:prstGeom>
        </p:spPr>
      </p:pic>
    </p:spTree>
    <p:extLst>
      <p:ext uri="{BB962C8B-B14F-4D97-AF65-F5344CB8AC3E}">
        <p14:creationId xmlns:p14="http://schemas.microsoft.com/office/powerpoint/2010/main" val="1025885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6A543-3369-C840-947D-00BF4F482F31}"/>
              </a:ext>
            </a:extLst>
          </p:cNvPr>
          <p:cNvSpPr>
            <a:spLocks noGrp="1"/>
          </p:cNvSpPr>
          <p:nvPr>
            <p:ph type="title"/>
          </p:nvPr>
        </p:nvSpPr>
        <p:spPr/>
        <p:txBody>
          <a:bodyPr/>
          <a:lstStyle/>
          <a:p>
            <a:r>
              <a:rPr lang="en-US" dirty="0"/>
              <a:t>Future of Smart Home</a:t>
            </a:r>
          </a:p>
        </p:txBody>
      </p:sp>
      <p:pic>
        <p:nvPicPr>
          <p:cNvPr id="5" name="Content Placeholder 4" descr="A picture containing person, monitor&#13;&#10;&#13;&#10;Description automatically generated">
            <a:extLst>
              <a:ext uri="{FF2B5EF4-FFF2-40B4-BE49-F238E27FC236}">
                <a16:creationId xmlns:a16="http://schemas.microsoft.com/office/drawing/2014/main" id="{22FB9561-CEB4-6648-83EE-4F1D9A7BF46B}"/>
              </a:ext>
            </a:extLst>
          </p:cNvPr>
          <p:cNvPicPr>
            <a:picLocks noGrp="1" noChangeAspect="1"/>
          </p:cNvPicPr>
          <p:nvPr>
            <p:ph idx="1"/>
          </p:nvPr>
        </p:nvPicPr>
        <p:blipFill>
          <a:blip r:embed="rId2"/>
          <a:stretch>
            <a:fillRect/>
          </a:stretch>
        </p:blipFill>
        <p:spPr>
          <a:xfrm>
            <a:off x="3056585" y="1894502"/>
            <a:ext cx="7605712" cy="4278213"/>
          </a:xfrm>
        </p:spPr>
      </p:pic>
      <p:sp>
        <p:nvSpPr>
          <p:cNvPr id="6" name="TextBox 5">
            <a:extLst>
              <a:ext uri="{FF2B5EF4-FFF2-40B4-BE49-F238E27FC236}">
                <a16:creationId xmlns:a16="http://schemas.microsoft.com/office/drawing/2014/main" id="{2B183E82-BBEF-D840-A821-5ED300DEADAD}"/>
              </a:ext>
            </a:extLst>
          </p:cNvPr>
          <p:cNvSpPr txBox="1"/>
          <p:nvPr/>
        </p:nvSpPr>
        <p:spPr>
          <a:xfrm>
            <a:off x="3000777" y="6284567"/>
            <a:ext cx="12708586" cy="276999"/>
          </a:xfrm>
          <a:prstGeom prst="rect">
            <a:avLst/>
          </a:prstGeom>
          <a:noFill/>
        </p:spPr>
        <p:txBody>
          <a:bodyPr wrap="square" rtlCol="0">
            <a:spAutoFit/>
          </a:bodyPr>
          <a:lstStyle/>
          <a:p>
            <a:r>
              <a:rPr lang="en-US" sz="1200" u="sng" dirty="0">
                <a:solidFill>
                  <a:schemeClr val="accent3">
                    <a:lumMod val="75000"/>
                  </a:schemeClr>
                </a:solidFill>
                <a:hlinkClick r:id="rId3">
                  <a:extLst>
                    <a:ext uri="{A12FA001-AC4F-418D-AE19-62706E023703}">
                      <ahyp:hlinkClr xmlns:ahyp="http://schemas.microsoft.com/office/drawing/2018/hyperlinkcolor" val="tx"/>
                    </a:ext>
                  </a:extLst>
                </a:hlinkClick>
              </a:rPr>
              <a:t>Cited : (https://www.euractiv.com/section/energy/opinion/</a:t>
            </a:r>
            <a:r>
              <a:rPr lang="en-US" sz="1200" u="sng" dirty="0">
                <a:solidFill>
                  <a:schemeClr val="accent3">
                    <a:lumMod val="75000"/>
                  </a:schemeClr>
                </a:solidFill>
              </a:rPr>
              <a:t>are-we-there-yet-current-state-of-the-smart-home-market/)</a:t>
            </a:r>
          </a:p>
        </p:txBody>
      </p:sp>
    </p:spTree>
    <p:extLst>
      <p:ext uri="{BB962C8B-B14F-4D97-AF65-F5344CB8AC3E}">
        <p14:creationId xmlns:p14="http://schemas.microsoft.com/office/powerpoint/2010/main" val="3094585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B67EA-793D-C94F-9DDE-A9902D1AF1EB}"/>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E9D5E365-9406-1F4D-B209-91E74D7B9AC8}"/>
              </a:ext>
            </a:extLst>
          </p:cNvPr>
          <p:cNvSpPr>
            <a:spLocks noGrp="1"/>
          </p:cNvSpPr>
          <p:nvPr>
            <p:ph idx="1"/>
          </p:nvPr>
        </p:nvSpPr>
        <p:spPr/>
        <p:txBody>
          <a:bodyPr/>
          <a:lstStyle/>
          <a:p>
            <a:r>
              <a:rPr lang="en-US" dirty="0">
                <a:hlinkClick r:id="rId2"/>
              </a:rPr>
              <a:t>https://github.com/</a:t>
            </a:r>
            <a:endParaRPr lang="en-US" dirty="0"/>
          </a:p>
          <a:p>
            <a:endParaRPr lang="en-US" dirty="0"/>
          </a:p>
        </p:txBody>
      </p:sp>
    </p:spTree>
    <p:extLst>
      <p:ext uri="{BB962C8B-B14F-4D97-AF65-F5344CB8AC3E}">
        <p14:creationId xmlns:p14="http://schemas.microsoft.com/office/powerpoint/2010/main" val="1463919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D8A4A-CA39-4147-9220-0E7798EDBB7C}"/>
              </a:ext>
            </a:extLst>
          </p:cNvPr>
          <p:cNvSpPr>
            <a:spLocks noGrp="1"/>
          </p:cNvSpPr>
          <p:nvPr>
            <p:ph type="title"/>
          </p:nvPr>
        </p:nvSpPr>
        <p:spPr>
          <a:xfrm>
            <a:off x="3563133" y="3429000"/>
            <a:ext cx="6126073" cy="1294842"/>
          </a:xfrm>
        </p:spPr>
        <p:txBody>
          <a:bodyPr>
            <a:noAutofit/>
          </a:bodyPr>
          <a:lstStyle/>
          <a:p>
            <a:r>
              <a:rPr lang="en-US" sz="7200" dirty="0">
                <a:solidFill>
                  <a:schemeClr val="accent6">
                    <a:lumMod val="50000"/>
                  </a:schemeClr>
                </a:solidFill>
              </a:rPr>
              <a:t>Thank you		  </a:t>
            </a:r>
          </a:p>
        </p:txBody>
      </p:sp>
      <p:sp>
        <p:nvSpPr>
          <p:cNvPr id="4" name="Smiley Face 3">
            <a:extLst>
              <a:ext uri="{FF2B5EF4-FFF2-40B4-BE49-F238E27FC236}">
                <a16:creationId xmlns:a16="http://schemas.microsoft.com/office/drawing/2014/main" id="{4AD88877-191F-F04A-BB1E-814F7959B13F}"/>
              </a:ext>
            </a:extLst>
          </p:cNvPr>
          <p:cNvSpPr/>
          <p:nvPr/>
        </p:nvSpPr>
        <p:spPr>
          <a:xfrm>
            <a:off x="8267700" y="3524250"/>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2671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DF58-5490-2F4E-9D75-12EC70F3851D}"/>
              </a:ext>
            </a:extLst>
          </p:cNvPr>
          <p:cNvSpPr>
            <a:spLocks noGrp="1"/>
          </p:cNvSpPr>
          <p:nvPr>
            <p:ph type="title"/>
          </p:nvPr>
        </p:nvSpPr>
        <p:spPr/>
        <p:txBody>
          <a:bodyPr/>
          <a:lstStyle/>
          <a:p>
            <a:r>
              <a:rPr lang="en-US" dirty="0"/>
              <a:t>Project Idea</a:t>
            </a:r>
          </a:p>
        </p:txBody>
      </p:sp>
      <p:sp>
        <p:nvSpPr>
          <p:cNvPr id="3" name="Content Placeholder 2">
            <a:extLst>
              <a:ext uri="{FF2B5EF4-FFF2-40B4-BE49-F238E27FC236}">
                <a16:creationId xmlns:a16="http://schemas.microsoft.com/office/drawing/2014/main" id="{AC74D5AD-46C3-3848-BE57-43A12C5E38CC}"/>
              </a:ext>
            </a:extLst>
          </p:cNvPr>
          <p:cNvSpPr>
            <a:spLocks noGrp="1"/>
          </p:cNvSpPr>
          <p:nvPr>
            <p:ph idx="1"/>
          </p:nvPr>
        </p:nvSpPr>
        <p:spPr/>
        <p:txBody>
          <a:bodyPr>
            <a:normAutofit/>
          </a:bodyPr>
          <a:lstStyle/>
          <a:p>
            <a:r>
              <a:rPr lang="en-US" dirty="0"/>
              <a:t>This System is about Smart Home System. </a:t>
            </a:r>
          </a:p>
          <a:p>
            <a:r>
              <a:rPr lang="en-US" dirty="0"/>
              <a:t>Internet will play major role for this system where things are connected.</a:t>
            </a:r>
          </a:p>
          <a:p>
            <a:r>
              <a:rPr lang="en-US" dirty="0"/>
              <a:t>System will control over home appliances via mobile application.</a:t>
            </a:r>
          </a:p>
          <a:p>
            <a:r>
              <a:rPr lang="en-US" dirty="0"/>
              <a:t>Users can simply control their home by downloading its app on their phone.</a:t>
            </a:r>
          </a:p>
          <a:p>
            <a:r>
              <a:rPr lang="en-US" dirty="0"/>
              <a:t>Application will be available on Google Store.</a:t>
            </a:r>
          </a:p>
          <a:p>
            <a:r>
              <a:rPr lang="en-US" dirty="0"/>
              <a:t>Where Sensors will be interact with Raspberry Pi.</a:t>
            </a:r>
          </a:p>
          <a:p>
            <a:r>
              <a:rPr lang="en-US" dirty="0"/>
              <a:t>It will control switches and door.</a:t>
            </a:r>
          </a:p>
          <a:p>
            <a:r>
              <a:rPr lang="en-US" dirty="0"/>
              <a:t>It will show the result of Home temperature and humidity.</a:t>
            </a:r>
          </a:p>
          <a:p>
            <a:r>
              <a:rPr lang="en-US" dirty="0"/>
              <a:t>It is a Long Term Project to follow.</a:t>
            </a:r>
          </a:p>
        </p:txBody>
      </p:sp>
    </p:spTree>
    <p:extLst>
      <p:ext uri="{BB962C8B-B14F-4D97-AF65-F5344CB8AC3E}">
        <p14:creationId xmlns:p14="http://schemas.microsoft.com/office/powerpoint/2010/main" val="245260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617F-4592-A549-B568-71103453F488}"/>
              </a:ext>
            </a:extLst>
          </p:cNvPr>
          <p:cNvSpPr>
            <a:spLocks noGrp="1"/>
          </p:cNvSpPr>
          <p:nvPr>
            <p:ph type="title"/>
          </p:nvPr>
        </p:nvSpPr>
        <p:spPr/>
        <p:txBody>
          <a:bodyPr/>
          <a:lstStyle/>
          <a:p>
            <a:r>
              <a:rPr lang="en-US" dirty="0"/>
              <a:t>Background Of Smart Home System</a:t>
            </a:r>
          </a:p>
        </p:txBody>
      </p:sp>
      <p:sp>
        <p:nvSpPr>
          <p:cNvPr id="3" name="Content Placeholder 2">
            <a:extLst>
              <a:ext uri="{FF2B5EF4-FFF2-40B4-BE49-F238E27FC236}">
                <a16:creationId xmlns:a16="http://schemas.microsoft.com/office/drawing/2014/main" id="{5D8F7C43-4148-3C41-B5D7-D92DB61C9EE0}"/>
              </a:ext>
            </a:extLst>
          </p:cNvPr>
          <p:cNvSpPr>
            <a:spLocks noGrp="1"/>
          </p:cNvSpPr>
          <p:nvPr>
            <p:ph idx="1"/>
          </p:nvPr>
        </p:nvSpPr>
        <p:spPr/>
        <p:txBody>
          <a:bodyPr/>
          <a:lstStyle/>
          <a:p>
            <a:r>
              <a:rPr lang="en-US" dirty="0"/>
              <a:t>System for the new generation.</a:t>
            </a:r>
          </a:p>
          <a:p>
            <a:r>
              <a:rPr lang="en-US" dirty="0"/>
              <a:t>Who willing their home smart in affordable cost.</a:t>
            </a:r>
          </a:p>
          <a:p>
            <a:r>
              <a:rPr lang="en-US" dirty="0"/>
              <a:t>This home appliances automation system will be more customize, effective and secure.</a:t>
            </a:r>
            <a:r>
              <a:rPr lang="en-IE" dirty="0"/>
              <a:t> </a:t>
            </a:r>
          </a:p>
          <a:p>
            <a:r>
              <a:rPr lang="en-IE" dirty="0"/>
              <a:t>At the moment, There are Numbers of System available that cost a lot with one or two functionality.</a:t>
            </a:r>
          </a:p>
          <a:p>
            <a:r>
              <a:rPr lang="en-IE" dirty="0"/>
              <a:t>That High-end Home can be afford by those who willing to spend more.</a:t>
            </a:r>
          </a:p>
          <a:p>
            <a:endParaRPr lang="en-US" dirty="0"/>
          </a:p>
        </p:txBody>
      </p:sp>
    </p:spTree>
    <p:extLst>
      <p:ext uri="{BB962C8B-B14F-4D97-AF65-F5344CB8AC3E}">
        <p14:creationId xmlns:p14="http://schemas.microsoft.com/office/powerpoint/2010/main" val="49794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51FE-CB39-0742-BA8A-68061E078F6E}"/>
              </a:ext>
            </a:extLst>
          </p:cNvPr>
          <p:cNvSpPr>
            <a:spLocks noGrp="1"/>
          </p:cNvSpPr>
          <p:nvPr>
            <p:ph type="title"/>
          </p:nvPr>
        </p:nvSpPr>
        <p:spPr>
          <a:xfrm>
            <a:off x="2039133" y="204105"/>
            <a:ext cx="8911687" cy="1280890"/>
          </a:xfrm>
        </p:spPr>
        <p:txBody>
          <a:bodyPr/>
          <a:lstStyle/>
          <a:p>
            <a:r>
              <a:rPr lang="en-US" dirty="0"/>
              <a:t>Background Of Smart Home System</a:t>
            </a:r>
          </a:p>
        </p:txBody>
      </p:sp>
      <p:pic>
        <p:nvPicPr>
          <p:cNvPr id="5" name="Content Placeholder 4">
            <a:extLst>
              <a:ext uri="{FF2B5EF4-FFF2-40B4-BE49-F238E27FC236}">
                <a16:creationId xmlns:a16="http://schemas.microsoft.com/office/drawing/2014/main" id="{73DBA457-08A8-E54A-94BC-EEBB1FD053E9}"/>
              </a:ext>
            </a:extLst>
          </p:cNvPr>
          <p:cNvPicPr>
            <a:picLocks noGrp="1" noChangeAspect="1"/>
          </p:cNvPicPr>
          <p:nvPr>
            <p:ph idx="1"/>
          </p:nvPr>
        </p:nvPicPr>
        <p:blipFill>
          <a:blip r:embed="rId2"/>
          <a:stretch>
            <a:fillRect/>
          </a:stretch>
        </p:blipFill>
        <p:spPr>
          <a:xfrm>
            <a:off x="2743200" y="1905000"/>
            <a:ext cx="9020175" cy="4108450"/>
          </a:xfrm>
        </p:spPr>
      </p:pic>
      <p:sp>
        <p:nvSpPr>
          <p:cNvPr id="8" name="TextBox 7">
            <a:extLst>
              <a:ext uri="{FF2B5EF4-FFF2-40B4-BE49-F238E27FC236}">
                <a16:creationId xmlns:a16="http://schemas.microsoft.com/office/drawing/2014/main" id="{EFB7BC72-8B9B-D741-BC79-4F6D5776DF56}"/>
              </a:ext>
            </a:extLst>
          </p:cNvPr>
          <p:cNvSpPr txBox="1"/>
          <p:nvPr/>
        </p:nvSpPr>
        <p:spPr>
          <a:xfrm>
            <a:off x="5125019" y="6376896"/>
            <a:ext cx="6638356" cy="276999"/>
          </a:xfrm>
          <a:prstGeom prst="rect">
            <a:avLst/>
          </a:prstGeom>
          <a:noFill/>
        </p:spPr>
        <p:txBody>
          <a:bodyPr wrap="none" rtlCol="0">
            <a:spAutoFit/>
          </a:bodyPr>
          <a:lstStyle/>
          <a:p>
            <a:r>
              <a:rPr lang="en-US" sz="1200" dirty="0"/>
              <a:t>Cited by : (https://</a:t>
            </a:r>
            <a:r>
              <a:rPr lang="en-US" sz="1200" dirty="0" err="1"/>
              <a:t>www.statista.com</a:t>
            </a:r>
            <a:r>
              <a:rPr lang="en-US" sz="1200" dirty="0"/>
              <a:t>/statistics/682204/global-smart-home-market-size/)</a:t>
            </a:r>
          </a:p>
        </p:txBody>
      </p:sp>
      <p:sp>
        <p:nvSpPr>
          <p:cNvPr id="10" name="TextBox 9">
            <a:extLst>
              <a:ext uri="{FF2B5EF4-FFF2-40B4-BE49-F238E27FC236}">
                <a16:creationId xmlns:a16="http://schemas.microsoft.com/office/drawing/2014/main" id="{4F17FB2F-0A8E-B342-9677-9ABA51523336}"/>
              </a:ext>
            </a:extLst>
          </p:cNvPr>
          <p:cNvSpPr txBox="1"/>
          <p:nvPr/>
        </p:nvSpPr>
        <p:spPr>
          <a:xfrm>
            <a:off x="1618272" y="981670"/>
            <a:ext cx="10726013" cy="923330"/>
          </a:xfrm>
          <a:prstGeom prst="rect">
            <a:avLst/>
          </a:prstGeom>
          <a:noFill/>
        </p:spPr>
        <p:txBody>
          <a:bodyPr wrap="none" rtlCol="0">
            <a:spAutoFit/>
          </a:bodyPr>
          <a:lstStyle/>
          <a:p>
            <a:r>
              <a:rPr lang="en-IE" b="1" dirty="0"/>
              <a:t>Forecast market size of the global smart home market from 2016 to 2022 (in billion U.S. dollars)*</a:t>
            </a:r>
            <a:endParaRPr lang="en-IE" dirty="0"/>
          </a:p>
          <a:p>
            <a:endParaRPr lang="en-IE" dirty="0"/>
          </a:p>
          <a:p>
            <a:endParaRPr lang="en-US" dirty="0"/>
          </a:p>
        </p:txBody>
      </p:sp>
    </p:spTree>
    <p:extLst>
      <p:ext uri="{BB962C8B-B14F-4D97-AF65-F5344CB8AC3E}">
        <p14:creationId xmlns:p14="http://schemas.microsoft.com/office/powerpoint/2010/main" val="2457160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CC31-4AA0-5E4B-868D-6F5A1B72596F}"/>
              </a:ext>
            </a:extLst>
          </p:cNvPr>
          <p:cNvSpPr>
            <a:spLocks noGrp="1"/>
          </p:cNvSpPr>
          <p:nvPr>
            <p:ph type="title"/>
          </p:nvPr>
        </p:nvSpPr>
        <p:spPr/>
        <p:txBody>
          <a:bodyPr/>
          <a:lstStyle/>
          <a:p>
            <a:r>
              <a:rPr lang="en-US" dirty="0"/>
              <a:t>Technical Approaches and Details</a:t>
            </a:r>
          </a:p>
        </p:txBody>
      </p:sp>
      <p:sp>
        <p:nvSpPr>
          <p:cNvPr id="3" name="Content Placeholder 2">
            <a:extLst>
              <a:ext uri="{FF2B5EF4-FFF2-40B4-BE49-F238E27FC236}">
                <a16:creationId xmlns:a16="http://schemas.microsoft.com/office/drawing/2014/main" id="{9A6E402F-D1E6-8847-B972-5CF040AF7066}"/>
              </a:ext>
            </a:extLst>
          </p:cNvPr>
          <p:cNvSpPr>
            <a:spLocks noGrp="1"/>
          </p:cNvSpPr>
          <p:nvPr>
            <p:ph idx="1"/>
          </p:nvPr>
        </p:nvSpPr>
        <p:spPr>
          <a:xfrm>
            <a:off x="2589212" y="1619250"/>
            <a:ext cx="8915400" cy="4291972"/>
          </a:xfrm>
        </p:spPr>
        <p:txBody>
          <a:bodyPr/>
          <a:lstStyle/>
          <a:p>
            <a:r>
              <a:rPr lang="en-US" dirty="0"/>
              <a:t>Android application has authentication mechanism by Firebase that allows users to login and logout.</a:t>
            </a:r>
          </a:p>
          <a:p>
            <a:r>
              <a:rPr lang="en-US" dirty="0"/>
              <a:t>Data will be stored into the Firebase Database.</a:t>
            </a:r>
          </a:p>
          <a:p>
            <a:r>
              <a:rPr lang="en-US" dirty="0"/>
              <a:t>Raspberry Pi will work on Raspbian OS.</a:t>
            </a:r>
          </a:p>
          <a:p>
            <a:r>
              <a:rPr lang="en-US" dirty="0"/>
              <a:t>Scripting code will be on Python.</a:t>
            </a:r>
          </a:p>
          <a:p>
            <a:r>
              <a:rPr lang="en-US" dirty="0"/>
              <a:t>Sensors will be evaluate data and send that to cloud storage.</a:t>
            </a:r>
          </a:p>
          <a:p>
            <a:r>
              <a:rPr lang="en-US" dirty="0"/>
              <a:t>Data will fetched on JSON format into the application</a:t>
            </a:r>
          </a:p>
          <a:p>
            <a:r>
              <a:rPr lang="en-US" dirty="0"/>
              <a:t>Android Studio IDE will be used to create an application.</a:t>
            </a:r>
          </a:p>
          <a:p>
            <a:endParaRPr lang="en-US" dirty="0"/>
          </a:p>
          <a:p>
            <a:endParaRPr lang="en-US" dirty="0"/>
          </a:p>
        </p:txBody>
      </p:sp>
    </p:spTree>
    <p:extLst>
      <p:ext uri="{BB962C8B-B14F-4D97-AF65-F5344CB8AC3E}">
        <p14:creationId xmlns:p14="http://schemas.microsoft.com/office/powerpoint/2010/main" val="781519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3F43-F58F-584B-83E5-9DA87D7B0B30}"/>
              </a:ext>
            </a:extLst>
          </p:cNvPr>
          <p:cNvSpPr>
            <a:spLocks noGrp="1"/>
          </p:cNvSpPr>
          <p:nvPr>
            <p:ph type="title"/>
          </p:nvPr>
        </p:nvSpPr>
        <p:spPr/>
        <p:txBody>
          <a:bodyPr/>
          <a:lstStyle/>
          <a:p>
            <a:r>
              <a:rPr lang="en-US" dirty="0"/>
              <a:t>Functionality and Goals of Project.</a:t>
            </a:r>
          </a:p>
        </p:txBody>
      </p:sp>
      <p:sp>
        <p:nvSpPr>
          <p:cNvPr id="3" name="Content Placeholder 2">
            <a:extLst>
              <a:ext uri="{FF2B5EF4-FFF2-40B4-BE49-F238E27FC236}">
                <a16:creationId xmlns:a16="http://schemas.microsoft.com/office/drawing/2014/main" id="{FC9FD3DC-1778-6549-8688-B2486D7132B4}"/>
              </a:ext>
            </a:extLst>
          </p:cNvPr>
          <p:cNvSpPr>
            <a:spLocks noGrp="1"/>
          </p:cNvSpPr>
          <p:nvPr>
            <p:ph idx="1"/>
          </p:nvPr>
        </p:nvSpPr>
        <p:spPr/>
        <p:txBody>
          <a:bodyPr/>
          <a:lstStyle/>
          <a:p>
            <a:pPr lvl="0"/>
            <a:r>
              <a:rPr lang="en-US" dirty="0"/>
              <a:t>Enable to check the current status of temperature and Humidity</a:t>
            </a:r>
            <a:endParaRPr lang="en-IE" dirty="0"/>
          </a:p>
          <a:p>
            <a:pPr lvl="0"/>
            <a:r>
              <a:rPr lang="en-US" dirty="0"/>
              <a:t>Enable to off the different light over the home</a:t>
            </a:r>
            <a:endParaRPr lang="en-IE" dirty="0"/>
          </a:p>
          <a:p>
            <a:pPr lvl="0"/>
            <a:r>
              <a:rPr lang="en-US" dirty="0"/>
              <a:t>Enable to control other home appliances like cooler / heater.</a:t>
            </a:r>
            <a:endParaRPr lang="en-IE" dirty="0"/>
          </a:p>
          <a:p>
            <a:pPr lvl="0"/>
            <a:r>
              <a:rPr lang="en-US" dirty="0"/>
              <a:t>Customization user account and update password to make it more secure.</a:t>
            </a:r>
            <a:endParaRPr lang="en-IE" dirty="0"/>
          </a:p>
          <a:p>
            <a:pPr lvl="0"/>
            <a:r>
              <a:rPr lang="en-US" dirty="0"/>
              <a:t>Access to control door to lock and unlock.</a:t>
            </a:r>
          </a:p>
          <a:p>
            <a:pPr lvl="0"/>
            <a:r>
              <a:rPr lang="en-US" dirty="0"/>
              <a:t>Moreover, provide enhance experience to the Customers.</a:t>
            </a:r>
            <a:endParaRPr lang="en-IE" dirty="0"/>
          </a:p>
          <a:p>
            <a:pPr marL="0" indent="0">
              <a:buNone/>
            </a:pPr>
            <a:endParaRPr lang="en-US" dirty="0"/>
          </a:p>
        </p:txBody>
      </p:sp>
    </p:spTree>
    <p:extLst>
      <p:ext uri="{BB962C8B-B14F-4D97-AF65-F5344CB8AC3E}">
        <p14:creationId xmlns:p14="http://schemas.microsoft.com/office/powerpoint/2010/main" val="1749086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666EC-C8E3-6B45-8490-DB37E9ECE289}"/>
              </a:ext>
            </a:extLst>
          </p:cNvPr>
          <p:cNvSpPr>
            <a:spLocks noGrp="1"/>
          </p:cNvSpPr>
          <p:nvPr>
            <p:ph type="title"/>
          </p:nvPr>
        </p:nvSpPr>
        <p:spPr>
          <a:xfrm>
            <a:off x="2913103" y="3242442"/>
            <a:ext cx="6628464" cy="641473"/>
          </a:xfrm>
        </p:spPr>
        <p:txBody>
          <a:bodyPr/>
          <a:lstStyle/>
          <a:p>
            <a:r>
              <a:rPr lang="en-US" dirty="0"/>
              <a:t>Disadvantages</a:t>
            </a:r>
          </a:p>
        </p:txBody>
      </p:sp>
      <p:sp>
        <p:nvSpPr>
          <p:cNvPr id="3" name="Content Placeholder 2">
            <a:extLst>
              <a:ext uri="{FF2B5EF4-FFF2-40B4-BE49-F238E27FC236}">
                <a16:creationId xmlns:a16="http://schemas.microsoft.com/office/drawing/2014/main" id="{33288304-D087-7F4E-A2C6-596B4A25C49D}"/>
              </a:ext>
            </a:extLst>
          </p:cNvPr>
          <p:cNvSpPr>
            <a:spLocks noGrp="1"/>
          </p:cNvSpPr>
          <p:nvPr>
            <p:ph idx="1"/>
          </p:nvPr>
        </p:nvSpPr>
        <p:spPr>
          <a:xfrm>
            <a:off x="3102881" y="3919331"/>
            <a:ext cx="5829084" cy="2162159"/>
          </a:xfrm>
        </p:spPr>
        <p:txBody>
          <a:bodyPr>
            <a:normAutofit/>
          </a:bodyPr>
          <a:lstStyle/>
          <a:p>
            <a:r>
              <a:rPr lang="en-US" dirty="0"/>
              <a:t>Costly to install in home</a:t>
            </a:r>
          </a:p>
          <a:p>
            <a:r>
              <a:rPr lang="en-US" dirty="0"/>
              <a:t>Customer must learn about system to use it.</a:t>
            </a:r>
          </a:p>
          <a:p>
            <a:r>
              <a:rPr lang="en-US" dirty="0"/>
              <a:t>Currently working with the few things/appliances</a:t>
            </a:r>
          </a:p>
          <a:p>
            <a:r>
              <a:rPr lang="en-US" dirty="0"/>
              <a:t>If system crashed, only engineer can maintain.</a:t>
            </a:r>
          </a:p>
        </p:txBody>
      </p:sp>
      <p:sp>
        <p:nvSpPr>
          <p:cNvPr id="4" name="Title 1">
            <a:extLst>
              <a:ext uri="{FF2B5EF4-FFF2-40B4-BE49-F238E27FC236}">
                <a16:creationId xmlns:a16="http://schemas.microsoft.com/office/drawing/2014/main" id="{E13F2CF8-6D52-C249-85F7-337F8BEA55E2}"/>
              </a:ext>
            </a:extLst>
          </p:cNvPr>
          <p:cNvSpPr txBox="1">
            <a:spLocks/>
          </p:cNvSpPr>
          <p:nvPr/>
        </p:nvSpPr>
        <p:spPr>
          <a:xfrm>
            <a:off x="2811586" y="776510"/>
            <a:ext cx="6729980" cy="64147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Advantages</a:t>
            </a:r>
          </a:p>
        </p:txBody>
      </p:sp>
      <p:sp>
        <p:nvSpPr>
          <p:cNvPr id="5" name="Content Placeholder 2">
            <a:extLst>
              <a:ext uri="{FF2B5EF4-FFF2-40B4-BE49-F238E27FC236}">
                <a16:creationId xmlns:a16="http://schemas.microsoft.com/office/drawing/2014/main" id="{42022A03-4D5A-AA44-8461-0E019EF3AE88}"/>
              </a:ext>
            </a:extLst>
          </p:cNvPr>
          <p:cNvSpPr txBox="1">
            <a:spLocks/>
          </p:cNvSpPr>
          <p:nvPr/>
        </p:nvSpPr>
        <p:spPr>
          <a:xfrm>
            <a:off x="3065502" y="1747002"/>
            <a:ext cx="4553710" cy="17890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t>Help to reduce electricity cost.</a:t>
            </a:r>
          </a:p>
          <a:p>
            <a:r>
              <a:rPr lang="en-US"/>
              <a:t>Help to well organized home.</a:t>
            </a:r>
          </a:p>
          <a:p>
            <a:r>
              <a:rPr lang="en-US"/>
              <a:t>Low cost system for customer</a:t>
            </a:r>
          </a:p>
          <a:p>
            <a:r>
              <a:rPr lang="en-US"/>
              <a:t>Help to Manage time </a:t>
            </a:r>
            <a:endParaRPr lang="en-US" dirty="0"/>
          </a:p>
        </p:txBody>
      </p:sp>
    </p:spTree>
    <p:extLst>
      <p:ext uri="{BB962C8B-B14F-4D97-AF65-F5344CB8AC3E}">
        <p14:creationId xmlns:p14="http://schemas.microsoft.com/office/powerpoint/2010/main" val="1124473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39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8AFCB-CC26-6445-B287-8EB9BC47B08F}"/>
              </a:ext>
            </a:extLst>
          </p:cNvPr>
          <p:cNvSpPr>
            <a:spLocks noGrp="1"/>
          </p:cNvSpPr>
          <p:nvPr>
            <p:ph type="title"/>
          </p:nvPr>
        </p:nvSpPr>
        <p:spPr/>
        <p:txBody>
          <a:bodyPr/>
          <a:lstStyle/>
          <a:p>
            <a:r>
              <a:rPr lang="en-US" dirty="0"/>
              <a:t>Use Case Of System</a:t>
            </a:r>
          </a:p>
        </p:txBody>
      </p:sp>
      <p:pic>
        <p:nvPicPr>
          <p:cNvPr id="4" name="Picture 3">
            <a:extLst>
              <a:ext uri="{FF2B5EF4-FFF2-40B4-BE49-F238E27FC236}">
                <a16:creationId xmlns:a16="http://schemas.microsoft.com/office/drawing/2014/main" id="{66BC6CE7-3F96-174F-986C-6204C612974C}"/>
              </a:ext>
            </a:extLst>
          </p:cNvPr>
          <p:cNvPicPr/>
          <p:nvPr/>
        </p:nvPicPr>
        <p:blipFill>
          <a:blip r:embed="rId2">
            <a:extLst>
              <a:ext uri="{28A0092B-C50C-407E-A947-70E740481C1C}">
                <a14:useLocalDpi xmlns:a14="http://schemas.microsoft.com/office/drawing/2010/main" val="0"/>
              </a:ext>
            </a:extLst>
          </a:blip>
          <a:stretch>
            <a:fillRect/>
          </a:stretch>
        </p:blipFill>
        <p:spPr>
          <a:xfrm>
            <a:off x="1668789" y="1514475"/>
            <a:ext cx="5069941" cy="3829050"/>
          </a:xfrm>
          <a:prstGeom prst="rect">
            <a:avLst/>
          </a:prstGeom>
        </p:spPr>
      </p:pic>
      <p:pic>
        <p:nvPicPr>
          <p:cNvPr id="5" name="Picture 4" descr="newRead">
            <a:extLst>
              <a:ext uri="{FF2B5EF4-FFF2-40B4-BE49-F238E27FC236}">
                <a16:creationId xmlns:a16="http://schemas.microsoft.com/office/drawing/2014/main" id="{A5175BCE-92F3-D74F-AB31-26BC3FA4E00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39948" y="1514475"/>
            <a:ext cx="5486400" cy="3829050"/>
          </a:xfrm>
          <a:prstGeom prst="rect">
            <a:avLst/>
          </a:prstGeom>
          <a:noFill/>
          <a:ln>
            <a:noFill/>
          </a:ln>
        </p:spPr>
      </p:pic>
    </p:spTree>
    <p:extLst>
      <p:ext uri="{BB962C8B-B14F-4D97-AF65-F5344CB8AC3E}">
        <p14:creationId xmlns:p14="http://schemas.microsoft.com/office/powerpoint/2010/main" val="1828263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FA456-D9FA-A24B-8F07-18325DBF9855}"/>
              </a:ext>
            </a:extLst>
          </p:cNvPr>
          <p:cNvSpPr>
            <a:spLocks noGrp="1"/>
          </p:cNvSpPr>
          <p:nvPr>
            <p:ph type="title"/>
          </p:nvPr>
        </p:nvSpPr>
        <p:spPr>
          <a:xfrm>
            <a:off x="2688175" y="369252"/>
            <a:ext cx="8911687" cy="1280890"/>
          </a:xfrm>
        </p:spPr>
        <p:txBody>
          <a:bodyPr/>
          <a:lstStyle/>
          <a:p>
            <a:r>
              <a:rPr lang="en-US" dirty="0"/>
              <a:t>GUI and Design</a:t>
            </a:r>
          </a:p>
        </p:txBody>
      </p:sp>
      <p:pic>
        <p:nvPicPr>
          <p:cNvPr id="4" name="Picture 3">
            <a:extLst>
              <a:ext uri="{FF2B5EF4-FFF2-40B4-BE49-F238E27FC236}">
                <a16:creationId xmlns:a16="http://schemas.microsoft.com/office/drawing/2014/main" id="{8D00503E-AE61-D44C-AE20-CD54D97DFA5F}"/>
              </a:ext>
            </a:extLst>
          </p:cNvPr>
          <p:cNvPicPr/>
          <p:nvPr/>
        </p:nvPicPr>
        <p:blipFill>
          <a:blip r:embed="rId2">
            <a:extLst>
              <a:ext uri="{28A0092B-C50C-407E-A947-70E740481C1C}">
                <a14:useLocalDpi xmlns:a14="http://schemas.microsoft.com/office/drawing/2010/main" val="0"/>
              </a:ext>
            </a:extLst>
          </a:blip>
          <a:stretch>
            <a:fillRect/>
          </a:stretch>
        </p:blipFill>
        <p:spPr>
          <a:xfrm>
            <a:off x="3054668" y="1283653"/>
            <a:ext cx="3758565" cy="5205095"/>
          </a:xfrm>
          <a:prstGeom prst="rect">
            <a:avLst/>
          </a:prstGeom>
        </p:spPr>
      </p:pic>
      <p:pic>
        <p:nvPicPr>
          <p:cNvPr id="5" name="Picture 4">
            <a:extLst>
              <a:ext uri="{FF2B5EF4-FFF2-40B4-BE49-F238E27FC236}">
                <a16:creationId xmlns:a16="http://schemas.microsoft.com/office/drawing/2014/main" id="{CFB0340F-8AC9-3D4C-AADF-2D897F536B43}"/>
              </a:ext>
            </a:extLst>
          </p:cNvPr>
          <p:cNvPicPr/>
          <p:nvPr/>
        </p:nvPicPr>
        <p:blipFill>
          <a:blip r:embed="rId3">
            <a:extLst>
              <a:ext uri="{28A0092B-C50C-407E-A947-70E740481C1C}">
                <a14:useLocalDpi xmlns:a14="http://schemas.microsoft.com/office/drawing/2010/main" val="0"/>
              </a:ext>
            </a:extLst>
          </a:blip>
          <a:stretch>
            <a:fillRect/>
          </a:stretch>
        </p:blipFill>
        <p:spPr>
          <a:xfrm>
            <a:off x="7441565" y="1283652"/>
            <a:ext cx="3474085" cy="5205095"/>
          </a:xfrm>
          <a:prstGeom prst="rect">
            <a:avLst/>
          </a:prstGeom>
        </p:spPr>
      </p:pic>
    </p:spTree>
    <p:extLst>
      <p:ext uri="{BB962C8B-B14F-4D97-AF65-F5344CB8AC3E}">
        <p14:creationId xmlns:p14="http://schemas.microsoft.com/office/powerpoint/2010/main" val="173052608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{F26AE57C-9384-8F48-BA6C-BFB4BF3CDE2C}tf10001069</Template>
  <TotalTime>42</TotalTime>
  <Words>643</Words>
  <Application>Microsoft Macintosh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Bookman Old Style</vt:lpstr>
      <vt:lpstr>Century Gothic</vt:lpstr>
      <vt:lpstr>Chalkboard SE</vt:lpstr>
      <vt:lpstr>Wingdings 3</vt:lpstr>
      <vt:lpstr>Wisp</vt:lpstr>
      <vt:lpstr>Home Appliances  Application System</vt:lpstr>
      <vt:lpstr>Project Idea</vt:lpstr>
      <vt:lpstr>Background Of Smart Home System</vt:lpstr>
      <vt:lpstr>Background Of Smart Home System</vt:lpstr>
      <vt:lpstr>Technical Approaches and Details</vt:lpstr>
      <vt:lpstr>Functionality and Goals of Project.</vt:lpstr>
      <vt:lpstr>Disadvantages</vt:lpstr>
      <vt:lpstr>Use Case Of System</vt:lpstr>
      <vt:lpstr>GUI and Design</vt:lpstr>
      <vt:lpstr>GUI and Design</vt:lpstr>
      <vt:lpstr>Architectural Design</vt:lpstr>
      <vt:lpstr>Architectural Design</vt:lpstr>
      <vt:lpstr>Technical Challenge</vt:lpstr>
      <vt:lpstr>System Usability Scale </vt:lpstr>
      <vt:lpstr>Project Plan </vt:lpstr>
      <vt:lpstr>Future of Smart Home</vt:lpstr>
      <vt:lpstr>Demo</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Appliances  Application System</dc:title>
  <dc:creator>Anjit Baral</dc:creator>
  <cp:lastModifiedBy>Anjit Baral</cp:lastModifiedBy>
  <cp:revision>6</cp:revision>
  <dcterms:created xsi:type="dcterms:W3CDTF">2018-12-17T14:23:52Z</dcterms:created>
  <dcterms:modified xsi:type="dcterms:W3CDTF">2018-12-18T11:50:14Z</dcterms:modified>
</cp:coreProperties>
</file>