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619BF1-C5F6-44D6-BC0E-1FAFF2C9BADA}">
  <a:tblStyle styleId="{E4619BF1-C5F6-44D6-BC0E-1FAFF2C9BAD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한장에 글자 수두룩 빽빽하게 넣는거 보단 sw/ot로 슬라이드 나눠도 좋을듯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논리구조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 사람들은 휴대전화를 자주 교체한다 = 질 좋은 폐휴대폰 많음 - 2016년 조사에서는 3년에서 3년 6개월 정도 사용하는 사람이 35%... 어쩌지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사람들은 단말기 값이 너무 부담스럽다(박홍근의원 설문조사 인용)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중고폰을 사는 사람들의 대다수는 새폰을 사기가 비싸서 중고폰을 샀다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수요 성장에 따란 중고폰 거래규모 상승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시장의 성장에 따라 중고폰 유통도 활발해 보이지만 사실 집안 서랍 어딘가에 잠들어 있는 핸드폰이 더 많다.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방치된 중고폰은 새로운 사용자를 만날 수도 있고, 분해해서 부품을 재활용할 수도 있는 등 활용 가능성이 무궁무진하다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사람들은 전에 쓰던 휴대폰을 품고 있을까, 왜 사람들은 자원을 낭비하고 있을까?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(자원 낭비란 어감이 너무 쎈가? 청자가 공격적으로 받아들일려나)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설문조사에 따르면 ‘팔아봤자 받을 수 있는 돈도 적고, 어떻게 팔아야하는지도 모르고 귀찮아서’로 요약할 수 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쓰던 스마트폰을 팔아도 손안에 떨어지는 돈이 얼마 안되는 이유는 다음과 같다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비용 : 적정가격 제안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판매채널 : 챗봇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 과정의 불편함 : 중고나라 어플과의 연동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중고폰 시장은 대부분 도매상이 장악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 소비자는 새로운 휴대폰을 장만하면서 대리점이나 판매점에서 직전 사용휴대폰을 처분하거나 온라인사이트를 통해 휴대폰을 판매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개인소비자로부터 매입한 중고폰의 대다수는 홍콩 도매상을 통해 해외로 수출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홍콩 도매상은 중고폰의 흠결에 상관없이 무조건 폰을 매입하는 중고폰 업계의 큰손이기 때문에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중고폰 도매상들은 그들이 정한 기준에 따라 모델별 최고 매입가를 정하고, 각 폰별로 있는 흠결에 따라 값을 차감한 후 소비자에게 금액을 지불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 내 폰에 있는 2mm짜리 기스가 a도매상에게는 5천원어치의 흠결로 느껴질 수도 있고, B 도매상에게는 3천원어치 흠결로 느껴질 수도…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흠결에 따른 차감금액 바운더리는 있지만 구체적인 규정은 없기 때문에 그야말로 엿장수 마음대로 중고폰의 가격이 정해짐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대부분의 수거된 중고폰은 해외로 재판매되지만 일부 스마트폰은 국내에서 수리를 거쳐 국내 소비자를 대상으로 재판매 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 도매상은 수리하여 재판매 할 것을 고려하여 중고폰의 보상금액을 낮게 책정.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그렇기 때문에 개인 소비자들은 중고폰을 팔아도 낮은 가격대의 보상을 받는 것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이러한 이유로 중고폰 소비자들은 개인간의 거래를 선호하는 현상이 있음??(표현방법 달리할것)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설문조사에서도 중고폰 거래 수단으로써 중고나라가 최초상기도 1위를 차지,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중고폰을 중고나라와 같은 직거래 사이트에서 처분한 사람들은 가격을 높게 받을 수 있기 때문에 해당 수단을 선택했다고 응답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판매자입장에서는 중고상에 파는것보다 직접파는게 돈을 더 많이 받을 수 있어 이득이고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구매자 입장에서는 개인 판매자를 직접 만나 휴대폰 흠결을 눈으로 확인하고 거래하는 것이 더욱 사기 위험이 낮아 개인간 직거래를 선호하는 것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비합리적인 중고폰 판매 가격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Seller-적정 가격으로 중고폰을 처분 희망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Buyer-걱정없이 안전하게 중고폰 구매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중고나라 휴대폰 카테고리 판매글 분석을 바탕으로 한 적정 시세 제안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838200" y="215500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개요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38200" y="1229370"/>
            <a:ext cx="90630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목표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중고나라 중고 스마트폰 판매 분석글을 바탕으로 모델별 적정 중고 가격을 산정함으로써 중고폰 거래 활성화 및 공정거래 문화 확립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838200" y="2362845"/>
            <a:ext cx="87344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방법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2015년~17년 중고 스마트폰 판매글 분석을 바탕으로 스마트폰 모델별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적정 판매가, 최고가, 최저가 등의 정보 제공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895350" y="3473277"/>
            <a:ext cx="87344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Main: 중고폰을 적정 가격에 판매하고자 하는 소비자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Sub: 중고폰 구매를 위해 모델별 시세가 궁금한 소비자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838200" y="215500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838200" y="714899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데이터 소개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838200" y="1713697"/>
            <a:ext cx="10515600" cy="3725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원천데이터: 네이버 카페 중고나라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구성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 ID /카테고리_ID/ 카테고리 이름 /제목 /등록날짜(년월일)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거래구분 /판매금액(원)/ 제품설명/ 지불방법 /배송방법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수집 기간 : 2015년 10월 25일~2017년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838200" y="215500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838200" y="714899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838200" y="1713697"/>
            <a:ext cx="10515600" cy="3725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45만건의 raw data에서 중고 스마트폰 카테고리 추출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결측 칼럼 제거, 광고(스팸) 데이터 제거, 개인정보(휴대폰번호) 제거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스마트폰 출고가 데이터 구축(제조사, 모델명, 스펙, 출고가격, 제조일자)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통신물가 레이블 추가 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838200" y="215500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38200" y="714899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1019175" y="1381125"/>
            <a:ext cx="9448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스마트폰 중고가에 영향을 미치는 요소 추출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제조사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 용량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통신사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정상해지된 공기계 여부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정식발매 제품 여부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스마트폰 품질(미개봉, 흠결여부)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7.1. 스크래치(외관 찍힘, 균열)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7.2 액정파손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228600" y="149563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챗봇 소개 및 시연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228600" y="729244"/>
            <a:ext cx="11571514" cy="1885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챗봇 선택 이용 : 쉬운 이용방법 , 중고나라 챗봇 서비스 도입 추세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챗봇 캐릭터 소개 / 이름 / 서비스 제공 범위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SWOT 분석</a:t>
            </a:r>
            <a:endParaRPr/>
          </a:p>
        </p:txBody>
      </p:sp>
      <p:graphicFrame>
        <p:nvGraphicFramePr>
          <p:cNvPr id="214" name="Google Shape;214;p27"/>
          <p:cNvGraphicFramePr/>
          <p:nvPr/>
        </p:nvGraphicFramePr>
        <p:xfrm>
          <a:off x="415237" y="1530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{E4619BF1-C5F6-44D6-BC0E-1FAFF2C9BADA}</a:tableStyleId>
              </a:tblPr>
              <a:tblGrid>
                <a:gridCol w="5594050"/>
                <a:gridCol w="5594050"/>
              </a:tblGrid>
              <a:tr h="243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강점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ko-KR" sz="1800" u="none" cap="none" strike="noStrike"/>
                        <a:t>C2C 중고폰 거래 시의 적정 가격 제안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ko-KR" sz="1800" u="none" cap="none" strike="noStrike"/>
                        <a:t>모델별 최고가, 최저가 안내로 사기 매물 판단 기준 제시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ko-KR" sz="1800" u="none" cap="none" strike="noStrike"/>
                        <a:t>중고폰 판매시 시세 파악의 번거로움 최소화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ko-KR" sz="1800" u="none" cap="none" strike="noStrike"/>
                        <a:t>도매상에서 반영하지 않은 변수(통신물가 등)를 예측에 반영하여 예측 알고리즘 정교화</a:t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약점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ko-KR" sz="1800" u="none" cap="none" strike="noStrike"/>
                        <a:t>판매자의 중고폰 흠결 오기입(또는 허위 기재)로 인한 예측정확도 하락 가능</a:t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73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기회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1. 휴대폰 기기 값 부담으로 인한 중고폰 관심 향상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2. 연내 중고폰 요금 할인 20%에서 25%로 상승 예정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이에 따른 중고폰 수요 증가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3. 중고나라 챗봇 서비스 도입으로 안전거래 실시 예정: 챗봇 가격 예측 서비스 연동 가능성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위기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ko-KR" sz="1800" u="none" cap="none" strike="noStrike"/>
                        <a:t>첨단 기술을 반영한 신형 스마트폰의 지속적인 발매</a:t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ko-KR" sz="1800" u="none" cap="none" strike="noStrike"/>
                        <a:t>중저가 모델 출시</a:t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&amp; 향후 적용 or 발전 방향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414338" y="1285875"/>
            <a:ext cx="108299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거래시 시세파악의 번거로움 최소화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적정가격 제안을 바탕으로 한 올바른 중고폰 거래 문화 형성에 기여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거래 활성화를 통한 폐휴대폰 재활용율 향상, 가계통신비 부담 완화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414338" y="2763203"/>
            <a:ext cx="10829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중고나라 챗봇으로 상품 검색 및 안전거래 서비스 고도화 중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:향후 적정가격 제안 서비스 타 카테고리까지 확장 적용함으로써 서비스 편의성 향상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참고자료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47350" y="904133"/>
            <a:ext cx="11492345" cy="5579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 휴대전화의 소비자문제 및 개선방안, 한국소비자원 시장조사국 서비스조사팀, 2015.07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동아닷컴, '1조 지하경제' 중고폰 유통 세계, 2015.07.21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248751"/>
            <a:ext cx="10515600" cy="449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814648"/>
            <a:ext cx="10515600" cy="591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Char char="•"/>
            </a:pPr>
            <a:r>
              <a:rPr b="0" i="0" lang="ko-KR" sz="1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제기</a:t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가계 통신비 부담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폐휴대폰으로 인한 환경오염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1960" lvl="1" marL="9715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Char char="•"/>
            </a:pPr>
            <a:r>
              <a:rPr b="0" i="0" lang="ko-KR" sz="1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시장분석</a:t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시장 : 중고폰 도매상 위주의 시장환경 조성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-시장 규모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-유통 현황(프로세스)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-유사 서비스 분석(주마/세티즌/모비톡 등)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소비자 특성 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-정보부족으로 인한 중고거래 부담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Char char="•"/>
            </a:pPr>
            <a:r>
              <a:rPr b="0" i="0" lang="ko-KR" sz="1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개요</a:t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Char char="•"/>
            </a:pPr>
            <a:r>
              <a:rPr b="0" i="0" lang="ko-KR" sz="1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소개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탐색적데이터분석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81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Char char="•"/>
            </a:pPr>
            <a:r>
              <a:rPr b="0" i="0" lang="ko-KR" sz="1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분석결과 구현</a:t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챗봇 소개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개발환경 </a:t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AutoNum type="arabicPeriod"/>
            </a:pPr>
            <a:r>
              <a:rPr b="0" i="0" lang="ko-KR" sz="11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구현 프로세스 (서비스 플로우) </a:t>
            </a:r>
            <a:endParaRPr/>
          </a:p>
          <a:p>
            <a:pPr indent="-384810" lvl="1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Arial"/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Char char="•"/>
            </a:pPr>
            <a:r>
              <a:rPr b="0" i="0" lang="ko-KR" sz="1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Char char="•"/>
            </a:pPr>
            <a:r>
              <a:rPr b="0" i="0" lang="ko-KR" sz="1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14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t/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14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t/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3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팀소개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팀명 설명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개별 담당 업무 소개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상황분석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28600" y="6024353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중고폰 시장의 꾸준한 성장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558800" y="1560284"/>
            <a:ext cx="534125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경제경영연구소, 2013년 조사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한국은 국가별 1년 이내 휴대전화 교체율 28%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7개국 평균 18.1%보다 높음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양질의 폐휴대폰 발생량 다수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연간 1,000만대의 국내 중고폰 시장 거래규모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11925" r="7246" t="0"/>
          <a:stretch/>
        </p:blipFill>
        <p:spPr>
          <a:xfrm>
            <a:off x="0" y="2840516"/>
            <a:ext cx="531223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7315200" y="1560284"/>
            <a:ext cx="4484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비싼 단말기 가격으로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중고폰에 대한 관심 향상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184570" y="2387785"/>
            <a:ext cx="4397829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국회 미래창조과학방송통신위원회 박홍근 의원(더불어민주당)과 녹색소비자연대가 1월30일부터 2월3일까지 휴대폰 이용자 1000명을 대상으로 ‘가계통신비 인하를 위한 소비자 인식조사’ 결과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가계통신비가 부담스럽다고 답한 비율은 75.3%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부담을 느끼는 요인에 대해 56%가 ‘비싼 요금’, 37%가 ‘비싼 단말기 가격’이라고 답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중고휴대전화 구입 이유: 43.6% 신규 휴대전화 구입 비용이 부담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105063" y="-709241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하지만, 폐휴대폰으로 인한 자원 낭비 수준에 비해 재사용율은 턱없이 낮은 현실 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상황분석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28600" y="704866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하지만, 내 품 안의 중고폰이 더 많은 상황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23157" y="1509263"/>
            <a:ext cx="579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환경부에 따르면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2010년 1844만대의 폐휴대폰 중 818만대는 가정보관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8730" r="0" t="3146"/>
          <a:stretch/>
        </p:blipFill>
        <p:spPr>
          <a:xfrm>
            <a:off x="270329" y="2446378"/>
            <a:ext cx="5216071" cy="244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6284684" y="1509263"/>
            <a:ext cx="5863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 갤럽 2014년 중고폰 시장 소비자조사 결과보고서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스마트폰 이용자 1000명 중 48.2% 중고폰 보관 중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796" y="2602984"/>
            <a:ext cx="5275781" cy="308283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243114" y="6193254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보관, 또 하나의 자원낭비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05063" y="-1172047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하지만, 폐휴대폰 수량 대비 미미한 재사용율  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05063" y="-1589285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하지만, 버려지는 휴대폰이 더 많은 상황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상황분석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28600" y="3000794"/>
            <a:ext cx="6096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중고폰을 처분하지 않는 이유?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(한국갤럽, 직전 사용 스마트폰 소지자 482명, 복수응답)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165명 ‘팔아도 받을 수 있는 금액이 적어서’ 라고 응답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159명 ‘어떻게 팔아야 할지 몰라서’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140명 ‘처분하기 번거롭거나 바빠서＇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dimg.donga.com/wps/NEWS/IMAGE/2015/07/21/72615879.1.jpg" id="131" name="Google Shape;131;p18"/>
          <p:cNvPicPr preferRelativeResize="0"/>
          <p:nvPr/>
        </p:nvPicPr>
        <p:blipFill rotWithShape="1">
          <a:blip r:embed="rId3">
            <a:alphaModFix/>
          </a:blip>
          <a:srcRect b="44552" l="0" r="0" t="0"/>
          <a:stretch/>
        </p:blipFill>
        <p:spPr>
          <a:xfrm>
            <a:off x="7515225" y="455167"/>
            <a:ext cx="4493532" cy="514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28600" y="704866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28600" y="6246361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적정 중고폰 가격의 부재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28600" y="729244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이전 휴대폰을 보관하고 있을까?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28600" y="5746962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낮은 중고폰 보상 비용이 불만인? 소비자 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28600" y="1680026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이전 휴대폰을 갖고만 있을까?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28600" y="1203615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이전 휴대폰을 처분하지 않을까?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문제도출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28600" y="704866"/>
            <a:ext cx="11571514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28600" y="729244"/>
            <a:ext cx="11571514" cy="367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가격은 어떻게 정해지는가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28616" y="5680368"/>
            <a:ext cx="11586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가격은 도매업자의 임의대로 정해진다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214085" y="1185067"/>
            <a:ext cx="11586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시장을 주도하는 도매상 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85" y="2070792"/>
            <a:ext cx="4874749" cy="35438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5486400" y="222021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모델별로 최고 매입단가를 정한 상태에서 흠결에 따라 일정 금액을 차감하고 소비자에게 보상금 지급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흠결에 따른 중고폰 가격 산정은 도매상 주관에 의존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486400" y="3116176"/>
            <a:ext cx="63282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모델별 최고 매입가는 중고폰 매입계의 큰손인 홍콩    도매상이 정함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홍콩 도매상이 중고폰 시장을 장악하여 국내 도매상들은 그들이 제시하는 매입가에 무조건 맞춤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486400" y="4286908"/>
            <a:ext cx="68437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중고폰 판매가 검색 사진 첨부: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중고나라에서 개인간 거래를 목표로 올린 판매 글의 가격이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매입업체에서 제시하는 가격보다 높다는 것을 보여줌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361121" y="6086591"/>
            <a:ext cx="11571514" cy="47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되팔기를 고려한 도매상의 보상 가격 책정으로 중고폰 가격의 평가절하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361121" y="6445428"/>
            <a:ext cx="11571514" cy="47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도매상은 매입한 폰을 되팔 것을 고려하여 최저가로 가격 책정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소비자분석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28600" y="729244"/>
            <a:ext cx="11571514" cy="367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중고폰 판매 업체 부정적 이용 경험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28600" y="1597740"/>
            <a:ext cx="11571514" cy="283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녹색 액정 정보 비공개, 반품 택배비 소비 등 업체를 이용한 중고폰 구매자의 부정적 경험 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업체보다는 카페를 통해 개인간 직거래를 통한 중고폰 거래를 선호하는 현상 제시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개인간 만나서 직접 휴대폰 하자여부 따진 후 계좌이체로 거래하는 것이 더욱 안심된다는 근거자료 삽입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479137"/>
            <a:ext cx="4186238" cy="327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6170" y="3479137"/>
            <a:ext cx="4225879" cy="250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0542" y="3479137"/>
            <a:ext cx="4328257" cy="335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228600" y="205468"/>
            <a:ext cx="10515600" cy="4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정리 &amp; 솔루션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