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83" r:id="rId5"/>
    <p:sldId id="269" r:id="rId6"/>
    <p:sldId id="271" r:id="rId7"/>
    <p:sldId id="272" r:id="rId8"/>
    <p:sldId id="280" r:id="rId9"/>
    <p:sldId id="282" r:id="rId10"/>
    <p:sldId id="278" r:id="rId11"/>
    <p:sldId id="276" r:id="rId12"/>
    <p:sldId id="263" r:id="rId13"/>
    <p:sldId id="264" r:id="rId14"/>
    <p:sldId id="265" r:id="rId15"/>
    <p:sldId id="281" r:id="rId16"/>
    <p:sldId id="277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eun Lee" initials="GL" lastIdx="1" clrIdx="0">
    <p:extLst>
      <p:ext uri="{19B8F6BF-5375-455C-9EA6-DF929625EA0E}">
        <p15:presenceInfo xmlns:p15="http://schemas.microsoft.com/office/powerpoint/2012/main" userId="056ab2dd0e3db9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23" autoAdjust="0"/>
    <p:restoredTop sz="71638" autoAdjust="0"/>
  </p:normalViewPr>
  <p:slideViewPr>
    <p:cSldViewPr snapToGrid="0">
      <p:cViewPr varScale="1">
        <p:scale>
          <a:sx n="66" d="100"/>
          <a:sy n="66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A5887-C0B4-4D4C-8E39-18932E3BFE4A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B6F3D-9C4A-4517-BEE6-4C1A57A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5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논리구조</a:t>
            </a:r>
            <a:endParaRPr lang="en-US" altLang="ko-KR" dirty="0"/>
          </a:p>
          <a:p>
            <a:r>
              <a:rPr lang="en-US" altLang="ko-KR" dirty="0" smtClean="0"/>
              <a:t>http://www.etnews.com/20160607000323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단통법</a:t>
            </a:r>
            <a:r>
              <a:rPr lang="ko-KR" altLang="en-US" dirty="0" smtClean="0"/>
              <a:t> </a:t>
            </a:r>
            <a:r>
              <a:rPr lang="ko-KR" altLang="en-US" dirty="0"/>
              <a:t>이후 통신사에서 지급하는 단말기 보조금에 상한선이 </a:t>
            </a:r>
            <a:r>
              <a:rPr lang="ko-KR" altLang="en-US" dirty="0" smtClean="0"/>
              <a:t>생기고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신규 </a:t>
            </a:r>
            <a:r>
              <a:rPr lang="ko-KR" altLang="en-US" dirty="0"/>
              <a:t>단말기 구입 부담이 </a:t>
            </a:r>
            <a:r>
              <a:rPr lang="ko-KR" altLang="en-US" dirty="0" smtClean="0"/>
              <a:t>가중됨</a:t>
            </a:r>
            <a:endParaRPr lang="en-US" altLang="ko-KR" dirty="0" smtClean="0"/>
          </a:p>
          <a:p>
            <a:r>
              <a:rPr lang="ko-KR" altLang="en-US" dirty="0" smtClean="0"/>
              <a:t>더불어 </a:t>
            </a:r>
            <a:r>
              <a:rPr lang="ko-KR" altLang="en-US" dirty="0" err="1" smtClean="0"/>
              <a:t>중고폰</a:t>
            </a:r>
            <a:r>
              <a:rPr lang="ko-KR" altLang="en-US" dirty="0" smtClean="0"/>
              <a:t> 사용시 적용 가능한 </a:t>
            </a:r>
            <a:r>
              <a:rPr lang="en-US" altLang="ko-KR" dirty="0" smtClean="0"/>
              <a:t>20% </a:t>
            </a:r>
            <a:r>
              <a:rPr lang="ko-KR" altLang="en-US" dirty="0" smtClean="0"/>
              <a:t>요금할인제가 도입되면서 </a:t>
            </a:r>
            <a:r>
              <a:rPr lang="ko-KR" altLang="en-US" dirty="0"/>
              <a:t>자연스럽게 </a:t>
            </a:r>
            <a:r>
              <a:rPr lang="ko-KR" altLang="en-US" dirty="0" err="1"/>
              <a:t>중고폰에</a:t>
            </a:r>
            <a:r>
              <a:rPr lang="ko-KR" altLang="en-US" dirty="0"/>
              <a:t> 대한 관심 </a:t>
            </a:r>
            <a:r>
              <a:rPr lang="ko-KR" altLang="en-US" dirty="0" smtClean="0"/>
              <a:t>향상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8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원천데이터의 신뢰도를 설명해주자</a:t>
            </a:r>
            <a:r>
              <a:rPr lang="en-US" altLang="ko-KR" dirty="0"/>
              <a:t>: </a:t>
            </a:r>
            <a:r>
              <a:rPr lang="ko-KR" altLang="en-US" dirty="0"/>
              <a:t>우리가 직접 </a:t>
            </a:r>
            <a:r>
              <a:rPr lang="ko-KR" altLang="en-US" dirty="0" err="1"/>
              <a:t>크롤링한게</a:t>
            </a:r>
            <a:r>
              <a:rPr lang="ko-KR" altLang="en-US" dirty="0"/>
              <a:t> 아니라 신뢰성 있는 기관에서 직접 받았다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9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 선택 이유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출고가는 왜 조사한 것인가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출고가는 최초 가격으로 </a:t>
            </a:r>
            <a:endParaRPr lang="en-US" altLang="ko-KR" dirty="0" smtClean="0"/>
          </a:p>
          <a:p>
            <a:r>
              <a:rPr lang="ko-KR" altLang="en-US" dirty="0" smtClean="0"/>
              <a:t>활용 기법에 대한 간단한 개념 설명은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주석으로 간단히 설명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알고리즘 시나리오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tf-idf</a:t>
            </a:r>
            <a:r>
              <a:rPr lang="ko-KR" altLang="en-US" dirty="0" smtClean="0"/>
              <a:t>를 추출하여 </a:t>
            </a:r>
            <a:r>
              <a:rPr lang="ko-KR" altLang="en-US" dirty="0" err="1" smtClean="0"/>
              <a:t>분류기들</a:t>
            </a:r>
            <a:r>
              <a:rPr lang="ko-KR" altLang="en-US" dirty="0" smtClean="0"/>
              <a:t> 적용</a:t>
            </a:r>
          </a:p>
          <a:p>
            <a:r>
              <a:rPr lang="en-US" altLang="ko-KR" dirty="0" smtClean="0"/>
              <a:t>2. co-</a:t>
            </a:r>
            <a:r>
              <a:rPr lang="en-US" altLang="ko-KR" dirty="0" err="1" smtClean="0"/>
              <a:t>coccurency</a:t>
            </a:r>
            <a:r>
              <a:rPr lang="en-US" altLang="ko-KR" dirty="0" smtClean="0"/>
              <a:t> matrix</a:t>
            </a:r>
            <a:r>
              <a:rPr lang="ko-KR" altLang="en-US" dirty="0" smtClean="0"/>
              <a:t>를 추출하여 </a:t>
            </a:r>
            <a:r>
              <a:rPr lang="ko-KR" altLang="en-US" dirty="0" err="1" smtClean="0"/>
              <a:t>분류기들</a:t>
            </a:r>
            <a:r>
              <a:rPr lang="ko-KR" altLang="en-US" dirty="0" smtClean="0"/>
              <a:t> 적용</a:t>
            </a:r>
          </a:p>
          <a:p>
            <a:r>
              <a:rPr lang="en-US" altLang="ko-KR" dirty="0" smtClean="0"/>
              <a:t>3. word2vec</a:t>
            </a:r>
            <a:r>
              <a:rPr lang="ko-KR" altLang="en-US" dirty="0" smtClean="0"/>
              <a:t>을 추출하여 </a:t>
            </a:r>
            <a:r>
              <a:rPr lang="ko-KR" altLang="en-US" dirty="0" err="1" smtClean="0"/>
              <a:t>분류기들</a:t>
            </a:r>
            <a:r>
              <a:rPr lang="ko-KR" altLang="en-US" dirty="0" smtClean="0"/>
              <a:t> 적용</a:t>
            </a:r>
          </a:p>
          <a:p>
            <a:r>
              <a:rPr lang="en-US" altLang="ko-KR" dirty="0" smtClean="0"/>
              <a:t>4. doc2vec</a:t>
            </a:r>
            <a:r>
              <a:rPr lang="ko-KR" altLang="en-US" dirty="0" smtClean="0"/>
              <a:t>을 추출하여 </a:t>
            </a:r>
            <a:r>
              <a:rPr lang="ko-KR" altLang="en-US" dirty="0" err="1" smtClean="0"/>
              <a:t>분류기들</a:t>
            </a:r>
            <a:r>
              <a:rPr lang="ko-KR" altLang="en-US" dirty="0" smtClean="0"/>
              <a:t> 적용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일단 차원축소나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정규화 없이 </a:t>
            </a:r>
            <a:r>
              <a:rPr lang="en-US" altLang="ko-KR" dirty="0" smtClean="0"/>
              <a:t>word-embedding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전부 구해본 뒤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SVM, mL, </a:t>
            </a:r>
            <a:r>
              <a:rPr lang="ko-KR" altLang="en-US" dirty="0" err="1" smtClean="0"/>
              <a:t>나이브</a:t>
            </a:r>
            <a:r>
              <a:rPr lang="ko-KR" altLang="en-US" dirty="0" smtClean="0"/>
              <a:t> 세가지를 적용해보고 대략적인 성능 판단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+ </a:t>
            </a:r>
            <a:r>
              <a:rPr lang="ko-KR" altLang="en-US" dirty="0" err="1" smtClean="0"/>
              <a:t>그리드검색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앙상블 학습으로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최적화까지 진행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8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한장에</a:t>
            </a:r>
            <a:r>
              <a:rPr lang="ko-KR" altLang="en-US" dirty="0"/>
              <a:t> 글자 </a:t>
            </a:r>
            <a:r>
              <a:rPr lang="ko-KR" altLang="en-US" dirty="0" err="1"/>
              <a:t>수두룩</a:t>
            </a:r>
            <a:r>
              <a:rPr lang="ko-KR" altLang="en-US" dirty="0"/>
              <a:t> 빽빽하게 </a:t>
            </a:r>
            <a:r>
              <a:rPr lang="ko-KR" altLang="en-US" dirty="0" err="1"/>
              <a:t>넣는거</a:t>
            </a:r>
            <a:r>
              <a:rPr lang="ko-KR" altLang="en-US" dirty="0"/>
              <a:t> 보단 </a:t>
            </a:r>
            <a:r>
              <a:rPr lang="en-US" altLang="ko-KR" dirty="0" err="1"/>
              <a:t>sw</a:t>
            </a:r>
            <a:r>
              <a:rPr lang="en-US" altLang="ko-KR" dirty="0"/>
              <a:t>/</a:t>
            </a:r>
            <a:r>
              <a:rPr lang="en-US" altLang="ko-KR" dirty="0" err="1"/>
              <a:t>ot</a:t>
            </a:r>
            <a:r>
              <a:rPr lang="ko-KR" altLang="en-US" dirty="0"/>
              <a:t>로 슬라이드 나눠도 </a:t>
            </a:r>
            <a:r>
              <a:rPr lang="ko-KR" altLang="en-US" dirty="0" err="1"/>
              <a:t>좋을듯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1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2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중고폰</a:t>
            </a:r>
            <a:r>
              <a:rPr lang="ko-KR" altLang="en-US" dirty="0"/>
              <a:t> 시장의 성장에 따라 </a:t>
            </a:r>
            <a:r>
              <a:rPr lang="ko-KR" altLang="en-US" dirty="0" err="1"/>
              <a:t>중고폰</a:t>
            </a:r>
            <a:r>
              <a:rPr lang="ko-KR" altLang="en-US" dirty="0"/>
              <a:t> 유통도 활발해 보이지만 사실 집안 서랍 </a:t>
            </a:r>
            <a:r>
              <a:rPr lang="ko-KR" altLang="en-US" dirty="0" err="1"/>
              <a:t>어딘가에</a:t>
            </a:r>
            <a:r>
              <a:rPr lang="ko-KR" altLang="en-US" dirty="0"/>
              <a:t> 잠들어 있는 핸드폰이 더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방치된 </a:t>
            </a:r>
            <a:r>
              <a:rPr lang="ko-KR" altLang="en-US" dirty="0" err="1"/>
              <a:t>중고폰은</a:t>
            </a:r>
            <a:r>
              <a:rPr lang="ko-KR" altLang="en-US" dirty="0"/>
              <a:t> 새로운 사용자를 만날 수도 있고</a:t>
            </a:r>
            <a:r>
              <a:rPr lang="en-US" altLang="ko-KR" dirty="0"/>
              <a:t>, </a:t>
            </a:r>
            <a:r>
              <a:rPr lang="ko-KR" altLang="en-US" dirty="0"/>
              <a:t>분해해서 부품을 재활용할 수도 있는 등 활용 가능성이 무궁무진하다 </a:t>
            </a:r>
            <a:endParaRPr lang="en-US" altLang="ko-KR" dirty="0"/>
          </a:p>
          <a:p>
            <a:r>
              <a:rPr lang="ko-KR" altLang="en-US" dirty="0"/>
              <a:t>왜 사람들은 전에 쓰던 휴대폰을 품고 있을까</a:t>
            </a:r>
            <a:r>
              <a:rPr lang="en-US" altLang="ko-KR" dirty="0"/>
              <a:t>, </a:t>
            </a:r>
            <a:r>
              <a:rPr lang="ko-KR" altLang="en-US" dirty="0"/>
              <a:t>왜 사람들은 자원을 낭비하고 있을까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자원 </a:t>
            </a:r>
            <a:r>
              <a:rPr lang="ko-KR" altLang="en-US" dirty="0" err="1"/>
              <a:t>낭비란</a:t>
            </a:r>
            <a:r>
              <a:rPr lang="ko-KR" altLang="en-US" dirty="0"/>
              <a:t> 어감이 너무 </a:t>
            </a:r>
            <a:r>
              <a:rPr lang="ko-KR" altLang="en-US" dirty="0" err="1"/>
              <a:t>쎈가</a:t>
            </a:r>
            <a:r>
              <a:rPr lang="en-US" altLang="ko-KR" dirty="0"/>
              <a:t>? </a:t>
            </a:r>
            <a:r>
              <a:rPr lang="ko-KR" altLang="en-US" dirty="0"/>
              <a:t>청자가 공격적으로 </a:t>
            </a:r>
            <a:r>
              <a:rPr lang="ko-KR" altLang="en-US" dirty="0" err="1"/>
              <a:t>받아들일려나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3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설문조사에 따르면 </a:t>
            </a:r>
            <a:r>
              <a:rPr lang="en-US" altLang="ko-KR" dirty="0"/>
              <a:t>‘</a:t>
            </a:r>
            <a:r>
              <a:rPr lang="ko-KR" altLang="en-US" dirty="0" err="1"/>
              <a:t>팔아봤자</a:t>
            </a:r>
            <a:r>
              <a:rPr lang="ko-KR" altLang="en-US" dirty="0"/>
              <a:t> 받을 수 있는 돈도 적고</a:t>
            </a:r>
            <a:r>
              <a:rPr lang="en-US" altLang="ko-KR" dirty="0"/>
              <a:t>, </a:t>
            </a:r>
            <a:r>
              <a:rPr lang="ko-KR" altLang="en-US" dirty="0"/>
              <a:t>어떻게 </a:t>
            </a:r>
            <a:r>
              <a:rPr lang="ko-KR" altLang="en-US" dirty="0" err="1"/>
              <a:t>팔아야하는지도</a:t>
            </a:r>
            <a:r>
              <a:rPr lang="ko-KR" altLang="en-US" dirty="0"/>
              <a:t> 모르고 귀찮아서</a:t>
            </a:r>
            <a:r>
              <a:rPr lang="en-US" altLang="ko-KR" dirty="0"/>
              <a:t>’</a:t>
            </a:r>
            <a:r>
              <a:rPr lang="ko-KR" altLang="en-US" dirty="0"/>
              <a:t>로 요약할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쓰던 스마트폰을 팔아도 손안에 떨어지는 돈이 얼마 안되는 이유는 다음과 같다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Http://skccblog.tistory.com/1878 : </a:t>
            </a:r>
            <a:r>
              <a:rPr lang="ko-KR" altLang="en-US" dirty="0" err="1"/>
              <a:t>에코폰</a:t>
            </a:r>
            <a:r>
              <a:rPr lang="ko-KR" altLang="en-US" dirty="0"/>
              <a:t> </a:t>
            </a:r>
            <a:r>
              <a:rPr lang="ko-KR" altLang="en-US" dirty="0" err="1"/>
              <a:t>중고폰</a:t>
            </a:r>
            <a:r>
              <a:rPr lang="ko-KR" altLang="en-US" dirty="0"/>
              <a:t> 시장 소비자 조사 현황</a:t>
            </a:r>
            <a:endParaRPr lang="en-US" altLang="ko-KR" dirty="0"/>
          </a:p>
          <a:p>
            <a:r>
              <a:rPr lang="en-US" altLang="ko-KR" dirty="0"/>
              <a:t>https://m.blog.naver.com/PostView.nhn?blogId=anackne&amp;logNo=220426557312&amp;proxyReferer=https%3A%2F%2Fwww.google.co.kr%2F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스마트폰 유통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비용 </a:t>
            </a:r>
            <a:r>
              <a:rPr lang="en-US" altLang="ko-KR" dirty="0"/>
              <a:t>: </a:t>
            </a:r>
            <a:r>
              <a:rPr lang="ko-KR" altLang="en-US" dirty="0"/>
              <a:t>적정가격 제안 </a:t>
            </a:r>
            <a:endParaRPr lang="en-US" altLang="ko-KR" dirty="0"/>
          </a:p>
          <a:p>
            <a:r>
              <a:rPr lang="ko-KR" altLang="en-US" dirty="0"/>
              <a:t>판매채널 </a:t>
            </a:r>
            <a:r>
              <a:rPr lang="en-US" altLang="ko-KR" dirty="0"/>
              <a:t>: </a:t>
            </a:r>
            <a:r>
              <a:rPr lang="ko-KR" altLang="en-US" dirty="0" err="1"/>
              <a:t>챗봇</a:t>
            </a:r>
            <a:endParaRPr lang="en-US" altLang="ko-KR" dirty="0"/>
          </a:p>
          <a:p>
            <a:r>
              <a:rPr lang="ko-KR" altLang="en-US" dirty="0"/>
              <a:t>판매 과정의 불편함 </a:t>
            </a:r>
            <a:r>
              <a:rPr lang="en-US" altLang="ko-KR" dirty="0"/>
              <a:t>: </a:t>
            </a:r>
            <a:r>
              <a:rPr lang="ko-KR" altLang="en-US" dirty="0"/>
              <a:t>중고나라 </a:t>
            </a:r>
            <a:r>
              <a:rPr lang="ko-KR" altLang="en-US" dirty="0" err="1"/>
              <a:t>어플과의</a:t>
            </a:r>
            <a:r>
              <a:rPr lang="ko-KR" altLang="en-US" dirty="0"/>
              <a:t> 연동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7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중고폰</a:t>
            </a:r>
            <a:r>
              <a:rPr lang="ko-KR" altLang="en-US" dirty="0"/>
              <a:t> 시장은 대부분 도매상이 장악</a:t>
            </a:r>
            <a:endParaRPr lang="en-US" altLang="ko-KR" dirty="0"/>
          </a:p>
          <a:p>
            <a:r>
              <a:rPr lang="ko-KR" altLang="en-US" dirty="0"/>
              <a:t>개인 소비자는 새로운 휴대폰을 장만하면서 대리점이나 판매점에서 직전 </a:t>
            </a:r>
            <a:r>
              <a:rPr lang="ko-KR" altLang="en-US" dirty="0" err="1"/>
              <a:t>사용휴대폰을</a:t>
            </a:r>
            <a:r>
              <a:rPr lang="ko-KR" altLang="en-US" dirty="0"/>
              <a:t> 처분하거나 온라인사이트를 통해 휴대폰을 판매</a:t>
            </a:r>
            <a:endParaRPr lang="en-US" altLang="ko-KR" dirty="0"/>
          </a:p>
          <a:p>
            <a:r>
              <a:rPr lang="ko-KR" altLang="en-US" dirty="0"/>
              <a:t>개인소비자로부터 매입한 </a:t>
            </a:r>
            <a:r>
              <a:rPr lang="ko-KR" altLang="en-US" dirty="0" err="1"/>
              <a:t>중고폰의</a:t>
            </a:r>
            <a:r>
              <a:rPr lang="ko-KR" altLang="en-US" dirty="0"/>
              <a:t> </a:t>
            </a:r>
            <a:r>
              <a:rPr lang="en-US" altLang="ko-KR" dirty="0"/>
              <a:t>90%</a:t>
            </a:r>
            <a:r>
              <a:rPr lang="ko-KR" altLang="en-US" dirty="0"/>
              <a:t>는 홍콩 도매상을 통해 해외로 수출</a:t>
            </a:r>
            <a:endParaRPr lang="en-US" altLang="ko-KR" dirty="0"/>
          </a:p>
          <a:p>
            <a:r>
              <a:rPr lang="ko-KR" altLang="en-US" dirty="0"/>
              <a:t>홍콩 도매상은 </a:t>
            </a:r>
            <a:r>
              <a:rPr lang="ko-KR" altLang="en-US" dirty="0" err="1"/>
              <a:t>중고폰의</a:t>
            </a:r>
            <a:r>
              <a:rPr lang="ko-KR" altLang="en-US" dirty="0"/>
              <a:t> </a:t>
            </a:r>
            <a:r>
              <a:rPr lang="ko-KR" altLang="en-US" dirty="0" err="1"/>
              <a:t>흠결에</a:t>
            </a:r>
            <a:r>
              <a:rPr lang="ko-KR" altLang="en-US" dirty="0"/>
              <a:t> 상관없이 무조건 폰을 매입하는 </a:t>
            </a:r>
            <a:r>
              <a:rPr lang="ko-KR" altLang="en-US" dirty="0" err="1"/>
              <a:t>중고폰</a:t>
            </a:r>
            <a:r>
              <a:rPr lang="ko-KR" altLang="en-US" dirty="0"/>
              <a:t> 업계의 큰손이기 때문에</a:t>
            </a:r>
            <a:endParaRPr lang="en-US" altLang="ko-KR" dirty="0"/>
          </a:p>
          <a:p>
            <a:r>
              <a:rPr lang="ko-KR" altLang="en-US" dirty="0"/>
              <a:t>국내 </a:t>
            </a:r>
            <a:r>
              <a:rPr lang="ko-KR" altLang="en-US" dirty="0" err="1"/>
              <a:t>중고폰</a:t>
            </a:r>
            <a:r>
              <a:rPr lang="ko-KR" altLang="en-US" dirty="0"/>
              <a:t> 도매상들은 그들이 정한 기준에 따라 </a:t>
            </a:r>
            <a:r>
              <a:rPr lang="ko-KR" altLang="en-US" dirty="0" err="1"/>
              <a:t>모델별</a:t>
            </a:r>
            <a:r>
              <a:rPr lang="ko-KR" altLang="en-US" dirty="0"/>
              <a:t> 최고 매입가를 정하고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폰별로</a:t>
            </a:r>
            <a:r>
              <a:rPr lang="ko-KR" altLang="en-US" dirty="0"/>
              <a:t> 있는 </a:t>
            </a:r>
            <a:r>
              <a:rPr lang="ko-KR" altLang="en-US" dirty="0" err="1"/>
              <a:t>흠결에</a:t>
            </a:r>
            <a:r>
              <a:rPr lang="ko-KR" altLang="en-US" dirty="0"/>
              <a:t> 따라 값을 차감한 후 소비자에게 금액을 지불</a:t>
            </a:r>
            <a:endParaRPr lang="en-US" altLang="ko-KR" dirty="0"/>
          </a:p>
          <a:p>
            <a:r>
              <a:rPr lang="ko-KR" altLang="en-US" dirty="0"/>
              <a:t>하지만 내 폰에 있는 </a:t>
            </a:r>
            <a:r>
              <a:rPr lang="en-US" altLang="ko-KR" dirty="0"/>
              <a:t>2mm</a:t>
            </a:r>
            <a:r>
              <a:rPr lang="ko-KR" altLang="en-US" dirty="0" err="1"/>
              <a:t>짜리</a:t>
            </a:r>
            <a:r>
              <a:rPr lang="ko-KR" altLang="en-US" dirty="0"/>
              <a:t> 기스가 </a:t>
            </a:r>
            <a:r>
              <a:rPr lang="en-US" altLang="ko-KR" dirty="0"/>
              <a:t>a</a:t>
            </a:r>
            <a:r>
              <a:rPr lang="ko-KR" altLang="en-US" dirty="0"/>
              <a:t>도매상에게는 </a:t>
            </a:r>
            <a:r>
              <a:rPr lang="en-US" altLang="ko-KR" dirty="0"/>
              <a:t>5</a:t>
            </a:r>
            <a:r>
              <a:rPr lang="ko-KR" altLang="en-US" dirty="0" err="1"/>
              <a:t>천원어치의</a:t>
            </a:r>
            <a:r>
              <a:rPr lang="ko-KR" altLang="en-US" dirty="0"/>
              <a:t> </a:t>
            </a:r>
            <a:r>
              <a:rPr lang="ko-KR" altLang="en-US" dirty="0" err="1"/>
              <a:t>흠결로</a:t>
            </a:r>
            <a:r>
              <a:rPr lang="ko-KR" altLang="en-US" dirty="0"/>
              <a:t> 느껴질 수도 있고</a:t>
            </a:r>
            <a:r>
              <a:rPr lang="en-US" altLang="ko-KR" dirty="0"/>
              <a:t>, B </a:t>
            </a:r>
            <a:r>
              <a:rPr lang="ko-KR" altLang="en-US" dirty="0"/>
              <a:t>도매상에게는 </a:t>
            </a:r>
            <a:r>
              <a:rPr lang="en-US" altLang="ko-KR" dirty="0"/>
              <a:t>3</a:t>
            </a:r>
            <a:r>
              <a:rPr lang="ko-KR" altLang="en-US" dirty="0" err="1"/>
              <a:t>천원어치</a:t>
            </a:r>
            <a:r>
              <a:rPr lang="ko-KR" altLang="en-US" dirty="0"/>
              <a:t> </a:t>
            </a:r>
            <a:r>
              <a:rPr lang="ko-KR" altLang="en-US" dirty="0" err="1"/>
              <a:t>흠결로</a:t>
            </a:r>
            <a:r>
              <a:rPr lang="ko-KR" altLang="en-US" dirty="0"/>
              <a:t> 느껴질 수도</a:t>
            </a:r>
            <a:r>
              <a:rPr lang="en-US" altLang="ko-KR" dirty="0"/>
              <a:t>…</a:t>
            </a:r>
          </a:p>
          <a:p>
            <a:r>
              <a:rPr lang="ko-KR" altLang="en-US" dirty="0" err="1"/>
              <a:t>흠결에</a:t>
            </a:r>
            <a:r>
              <a:rPr lang="ko-KR" altLang="en-US" dirty="0"/>
              <a:t> 따른 차감금액 </a:t>
            </a:r>
            <a:r>
              <a:rPr lang="ko-KR" altLang="en-US" dirty="0" err="1"/>
              <a:t>바운더리는</a:t>
            </a:r>
            <a:r>
              <a:rPr lang="ko-KR" altLang="en-US" dirty="0"/>
              <a:t> 있지만 구체적인 규정은 없기 때문에 그야말로 엿장수 마음대로 </a:t>
            </a:r>
            <a:r>
              <a:rPr lang="ko-KR" altLang="en-US" dirty="0" err="1"/>
              <a:t>중고폰의</a:t>
            </a:r>
            <a:r>
              <a:rPr lang="ko-KR" altLang="en-US" dirty="0"/>
              <a:t> 가격이 </a:t>
            </a:r>
            <a:r>
              <a:rPr lang="ko-KR" altLang="en-US" dirty="0" err="1"/>
              <a:t>정해짐</a:t>
            </a:r>
            <a:endParaRPr lang="en-US" altLang="ko-KR" dirty="0"/>
          </a:p>
          <a:p>
            <a:r>
              <a:rPr lang="ko-KR" altLang="en-US" dirty="0"/>
              <a:t>대부분의 수거된 </a:t>
            </a:r>
            <a:r>
              <a:rPr lang="ko-KR" altLang="en-US" dirty="0" err="1"/>
              <a:t>중고폰은</a:t>
            </a:r>
            <a:r>
              <a:rPr lang="ko-KR" altLang="en-US" dirty="0"/>
              <a:t> 해외로 </a:t>
            </a:r>
            <a:r>
              <a:rPr lang="ko-KR" altLang="en-US" dirty="0" err="1"/>
              <a:t>재판매되지만</a:t>
            </a:r>
            <a:r>
              <a:rPr lang="ko-KR" altLang="en-US" dirty="0"/>
              <a:t> 일부 스마트폰은 국내에서 수리를 거쳐 국내 소비자를 대상으로 재판매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일부 도매상은 수리하여 재판매 할 것을 고려하여 </a:t>
            </a:r>
            <a:r>
              <a:rPr lang="ko-KR" altLang="en-US" dirty="0" err="1"/>
              <a:t>중고폰의</a:t>
            </a:r>
            <a:r>
              <a:rPr lang="ko-KR" altLang="en-US" dirty="0"/>
              <a:t> 보상금액을 낮게 책정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그렇기 때문에 개인 소비자들은 </a:t>
            </a:r>
            <a:r>
              <a:rPr lang="ko-KR" altLang="en-US" dirty="0" err="1"/>
              <a:t>중고폰을</a:t>
            </a:r>
            <a:r>
              <a:rPr lang="ko-KR" altLang="en-US" dirty="0"/>
              <a:t> 팔아도 낮은 가격대의 보상을 받는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9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폴더폰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1,500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'...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해도 너무한 우체국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중고폰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매입가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http://it.donga.com/20185/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6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갤럽 조사에 따르면 소비자들이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중고폰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처분을 위해 가장 먼저 떠올리는 채널은 직거래 사이트였으며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최근에 이용한 채널로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36%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직거래 사이트를 꼽았는데요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이유는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중고폰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판매 시 보상 금액이 높았기 때문으로 조사되었습니다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8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이유로 </a:t>
            </a:r>
            <a:r>
              <a:rPr lang="ko-KR" altLang="en-US" dirty="0" err="1"/>
              <a:t>중고폰</a:t>
            </a:r>
            <a:r>
              <a:rPr lang="ko-KR" altLang="en-US" dirty="0"/>
              <a:t> 소비자들은 개인간의 거래를 선호하는 현상이 있음</a:t>
            </a:r>
            <a:r>
              <a:rPr lang="en-US" altLang="ko-KR" dirty="0"/>
              <a:t>??(</a:t>
            </a:r>
            <a:r>
              <a:rPr lang="ko-KR" altLang="en-US" dirty="0"/>
              <a:t>표현방법 </a:t>
            </a:r>
            <a:r>
              <a:rPr lang="ko-KR" altLang="en-US" dirty="0" err="1"/>
              <a:t>달리할것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설문조사에서도 </a:t>
            </a:r>
            <a:r>
              <a:rPr lang="ko-KR" altLang="en-US" dirty="0" err="1"/>
              <a:t>중고폰</a:t>
            </a:r>
            <a:r>
              <a:rPr lang="ko-KR" altLang="en-US" dirty="0"/>
              <a:t> 거래 수단으로써 중고나라가 최초상기도 </a:t>
            </a:r>
            <a:r>
              <a:rPr lang="en-US" altLang="ko-KR" dirty="0"/>
              <a:t>1</a:t>
            </a:r>
            <a:r>
              <a:rPr lang="ko-KR" altLang="en-US" dirty="0"/>
              <a:t>위를 차지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중고폰을</a:t>
            </a:r>
            <a:r>
              <a:rPr lang="ko-KR" altLang="en-US" dirty="0"/>
              <a:t> 중고나라와 같은 직거래 사이트에서 처분한 사람들은 가격을 높게 받을 수 있기 때문에 해당 수단을 선택했다고 응답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판매자입장에서는</a:t>
            </a:r>
            <a:r>
              <a:rPr lang="ko-KR" altLang="en-US" dirty="0"/>
              <a:t> 중고상에 </a:t>
            </a:r>
            <a:r>
              <a:rPr lang="ko-KR" altLang="en-US" dirty="0" err="1"/>
              <a:t>파는것보다</a:t>
            </a:r>
            <a:r>
              <a:rPr lang="ko-KR" altLang="en-US" dirty="0"/>
              <a:t> </a:t>
            </a:r>
            <a:r>
              <a:rPr lang="ko-KR" altLang="en-US" dirty="0" err="1"/>
              <a:t>직접파는게</a:t>
            </a:r>
            <a:r>
              <a:rPr lang="ko-KR" altLang="en-US" dirty="0"/>
              <a:t> 돈을 더 많이 받을 수 있어 이득이고</a:t>
            </a:r>
            <a:endParaRPr lang="en-US" altLang="ko-KR" dirty="0"/>
          </a:p>
          <a:p>
            <a:r>
              <a:rPr lang="ko-KR" altLang="en-US" dirty="0"/>
              <a:t>구매자 입장에서는 개인 판매자를 직접 만나 휴대폰 </a:t>
            </a:r>
            <a:r>
              <a:rPr lang="ko-KR" altLang="en-US" dirty="0" err="1"/>
              <a:t>흠결을</a:t>
            </a:r>
            <a:r>
              <a:rPr lang="ko-KR" altLang="en-US" dirty="0"/>
              <a:t> 눈으로 확인하고 거래하는 것이 더욱 사기 위험이 낮아 개인간 직거래를 선호하는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9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Problem: </a:t>
            </a:r>
            <a:r>
              <a:rPr lang="ko-KR" altLang="en-US" dirty="0"/>
              <a:t>저조한 </a:t>
            </a:r>
            <a:r>
              <a:rPr lang="ko-KR" altLang="en-US" dirty="0" err="1"/>
              <a:t>폐휴대폰</a:t>
            </a:r>
            <a:r>
              <a:rPr lang="ko-KR" altLang="en-US" dirty="0"/>
              <a:t> </a:t>
            </a:r>
            <a:r>
              <a:rPr lang="ko-KR" altLang="en-US" dirty="0" err="1"/>
              <a:t>재활용율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Reason:</a:t>
            </a:r>
            <a:r>
              <a:rPr lang="en-US" altLang="ko-KR" baseline="0" dirty="0"/>
              <a:t> </a:t>
            </a:r>
            <a:r>
              <a:rPr lang="ko-KR" altLang="en-US" dirty="0"/>
              <a:t>비합리적인 </a:t>
            </a:r>
            <a:r>
              <a:rPr lang="ko-KR" altLang="en-US" dirty="0" err="1"/>
              <a:t>중고폰</a:t>
            </a:r>
            <a:r>
              <a:rPr lang="ko-KR" altLang="en-US" dirty="0"/>
              <a:t> 판매 가격</a:t>
            </a:r>
            <a:endParaRPr lang="en-US" altLang="ko-KR" dirty="0"/>
          </a:p>
          <a:p>
            <a:r>
              <a:rPr lang="en-US" altLang="ko-KR" dirty="0"/>
              <a:t>Needs:</a:t>
            </a:r>
          </a:p>
          <a:p>
            <a:r>
              <a:rPr lang="en-US" altLang="ko-KR" dirty="0"/>
              <a:t> Seller-</a:t>
            </a:r>
            <a:r>
              <a:rPr lang="ko-KR" altLang="en-US" dirty="0"/>
              <a:t>적정 가격으로 </a:t>
            </a:r>
            <a:r>
              <a:rPr lang="ko-KR" altLang="en-US" dirty="0" err="1"/>
              <a:t>중고폰을</a:t>
            </a:r>
            <a:r>
              <a:rPr lang="ko-KR" altLang="en-US" dirty="0"/>
              <a:t> 처분</a:t>
            </a:r>
            <a:r>
              <a:rPr lang="en-US" altLang="ko-KR" dirty="0"/>
              <a:t> </a:t>
            </a:r>
            <a:r>
              <a:rPr lang="ko-KR" altLang="en-US" dirty="0"/>
              <a:t>희망</a:t>
            </a:r>
            <a:endParaRPr lang="en-US" altLang="ko-KR" dirty="0"/>
          </a:p>
          <a:p>
            <a:r>
              <a:rPr lang="en-US" altLang="ko-KR" dirty="0"/>
              <a:t> Buyer-</a:t>
            </a:r>
            <a:r>
              <a:rPr lang="ko-KR" altLang="en-US" dirty="0"/>
              <a:t>걱정없이 안전하게 </a:t>
            </a:r>
            <a:r>
              <a:rPr lang="ko-KR" altLang="en-US" dirty="0" err="1"/>
              <a:t>중고폰</a:t>
            </a:r>
            <a:r>
              <a:rPr lang="ko-KR" altLang="en-US" dirty="0"/>
              <a:t> 구매</a:t>
            </a:r>
            <a:endParaRPr lang="en-US" altLang="ko-KR" dirty="0"/>
          </a:p>
          <a:p>
            <a:r>
              <a:rPr lang="en-US" altLang="ko-KR" dirty="0"/>
              <a:t>Solution: </a:t>
            </a:r>
            <a:r>
              <a:rPr lang="ko-KR" altLang="en-US" dirty="0"/>
              <a:t>중고나라 휴대폰 카테고리 </a:t>
            </a:r>
            <a:r>
              <a:rPr lang="ko-KR" altLang="en-US" dirty="0" err="1"/>
              <a:t>판매글</a:t>
            </a:r>
            <a:r>
              <a:rPr lang="ko-KR" altLang="en-US" dirty="0"/>
              <a:t> 분석을 바탕으로 한 적정 시세 제안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챗봇으로</a:t>
            </a:r>
            <a:r>
              <a:rPr lang="ko-KR" altLang="en-US" dirty="0"/>
              <a:t> 서비스 </a:t>
            </a:r>
            <a:r>
              <a:rPr lang="ko-KR" altLang="en-US" dirty="0" err="1"/>
              <a:t>구현한다는걸</a:t>
            </a:r>
            <a:r>
              <a:rPr lang="ko-KR" altLang="en-US" dirty="0"/>
              <a:t> 먼저 </a:t>
            </a:r>
            <a:r>
              <a:rPr lang="ko-KR" altLang="en-US" dirty="0" err="1"/>
              <a:t>밝히는게</a:t>
            </a:r>
            <a:r>
              <a:rPr lang="ko-KR" altLang="en-US" dirty="0"/>
              <a:t> 맞는가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4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6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4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1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9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0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7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29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kccblog.tistory.com/1878" TargetMode="External"/><Relationship Id="rId2" Type="http://schemas.openxmlformats.org/officeDocument/2006/relationships/hyperlink" Target="http://www.etnews.com/2016060700032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9250"/>
            <a:ext cx="9144000" cy="658479"/>
          </a:xfrm>
        </p:spPr>
        <p:txBody>
          <a:bodyPr/>
          <a:lstStyle/>
          <a:p>
            <a:r>
              <a:rPr lang="ko-KR" altLang="en-US" sz="3200" dirty="0" err="1" smtClean="0"/>
              <a:t>중고폰</a:t>
            </a:r>
            <a:r>
              <a:rPr lang="ko-KR" altLang="en-US" sz="3200" dirty="0" smtClean="0"/>
              <a:t> 적정가격 제안 서비스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Team SCOOP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28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E9AE26-5387-437A-A9E9-CFB97C8DDE56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소비자분석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88E087FF-E764-42A0-8DDB-93E7DE98B8A6}"/>
              </a:ext>
            </a:extLst>
          </p:cNvPr>
          <p:cNvSpPr txBox="1">
            <a:spLocks/>
          </p:cNvSpPr>
          <p:nvPr/>
        </p:nvSpPr>
        <p:spPr>
          <a:xfrm>
            <a:off x="228600" y="729244"/>
            <a:ext cx="11571514" cy="3675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중고폰</a:t>
            </a:r>
            <a:r>
              <a:rPr lang="ko-KR" altLang="en-US" sz="1800" dirty="0"/>
              <a:t> 판매 업체 부정적 이용 경험 </a:t>
            </a:r>
            <a:endParaRPr lang="en-US" altLang="ko-KR" sz="1800" dirty="0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xmlns="" id="{2A0E4683-4F1C-45F7-BEED-C8FBAAE30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8600" y="1324203"/>
            <a:ext cx="1066800" cy="1066800"/>
          </a:xfrm>
          <a:prstGeom prst="rect">
            <a:avLst/>
          </a:prstGeom>
        </p:spPr>
      </p:pic>
      <p:pic>
        <p:nvPicPr>
          <p:cNvPr id="12" name="그래픽 11" descr="사용자">
            <a:extLst>
              <a:ext uri="{FF2B5EF4-FFF2-40B4-BE49-F238E27FC236}">
                <a16:creationId xmlns:a16="http://schemas.microsoft.com/office/drawing/2014/main" xmlns="" id="{C373BDD5-7BC9-45A1-A024-ADE94C92EA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8600" y="4482122"/>
            <a:ext cx="1066800" cy="1066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8C69AD-3F1F-4C23-80D7-8391295D425B}"/>
              </a:ext>
            </a:extLst>
          </p:cNvPr>
          <p:cNvSpPr txBox="1"/>
          <p:nvPr/>
        </p:nvSpPr>
        <p:spPr>
          <a:xfrm>
            <a:off x="1277122" y="4566167"/>
            <a:ext cx="9562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중고나라 직거래를 통해 노트 </a:t>
            </a:r>
            <a:r>
              <a:rPr lang="en-US" altLang="ko-KR" dirty="0"/>
              <a:t>5</a:t>
            </a:r>
            <a:r>
              <a:rPr lang="ko-KR" altLang="en-US" dirty="0"/>
              <a:t>를 구매했다</a:t>
            </a:r>
            <a:r>
              <a:rPr lang="en-US" altLang="ko-KR" dirty="0"/>
              <a:t>. </a:t>
            </a:r>
            <a:r>
              <a:rPr lang="ko-KR" altLang="en-US" dirty="0"/>
              <a:t>판매자와 휴대폰 매장 앞에서 만나 바로 해당 기기가 도난</a:t>
            </a:r>
            <a:r>
              <a:rPr lang="en-US" altLang="ko-KR" dirty="0"/>
              <a:t>, </a:t>
            </a:r>
            <a:r>
              <a:rPr lang="ko-KR" altLang="en-US" dirty="0" err="1"/>
              <a:t>분실폰은</a:t>
            </a:r>
            <a:r>
              <a:rPr lang="ko-KR" altLang="en-US" dirty="0"/>
              <a:t> 아닌지</a:t>
            </a:r>
            <a:r>
              <a:rPr lang="en-US" altLang="ko-KR" dirty="0"/>
              <a:t>, </a:t>
            </a:r>
            <a:r>
              <a:rPr lang="ko-KR" altLang="en-US" dirty="0"/>
              <a:t>정상적으로 해지된 폰인지 확인하고 폰 상태를 직접 확인한 후 돈을 계좌이체 해드렸다</a:t>
            </a:r>
            <a:r>
              <a:rPr lang="en-US" altLang="ko-KR" dirty="0"/>
              <a:t>. </a:t>
            </a:r>
            <a:r>
              <a:rPr lang="ko-KR" altLang="en-US" dirty="0"/>
              <a:t>조금은 번거롭지만 확실한 방법이라 다른 사람에게도 이와 같이 추천한다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4D61C5D-C969-4C8E-9B50-4B7C7877E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869" y="2123336"/>
            <a:ext cx="3243331" cy="2358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F4D483B-B06B-4ECA-AF66-8E8B22CEF363}"/>
              </a:ext>
            </a:extLst>
          </p:cNvPr>
          <p:cNvSpPr txBox="1"/>
          <p:nvPr/>
        </p:nvSpPr>
        <p:spPr>
          <a:xfrm>
            <a:off x="1295400" y="1440143"/>
            <a:ext cx="956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중고폰</a:t>
            </a:r>
            <a:r>
              <a:rPr lang="ko-KR" altLang="en-US" dirty="0"/>
              <a:t> 업체를 통해 아이폰 </a:t>
            </a:r>
            <a:r>
              <a:rPr lang="en-US" altLang="ko-KR" dirty="0"/>
              <a:t>5</a:t>
            </a:r>
            <a:r>
              <a:rPr lang="ko-KR" altLang="en-US" dirty="0"/>
              <a:t>를 구매했다</a:t>
            </a:r>
            <a:r>
              <a:rPr lang="en-US" altLang="ko-KR" dirty="0"/>
              <a:t>. </a:t>
            </a:r>
            <a:r>
              <a:rPr lang="ko-KR" altLang="en-US" dirty="0"/>
              <a:t>물건을 받아보니 상세설명에는 언급이 없던 녹색 테두리가 액정에서 보였다</a:t>
            </a:r>
            <a:r>
              <a:rPr lang="en-US" altLang="ko-KR" dirty="0"/>
              <a:t>. </a:t>
            </a:r>
            <a:r>
              <a:rPr lang="ko-KR" altLang="en-US" dirty="0"/>
              <a:t>이에 환불신청을 하자 고객의 </a:t>
            </a:r>
            <a:r>
              <a:rPr lang="ko-KR" altLang="en-US" dirty="0" err="1"/>
              <a:t>단순변심으로</a:t>
            </a:r>
            <a:r>
              <a:rPr lang="ko-KR" altLang="en-US" dirty="0"/>
              <a:t> 인한 환불이기 때문이라며 배송비를 요구했었다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88E087FF-E764-42A0-8DDB-93E7DE98B8A6}"/>
              </a:ext>
            </a:extLst>
          </p:cNvPr>
          <p:cNvSpPr txBox="1">
            <a:spLocks/>
          </p:cNvSpPr>
          <p:nvPr/>
        </p:nvSpPr>
        <p:spPr>
          <a:xfrm>
            <a:off x="243840" y="6128014"/>
            <a:ext cx="11571514" cy="3675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중고나라를 통한 </a:t>
            </a:r>
            <a:r>
              <a:rPr lang="ko-KR" altLang="en-US" sz="1800" dirty="0" err="1" smtClean="0"/>
              <a:t>중고폰</a:t>
            </a:r>
            <a:r>
              <a:rPr lang="ko-KR" altLang="en-US" sz="1800" dirty="0" smtClean="0"/>
              <a:t> 직거래를 선호하는 소비자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3672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EFD358-301F-4627-A278-1875C13633F9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문제 정리 </a:t>
            </a:r>
            <a:r>
              <a:rPr lang="en-US" altLang="ko-KR" sz="1800" dirty="0"/>
              <a:t>&amp; </a:t>
            </a:r>
            <a:r>
              <a:rPr lang="ko-KR" altLang="en-US" sz="1800" dirty="0"/>
              <a:t>솔루션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F3C43BB-84FF-4D2F-B674-39699B6247F4}"/>
              </a:ext>
            </a:extLst>
          </p:cNvPr>
          <p:cNvSpPr/>
          <p:nvPr/>
        </p:nvSpPr>
        <p:spPr>
          <a:xfrm>
            <a:off x="749460" y="1441461"/>
            <a:ext cx="110728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Problem: </a:t>
            </a:r>
            <a:r>
              <a:rPr lang="ko-KR" altLang="en-US" dirty="0"/>
              <a:t>저조한 </a:t>
            </a:r>
            <a:r>
              <a:rPr lang="ko-KR" altLang="en-US" dirty="0" err="1"/>
              <a:t>폐휴대폰</a:t>
            </a:r>
            <a:r>
              <a:rPr lang="ko-KR" altLang="en-US" dirty="0"/>
              <a:t> </a:t>
            </a:r>
            <a:r>
              <a:rPr lang="ko-KR" altLang="en-US" dirty="0" err="1" smtClean="0"/>
              <a:t>재활용율로</a:t>
            </a:r>
            <a:r>
              <a:rPr lang="ko-KR" altLang="en-US" dirty="0" smtClean="0"/>
              <a:t> 인한 자원낭비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Reason: </a:t>
            </a:r>
            <a:r>
              <a:rPr lang="ko-KR" altLang="en-US" dirty="0"/>
              <a:t>비합리적인 </a:t>
            </a:r>
            <a:r>
              <a:rPr lang="ko-KR" altLang="en-US" dirty="0" err="1"/>
              <a:t>중고폰</a:t>
            </a:r>
            <a:r>
              <a:rPr lang="ko-KR" altLang="en-US" dirty="0"/>
              <a:t> 판매 가격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Needs:</a:t>
            </a:r>
          </a:p>
          <a:p>
            <a:r>
              <a:rPr lang="en-US" altLang="ko-KR" dirty="0"/>
              <a:t> Seller-</a:t>
            </a:r>
            <a:r>
              <a:rPr lang="ko-KR" altLang="en-US" dirty="0"/>
              <a:t>적정 가격으로 </a:t>
            </a:r>
            <a:r>
              <a:rPr lang="ko-KR" altLang="en-US" dirty="0" err="1"/>
              <a:t>중고폰을</a:t>
            </a:r>
            <a:r>
              <a:rPr lang="ko-KR" altLang="en-US" dirty="0"/>
              <a:t> 처분</a:t>
            </a:r>
            <a:r>
              <a:rPr lang="en-US" altLang="ko-KR" dirty="0"/>
              <a:t> </a:t>
            </a:r>
            <a:r>
              <a:rPr lang="ko-KR" altLang="en-US" dirty="0"/>
              <a:t>희망</a:t>
            </a:r>
            <a:endParaRPr lang="en-US" altLang="ko-KR" dirty="0"/>
          </a:p>
          <a:p>
            <a:r>
              <a:rPr lang="en-US" altLang="ko-KR" dirty="0"/>
              <a:t> Buyer-</a:t>
            </a:r>
            <a:r>
              <a:rPr lang="ko-KR" altLang="en-US" dirty="0"/>
              <a:t>걱정없이 안전하게 </a:t>
            </a:r>
            <a:r>
              <a:rPr lang="ko-KR" altLang="en-US" dirty="0" err="1"/>
              <a:t>중고폰</a:t>
            </a:r>
            <a:r>
              <a:rPr lang="ko-KR" altLang="en-US" dirty="0"/>
              <a:t> 구매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Solution: </a:t>
            </a:r>
            <a:r>
              <a:rPr lang="ko-KR" altLang="en-US" dirty="0"/>
              <a:t>중고나라 휴대폰 카테고리 </a:t>
            </a:r>
            <a:r>
              <a:rPr lang="ko-KR" altLang="en-US" dirty="0" err="1"/>
              <a:t>판매글</a:t>
            </a:r>
            <a:r>
              <a:rPr lang="ko-KR" altLang="en-US" dirty="0"/>
              <a:t> 분석을 바탕으로 한 적정 시세 제안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12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8200" y="1229370"/>
            <a:ext cx="9063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8"/>
              </a:rPr>
              <a:t>서비스 목표</a:t>
            </a:r>
            <a:endParaRPr lang="en-US" altLang="ko-KR" dirty="0">
              <a:latin typeface="T8"/>
            </a:endParaRPr>
          </a:p>
          <a:p>
            <a:r>
              <a:rPr lang="ko-KR" altLang="en-US" dirty="0">
                <a:latin typeface="T8"/>
              </a:rPr>
              <a:t>중고나라 </a:t>
            </a:r>
            <a:r>
              <a:rPr lang="ko-KR" altLang="en-US" dirty="0" err="1">
                <a:latin typeface="T8"/>
              </a:rPr>
              <a:t>중고폰</a:t>
            </a:r>
            <a:r>
              <a:rPr lang="ko-KR" altLang="en-US" dirty="0">
                <a:latin typeface="T8"/>
              </a:rPr>
              <a:t> 판매 글을 바탕으로 휴대폰 </a:t>
            </a:r>
            <a:r>
              <a:rPr lang="ko-KR" altLang="en-US" dirty="0" err="1">
                <a:latin typeface="T8"/>
              </a:rPr>
              <a:t>모델별</a:t>
            </a:r>
            <a:r>
              <a:rPr lang="ko-KR" altLang="en-US" dirty="0">
                <a:latin typeface="T8"/>
              </a:rPr>
              <a:t> 적정 중고 가격을 산정함으로써 </a:t>
            </a:r>
            <a:endParaRPr lang="en-US" altLang="ko-KR" dirty="0">
              <a:latin typeface="T8"/>
            </a:endParaRPr>
          </a:p>
          <a:p>
            <a:r>
              <a:rPr lang="ko-KR" altLang="en-US" dirty="0" err="1">
                <a:latin typeface="T8"/>
              </a:rPr>
              <a:t>중고폰</a:t>
            </a:r>
            <a:r>
              <a:rPr lang="ko-KR" altLang="en-US" dirty="0">
                <a:latin typeface="T8"/>
              </a:rPr>
              <a:t> 거래 활성화 및 공정거래 문화 확립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2362845"/>
            <a:ext cx="8734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8"/>
              </a:rPr>
              <a:t>서비스 방법</a:t>
            </a:r>
            <a:endParaRPr lang="en-US" altLang="ko-KR" dirty="0">
              <a:latin typeface="T8"/>
            </a:endParaRPr>
          </a:p>
          <a:p>
            <a:r>
              <a:rPr lang="en-US" altLang="ko-KR" dirty="0">
                <a:latin typeface="T8"/>
              </a:rPr>
              <a:t>2015</a:t>
            </a:r>
            <a:r>
              <a:rPr lang="ko-KR" altLang="en-US" dirty="0">
                <a:latin typeface="T8"/>
              </a:rPr>
              <a:t>년</a:t>
            </a:r>
            <a:r>
              <a:rPr lang="en-US" altLang="ko-KR" dirty="0">
                <a:latin typeface="T8"/>
              </a:rPr>
              <a:t>~17</a:t>
            </a:r>
            <a:r>
              <a:rPr lang="ko-KR" altLang="en-US" dirty="0">
                <a:latin typeface="T8"/>
              </a:rPr>
              <a:t>년 중고 </a:t>
            </a:r>
            <a:r>
              <a:rPr lang="ko-KR" altLang="en-US" dirty="0" err="1">
                <a:latin typeface="T8"/>
              </a:rPr>
              <a:t>스마트폰</a:t>
            </a:r>
            <a:r>
              <a:rPr lang="ko-KR" altLang="en-US" dirty="0">
                <a:latin typeface="T8"/>
              </a:rPr>
              <a:t> </a:t>
            </a:r>
            <a:r>
              <a:rPr lang="ko-KR" altLang="en-US" dirty="0" err="1">
                <a:latin typeface="T8"/>
              </a:rPr>
              <a:t>판매글</a:t>
            </a:r>
            <a:r>
              <a:rPr lang="ko-KR" altLang="en-US" dirty="0">
                <a:latin typeface="T8"/>
              </a:rPr>
              <a:t> 분석을 바탕으로 </a:t>
            </a:r>
            <a:r>
              <a:rPr lang="ko-KR" altLang="en-US" dirty="0" err="1">
                <a:latin typeface="T8"/>
              </a:rPr>
              <a:t>스마트폰</a:t>
            </a:r>
            <a:r>
              <a:rPr lang="ko-KR" altLang="en-US" dirty="0">
                <a:latin typeface="T8"/>
              </a:rPr>
              <a:t> </a:t>
            </a:r>
            <a:r>
              <a:rPr lang="ko-KR" altLang="en-US" dirty="0" err="1">
                <a:latin typeface="T8"/>
              </a:rPr>
              <a:t>모델별</a:t>
            </a:r>
            <a:r>
              <a:rPr lang="ko-KR" altLang="en-US" dirty="0">
                <a:latin typeface="T8"/>
              </a:rPr>
              <a:t> </a:t>
            </a:r>
            <a:endParaRPr lang="en-US" altLang="ko-KR" dirty="0">
              <a:latin typeface="T8"/>
            </a:endParaRPr>
          </a:p>
          <a:p>
            <a:r>
              <a:rPr lang="ko-KR" altLang="en-US" dirty="0">
                <a:latin typeface="T8"/>
              </a:rPr>
              <a:t>적정 판매가</a:t>
            </a:r>
            <a:r>
              <a:rPr lang="en-US" altLang="ko-KR" dirty="0">
                <a:latin typeface="T8"/>
              </a:rPr>
              <a:t>, </a:t>
            </a:r>
            <a:r>
              <a:rPr lang="ko-KR" altLang="en-US" dirty="0">
                <a:latin typeface="T8"/>
              </a:rPr>
              <a:t>최고가</a:t>
            </a:r>
            <a:r>
              <a:rPr lang="en-US" altLang="ko-KR" dirty="0">
                <a:latin typeface="T8"/>
              </a:rPr>
              <a:t>, </a:t>
            </a:r>
            <a:r>
              <a:rPr lang="ko-KR" altLang="en-US" dirty="0">
                <a:latin typeface="T8"/>
              </a:rPr>
              <a:t>최저가</a:t>
            </a:r>
            <a:r>
              <a:rPr lang="en-US" altLang="ko-KR" dirty="0">
                <a:latin typeface="T8"/>
              </a:rPr>
              <a:t> </a:t>
            </a:r>
            <a:r>
              <a:rPr lang="ko-KR" altLang="en-US" dirty="0">
                <a:latin typeface="T8"/>
              </a:rPr>
              <a:t>등의 정보 제공</a:t>
            </a:r>
            <a:endParaRPr lang="en-US" altLang="ko-KR" dirty="0">
              <a:latin typeface="T8"/>
            </a:endParaRPr>
          </a:p>
          <a:p>
            <a:endParaRPr lang="en-US" altLang="ko-KR" dirty="0">
              <a:latin typeface="T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2E2D0B3-B5E0-44C7-849A-DB966582612A}"/>
              </a:ext>
            </a:extLst>
          </p:cNvPr>
          <p:cNvSpPr/>
          <p:nvPr/>
        </p:nvSpPr>
        <p:spPr>
          <a:xfrm>
            <a:off x="895350" y="3473277"/>
            <a:ext cx="8734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8"/>
              </a:rPr>
              <a:t>타겟</a:t>
            </a:r>
            <a:endParaRPr lang="en-US" altLang="ko-KR" dirty="0">
              <a:latin typeface="T8"/>
            </a:endParaRPr>
          </a:p>
          <a:p>
            <a:r>
              <a:rPr lang="en-US" altLang="ko-KR" dirty="0">
                <a:latin typeface="T8"/>
              </a:rPr>
              <a:t>Main: </a:t>
            </a:r>
            <a:r>
              <a:rPr lang="ko-KR" altLang="en-US" dirty="0" err="1">
                <a:latin typeface="T8"/>
              </a:rPr>
              <a:t>중고폰을</a:t>
            </a:r>
            <a:r>
              <a:rPr lang="ko-KR" altLang="en-US" dirty="0">
                <a:latin typeface="T8"/>
              </a:rPr>
              <a:t> 적정 가격에 판매하고자 하는 소비자</a:t>
            </a:r>
            <a:endParaRPr lang="en-US" altLang="ko-KR" dirty="0">
              <a:latin typeface="T8"/>
            </a:endParaRPr>
          </a:p>
          <a:p>
            <a:r>
              <a:rPr lang="en-US" altLang="ko-KR" dirty="0">
                <a:latin typeface="T8"/>
              </a:rPr>
              <a:t>Sub: </a:t>
            </a:r>
            <a:r>
              <a:rPr lang="ko-KR" altLang="en-US" dirty="0" err="1">
                <a:latin typeface="T8"/>
              </a:rPr>
              <a:t>중고폰</a:t>
            </a:r>
            <a:r>
              <a:rPr lang="ko-KR" altLang="en-US" dirty="0">
                <a:latin typeface="T8"/>
              </a:rPr>
              <a:t> 구매를 위해 </a:t>
            </a:r>
            <a:r>
              <a:rPr lang="ko-KR" altLang="en-US" dirty="0" err="1">
                <a:latin typeface="T8"/>
              </a:rPr>
              <a:t>모델별</a:t>
            </a:r>
            <a:r>
              <a:rPr lang="ko-KR" altLang="en-US" dirty="0">
                <a:latin typeface="T8"/>
              </a:rPr>
              <a:t> 시세가 궁금한 소비자 </a:t>
            </a:r>
            <a:endParaRPr lang="en-US" altLang="ko-KR" dirty="0">
              <a:latin typeface="T8"/>
            </a:endParaRPr>
          </a:p>
          <a:p>
            <a:endParaRPr lang="en-US" altLang="ko-KR" dirty="0">
              <a:latin typeface="T8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서비스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19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1713697"/>
            <a:ext cx="10515600" cy="372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원천데이터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네이버</a:t>
            </a:r>
            <a:r>
              <a:rPr lang="ko-KR" altLang="en-US" sz="1800" dirty="0"/>
              <a:t> 카페 중고나라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데이터 구성</a:t>
            </a:r>
            <a:endParaRPr lang="en-US" altLang="ko-KR" sz="1800" dirty="0"/>
          </a:p>
          <a:p>
            <a:pPr fontAlgn="ctr"/>
            <a:endParaRPr lang="en-US" altLang="ko-KR" sz="1800" dirty="0" smtClean="0"/>
          </a:p>
          <a:p>
            <a:pPr fontAlgn="ctr"/>
            <a:endParaRPr lang="en-US" altLang="ko-KR" sz="1800" dirty="0"/>
          </a:p>
          <a:p>
            <a:pPr fontAlgn="ctr"/>
            <a:endParaRPr lang="en-US" altLang="ko-KR" sz="1800" dirty="0" smtClean="0"/>
          </a:p>
          <a:p>
            <a:pPr fontAlgn="ctr"/>
            <a:endParaRPr lang="en-US" altLang="ko-KR" sz="18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1800" dirty="0"/>
              <a:t>데이터 수집 기간 </a:t>
            </a:r>
            <a:r>
              <a:rPr lang="en-US" altLang="ko-KR" sz="1800" dirty="0"/>
              <a:t>: 2015</a:t>
            </a:r>
            <a:r>
              <a:rPr lang="ko-KR" altLang="en-US" sz="1800" dirty="0"/>
              <a:t>년 </a:t>
            </a:r>
            <a:r>
              <a:rPr lang="en-US" altLang="ko-KR" sz="1800" dirty="0"/>
              <a:t>10</a:t>
            </a:r>
            <a:r>
              <a:rPr lang="ko-KR" altLang="en-US" sz="1800" dirty="0"/>
              <a:t>월 </a:t>
            </a:r>
            <a:r>
              <a:rPr lang="en-US" altLang="ko-KR" sz="1800" dirty="0"/>
              <a:t>25</a:t>
            </a:r>
            <a:r>
              <a:rPr lang="ko-KR" altLang="en-US" sz="1800" dirty="0"/>
              <a:t>일</a:t>
            </a:r>
            <a:r>
              <a:rPr lang="en-US" altLang="ko-KR" sz="1800" dirty="0"/>
              <a:t>~2017</a:t>
            </a:r>
            <a:r>
              <a:rPr lang="ko-KR" altLang="en-US" sz="1800" dirty="0"/>
              <a:t>년 </a:t>
            </a:r>
            <a:endParaRPr lang="en-US" altLang="ko-KR" sz="18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fontAlgn="ctr"/>
            <a:endParaRPr lang="ko-KR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83028" y="738911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소개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219200" y="3017678"/>
            <a:ext cx="8055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/>
              <a:t>게시글</a:t>
            </a:r>
            <a:r>
              <a:rPr lang="ko-KR" altLang="ko-KR" dirty="0"/>
              <a:t> </a:t>
            </a:r>
            <a:r>
              <a:rPr lang="en-US" altLang="ko-KR" dirty="0"/>
              <a:t>ID /</a:t>
            </a:r>
            <a:r>
              <a:rPr lang="ko-KR" altLang="ko-KR" dirty="0"/>
              <a:t>카테고리</a:t>
            </a:r>
            <a:r>
              <a:rPr lang="en-US" altLang="ko-KR" dirty="0"/>
              <a:t>_ID/ </a:t>
            </a:r>
            <a:r>
              <a:rPr lang="ko-KR" altLang="ko-KR" dirty="0"/>
              <a:t>카테고리 이름</a:t>
            </a:r>
            <a:r>
              <a:rPr lang="en-US" altLang="ko-KR" dirty="0"/>
              <a:t> /</a:t>
            </a:r>
            <a:r>
              <a:rPr lang="ko-KR" altLang="ko-KR" dirty="0"/>
              <a:t>제목</a:t>
            </a:r>
            <a:r>
              <a:rPr lang="en-US" altLang="ko-KR" dirty="0"/>
              <a:t> /</a:t>
            </a:r>
            <a:r>
              <a:rPr lang="ko-KR" altLang="ko-KR" dirty="0"/>
              <a:t>등록날짜</a:t>
            </a:r>
            <a:r>
              <a:rPr lang="en-US" altLang="ko-KR" dirty="0"/>
              <a:t>(</a:t>
            </a:r>
            <a:r>
              <a:rPr lang="ko-KR" altLang="ko-KR" dirty="0" smtClean="0"/>
              <a:t>년</a:t>
            </a:r>
            <a:r>
              <a:rPr lang="en-US" altLang="ko-KR" dirty="0" smtClean="0"/>
              <a:t>.</a:t>
            </a:r>
            <a:r>
              <a:rPr lang="ko-KR" altLang="ko-KR" dirty="0" smtClean="0"/>
              <a:t>월</a:t>
            </a:r>
            <a:r>
              <a:rPr lang="en-US" altLang="ko-KR" dirty="0" smtClean="0"/>
              <a:t>.</a:t>
            </a:r>
            <a:r>
              <a:rPr lang="ko-KR" altLang="ko-KR" dirty="0" smtClean="0"/>
              <a:t>일</a:t>
            </a:r>
            <a:r>
              <a:rPr lang="en-US" altLang="ko-KR" dirty="0"/>
              <a:t>)</a:t>
            </a:r>
            <a:endParaRPr lang="ko-KR" altLang="ko-KR" dirty="0"/>
          </a:p>
          <a:p>
            <a:pPr fontAlgn="ctr"/>
            <a:r>
              <a:rPr lang="ko-KR" altLang="ko-KR" dirty="0"/>
              <a:t>거래구분</a:t>
            </a:r>
            <a:r>
              <a:rPr lang="en-US" altLang="ko-KR" dirty="0"/>
              <a:t> /</a:t>
            </a:r>
            <a:r>
              <a:rPr lang="ko-KR" altLang="en-US" dirty="0"/>
              <a:t>판매금액</a:t>
            </a:r>
            <a:r>
              <a:rPr lang="en-US" altLang="ko-KR" dirty="0"/>
              <a:t>(</a:t>
            </a:r>
            <a:r>
              <a:rPr lang="ko-KR" altLang="ko-KR" dirty="0"/>
              <a:t>원</a:t>
            </a:r>
            <a:r>
              <a:rPr lang="en-US" altLang="ko-KR" dirty="0"/>
              <a:t>)/ </a:t>
            </a:r>
            <a:r>
              <a:rPr lang="ko-KR" altLang="ko-KR" dirty="0"/>
              <a:t>제품설명</a:t>
            </a:r>
            <a:r>
              <a:rPr lang="en-US" altLang="ko-KR" dirty="0"/>
              <a:t>/ </a:t>
            </a:r>
            <a:r>
              <a:rPr lang="ko-KR" altLang="ko-KR" dirty="0"/>
              <a:t>지불방법</a:t>
            </a:r>
            <a:r>
              <a:rPr lang="en-US" altLang="ko-KR" dirty="0"/>
              <a:t> /</a:t>
            </a:r>
            <a:r>
              <a:rPr lang="ko-KR" altLang="ko-KR" dirty="0"/>
              <a:t>배송방법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2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0941" y="1547078"/>
            <a:ext cx="10515600" cy="446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1800" dirty="0"/>
              <a:t>총 </a:t>
            </a:r>
            <a:r>
              <a:rPr lang="en-US" altLang="ko-KR" sz="1800" dirty="0"/>
              <a:t>45</a:t>
            </a:r>
            <a:r>
              <a:rPr lang="ko-KR" altLang="en-US" sz="1800" dirty="0" err="1"/>
              <a:t>만건의</a:t>
            </a:r>
            <a:r>
              <a:rPr lang="ko-KR" altLang="en-US" sz="1800" dirty="0"/>
              <a:t> </a:t>
            </a:r>
            <a:r>
              <a:rPr lang="en-US" altLang="ko-KR" sz="1800" dirty="0"/>
              <a:t>raw data</a:t>
            </a:r>
            <a:r>
              <a:rPr lang="ko-KR" altLang="en-US" sz="1800" dirty="0"/>
              <a:t>에서 중고 스마트폰 카테고리 추출</a:t>
            </a:r>
            <a:endParaRPr lang="en-US" altLang="ko-KR" sz="18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차 정리</a:t>
            </a:r>
            <a:endParaRPr lang="en-US" altLang="ko-KR" sz="1800" dirty="0"/>
          </a:p>
          <a:p>
            <a:pPr fontAlgn="ctr"/>
            <a:r>
              <a:rPr lang="en-US" altLang="ko-KR" sz="1800" dirty="0" smtClean="0"/>
              <a:t>    </a:t>
            </a:r>
            <a:r>
              <a:rPr lang="ko-KR" altLang="en-US" sz="1800" dirty="0" smtClean="0"/>
              <a:t>특수문자</a:t>
            </a:r>
            <a:r>
              <a:rPr lang="en-US" altLang="ko-KR" sz="1800" dirty="0"/>
              <a:t>,</a:t>
            </a:r>
            <a:r>
              <a:rPr lang="ko-KR" altLang="en-US" sz="1800" dirty="0"/>
              <a:t> 개인정보</a:t>
            </a:r>
            <a:r>
              <a:rPr lang="en-US" altLang="ko-KR" sz="1800" dirty="0"/>
              <a:t>(</a:t>
            </a:r>
            <a:r>
              <a:rPr lang="ko-KR" altLang="en-US" sz="1800" dirty="0"/>
              <a:t>휴대폰</a:t>
            </a:r>
            <a:r>
              <a:rPr lang="en-US" altLang="ko-KR" sz="1800" dirty="0"/>
              <a:t>),</a:t>
            </a:r>
            <a:r>
              <a:rPr lang="ko-KR" altLang="en-US" sz="1800" dirty="0"/>
              <a:t> 광고</a:t>
            </a:r>
            <a:r>
              <a:rPr lang="en-US" altLang="ko-KR" sz="1800" dirty="0"/>
              <a:t>(</a:t>
            </a:r>
            <a:r>
              <a:rPr lang="ko-KR" altLang="en-US" sz="1800" dirty="0"/>
              <a:t>스팸</a:t>
            </a:r>
            <a:r>
              <a:rPr lang="en-US" altLang="ko-KR" sz="1800" dirty="0"/>
              <a:t>)</a:t>
            </a:r>
            <a:r>
              <a:rPr lang="ko-KR" altLang="en-US" sz="1800" dirty="0"/>
              <a:t>글</a:t>
            </a:r>
            <a:r>
              <a:rPr lang="en-US" altLang="ko-KR" sz="1800" dirty="0"/>
              <a:t>,</a:t>
            </a:r>
            <a:r>
              <a:rPr lang="ko-KR" altLang="en-US" sz="1800" dirty="0"/>
              <a:t> 비휴대폰</a:t>
            </a:r>
            <a:r>
              <a:rPr lang="en-US" altLang="ko-KR" sz="1800" dirty="0"/>
              <a:t>(</a:t>
            </a:r>
            <a:r>
              <a:rPr lang="ko-KR" altLang="en-US" sz="1800" dirty="0"/>
              <a:t>웨어러블기기</a:t>
            </a:r>
            <a:r>
              <a:rPr lang="en-US" altLang="ko-KR" sz="1800" dirty="0"/>
              <a:t>,</a:t>
            </a:r>
            <a:r>
              <a:rPr lang="ko-KR" altLang="en-US" sz="1800" dirty="0"/>
              <a:t> 부속품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데이터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글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fontAlgn="ctr"/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가격이 </a:t>
            </a:r>
            <a:r>
              <a:rPr lang="ko-KR" altLang="en-US" sz="1800" dirty="0"/>
              <a:t>없는 판매 혹은 구매희망글 제거 </a:t>
            </a:r>
            <a:endParaRPr lang="en-US" altLang="ko-KR" sz="18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통신사 공식 홈페이지 </a:t>
            </a:r>
            <a:r>
              <a:rPr lang="ko-KR" altLang="en-US" sz="1800" dirty="0" err="1" smtClean="0"/>
              <a:t>크롤링</a:t>
            </a:r>
            <a:r>
              <a:rPr lang="ko-KR" altLang="en-US" sz="1800" dirty="0" smtClean="0"/>
              <a:t> 통해 </a:t>
            </a:r>
            <a:r>
              <a:rPr lang="en-US" altLang="ko-KR" sz="1800" dirty="0" smtClean="0"/>
              <a:t>150</a:t>
            </a:r>
            <a:r>
              <a:rPr lang="ko-KR" altLang="en-US" sz="1800" dirty="0" smtClean="0"/>
              <a:t>개 기종의 </a:t>
            </a:r>
            <a:r>
              <a:rPr lang="ko-KR" altLang="en-US" sz="1800" dirty="0" err="1" smtClean="0"/>
              <a:t>스마트폰</a:t>
            </a:r>
            <a:r>
              <a:rPr lang="ko-KR" altLang="en-US" sz="1800" dirty="0" smtClean="0"/>
              <a:t> 표준정보 정리 </a:t>
            </a:r>
            <a:endParaRPr lang="en-US" altLang="ko-KR" sz="1800" dirty="0" smtClean="0"/>
          </a:p>
          <a:p>
            <a:pPr fontAlgn="ctr"/>
            <a:r>
              <a:rPr lang="en-US" altLang="ko-KR" sz="1800" dirty="0"/>
              <a:t> </a:t>
            </a:r>
            <a:r>
              <a:rPr lang="en-US" altLang="ko-KR" sz="1800" dirty="0" smtClean="0"/>
              <a:t>  - </a:t>
            </a:r>
            <a:r>
              <a:rPr lang="ko-KR" altLang="en-US" sz="1800" dirty="0" smtClean="0"/>
              <a:t>모델명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제조사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저장용량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출고가격 조사</a:t>
            </a:r>
            <a:endParaRPr lang="en-US" altLang="ko-KR" sz="1800" dirty="0" smtClean="0"/>
          </a:p>
          <a:p>
            <a:pPr fontAlgn="ctr"/>
            <a:r>
              <a:rPr lang="en-US" altLang="ko-KR" sz="1800" dirty="0"/>
              <a:t> </a:t>
            </a:r>
            <a:r>
              <a:rPr lang="en-US" altLang="ko-KR" sz="1800" dirty="0" smtClean="0"/>
              <a:t>  - </a:t>
            </a:r>
            <a:r>
              <a:rPr lang="ko-KR" altLang="en-US" sz="1800" dirty="0" smtClean="0"/>
              <a:t>시기별 출고가 인하 가격 조사 </a:t>
            </a:r>
            <a:endParaRPr lang="en-US" altLang="ko-KR" sz="1800" dirty="0" smtClean="0"/>
          </a:p>
          <a:p>
            <a:pPr fontAlgn="ctr"/>
            <a:r>
              <a:rPr lang="en-US" altLang="ko-KR" sz="1800" dirty="0"/>
              <a:t> </a:t>
            </a:r>
            <a:r>
              <a:rPr lang="en-US" altLang="ko-KR" sz="1800" dirty="0" smtClean="0"/>
              <a:t>  - </a:t>
            </a:r>
            <a:r>
              <a:rPr lang="ko-KR" altLang="en-US" sz="1800" dirty="0" smtClean="0"/>
              <a:t>핸드폰 품명에 따른 감성사전</a:t>
            </a:r>
            <a:r>
              <a:rPr lang="en-US" altLang="ko-KR" sz="1800" dirty="0" smtClean="0"/>
              <a:t>(??)</a:t>
            </a:r>
            <a:r>
              <a:rPr lang="ko-KR" altLang="en-US" sz="1800" dirty="0" smtClean="0"/>
              <a:t> 제작 </a:t>
            </a:r>
            <a:endParaRPr lang="en-US" altLang="ko-KR" sz="1800" dirty="0" smtClean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1800" dirty="0"/>
              <a:t>휴대폰 표준정보 기반으로 상품 상세설명에서 휴대폰 모델명 추출 알고리즘 </a:t>
            </a:r>
            <a:r>
              <a:rPr lang="ko-KR" altLang="en-US" sz="1800" dirty="0" smtClean="0"/>
              <a:t>개발</a:t>
            </a:r>
            <a:endParaRPr lang="en-US" altLang="ko-KR" sz="1800" dirty="0" smtClean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알고리즘 활용하여 </a:t>
            </a:r>
            <a:r>
              <a:rPr lang="en-US" altLang="ko-KR" sz="1800" dirty="0" smtClean="0"/>
              <a:t>1</a:t>
            </a:r>
            <a:r>
              <a:rPr lang="ko-KR" altLang="en-US" sz="1800" dirty="0"/>
              <a:t>차 정리된 </a:t>
            </a:r>
            <a:r>
              <a:rPr lang="ko-KR" altLang="en-US" sz="1800" dirty="0" smtClean="0"/>
              <a:t>데이터에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모델명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용량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출고가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제조사 </a:t>
            </a:r>
            <a:r>
              <a:rPr lang="ko-KR" altLang="en-US" sz="1800" dirty="0"/>
              <a:t>레이블 추가</a:t>
            </a:r>
            <a:endParaRPr lang="en-US" altLang="ko-KR" sz="18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1800" dirty="0"/>
              <a:t>판매글 작성 시점의 통신물가지수 레이블 추가</a:t>
            </a:r>
            <a:r>
              <a:rPr lang="en-US" altLang="ko-KR" sz="1800" dirty="0"/>
              <a:t> 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fontAlgn="ctr"/>
            <a:endParaRPr lang="ko-KR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83028" y="738911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07FAEF-4F2D-814D-8930-EC179246C502}"/>
              </a:ext>
            </a:extLst>
          </p:cNvPr>
          <p:cNvSpPr txBox="1"/>
          <p:nvPr/>
        </p:nvSpPr>
        <p:spPr>
          <a:xfrm>
            <a:off x="3047691" y="3243406"/>
            <a:ext cx="6095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57499" y="1203399"/>
            <a:ext cx="112757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[1단계 </a:t>
            </a:r>
            <a:r>
              <a:rPr lang="ko-KR" altLang="en-US" dirty="0" err="1"/>
              <a:t>불용어</a:t>
            </a:r>
            <a:r>
              <a:rPr lang="ko-KR" altLang="en-US" dirty="0"/>
              <a:t> 사전 제작</a:t>
            </a:r>
            <a:r>
              <a:rPr lang="ko-KR" altLang="en-US" dirty="0" smtClean="0"/>
              <a:t>]</a:t>
            </a:r>
            <a:endParaRPr lang="ko-KR" altLang="en-US" dirty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KoNLP</a:t>
            </a:r>
            <a:r>
              <a:rPr lang="ko-KR" altLang="en-US" dirty="0"/>
              <a:t>를 이용하여 </a:t>
            </a:r>
            <a:r>
              <a:rPr lang="ko-KR" altLang="en-US" dirty="0" smtClean="0"/>
              <a:t>상품설명 </a:t>
            </a:r>
            <a:r>
              <a:rPr lang="ko-KR" altLang="en-US" dirty="0"/>
              <a:t>텍스트를 </a:t>
            </a:r>
            <a:r>
              <a:rPr lang="ko-KR" altLang="en-US" dirty="0" err="1" smtClean="0"/>
              <a:t>샘플링하여</a:t>
            </a:r>
            <a:r>
              <a:rPr lang="ko-KR" altLang="en-US" dirty="0" smtClean="0"/>
              <a:t> tokenization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텍스트를 개별 요소로 분리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카운트가 </a:t>
            </a:r>
            <a:r>
              <a:rPr lang="ko-KR" altLang="en-US" dirty="0"/>
              <a:t>높은 상위 </a:t>
            </a:r>
            <a:r>
              <a:rPr lang="ko-KR" altLang="en-US" dirty="0" smtClean="0"/>
              <a:t>단어들 관찰하여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사전 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[2</a:t>
            </a:r>
            <a:r>
              <a:rPr lang="ko-KR" altLang="en-US" dirty="0"/>
              <a:t>단계 텍스트 </a:t>
            </a:r>
            <a:r>
              <a:rPr lang="ko-KR" altLang="en-US" dirty="0" smtClean="0"/>
              <a:t>토큰화</a:t>
            </a:r>
            <a:r>
              <a:rPr lang="en-US" altLang="ko-KR" dirty="0" smtClean="0"/>
              <a:t>]</a:t>
            </a:r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Tokenization </a:t>
            </a:r>
            <a:r>
              <a:rPr lang="en-US" altLang="ko-KR" dirty="0"/>
              <a:t>wrapper class </a:t>
            </a:r>
            <a:r>
              <a:rPr lang="ko-KR" altLang="en-US" dirty="0" smtClean="0"/>
              <a:t>만듦</a:t>
            </a:r>
            <a:endParaRPr lang="en-US" altLang="ko-KR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 err="1" smtClean="0"/>
              <a:t>불용어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제거 후 텍스트 토큰화</a:t>
            </a:r>
            <a:endParaRPr lang="en-US" altLang="ko-KR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단어 빈도수 상위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개에 해당하는 단어만 분석에 활용</a:t>
            </a:r>
            <a:endParaRPr lang="en-US" altLang="ko-KR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r>
              <a:rPr lang="en-US" altLang="ko-KR" dirty="0"/>
              <a:t>[3</a:t>
            </a:r>
            <a:r>
              <a:rPr lang="ko-KR" altLang="en-US" dirty="0"/>
              <a:t>단계 </a:t>
            </a:r>
            <a:r>
              <a:rPr lang="en-US" altLang="ko-KR" dirty="0"/>
              <a:t>word-embedding</a:t>
            </a:r>
            <a:r>
              <a:rPr lang="en-US" altLang="ko-KR" dirty="0" smtClean="0"/>
              <a:t>]</a:t>
            </a:r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단어를 </a:t>
            </a:r>
            <a:r>
              <a:rPr lang="ko-KR" altLang="en-US" dirty="0" err="1" smtClean="0"/>
              <a:t>수치형</a:t>
            </a:r>
            <a:r>
              <a:rPr lang="ko-KR" altLang="en-US" dirty="0" smtClean="0"/>
              <a:t> 벡터로 저장</a:t>
            </a:r>
            <a:endParaRPr lang="en-US" altLang="ko-KR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사전 기반 단순 빈도수 기준 등급 분류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, doc2vec</a:t>
            </a:r>
          </a:p>
          <a:p>
            <a:endParaRPr lang="en-US" altLang="ko-KR" dirty="0"/>
          </a:p>
          <a:p>
            <a:r>
              <a:rPr lang="en-US" altLang="ko-KR" dirty="0"/>
              <a:t>[4</a:t>
            </a:r>
            <a:r>
              <a:rPr lang="ko-KR" altLang="en-US" dirty="0"/>
              <a:t>단계 분류 알고리즘 적용</a:t>
            </a:r>
            <a:r>
              <a:rPr lang="en-US" altLang="ko-KR" dirty="0"/>
              <a:t>]</a:t>
            </a:r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수치화된 </a:t>
            </a:r>
            <a:r>
              <a:rPr lang="ko-KR" altLang="en-US" dirty="0"/>
              <a:t>벡터를 </a:t>
            </a:r>
            <a:r>
              <a:rPr lang="ko-KR" altLang="en-US" dirty="0" err="1"/>
              <a:t>피처셋으로</a:t>
            </a:r>
            <a:r>
              <a:rPr lang="ko-KR" altLang="en-US" dirty="0"/>
              <a:t> 분류 모델 학습</a:t>
            </a:r>
            <a:r>
              <a:rPr lang="en-US" altLang="ko-KR" dirty="0"/>
              <a:t>.</a:t>
            </a:r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SVM</a:t>
            </a:r>
            <a:r>
              <a:rPr lang="en-US" altLang="ko-KR" dirty="0"/>
              <a:t>, multinomial Logistic, </a:t>
            </a:r>
            <a:r>
              <a:rPr lang="ko-KR" altLang="en-US" dirty="0" err="1" smtClean="0"/>
              <a:t>나이브베이즈</a:t>
            </a:r>
            <a:endParaRPr lang="en-US" altLang="ko-KR" dirty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최종 </a:t>
            </a:r>
            <a:r>
              <a:rPr lang="ko-KR" altLang="en-US" dirty="0"/>
              <a:t>판별</a:t>
            </a:r>
            <a:r>
              <a:rPr lang="en-US" altLang="ko-KR" dirty="0"/>
              <a:t>, </a:t>
            </a:r>
            <a:r>
              <a:rPr lang="ko-KR" altLang="en-US" dirty="0"/>
              <a:t>혹은 모델 학습에서 </a:t>
            </a:r>
            <a:r>
              <a:rPr lang="ko-KR" altLang="en-US" dirty="0" err="1"/>
              <a:t>파라미터</a:t>
            </a:r>
            <a:r>
              <a:rPr lang="ko-KR" altLang="en-US" dirty="0"/>
              <a:t> 정규화를 해야 할 수도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66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5FE205-4205-4A2B-873E-3F53DB1FEA4A}"/>
              </a:ext>
            </a:extLst>
          </p:cNvPr>
          <p:cNvSpPr txBox="1">
            <a:spLocks/>
          </p:cNvSpPr>
          <p:nvPr/>
        </p:nvSpPr>
        <p:spPr>
          <a:xfrm>
            <a:off x="228600" y="149563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챗봇</a:t>
            </a:r>
            <a:r>
              <a:rPr lang="ko-KR" altLang="en-US" sz="1800" dirty="0"/>
              <a:t> 소개 및 시연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84813339-F75B-4A9C-B304-147B61B4C384}"/>
              </a:ext>
            </a:extLst>
          </p:cNvPr>
          <p:cNvSpPr txBox="1">
            <a:spLocks/>
          </p:cNvSpPr>
          <p:nvPr/>
        </p:nvSpPr>
        <p:spPr>
          <a:xfrm>
            <a:off x="228600" y="729244"/>
            <a:ext cx="11571514" cy="18853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챗봇</a:t>
            </a:r>
            <a:r>
              <a:rPr lang="ko-KR" altLang="en-US" sz="1800" dirty="0"/>
              <a:t> 선택 이용 </a:t>
            </a:r>
            <a:r>
              <a:rPr lang="en-US" altLang="ko-KR" sz="1800" dirty="0"/>
              <a:t>: </a:t>
            </a:r>
            <a:r>
              <a:rPr lang="ko-KR" altLang="en-US" sz="1800" dirty="0"/>
              <a:t>쉬운 이용방법 </a:t>
            </a:r>
            <a:r>
              <a:rPr lang="en-US" altLang="ko-KR" sz="1800" dirty="0"/>
              <a:t>, </a:t>
            </a:r>
            <a:r>
              <a:rPr lang="ko-KR" altLang="en-US" sz="1800" dirty="0"/>
              <a:t>중고나라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서비스 도입 추세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챗봇</a:t>
            </a:r>
            <a:r>
              <a:rPr lang="ko-KR" altLang="en-US" sz="1800" dirty="0"/>
              <a:t> 캐릭터 소개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이름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얼마고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서비스 채널</a:t>
            </a:r>
            <a:r>
              <a:rPr lang="en-US" altLang="ko-KR" sz="1800" dirty="0"/>
              <a:t>: </a:t>
            </a:r>
            <a:r>
              <a:rPr lang="ko-KR" altLang="en-US" sz="1800" dirty="0"/>
              <a:t>카카오톡 </a:t>
            </a:r>
            <a:r>
              <a:rPr lang="en-US" altLang="ko-KR" sz="1800" dirty="0"/>
              <a:t>/ </a:t>
            </a:r>
            <a:r>
              <a:rPr lang="ko-KR" altLang="en-US" sz="1800" dirty="0"/>
              <a:t>서비스 제공 범위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3288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17645E-B64A-4630-A107-85C165B45F41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4D482B-59B3-4C75-A076-EDE62FD583A5}"/>
              </a:ext>
            </a:extLst>
          </p:cNvPr>
          <p:cNvSpPr txBox="1"/>
          <p:nvPr/>
        </p:nvSpPr>
        <p:spPr>
          <a:xfrm>
            <a:off x="228600" y="676619"/>
            <a:ext cx="11803743" cy="3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</a:t>
            </a:r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A36A16F-644D-4E04-9FB5-00B7EB92A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65964"/>
              </p:ext>
            </p:extLst>
          </p:nvPr>
        </p:nvGraphicFramePr>
        <p:xfrm>
          <a:off x="415237" y="1344949"/>
          <a:ext cx="11188098" cy="529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4049">
                  <a:extLst>
                    <a:ext uri="{9D8B030D-6E8A-4147-A177-3AD203B41FA5}">
                      <a16:colId xmlns:a16="http://schemas.microsoft.com/office/drawing/2014/main" xmlns="" val="2238123874"/>
                    </a:ext>
                  </a:extLst>
                </a:gridCol>
                <a:gridCol w="5594049">
                  <a:extLst>
                    <a:ext uri="{9D8B030D-6E8A-4147-A177-3AD203B41FA5}">
                      <a16:colId xmlns:a16="http://schemas.microsoft.com/office/drawing/2014/main" xmlns="" val="881802382"/>
                    </a:ext>
                  </a:extLst>
                </a:gridCol>
              </a:tblGrid>
              <a:tr h="2439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C2C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거래 시의 적정 가격 제안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구매시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모델별</a:t>
                      </a:r>
                      <a:r>
                        <a:rPr lang="ko-KR" altLang="en-US" dirty="0"/>
                        <a:t> 최고가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최저가 안내로 사기 매물 판단 기준 제시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판매시</a:t>
                      </a:r>
                      <a:r>
                        <a:rPr lang="ko-KR" altLang="en-US" dirty="0"/>
                        <a:t> 시세 파악의 번거로움 최소화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도매상에서 반영하지 않은 변수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통신물가 등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예측에 반영하여 예측 알고리즘 정교화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판매자의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흠결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오기입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또는 허위 기재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로 인한 예측정확도 하락 가능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2015</a:t>
                      </a:r>
                      <a:r>
                        <a:rPr lang="ko-KR" altLang="en-US" dirty="0"/>
                        <a:t>년 이전 출시된 </a:t>
                      </a:r>
                      <a:r>
                        <a:rPr lang="ko-KR" altLang="en-US" dirty="0" smtClean="0"/>
                        <a:t>핸드폰 </a:t>
                      </a:r>
                      <a:r>
                        <a:rPr lang="ko-KR" altLang="en-US" dirty="0"/>
                        <a:t>정보 </a:t>
                      </a:r>
                      <a:r>
                        <a:rPr lang="ko-KR" altLang="en-US" dirty="0" err="1"/>
                        <a:t>미반영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7010219"/>
                  </a:ext>
                </a:extLst>
              </a:tr>
              <a:tr h="27301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기회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휴대폰 기기 값 부담으로 인한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관심 향상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연내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요금 할인 </a:t>
                      </a:r>
                      <a:r>
                        <a:rPr lang="en-US" altLang="ko-KR" dirty="0"/>
                        <a:t>20%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25%</a:t>
                      </a:r>
                      <a:r>
                        <a:rPr lang="ko-KR" altLang="en-US" dirty="0"/>
                        <a:t>로 상승 예정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이에 따른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수요 증가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중고나라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서비스 도입으로 안전거래 실시 예정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가격 예측 서비스 연동 가능성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위기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첨단 기술을 반영한 신형 스마트폰의 지속적인 발매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중저가 모델 출시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689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90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3197CB-508D-4017-A4A1-AE794DABAC8F}"/>
              </a:ext>
            </a:extLst>
          </p:cNvPr>
          <p:cNvSpPr txBox="1">
            <a:spLocks/>
          </p:cNvSpPr>
          <p:nvPr/>
        </p:nvSpPr>
        <p:spPr>
          <a:xfrm>
            <a:off x="414338" y="759176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83AA68-2068-4B3F-A70A-C46DA6FD5B6C}"/>
              </a:ext>
            </a:extLst>
          </p:cNvPr>
          <p:cNvSpPr txBox="1"/>
          <p:nvPr/>
        </p:nvSpPr>
        <p:spPr>
          <a:xfrm>
            <a:off x="414338" y="1285875"/>
            <a:ext cx="1082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중고폰</a:t>
            </a:r>
            <a:r>
              <a:rPr lang="ko-KR" altLang="en-US" dirty="0"/>
              <a:t> </a:t>
            </a:r>
            <a:r>
              <a:rPr lang="ko-KR" altLang="en-US" dirty="0" err="1"/>
              <a:t>거래시</a:t>
            </a:r>
            <a:r>
              <a:rPr lang="ko-KR" altLang="en-US" dirty="0"/>
              <a:t> 시세파악의 번거로움 최소화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적정가격 제안을 바탕으로 한 올바른 </a:t>
            </a:r>
            <a:r>
              <a:rPr lang="ko-KR" altLang="en-US" dirty="0" err="1"/>
              <a:t>중고폰</a:t>
            </a:r>
            <a:r>
              <a:rPr lang="ko-KR" altLang="en-US" dirty="0"/>
              <a:t> 거래 문화 형성에 기여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중고폰</a:t>
            </a:r>
            <a:r>
              <a:rPr lang="ko-KR" altLang="en-US" dirty="0"/>
              <a:t> 거래 활성화를 통한 </a:t>
            </a:r>
            <a:r>
              <a:rPr lang="ko-KR" altLang="en-US" dirty="0" err="1"/>
              <a:t>폐휴대폰</a:t>
            </a:r>
            <a:r>
              <a:rPr lang="ko-KR" altLang="en-US" dirty="0"/>
              <a:t> 재활용율 향상</a:t>
            </a:r>
            <a:r>
              <a:rPr lang="en-US" altLang="ko-KR" dirty="0"/>
              <a:t>, </a:t>
            </a:r>
            <a:r>
              <a:rPr lang="ko-KR" altLang="en-US" dirty="0"/>
              <a:t>가계통신비 부담 완화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9E3BAE-5355-47EA-9E16-C27601B73366}"/>
              </a:ext>
            </a:extLst>
          </p:cNvPr>
          <p:cNvSpPr txBox="1"/>
          <p:nvPr/>
        </p:nvSpPr>
        <p:spPr>
          <a:xfrm>
            <a:off x="414338" y="2763203"/>
            <a:ext cx="1082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중고나라 </a:t>
            </a:r>
            <a:r>
              <a:rPr lang="ko-KR" altLang="en-US" dirty="0" err="1"/>
              <a:t>챗봇으로</a:t>
            </a:r>
            <a:r>
              <a:rPr lang="ko-KR" altLang="en-US" dirty="0"/>
              <a:t> 상품 검색 및 안전거래 서비스 고도화 중</a:t>
            </a:r>
            <a:endParaRPr lang="en-US" altLang="ko-KR" dirty="0"/>
          </a:p>
          <a:p>
            <a:r>
              <a:rPr lang="en-US" altLang="ko-KR" dirty="0"/>
              <a:t>    :</a:t>
            </a:r>
            <a:r>
              <a:rPr lang="ko-KR" altLang="en-US" dirty="0"/>
              <a:t>향후 적정가격 제안 서비스를 타 카테고리까지 확장 적용함으로써 중고나라 이용 편의성 향상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A5E6786-F9B4-438C-9E43-086ABCE6E9FE}"/>
              </a:ext>
            </a:extLst>
          </p:cNvPr>
          <p:cNvSpPr/>
          <p:nvPr/>
        </p:nvSpPr>
        <p:spPr>
          <a:xfrm>
            <a:off x="414338" y="2328838"/>
            <a:ext cx="257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향후 적용 </a:t>
            </a:r>
            <a:r>
              <a:rPr lang="en-US" altLang="ko-KR" dirty="0"/>
              <a:t>or </a:t>
            </a:r>
            <a:r>
              <a:rPr lang="ko-KR" altLang="en-US" dirty="0"/>
              <a:t>발전 방향</a:t>
            </a:r>
          </a:p>
        </p:txBody>
      </p:sp>
    </p:spTree>
    <p:extLst>
      <p:ext uri="{BB962C8B-B14F-4D97-AF65-F5344CB8AC3E}">
        <p14:creationId xmlns:p14="http://schemas.microsoft.com/office/powerpoint/2010/main" val="135174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853EE3-6DDD-43FA-8B72-074DCF7B3509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참고자료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4B682E35-BA89-4EE3-B038-94ED16787350}"/>
              </a:ext>
            </a:extLst>
          </p:cNvPr>
          <p:cNvSpPr txBox="1">
            <a:spLocks/>
          </p:cNvSpPr>
          <p:nvPr/>
        </p:nvSpPr>
        <p:spPr>
          <a:xfrm>
            <a:off x="347350" y="904133"/>
            <a:ext cx="11492345" cy="55797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ko-KR" altLang="en-US" sz="1800" dirty="0"/>
              <a:t>중고 휴대전화의 소비자문제 및 개선방안</a:t>
            </a:r>
            <a:r>
              <a:rPr lang="en-US" altLang="ko-KR" sz="1800" dirty="0"/>
              <a:t>, </a:t>
            </a:r>
            <a:r>
              <a:rPr lang="ko-KR" altLang="en-US" sz="1800" dirty="0"/>
              <a:t>한국소비자원 시장조사국 서비스조사팀</a:t>
            </a:r>
            <a:r>
              <a:rPr lang="en-US" altLang="ko-KR" sz="1800" dirty="0"/>
              <a:t>, 2015.07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 smtClean="0"/>
              <a:t>'1</a:t>
            </a:r>
            <a:r>
              <a:rPr lang="ko-KR" altLang="en-US" sz="1800" dirty="0"/>
              <a:t>조 지하경제</a:t>
            </a:r>
            <a:r>
              <a:rPr lang="en-US" altLang="ko-KR" sz="1800" dirty="0"/>
              <a:t>'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유통 세계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동아닷컴</a:t>
            </a:r>
            <a:r>
              <a:rPr lang="en-US" altLang="ko-KR" sz="1800" dirty="0"/>
              <a:t>, 2015.07.21, </a:t>
            </a:r>
            <a:r>
              <a:rPr lang="en-US" altLang="ko-KR" sz="1800" dirty="0" smtClean="0"/>
              <a:t>http</a:t>
            </a:r>
            <a:r>
              <a:rPr lang="en-US" altLang="ko-KR" sz="1800" dirty="0"/>
              <a:t>://news.donga.com/3/all/20150721/72615882/1 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 err="1" smtClean="0"/>
              <a:t>중고폰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확산일로 </a:t>
            </a:r>
            <a:r>
              <a:rPr lang="en-US" altLang="ko-KR" sz="1800" dirty="0" smtClean="0"/>
              <a:t>‘SKT </a:t>
            </a:r>
            <a:r>
              <a:rPr lang="ko-KR" altLang="en-US" sz="1800" dirty="0"/>
              <a:t>개통 고객 열에 하나는 </a:t>
            </a:r>
            <a:r>
              <a:rPr lang="ko-KR" altLang="en-US" sz="1800" dirty="0" err="1" smtClean="0"/>
              <a:t>중고폰</a:t>
            </a:r>
            <a:r>
              <a:rPr lang="en-US" altLang="ko-KR" sz="1800" dirty="0" smtClean="0"/>
              <a:t>’, </a:t>
            </a:r>
            <a:r>
              <a:rPr lang="ko-KR" altLang="en-US" sz="1800" dirty="0"/>
              <a:t>전자신문</a:t>
            </a:r>
            <a:r>
              <a:rPr lang="en-US" altLang="ko-KR" sz="1800" dirty="0"/>
              <a:t>, 2016.06.07, </a:t>
            </a:r>
            <a:r>
              <a:rPr lang="en-US" altLang="ko-KR" sz="1800" dirty="0">
                <a:hlinkClick r:id="rId2"/>
              </a:rPr>
              <a:t>http://</a:t>
            </a:r>
            <a:r>
              <a:rPr lang="en-US" altLang="ko-KR" sz="1800" dirty="0" smtClean="0">
                <a:hlinkClick r:id="rId2"/>
              </a:rPr>
              <a:t>www.etnews.com/20160607000323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 err="1" smtClean="0"/>
              <a:t>중고폰</a:t>
            </a:r>
            <a:r>
              <a:rPr lang="ko-KR" altLang="en-US" sz="1800" dirty="0" smtClean="0"/>
              <a:t> 시장 소비자 조사 현황</a:t>
            </a:r>
            <a:r>
              <a:rPr lang="en-US" altLang="ko-KR" sz="1800" dirty="0" smtClean="0"/>
              <a:t>, SK C&amp;C </a:t>
            </a:r>
            <a:r>
              <a:rPr lang="ko-KR" altLang="en-US" sz="1800" dirty="0" err="1" smtClean="0"/>
              <a:t>블로그</a:t>
            </a:r>
            <a:r>
              <a:rPr lang="en-US" altLang="ko-KR" sz="1800" dirty="0"/>
              <a:t>, 2014.07.29, </a:t>
            </a:r>
            <a:r>
              <a:rPr lang="en-US" altLang="ko-KR" sz="1800" dirty="0">
                <a:hlinkClick r:id="rId3"/>
              </a:rPr>
              <a:t>http://</a:t>
            </a:r>
            <a:r>
              <a:rPr lang="en-US" altLang="ko-KR" sz="1800" dirty="0" smtClean="0">
                <a:hlinkClick r:id="rId3"/>
              </a:rPr>
              <a:t>skccblog.tistory.com/1878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8370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8751"/>
            <a:ext cx="10515600" cy="44952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14648"/>
            <a:ext cx="10515600" cy="5918661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/>
              <a:t>문제 제기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가계 통신비 부담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err="1"/>
              <a:t>폐휴대폰으로</a:t>
            </a:r>
            <a:r>
              <a:rPr lang="ko-KR" altLang="en-US" dirty="0"/>
              <a:t> 인한 환경오염</a:t>
            </a:r>
            <a:endParaRPr lang="en-US" altLang="ko-KR" dirty="0"/>
          </a:p>
          <a:p>
            <a:pPr marL="971550" lvl="1" indent="-514350">
              <a:buAutoNum type="arabicPeriod"/>
            </a:pPr>
            <a:endParaRPr lang="en-US" altLang="ko-KR" dirty="0"/>
          </a:p>
          <a:p>
            <a:r>
              <a:rPr lang="ko-KR" altLang="en-US" dirty="0"/>
              <a:t>시장분석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err="1"/>
              <a:t>중고폰</a:t>
            </a:r>
            <a:r>
              <a:rPr lang="ko-KR" altLang="en-US" dirty="0"/>
              <a:t> 시장 </a:t>
            </a:r>
            <a:r>
              <a:rPr lang="en-US" altLang="ko-KR" dirty="0"/>
              <a:t>: </a:t>
            </a:r>
            <a:r>
              <a:rPr lang="ko-KR" altLang="en-US" dirty="0" err="1"/>
              <a:t>중고폰</a:t>
            </a:r>
            <a:r>
              <a:rPr lang="ko-KR" altLang="en-US" dirty="0"/>
              <a:t> 도매상 위주의 시장환경 조성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시장 규모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유통 현황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유사 서비스 분석</a:t>
            </a:r>
            <a:r>
              <a:rPr lang="en-US" altLang="ko-KR" dirty="0"/>
              <a:t>(</a:t>
            </a:r>
            <a:r>
              <a:rPr lang="ko-KR" altLang="en-US" dirty="0"/>
              <a:t>주마</a:t>
            </a:r>
            <a:r>
              <a:rPr lang="en-US" altLang="ko-KR" dirty="0"/>
              <a:t>/</a:t>
            </a:r>
            <a:r>
              <a:rPr lang="ko-KR" altLang="en-US" dirty="0" err="1"/>
              <a:t>세티즌</a:t>
            </a:r>
            <a:r>
              <a:rPr lang="en-US" altLang="ko-KR" dirty="0"/>
              <a:t>/</a:t>
            </a:r>
            <a:r>
              <a:rPr lang="ko-KR" altLang="en-US" dirty="0" err="1"/>
              <a:t>모비톡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소비자 특성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정보부족으로 인한 중고거래 부담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서비스 개요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데이터 소개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탐색적데이터분석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전처리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시각화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분석결과 구현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챗봇</a:t>
            </a:r>
            <a:r>
              <a:rPr lang="ko-KR" altLang="en-US" dirty="0"/>
              <a:t> 소개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개발환경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구현 프로세스 </a:t>
            </a:r>
            <a:r>
              <a:rPr lang="en-US" altLang="ko-KR" dirty="0"/>
              <a:t>(</a:t>
            </a:r>
            <a:r>
              <a:rPr lang="ko-KR" altLang="en-US" dirty="0"/>
              <a:t>서비스 </a:t>
            </a:r>
            <a:r>
              <a:rPr lang="ko-KR" altLang="en-US" dirty="0" err="1"/>
              <a:t>플로우</a:t>
            </a:r>
            <a:r>
              <a:rPr lang="en-US" altLang="ko-KR" dirty="0"/>
              <a:t>)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44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F9A91-40AA-43FE-A14C-A5176ED1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팀소개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99D6A09-8A56-49B6-BCA2-237217CB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설명 </a:t>
            </a:r>
            <a:endParaRPr lang="en-US" altLang="ko-KR" dirty="0"/>
          </a:p>
          <a:p>
            <a:r>
              <a:rPr lang="ko-KR" altLang="en-US" dirty="0"/>
              <a:t>개별 담당 업무 소개 </a:t>
            </a:r>
          </a:p>
        </p:txBody>
      </p:sp>
    </p:spTree>
    <p:extLst>
      <p:ext uri="{BB962C8B-B14F-4D97-AF65-F5344CB8AC3E}">
        <p14:creationId xmlns:p14="http://schemas.microsoft.com/office/powerpoint/2010/main" val="126512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상황분석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28600" y="5390690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시장의 꾸준한 </a:t>
            </a:r>
            <a:r>
              <a:rPr lang="ko-KR" altLang="en-US" sz="1800" dirty="0" smtClean="0"/>
              <a:t>성장</a:t>
            </a:r>
            <a:endParaRPr lang="ko-KR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76619"/>
            <a:ext cx="11803743" cy="3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연간</a:t>
            </a:r>
            <a:r>
              <a:rPr lang="en-US" altLang="ko-KR" dirty="0"/>
              <a:t> 1,000</a:t>
            </a:r>
            <a:r>
              <a:rPr lang="ko-KR" altLang="ko-KR" dirty="0"/>
              <a:t>만대</a:t>
            </a:r>
            <a:r>
              <a:rPr lang="ko-KR" altLang="en-US" dirty="0"/>
              <a:t>의 </a:t>
            </a:r>
            <a:r>
              <a:rPr lang="ko-KR" altLang="ko-KR" dirty="0"/>
              <a:t>국내 </a:t>
            </a:r>
            <a:r>
              <a:rPr lang="ko-KR" altLang="ko-KR" dirty="0" err="1"/>
              <a:t>중고폰</a:t>
            </a:r>
            <a:r>
              <a:rPr lang="ko-KR" altLang="ko-KR" dirty="0"/>
              <a:t> 시장 </a:t>
            </a:r>
            <a:r>
              <a:rPr lang="ko-KR" altLang="en-US" dirty="0"/>
              <a:t>거래</a:t>
            </a:r>
            <a:r>
              <a:rPr lang="ko-KR" altLang="ko-KR" dirty="0"/>
              <a:t>규모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0514" y="1530693"/>
            <a:ext cx="519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dirty="0"/>
              <a:t>비싼 단말기 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단통법</a:t>
            </a:r>
            <a:r>
              <a:rPr lang="ko-KR" altLang="en-US" sz="1600" dirty="0" smtClean="0"/>
              <a:t> 도입 이후</a:t>
            </a:r>
            <a:endParaRPr lang="en-US" altLang="ko-KR" sz="1600" dirty="0" smtClean="0"/>
          </a:p>
          <a:p>
            <a:pPr lvl="0"/>
            <a:r>
              <a:rPr lang="ko-KR" altLang="en-US" sz="1600" dirty="0" err="1" smtClean="0"/>
              <a:t>중고폰에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대한 관심 향상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9383" y="2792605"/>
            <a:ext cx="4397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가계통신비가 부담스럽다고 답한 비율은 </a:t>
            </a:r>
            <a:r>
              <a:rPr lang="en-US" altLang="ko-KR" sz="1400" dirty="0"/>
              <a:t>75.3%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부담을 느끼는 요인에 대해 </a:t>
            </a:r>
            <a:r>
              <a:rPr lang="en-US" altLang="ko-KR" sz="1400" dirty="0"/>
              <a:t>56%</a:t>
            </a:r>
            <a:r>
              <a:rPr lang="ko-KR" altLang="en-US" sz="1400" dirty="0"/>
              <a:t>가 ‘비싼 요금’</a:t>
            </a:r>
            <a:r>
              <a:rPr lang="en-US" altLang="ko-KR" sz="1400" dirty="0"/>
              <a:t>, 37%</a:t>
            </a:r>
            <a:r>
              <a:rPr lang="ko-KR" altLang="en-US" sz="1400" dirty="0"/>
              <a:t>가 ‘비싼 단말기 가격’이라고 답</a:t>
            </a:r>
            <a:endParaRPr lang="en-US" altLang="ko-KR" sz="1400" dirty="0"/>
          </a:p>
          <a:p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ko-KR" sz="1400" dirty="0" smtClean="0"/>
              <a:t>중고휴대전화 </a:t>
            </a:r>
            <a:r>
              <a:rPr lang="ko-KR" altLang="ko-KR" sz="1400" dirty="0"/>
              <a:t>구입 이유</a:t>
            </a:r>
            <a:r>
              <a:rPr lang="en-US" altLang="ko-KR" sz="1400" dirty="0"/>
              <a:t>: 43.6% </a:t>
            </a:r>
            <a:r>
              <a:rPr lang="ko-KR" altLang="ko-KR" sz="1400" dirty="0"/>
              <a:t>신규 휴대전화 구입 비용이 부담 </a:t>
            </a:r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출처</a:t>
            </a:r>
            <a:r>
              <a:rPr lang="en-US" altLang="ko-KR" sz="1050" dirty="0"/>
              <a:t>: </a:t>
            </a:r>
            <a:r>
              <a:rPr lang="ko-KR" altLang="en-US" sz="1050" dirty="0"/>
              <a:t>한국소비자원 보고서</a:t>
            </a:r>
            <a:r>
              <a:rPr lang="en-US" altLang="ko-KR" sz="1050" dirty="0" smtClean="0"/>
              <a:t>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단통법</a:t>
            </a:r>
            <a:r>
              <a:rPr lang="ko-KR" altLang="en-US" sz="1400" dirty="0" smtClean="0"/>
              <a:t> 도입 이후 </a:t>
            </a:r>
            <a:r>
              <a:rPr lang="en-US" altLang="ko-KR" sz="1400" dirty="0" smtClean="0"/>
              <a:t>20%</a:t>
            </a:r>
            <a:r>
              <a:rPr lang="ko-KR" altLang="en-US" sz="1400" dirty="0" smtClean="0"/>
              <a:t>요금 할인 정책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545412" y="2357535"/>
            <a:ext cx="6096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/>
              <a:t>국회 미래창조과학방송통신위원회 박홍근 의원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더불어민주당</a:t>
            </a:r>
            <a:r>
              <a:rPr lang="en-US" altLang="ko-KR" sz="1050" dirty="0"/>
              <a:t>)</a:t>
            </a:r>
            <a:r>
              <a:rPr lang="ko-KR" altLang="en-US" sz="1050" dirty="0"/>
              <a:t>과 녹색소비자연대가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2017</a:t>
            </a:r>
            <a:r>
              <a:rPr lang="ko-KR" altLang="en-US" sz="1050" dirty="0"/>
              <a:t>년 </a:t>
            </a:r>
            <a:r>
              <a:rPr lang="en-US" altLang="ko-KR" sz="1050" dirty="0"/>
              <a:t>1</a:t>
            </a:r>
            <a:r>
              <a:rPr lang="ko-KR" altLang="en-US" sz="1050" dirty="0"/>
              <a:t>월</a:t>
            </a:r>
            <a:r>
              <a:rPr lang="en-US" altLang="ko-KR" sz="1050" dirty="0"/>
              <a:t>30</a:t>
            </a:r>
            <a:r>
              <a:rPr lang="ko-KR" altLang="en-US" sz="1050" dirty="0"/>
              <a:t>일부터 </a:t>
            </a:r>
            <a:r>
              <a:rPr lang="en-US" altLang="ko-KR" sz="1050" dirty="0"/>
              <a:t>2</a:t>
            </a:r>
            <a:r>
              <a:rPr lang="ko-KR" altLang="en-US" sz="1050" dirty="0"/>
              <a:t>월</a:t>
            </a:r>
            <a:r>
              <a:rPr lang="en-US" altLang="ko-KR" sz="1050" dirty="0"/>
              <a:t>3</a:t>
            </a:r>
            <a:r>
              <a:rPr lang="ko-KR" altLang="en-US" sz="1050" dirty="0"/>
              <a:t>일까지 휴대폰 이용자 </a:t>
            </a:r>
            <a:r>
              <a:rPr lang="en-US" altLang="ko-KR" sz="1050" dirty="0"/>
              <a:t>1000</a:t>
            </a:r>
            <a:r>
              <a:rPr lang="ko-KR" altLang="en-US" sz="1050" dirty="0"/>
              <a:t>명을 대상</a:t>
            </a:r>
            <a:endParaRPr lang="en-US" altLang="ko-KR" sz="1050" dirty="0"/>
          </a:p>
          <a:p>
            <a:r>
              <a:rPr lang="ko-KR" altLang="en-US" sz="1050" dirty="0"/>
              <a:t>‘가계통신비 인하를 위한 소비자 인식조사’ 결과 </a:t>
            </a:r>
            <a:endParaRPr lang="en-US" altLang="ko-KR" sz="105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24588" y="6357229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dirty="0" smtClean="0">
                <a:solidFill>
                  <a:srgbClr val="FF0000"/>
                </a:solidFill>
              </a:rPr>
              <a:t>앞의 논리와 이 논리 중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어느것이</a:t>
            </a:r>
            <a:r>
              <a:rPr lang="ko-KR" altLang="en-US" sz="1400" dirty="0" smtClean="0">
                <a:solidFill>
                  <a:srgbClr val="FF0000"/>
                </a:solidFill>
              </a:rPr>
              <a:t> 더욱 자연스러운가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중고폰 확산일로 `SKT 개통 고객 열에 하나는 중고폰`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12" y="2186142"/>
            <a:ext cx="52387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46344" y="1537953"/>
            <a:ext cx="5194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dirty="0" smtClean="0"/>
              <a:t>2016</a:t>
            </a:r>
            <a:r>
              <a:rPr lang="ko-KR" altLang="en-US" sz="1600" dirty="0" smtClean="0"/>
              <a:t>년 각 통신사별 </a:t>
            </a:r>
            <a:r>
              <a:rPr lang="ko-KR" altLang="en-US" sz="1600" dirty="0" err="1" smtClean="0"/>
              <a:t>중고폰</a:t>
            </a:r>
            <a:r>
              <a:rPr lang="ko-KR" altLang="en-US" sz="1600" dirty="0" smtClean="0"/>
              <a:t> 개통 비중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6641412" y="3944068"/>
            <a:ext cx="52997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출처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전자신문</a:t>
            </a:r>
            <a:endParaRPr lang="en-US" altLang="ko-KR" sz="1050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28600" y="5884177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시장의 </a:t>
            </a:r>
            <a:r>
              <a:rPr lang="ko-KR" altLang="en-US" sz="1800" dirty="0" smtClean="0"/>
              <a:t>긍정적인 현황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595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0549" y="-810839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폐휴대폰으로</a:t>
            </a:r>
            <a:r>
              <a:rPr lang="ko-KR" altLang="en-US" sz="1800" dirty="0"/>
              <a:t> 인한 자원 낭비 수준에 비해 </a:t>
            </a:r>
            <a:r>
              <a:rPr lang="ko-KR" altLang="en-US" sz="1800" dirty="0" err="1"/>
              <a:t>재사용율은</a:t>
            </a:r>
            <a:r>
              <a:rPr lang="ko-KR" altLang="en-US" sz="1800" dirty="0"/>
              <a:t> 턱없이 낮은 현실 </a:t>
            </a:r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상황분석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8600" y="704866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내 품 안의 </a:t>
            </a:r>
            <a:r>
              <a:rPr lang="ko-KR" altLang="en-US" sz="1800" dirty="0" err="1"/>
              <a:t>중고폰이</a:t>
            </a:r>
            <a:r>
              <a:rPr lang="ko-KR" altLang="en-US" sz="1800" dirty="0"/>
              <a:t> 더 많은 상황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3157" y="1509263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cs typeface="Times New Roman" panose="02020603050405020304" pitchFamily="18" charset="0"/>
              </a:rPr>
              <a:t>환경부에 따르면 </a:t>
            </a:r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en-US" altLang="ko-KR" dirty="0">
                <a:cs typeface="Times New Roman" panose="02020603050405020304" pitchFamily="18" charset="0"/>
              </a:rPr>
              <a:t>2010</a:t>
            </a:r>
            <a:r>
              <a:rPr lang="ko-KR" altLang="ko-KR" dirty="0">
                <a:cs typeface="Times New Roman" panose="02020603050405020304" pitchFamily="18" charset="0"/>
              </a:rPr>
              <a:t>년 </a:t>
            </a:r>
            <a:r>
              <a:rPr lang="en-US" altLang="ko-KR" dirty="0">
                <a:cs typeface="Times New Roman" panose="02020603050405020304" pitchFamily="18" charset="0"/>
              </a:rPr>
              <a:t>1844</a:t>
            </a:r>
            <a:r>
              <a:rPr lang="ko-KR" altLang="ko-KR" dirty="0">
                <a:cs typeface="Times New Roman" panose="02020603050405020304" pitchFamily="18" charset="0"/>
              </a:rPr>
              <a:t>만대의 </a:t>
            </a:r>
            <a:r>
              <a:rPr lang="ko-KR" altLang="ko-KR" dirty="0" err="1">
                <a:cs typeface="Times New Roman" panose="02020603050405020304" pitchFamily="18" charset="0"/>
              </a:rPr>
              <a:t>폐휴대폰</a:t>
            </a:r>
            <a:r>
              <a:rPr lang="ko-KR" altLang="ko-KR" dirty="0">
                <a:cs typeface="Times New Roman" panose="02020603050405020304" pitchFamily="18" charset="0"/>
              </a:rPr>
              <a:t> 중</a:t>
            </a:r>
            <a:r>
              <a:rPr lang="en-US" altLang="ko-KR" dirty="0">
                <a:cs typeface="Times New Roman" panose="02020603050405020304" pitchFamily="18" charset="0"/>
              </a:rPr>
              <a:t> 818</a:t>
            </a:r>
            <a:r>
              <a:rPr lang="ko-KR" altLang="ko-KR" dirty="0">
                <a:cs typeface="Times New Roman" panose="02020603050405020304" pitchFamily="18" charset="0"/>
              </a:rPr>
              <a:t>만대는 가정보관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 t="3146"/>
          <a:stretch/>
        </p:blipFill>
        <p:spPr>
          <a:xfrm>
            <a:off x="270329" y="2446378"/>
            <a:ext cx="5216071" cy="24447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84684" y="1509263"/>
            <a:ext cx="5863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cs typeface="Times New Roman" panose="02020603050405020304" pitchFamily="18" charset="0"/>
              </a:rPr>
              <a:t>한국 갤럽 </a:t>
            </a:r>
            <a:r>
              <a:rPr lang="en-US" altLang="ko-KR" dirty="0">
                <a:cs typeface="Times New Roman" panose="02020603050405020304" pitchFamily="18" charset="0"/>
              </a:rPr>
              <a:t>2014</a:t>
            </a:r>
            <a:r>
              <a:rPr lang="ko-KR" altLang="ko-KR" dirty="0">
                <a:cs typeface="Times New Roman" panose="02020603050405020304" pitchFamily="18" charset="0"/>
              </a:rPr>
              <a:t>년 </a:t>
            </a:r>
            <a:r>
              <a:rPr lang="ko-KR" altLang="ko-KR" dirty="0" err="1">
                <a:cs typeface="Times New Roman" panose="02020603050405020304" pitchFamily="18" charset="0"/>
              </a:rPr>
              <a:t>중고폰</a:t>
            </a:r>
            <a:r>
              <a:rPr lang="ko-KR" altLang="ko-KR" dirty="0">
                <a:cs typeface="Times New Roman" panose="02020603050405020304" pitchFamily="18" charset="0"/>
              </a:rPr>
              <a:t> 시장 소비자조사 결과보고서</a:t>
            </a:r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ko-KR" altLang="ko-KR" dirty="0">
                <a:cs typeface="Times New Roman" panose="02020603050405020304" pitchFamily="18" charset="0"/>
              </a:rPr>
              <a:t>국내 </a:t>
            </a:r>
            <a:r>
              <a:rPr lang="ko-KR" altLang="ko-KR" dirty="0" err="1">
                <a:cs typeface="Times New Roman" panose="02020603050405020304" pitchFamily="18" charset="0"/>
              </a:rPr>
              <a:t>스마트폰</a:t>
            </a:r>
            <a:r>
              <a:rPr lang="ko-KR" altLang="ko-KR" dirty="0">
                <a:cs typeface="Times New Roman" panose="02020603050405020304" pitchFamily="18" charset="0"/>
              </a:rPr>
              <a:t> 이용자</a:t>
            </a:r>
            <a:r>
              <a:rPr lang="en-US" altLang="ko-KR" dirty="0">
                <a:cs typeface="Times New Roman" panose="02020603050405020304" pitchFamily="18" charset="0"/>
              </a:rPr>
              <a:t> 1000</a:t>
            </a:r>
            <a:r>
              <a:rPr lang="ko-KR" altLang="ko-KR" dirty="0">
                <a:cs typeface="Times New Roman" panose="02020603050405020304" pitchFamily="18" charset="0"/>
              </a:rPr>
              <a:t>명 중</a:t>
            </a:r>
            <a:r>
              <a:rPr lang="en-US" altLang="ko-KR" dirty="0">
                <a:cs typeface="Times New Roman" panose="02020603050405020304" pitchFamily="18" charset="0"/>
              </a:rPr>
              <a:t> 48.2% </a:t>
            </a:r>
            <a:r>
              <a:rPr lang="ko-KR" altLang="ko-KR" dirty="0" err="1">
                <a:cs typeface="Times New Roman" panose="02020603050405020304" pitchFamily="18" charset="0"/>
              </a:rPr>
              <a:t>중고폰</a:t>
            </a:r>
            <a:r>
              <a:rPr lang="ko-KR" altLang="ko-KR" dirty="0">
                <a:cs typeface="Times New Roman" panose="02020603050405020304" pitchFamily="18" charset="0"/>
              </a:rPr>
              <a:t> 보관 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6" y="2602984"/>
            <a:ext cx="5275781" cy="3082836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43114" y="6193254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/>
              <a:t>중고폰</a:t>
            </a:r>
            <a:r>
              <a:rPr lang="ko-KR" altLang="en-US" sz="1800" dirty="0"/>
              <a:t> 보관</a:t>
            </a:r>
            <a:r>
              <a:rPr lang="en-US" altLang="ko-KR" sz="1800" dirty="0"/>
              <a:t>, </a:t>
            </a:r>
            <a:r>
              <a:rPr lang="ko-KR" altLang="en-US" sz="1800" dirty="0"/>
              <a:t>또 하나의 자원낭비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05063" y="-1172047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폐휴대폰</a:t>
            </a:r>
            <a:r>
              <a:rPr lang="ko-KR" altLang="en-US" sz="1800" dirty="0"/>
              <a:t> 수량 대비 미미한 </a:t>
            </a:r>
            <a:r>
              <a:rPr lang="ko-KR" altLang="en-US" sz="1800" dirty="0" err="1"/>
              <a:t>재사용율</a:t>
            </a:r>
            <a:r>
              <a:rPr lang="ko-KR" altLang="en-US" sz="1800" dirty="0"/>
              <a:t> 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21" y="-411698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폐휴대폰의</a:t>
            </a:r>
            <a:r>
              <a:rPr lang="ko-KR" altLang="en-US" sz="1800" dirty="0"/>
              <a:t> 규모에 비하면 재활용 되는 휴대폰은 빙산의 일각</a:t>
            </a:r>
          </a:p>
        </p:txBody>
      </p:sp>
    </p:spTree>
    <p:extLst>
      <p:ext uri="{BB962C8B-B14F-4D97-AF65-F5344CB8AC3E}">
        <p14:creationId xmlns:p14="http://schemas.microsoft.com/office/powerpoint/2010/main" val="210399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상황분석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6272" y="226792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처분하지 않는 이유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</a:p>
          <a:p>
            <a:pPr algn="just"/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한국갤럽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직전 사용 </a:t>
            </a:r>
            <a:r>
              <a:rPr lang="ko-KR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스마트폰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소지자 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482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복수응답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/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/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165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팔아도 받을 수 있는 금액이 적어서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라고 응답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/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/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159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어떻게 팔아야 할지 몰라서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</a:p>
          <a:p>
            <a:pPr lvl="0" algn="just"/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/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140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처분하기 번거롭거나 바빠서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＇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2" descr="http://dimg.donga.com/wps/NEWS/IMAGE/2015/07/21/72615879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52"/>
          <a:stretch/>
        </p:blipFill>
        <p:spPr bwMode="auto">
          <a:xfrm>
            <a:off x="7515225" y="455167"/>
            <a:ext cx="4493532" cy="514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28600" y="704866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600" y="729244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왜 이전 휴대폰을 보관하고 있을까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35860" y="5773920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적은 비용 받고 파는 것 보다 보관을 선택하는 소비자</a:t>
            </a:r>
            <a:endParaRPr lang="ko-KR" altLang="en-US" sz="18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4588" y="6473341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dirty="0" smtClean="0">
                <a:solidFill>
                  <a:srgbClr val="FF0000"/>
                </a:solidFill>
              </a:rPr>
              <a:t>두 문장 중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어느게</a:t>
            </a:r>
            <a:r>
              <a:rPr lang="ko-KR" altLang="en-US" sz="1400" dirty="0" smtClean="0">
                <a:solidFill>
                  <a:srgbClr val="FF0000"/>
                </a:solidFill>
              </a:rPr>
              <a:t> 더 나은가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더 매끄러운 문장은 없을까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39670" y="6074910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적은 비용 </a:t>
            </a:r>
            <a:r>
              <a:rPr lang="ko-KR" altLang="en-US" sz="1800" dirty="0" smtClean="0"/>
              <a:t>대신 </a:t>
            </a:r>
            <a:r>
              <a:rPr lang="ko-KR" altLang="en-US" sz="1800" dirty="0" smtClean="0"/>
              <a:t>보관을 선택하는 소비자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545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문제도출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28600" y="704866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600" y="729244"/>
            <a:ext cx="11571514" cy="3675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중고폰</a:t>
            </a:r>
            <a:r>
              <a:rPr lang="ko-KR" altLang="en-US" sz="1800" dirty="0"/>
              <a:t> 가격은 어떻게 정해지는가</a:t>
            </a:r>
            <a:endParaRPr lang="en-US" altLang="ko-KR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328616" y="6870538"/>
            <a:ext cx="1158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err="1"/>
              <a:t>중고폰</a:t>
            </a:r>
            <a:r>
              <a:rPr lang="ko-KR" altLang="en-US" dirty="0"/>
              <a:t> 가격은 도매업자의 임의대로 정해진다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4085" y="6032839"/>
            <a:ext cx="1158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err="1"/>
              <a:t>중고폰</a:t>
            </a:r>
            <a:r>
              <a:rPr lang="ko-KR" altLang="en-US" dirty="0"/>
              <a:t> 시장을 주도하는 도매상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D493EDB-D613-4EBF-9896-9DA3A3E73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" t="9511" r="6757" b="5918"/>
          <a:stretch/>
        </p:blipFill>
        <p:spPr>
          <a:xfrm>
            <a:off x="214085" y="2011042"/>
            <a:ext cx="4985162" cy="34342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BD4B2BA-62A8-4F72-9BF8-82AC0356FBAF}"/>
              </a:ext>
            </a:extLst>
          </p:cNvPr>
          <p:cNvSpPr/>
          <p:nvPr/>
        </p:nvSpPr>
        <p:spPr>
          <a:xfrm>
            <a:off x="5486400" y="20895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모델별로 최고 매입단가를 정한 상태에서 </a:t>
            </a: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흠결에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따라 일정 금액을 차감하고 소비자에게 보상금 지급</a:t>
            </a:r>
          </a:p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흠결에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따른 </a:t>
            </a: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가격 산정은 도매상 주관에 의존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E0BAF16-EDC7-4B05-8DFE-29EAD5C14D9F}"/>
              </a:ext>
            </a:extLst>
          </p:cNvPr>
          <p:cNvSpPr/>
          <p:nvPr/>
        </p:nvSpPr>
        <p:spPr>
          <a:xfrm>
            <a:off x="5486400" y="2985550"/>
            <a:ext cx="63282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en-US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모델별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최고 매입가는 </a:t>
            </a:r>
            <a:r>
              <a:rPr lang="ko-KR" altLang="en-US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매입계의 큰손인 </a:t>
            </a:r>
            <a:r>
              <a:rPr lang="ko-KR" altLang="ko-KR" sz="16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홍콩도매상이</a:t>
            </a:r>
            <a:r>
              <a:rPr lang="en-US" altLang="ko-KR" sz="16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lvl="0" algn="just"/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6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정함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홍콩 도매상이 </a:t>
            </a: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시장을 장악하여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국내 도매상들은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그들이 제시하는 매입가에 무조건 맞춤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CE797B3-ACBD-4939-83BF-7BD1D474E7B3}"/>
              </a:ext>
            </a:extLst>
          </p:cNvPr>
          <p:cNvSpPr/>
          <p:nvPr/>
        </p:nvSpPr>
        <p:spPr>
          <a:xfrm>
            <a:off x="5486400" y="4156282"/>
            <a:ext cx="68437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실제 </a:t>
            </a: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판매가 검색 사진 첨부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중고나라에서 개인간 거래를 목표로 올린 판매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글의 가격이 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매입업체에서 제시하는 가격보다 높다는 것을 보여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줌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D636FC23-E9EC-4198-8EE8-D1AACAEEB723}"/>
              </a:ext>
            </a:extLst>
          </p:cNvPr>
          <p:cNvSpPr txBox="1">
            <a:spLocks/>
          </p:cNvSpPr>
          <p:nvPr/>
        </p:nvSpPr>
        <p:spPr>
          <a:xfrm>
            <a:off x="361121" y="7276761"/>
            <a:ext cx="11571514" cy="4789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되팔기를 고려한 도매상의 보상 가격 책정으로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가격의 평가절하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xmlns="" id="{006E025D-339A-4C03-BCEF-6CF731C8467F}"/>
              </a:ext>
            </a:extLst>
          </p:cNvPr>
          <p:cNvSpPr txBox="1">
            <a:spLocks/>
          </p:cNvSpPr>
          <p:nvPr/>
        </p:nvSpPr>
        <p:spPr>
          <a:xfrm>
            <a:off x="361121" y="7635598"/>
            <a:ext cx="11571514" cy="4789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/>
              <a:t>중고폰</a:t>
            </a:r>
            <a:r>
              <a:rPr lang="ko-KR" altLang="en-US" sz="1800" dirty="0"/>
              <a:t> 도매상은 매입한 </a:t>
            </a:r>
            <a:r>
              <a:rPr lang="ko-KR" altLang="en-US" sz="1800" dirty="0" err="1"/>
              <a:t>폰을</a:t>
            </a:r>
            <a:r>
              <a:rPr lang="ko-KR" altLang="en-US" sz="1800" dirty="0"/>
              <a:t> 되팔 것을 고려하여 최저가로 가격 책정</a:t>
            </a:r>
          </a:p>
        </p:txBody>
      </p:sp>
    </p:spTree>
    <p:extLst>
      <p:ext uri="{BB962C8B-B14F-4D97-AF65-F5344CB8AC3E}">
        <p14:creationId xmlns:p14="http://schemas.microsoft.com/office/powerpoint/2010/main" val="331249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AA836FD5-456E-4669-A731-69FAC6E7E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56" y="415298"/>
            <a:ext cx="3466130" cy="3141319"/>
          </a:xfrm>
          <a:prstGeom prst="rect">
            <a:avLst/>
          </a:prstGeom>
        </p:spPr>
      </p:pic>
      <p:pic>
        <p:nvPicPr>
          <p:cNvPr id="14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CEDBE331-ADCB-4617-8D86-C6FDB6271B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0" y="542920"/>
            <a:ext cx="4094280" cy="2886076"/>
          </a:xfrm>
          <a:prstGeom prst="rect">
            <a:avLst/>
          </a:prstGeom>
        </p:spPr>
      </p:pic>
      <p:pic>
        <p:nvPicPr>
          <p:cNvPr id="16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A725400B-6D8A-4F0A-92E9-223A7EA7A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0" y="3556617"/>
            <a:ext cx="4515508" cy="28718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50839" t="30039" r="15764" b="8651"/>
          <a:stretch/>
        </p:blipFill>
        <p:spPr>
          <a:xfrm>
            <a:off x="5566451" y="3556617"/>
            <a:ext cx="3053861" cy="31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0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E9AE26-5387-437A-A9E9-CFB97C8DDE56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소비자분석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5DB8021-0472-4107-A51C-A1769349D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2" y="1358407"/>
            <a:ext cx="5585603" cy="43341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55792" t="28800" r="6584" b="32549"/>
          <a:stretch/>
        </p:blipFill>
        <p:spPr>
          <a:xfrm>
            <a:off x="202415" y="1360170"/>
            <a:ext cx="6171607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3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1706</Words>
  <Application>Microsoft Office PowerPoint</Application>
  <PresentationFormat>와이드스크린</PresentationFormat>
  <Paragraphs>290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T8</vt:lpstr>
      <vt:lpstr>맑은 고딕</vt:lpstr>
      <vt:lpstr>Arial</vt:lpstr>
      <vt:lpstr>Times New Roman</vt:lpstr>
      <vt:lpstr>Office 테마</vt:lpstr>
      <vt:lpstr>중고폰 적정가격 제안 서비스</vt:lpstr>
      <vt:lpstr>목차</vt:lpstr>
      <vt:lpstr>팀소개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ajou</dc:creator>
  <cp:lastModifiedBy>ajou</cp:lastModifiedBy>
  <cp:revision>206</cp:revision>
  <dcterms:created xsi:type="dcterms:W3CDTF">2017-08-04T05:22:28Z</dcterms:created>
  <dcterms:modified xsi:type="dcterms:W3CDTF">2017-08-14T08:48:17Z</dcterms:modified>
</cp:coreProperties>
</file>