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embeddings/Microsoft_Excel_____3.xlsx" ContentType="application/vnd.openxmlformats-officedocument.spreadsheetml.shee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5" r:id="rId4"/>
    <p:sldId id="289" r:id="rId5"/>
    <p:sldId id="290" r:id="rId6"/>
    <p:sldId id="291" r:id="rId7"/>
    <p:sldId id="292" r:id="rId8"/>
    <p:sldId id="295" r:id="rId9"/>
    <p:sldId id="293" r:id="rId10"/>
    <p:sldId id="294" r:id="rId11"/>
    <p:sldId id="276" r:id="rId12"/>
    <p:sldId id="296" r:id="rId13"/>
    <p:sldId id="265" r:id="rId14"/>
    <p:sldId id="297" r:id="rId15"/>
    <p:sldId id="28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77" r:id="rId25"/>
    <p:sldId id="267" r:id="rId26"/>
    <p:sldId id="273" r:id="rId27"/>
    <p:sldId id="285" r:id="rId28"/>
    <p:sldId id="287" r:id="rId29"/>
    <p:sldId id="27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eun Lee" initials="GL" lastIdx="1" clrIdx="0">
    <p:extLst>
      <p:ext uri="{19B8F6BF-5375-455C-9EA6-DF929625EA0E}">
        <p15:presenceInfo xmlns:p15="http://schemas.microsoft.com/office/powerpoint/2012/main" userId="056ab2dd0e3db9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3" autoAdjust="0"/>
    <p:restoredTop sz="80965" autoAdjust="0"/>
  </p:normalViewPr>
  <p:slideViewPr>
    <p:cSldViewPr snapToGrid="0">
      <p:cViewPr varScale="1">
        <p:scale>
          <a:sx n="65" d="100"/>
          <a:sy n="65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1122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폐휴대폰</c:v>
                </c:pt>
              </c:strCache>
            </c:strRef>
          </c:tx>
          <c:spPr>
            <a:solidFill>
              <a:srgbClr val="DAD9DB"/>
            </a:solidFill>
            <a:ln w="12685" cap="flat">
              <a:noFill/>
              <a:miter lim="400000"/>
            </a:ln>
            <a:effectLst/>
          </c:spPr>
          <c:explosion val="5"/>
          <c:dPt>
            <c:idx val="0"/>
            <c:bubble3D val="0"/>
          </c:dPt>
          <c:dPt>
            <c:idx val="1"/>
            <c:bubble3D val="0"/>
            <c:explosion val="0"/>
            <c:spPr>
              <a:solidFill>
                <a:srgbClr val="3C3D42"/>
              </a:solidFill>
              <a:ln w="12685" cap="flat">
                <a:noFill/>
                <a:miter lim="400000"/>
              </a:ln>
              <a:effectLst/>
            </c:spPr>
          </c:dPt>
          <c:dPt>
            <c:idx val="2"/>
            <c:bubble3D val="0"/>
            <c:explosion val="0"/>
            <c:spPr>
              <a:solidFill>
                <a:srgbClr val="DCDEE0"/>
              </a:solidFill>
              <a:ln w="12685" cap="flat">
                <a:noFill/>
                <a:miter lim="400000"/>
              </a:ln>
              <a:effectLst/>
            </c:spPr>
          </c:dPt>
          <c:dPt>
            <c:idx val="3"/>
            <c:bubble3D val="0"/>
            <c:explosion val="0"/>
            <c:spPr>
              <a:solidFill>
                <a:srgbClr val="D0D1CD"/>
              </a:solidFill>
              <a:ln w="12685" cap="flat">
                <a:noFill/>
                <a:miter lim="400000"/>
              </a:ln>
              <a:effectLst/>
            </c:spPr>
          </c:dPt>
          <c:dPt>
            <c:idx val="4"/>
            <c:bubble3D val="0"/>
            <c:explosion val="0"/>
            <c:spPr>
              <a:solidFill>
                <a:srgbClr val="727272"/>
              </a:solidFill>
              <a:ln w="12685" cap="flat">
                <a:noFill/>
                <a:miter lim="400000"/>
              </a:ln>
              <a:effectLst/>
            </c:spPr>
          </c:dPt>
          <c:dLbls>
            <c:dLbl>
              <c:idx val="0"/>
              <c:layout>
                <c:manualLayout>
                  <c:x val="-0.17561155264197895"/>
                  <c:y val="7.6178102994503866E-2"/>
                </c:manualLayout>
              </c:layout>
              <c:tx>
                <c:rich>
                  <a:bodyPr/>
                  <a:lstStyle/>
                  <a:p>
                    <a:pPr>
                      <a:defRPr sz="3400" b="0" i="0" u="none" strike="noStrike" baseline="0">
                        <a:solidFill>
                          <a:srgbClr val="000000"/>
                        </a:solidFill>
                        <a:effectLst>
                          <a:outerShdw dir="5400000" algn="tl">
                            <a:srgbClr val="000000">
                              <a:alpha val="43686"/>
                            </a:srgbClr>
                          </a:outerShdw>
                        </a:effectLst>
                        <a:latin typeface="경기천년바탕OTF Regular" panose="02020503020101020101" pitchFamily="18" charset="-127"/>
                        <a:ea typeface="경기천년바탕OTF Regular" panose="02020503020101020101" pitchFamily="18" charset="-127"/>
                      </a:defRPr>
                    </a:pPr>
                    <a:fld id="{BD70018D-FA1A-42F3-BF25-51CDBA6218A7}" type="CATEGORYNAME">
                      <a:rPr lang="ko-KR" altLang="en-US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400" b="0" i="0" u="none" strike="noStrike" baseline="0">
                          <a:solidFill>
                            <a:srgbClr val="000000"/>
                          </a:solidFill>
                          <a:effectLst>
                            <a:outerShdw dir="5400000" algn="tl">
                              <a:srgbClr val="000000">
                                <a:alpha val="43686"/>
                              </a:srgbClr>
                            </a:outerShdw>
                          </a:effectLst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latin typeface="나눔고딕" panose="020D0604000000000000" pitchFamily="50" charset="-127"/>
                      </a:rPr>
                      <a:t>
</a:t>
                    </a:r>
                    <a:fld id="{30EFB4B1-91EA-432F-8B76-C07F0F94B22A}" type="PERCENTAGE">
                      <a:rPr lang="en-US" altLang="ko-KR" baseline="0">
                        <a:latin typeface="나눔고딕" panose="020D0604000000000000" pitchFamily="50" charset="-127"/>
                      </a:rPr>
                      <a:pPr>
                        <a:defRPr sz="3400" b="0" i="0" u="none" strike="noStrike" baseline="0">
                          <a:solidFill>
                            <a:srgbClr val="000000"/>
                          </a:solidFill>
                          <a:effectLst>
                            <a:outerShdw dir="5400000" algn="tl">
                              <a:srgbClr val="000000">
                                <a:alpha val="43686"/>
                              </a:srgbClr>
                            </a:outerShdw>
                          </a:effectLst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[백분율]</a:t>
                    </a:fld>
                    <a:endParaRPr lang="ko-KR" altLang="en-US" baseline="0" dirty="0">
                      <a:latin typeface="나눔고딕" panose="020D0604000000000000" pitchFamily="50" charset="-127"/>
                    </a:endParaRPr>
                  </a:p>
                </c:rich>
              </c:tx>
              <c:numFmt formatCode="#,##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953968412294666"/>
                  <c:y val="-0.21355379136290187"/>
                </c:manualLayout>
              </c:layout>
              <c:tx>
                <c:rich>
                  <a:bodyPr/>
                  <a:lstStyle/>
                  <a:p>
                    <a:pPr>
                      <a:defRPr sz="3196" b="0" i="0" u="none" strike="noStrike" baseline="0">
                        <a:solidFill>
                          <a:srgbClr val="FFFFFF"/>
                        </a:solidFill>
                        <a:latin typeface="경기천년바탕OTF Regular" panose="02020503020101020101" pitchFamily="18" charset="-127"/>
                        <a:ea typeface="경기천년바탕OTF Regular" panose="02020503020101020101" pitchFamily="18" charset="-127"/>
                      </a:defRPr>
                    </a:pPr>
                    <a:fld id="{250DA777-0598-4C8B-9627-C053AD31D63C}" type="CATEGORYNAME">
                      <a:rPr lang="ko-KR" altLang="en-US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FFFFFF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09954DF-4511-47B9-8451-B0FE231EEB69}" type="PERCENTAGE">
                      <a:rPr lang="en-US" altLang="ko-KR" baseline="0">
                        <a:latin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FFFFFF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[백분율]</a:t>
                    </a:fld>
                    <a:endParaRPr lang="ko-KR" altLang="en-US" baseline="0" dirty="0"/>
                  </a:p>
                </c:rich>
              </c:tx>
              <c:numFmt formatCode="#,##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13869961291558028"/>
                  <c:y val="0.14841546917136386"/>
                </c:manualLayout>
              </c:layout>
              <c:tx>
                <c:rich>
                  <a:bodyPr/>
                  <a:lstStyle/>
                  <a:p>
                    <a:pPr>
                      <a:defRPr sz="3196" b="0" i="0" u="none" strike="noStrike" baseline="0">
                        <a:solidFill>
                          <a:srgbClr val="000000"/>
                        </a:solidFill>
                        <a:latin typeface="경기천년바탕OTF Regular" panose="02020503020101020101" pitchFamily="18" charset="-127"/>
                        <a:ea typeface="경기천년바탕OTF Regular" panose="02020503020101020101" pitchFamily="18" charset="-127"/>
                      </a:defRPr>
                    </a:pPr>
                    <a:fld id="{0AD89800-6046-4250-87F5-D3BC0FC662F0}" type="CATEGORYNAME">
                      <a:rPr lang="ko-KR" altLang="en-US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000000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
</a:t>
                    </a:r>
                    <a:fld id="{46009A26-CE1C-493E-BE68-3E8CBEA7D9AB}" type="PERCENTAGE">
                      <a:rPr lang="en-US" altLang="ko-KR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000000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[백분율]</a:t>
                    </a:fld>
                    <a:endParaRPr lang="ko-KR" altLang="en-US" baseline="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c:rich>
              </c:tx>
              <c:numFmt formatCode="#,##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48311559136794"/>
                      <c:h val="0.1615168694167175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10586146680993441"/>
                  <c:y val="0.18153740562800275"/>
                </c:manualLayout>
              </c:layout>
              <c:tx>
                <c:rich>
                  <a:bodyPr/>
                  <a:lstStyle/>
                  <a:p>
                    <a:pPr>
                      <a:defRPr sz="3196" b="0" i="0" u="none" strike="noStrike" baseline="0">
                        <a:solidFill>
                          <a:srgbClr val="53585F"/>
                        </a:solidFill>
                        <a:latin typeface="경기천년바탕OTF Regular" panose="02020503020101020101" pitchFamily="18" charset="-127"/>
                        <a:ea typeface="경기천년바탕OTF Regular" panose="02020503020101020101" pitchFamily="18" charset="-127"/>
                      </a:defRPr>
                    </a:pPr>
                    <a:fld id="{461BB5DC-3025-482A-A32C-125812F47CD6}" type="CATEGORYNAME">
                      <a:rPr lang="ko-KR" altLang="en-US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53585F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
</a:t>
                    </a:r>
                    <a:fld id="{0637EFDD-BC29-45FC-87CB-7E980A461581}" type="PERCENTAGE">
                      <a:rPr lang="en-US" altLang="ko-KR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53585F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[백분율]</a:t>
                    </a:fld>
                    <a:endParaRPr lang="ko-KR" altLang="en-US" baseline="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c:rich>
              </c:tx>
              <c:numFmt formatCode="#,##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#,##0%" sourceLinked="0"/>
            <c:spPr>
              <a:noFill/>
              <a:ln w="25371">
                <a:noFill/>
              </a:ln>
            </c:spPr>
            <c:txPr>
              <a:bodyPr/>
              <a:lstStyle/>
              <a:p>
                <a:pPr>
                  <a:defRPr sz="3196" b="0" i="0" u="none" strike="noStrike" baseline="0">
                    <a:solidFill>
                      <a:srgbClr val="000000"/>
                    </a:solidFill>
                    <a:effectLst>
                      <a:outerShdw dir="5400000" algn="tl">
                        <a:srgbClr val="000000">
                          <a:alpha val="43686"/>
                        </a:srgbClr>
                      </a:outerShdw>
                    </a:effectLst>
                    <a:latin typeface="경기천년바탕OTF Regular" panose="02020503020101020101" pitchFamily="18" charset="-127"/>
                    <a:ea typeface="경기천년바탕OTF Regular" panose="02020503020101020101" pitchFamily="18" charset="-127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가정보관</c:v>
                </c:pt>
                <c:pt idx="1">
                  <c:v>수출</c:v>
                </c:pt>
                <c:pt idx="2">
                  <c:v>자원 재활용</c:v>
                </c:pt>
                <c:pt idx="3">
                  <c:v>중고폰</c:v>
                </c:pt>
                <c:pt idx="4">
                  <c:v>기타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818</c:v>
                </c:pt>
                <c:pt idx="1">
                  <c:v>551</c:v>
                </c:pt>
                <c:pt idx="2">
                  <c:v>313</c:v>
                </c:pt>
                <c:pt idx="3">
                  <c:v>147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371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폐휴대폰</c:v>
                </c:pt>
              </c:strCache>
            </c:strRef>
          </c:tx>
          <c:spPr>
            <a:solidFill>
              <a:srgbClr val="DAD9DB"/>
            </a:solidFill>
            <a:ln w="12685" cap="flat">
              <a:noFill/>
              <a:miter lim="400000"/>
            </a:ln>
            <a:effectLst/>
          </c:spPr>
          <c:explosion val="5"/>
          <c:dPt>
            <c:idx val="0"/>
            <c:bubble3D val="0"/>
            <c:spPr>
              <a:solidFill>
                <a:srgbClr val="F2F2F2"/>
              </a:solidFill>
              <a:ln w="12685" cap="flat">
                <a:noFill/>
                <a:miter lim="400000"/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3C3D42"/>
              </a:solidFill>
              <a:ln w="12685" cap="flat">
                <a:noFill/>
                <a:miter lim="400000"/>
              </a:ln>
              <a:effectLst/>
            </c:spPr>
          </c:dPt>
          <c:dPt>
            <c:idx val="2"/>
            <c:bubble3D val="0"/>
            <c:explosion val="0"/>
            <c:spPr>
              <a:solidFill>
                <a:srgbClr val="DCDEE0"/>
              </a:solidFill>
              <a:ln w="12685" cap="flat">
                <a:noFill/>
                <a:miter lim="400000"/>
              </a:ln>
              <a:effectLst/>
            </c:spPr>
          </c:dPt>
          <c:dPt>
            <c:idx val="3"/>
            <c:bubble3D val="0"/>
            <c:explosion val="0"/>
            <c:spPr>
              <a:solidFill>
                <a:srgbClr val="D0D1CD"/>
              </a:solidFill>
              <a:ln w="12685" cap="flat">
                <a:noFill/>
                <a:miter lim="400000"/>
              </a:ln>
              <a:effectLst/>
            </c:spPr>
          </c:dPt>
          <c:dPt>
            <c:idx val="4"/>
            <c:bubble3D val="0"/>
            <c:explosion val="0"/>
            <c:spPr>
              <a:solidFill>
                <a:srgbClr val="727272"/>
              </a:solidFill>
              <a:ln w="12685" cap="flat">
                <a:noFill/>
                <a:miter lim="400000"/>
              </a:ln>
              <a:effectLst/>
            </c:spPr>
          </c:dPt>
          <c:dLbls>
            <c:dLbl>
              <c:idx val="0"/>
              <c:layout>
                <c:manualLayout>
                  <c:x val="-0.22639213524515003"/>
                  <c:y val="0.20658304465545102"/>
                </c:manualLayout>
              </c:layout>
              <c:tx>
                <c:rich>
                  <a:bodyPr/>
                  <a:lstStyle/>
                  <a:p>
                    <a:pPr>
                      <a:defRPr sz="3400" b="0" i="0" u="none" strike="noStrike" baseline="0">
                        <a:solidFill>
                          <a:srgbClr val="000000"/>
                        </a:solidFill>
                        <a:effectLst>
                          <a:outerShdw dir="5400000" algn="tl">
                            <a:srgbClr val="000000">
                              <a:alpha val="43686"/>
                            </a:srgbClr>
                          </a:outerShdw>
                        </a:effectLst>
                        <a:latin typeface="경기천년바탕OTF Regular" panose="02020503020101020101" pitchFamily="18" charset="-127"/>
                        <a:ea typeface="경기천년바탕OTF Regular" panose="02020503020101020101" pitchFamily="18" charset="-127"/>
                      </a:defRPr>
                    </a:pPr>
                    <a:fld id="{D768B00A-FF7B-49F3-BA58-7786FB6857F4}" type="CATEGORYNAME">
                      <a:rPr lang="ko-KR" altLang="en-US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400" b="0" i="0" u="none" strike="noStrike" baseline="0">
                          <a:solidFill>
                            <a:srgbClr val="000000"/>
                          </a:solidFill>
                          <a:effectLst>
                            <a:outerShdw dir="5400000" algn="tl">
                              <a:srgbClr val="000000">
                                <a:alpha val="43686"/>
                              </a:srgbClr>
                            </a:outerShdw>
                          </a:effectLst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
</a:t>
                    </a:r>
                    <a:fld id="{B4CA66A7-6013-4F80-B066-17788511C295}" type="PERCENTAGE">
                      <a:rPr lang="en-US" altLang="ko-KR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400" b="0" i="0" u="none" strike="noStrike" baseline="0">
                          <a:solidFill>
                            <a:srgbClr val="000000"/>
                          </a:solidFill>
                          <a:effectLst>
                            <a:outerShdw dir="5400000" algn="tl">
                              <a:srgbClr val="000000">
                                <a:alpha val="43686"/>
                              </a:srgbClr>
                            </a:outerShdw>
                          </a:effectLst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[백분율]</a:t>
                    </a:fld>
                    <a:endParaRPr lang="ko-KR" altLang="en-US" baseline="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c:rich>
              </c:tx>
              <c:numFmt formatCode="#,##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8701746153930124"/>
                  <c:y val="-0.11472057241986834"/>
                </c:manualLayout>
              </c:layout>
              <c:tx>
                <c:rich>
                  <a:bodyPr/>
                  <a:lstStyle/>
                  <a:p>
                    <a:pPr>
                      <a:defRPr sz="3196" b="0" i="0" u="none" strike="noStrike" baseline="0">
                        <a:solidFill>
                          <a:srgbClr val="FFFFFF"/>
                        </a:solidFill>
                        <a:latin typeface="경기천년바탕OTF Regular" panose="02020503020101020101" pitchFamily="18" charset="-127"/>
                        <a:ea typeface="경기천년바탕OTF Regular" panose="02020503020101020101" pitchFamily="18" charset="-127"/>
                      </a:defRPr>
                    </a:pPr>
                    <a:fld id="{22E9D942-29FE-4C31-866B-7B15EBD2272D}" type="CATEGORYNAME">
                      <a:rPr lang="ko-KR" altLang="en-US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FFFFFF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
</a:t>
                    </a:r>
                    <a:fld id="{5112CA75-84C5-46DC-8653-4D2605247EEB}" type="PERCENTAGE">
                      <a:rPr lang="en-US" altLang="ko-KR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FFFFFF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[백분율]</a:t>
                    </a:fld>
                    <a:endParaRPr lang="ko-KR" altLang="en-US" baseline="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c:rich>
              </c:tx>
              <c:numFmt formatCode="#,##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12481043734952375"/>
                  <c:y val="-0.11942352693216014"/>
                </c:manualLayout>
              </c:layout>
              <c:tx>
                <c:rich>
                  <a:bodyPr/>
                  <a:lstStyle/>
                  <a:p>
                    <a:pPr>
                      <a:defRPr sz="3196" b="0" i="0" u="none" strike="noStrike" baseline="0">
                        <a:solidFill>
                          <a:srgbClr val="000000"/>
                        </a:solidFill>
                        <a:latin typeface="경기천년바탕OTF Regular" panose="02020503020101020101" pitchFamily="18" charset="-127"/>
                        <a:ea typeface="경기천년바탕OTF Regular" panose="02020503020101020101" pitchFamily="18" charset="-127"/>
                      </a:defRPr>
                    </a:pPr>
                    <a:fld id="{471AD901-292F-4411-9DB0-71FEF18F4868}" type="CATEGORYNAME">
                      <a:rPr lang="ko-KR" altLang="en-US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000000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9EE50BA-CB52-4F38-99B2-F608111A2C47}" type="PERCENTAGE">
                      <a:rPr lang="en-US" altLang="ko-KR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000000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[백분율]</a:t>
                    </a:fld>
                    <a:endParaRPr lang="ko-KR" altLang="en-US" baseline="0" dirty="0"/>
                  </a:p>
                </c:rich>
              </c:tx>
              <c:numFmt formatCode="#,##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48311559136794"/>
                      <c:h val="0.1615168694167175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7.1550262348332269E-2"/>
                  <c:y val="-0.14824982841455053"/>
                </c:manualLayout>
              </c:layout>
              <c:tx>
                <c:rich>
                  <a:bodyPr/>
                  <a:lstStyle/>
                  <a:p>
                    <a:pPr>
                      <a:defRPr sz="3196" b="0" i="0" u="none" strike="noStrike" baseline="0">
                        <a:solidFill>
                          <a:srgbClr val="53585F"/>
                        </a:solidFill>
                        <a:latin typeface="경기천년바탕OTF Regular" panose="02020503020101020101" pitchFamily="18" charset="-127"/>
                        <a:ea typeface="경기천년바탕OTF Regular" panose="02020503020101020101" pitchFamily="18" charset="-127"/>
                      </a:defRPr>
                    </a:pPr>
                    <a:fld id="{7DD44D5C-56A5-4F19-987E-D236B5DFAE88}" type="CATEGORYNAME">
                      <a:rPr lang="ko-KR" altLang="en-US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53585F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
</a:t>
                    </a:r>
                    <a:fld id="{967F8A42-315A-4459-9EC7-6D62D55BF8D1}" type="PERCENTAGE">
                      <a:rPr lang="en-US" altLang="ko-KR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pPr>
                        <a:defRPr sz="3196" b="0" i="0" u="none" strike="noStrike" baseline="0">
                          <a:solidFill>
                            <a:srgbClr val="53585F"/>
                          </a:solidFill>
                          <a:latin typeface="경기천년바탕OTF Regular" panose="02020503020101020101" pitchFamily="18" charset="-127"/>
                          <a:ea typeface="경기천년바탕OTF Regular" panose="02020503020101020101" pitchFamily="18" charset="-127"/>
                        </a:defRPr>
                      </a:pPr>
                      <a:t>[백분율]</a:t>
                    </a:fld>
                    <a:endParaRPr lang="ko-KR" altLang="en-US" baseline="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c:rich>
              </c:tx>
              <c:numFmt formatCode="#,##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#,##0%" sourceLinked="0"/>
            <c:spPr>
              <a:noFill/>
              <a:ln w="25371">
                <a:noFill/>
              </a:ln>
            </c:spPr>
            <c:txPr>
              <a:bodyPr/>
              <a:lstStyle/>
              <a:p>
                <a:pPr>
                  <a:defRPr sz="3196" b="0" i="0" u="none" strike="noStrike" baseline="0">
                    <a:solidFill>
                      <a:srgbClr val="000000"/>
                    </a:solidFill>
                    <a:effectLst>
                      <a:outerShdw dir="5400000" algn="tl">
                        <a:srgbClr val="000000">
                          <a:alpha val="43686"/>
                        </a:srgbClr>
                      </a:outerShdw>
                    </a:effectLst>
                    <a:latin typeface="경기천년바탕OTF Regular" panose="02020503020101020101" pitchFamily="18" charset="-127"/>
                    <a:ea typeface="경기천년바탕OTF Regular" panose="02020503020101020101" pitchFamily="18" charset="-127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중고나라</c:v>
                </c:pt>
                <c:pt idx="1">
                  <c:v>대리점</c:v>
                </c:pt>
                <c:pt idx="2">
                  <c:v>옥션</c:v>
                </c:pt>
                <c:pt idx="3">
                  <c:v>뽐뿌</c:v>
                </c:pt>
                <c:pt idx="4">
                  <c:v>모름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24.1</c:v>
                </c:pt>
                <c:pt idx="1">
                  <c:v>18.2</c:v>
                </c:pt>
                <c:pt idx="2">
                  <c:v>7.7</c:v>
                </c:pt>
                <c:pt idx="3">
                  <c:v>7.2</c:v>
                </c:pt>
                <c:pt idx="4">
                  <c:v>42.8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371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6600"/>
            </a:solidFill>
          </c:spPr>
          <c:dPt>
            <c:idx val="0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12174487025260056"/>
                  <c:y val="-2.834104678437350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대리점</c:v>
                </c:pt>
                <c:pt idx="1">
                  <c:v>직거래</c:v>
                </c:pt>
                <c:pt idx="2">
                  <c:v>통신사보상</c:v>
                </c:pt>
                <c:pt idx="3">
                  <c:v>전문 매입업체</c:v>
                </c:pt>
                <c:pt idx="4">
                  <c:v>가전판매점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</c:v>
                </c:pt>
                <c:pt idx="1">
                  <c:v>36.1</c:v>
                </c:pt>
                <c:pt idx="2">
                  <c:v>7.6</c:v>
                </c:pt>
                <c:pt idx="3">
                  <c:v>6</c:v>
                </c:pt>
                <c:pt idx="4">
                  <c:v>2.8</c:v>
                </c:pt>
                <c:pt idx="5">
                  <c:v>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B5C0B-B33D-4435-B4C3-28664BBF7446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833605F-9F35-44F0-AEC3-F2BDADC10148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Contents </a:t>
          </a:r>
          <a:endParaRPr lang="ko-KR" altLang="en-US" sz="1100" dirty="0"/>
        </a:p>
      </dgm:t>
    </dgm:pt>
    <dgm:pt modelId="{3A3B51BA-6126-4B53-A6B2-E01ACC3B75D9}" type="parTrans" cxnId="{17E58FA1-2ADB-4543-9EA6-F1F52234D1D4}">
      <dgm:prSet/>
      <dgm:spPr/>
      <dgm:t>
        <a:bodyPr/>
        <a:lstStyle/>
        <a:p>
          <a:pPr latinLnBrk="1"/>
          <a:endParaRPr lang="ko-KR" altLang="en-US" sz="1100"/>
        </a:p>
      </dgm:t>
    </dgm:pt>
    <dgm:pt modelId="{12D6D2CD-A560-4997-9D24-DCA93847EA84}" type="sibTrans" cxnId="{17E58FA1-2ADB-4543-9EA6-F1F52234D1D4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D827178F-7A19-4AD5-AF59-F139175744CA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제목</a:t>
          </a:r>
          <a:r>
            <a:rPr lang="en-US" altLang="ko-KR" sz="1100" dirty="0" smtClean="0"/>
            <a:t>+</a:t>
          </a:r>
          <a:r>
            <a:rPr lang="ko-KR" altLang="en-US" sz="1100" dirty="0" smtClean="0"/>
            <a:t>상세설명 피처 합</a:t>
          </a:r>
          <a:endParaRPr lang="ko-KR" altLang="en-US" sz="1100" dirty="0"/>
        </a:p>
      </dgm:t>
    </dgm:pt>
    <dgm:pt modelId="{F407925A-3064-4E95-A441-5B409A6470F5}" type="parTrans" cxnId="{01885B7D-6E82-4186-974B-6CA08EDB98BD}">
      <dgm:prSet/>
      <dgm:spPr/>
      <dgm:t>
        <a:bodyPr/>
        <a:lstStyle/>
        <a:p>
          <a:pPr latinLnBrk="1"/>
          <a:endParaRPr lang="ko-KR" altLang="en-US" sz="1100"/>
        </a:p>
      </dgm:t>
    </dgm:pt>
    <dgm:pt modelId="{DD566781-FD5D-475D-9321-EAE61ED801CF}" type="sibTrans" cxnId="{01885B7D-6E82-4186-974B-6CA08EDB98BD}">
      <dgm:prSet/>
      <dgm:spPr/>
      <dgm:t>
        <a:bodyPr/>
        <a:lstStyle/>
        <a:p>
          <a:pPr latinLnBrk="1"/>
          <a:endParaRPr lang="ko-KR" altLang="en-US" sz="1100"/>
        </a:p>
      </dgm:t>
    </dgm:pt>
    <dgm:pt modelId="{73BF17AB-1B93-4637-A56B-9CBA3A4BD52F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텍스트 전처리</a:t>
          </a:r>
          <a:endParaRPr lang="ko-KR" altLang="en-US" sz="1100" dirty="0"/>
        </a:p>
      </dgm:t>
    </dgm:pt>
    <dgm:pt modelId="{D0AA65EB-ECE8-4054-B6E3-896483FE9829}" type="parTrans" cxnId="{46277E42-30CC-4DED-9393-F01703C5982A}">
      <dgm:prSet/>
      <dgm:spPr/>
      <dgm:t>
        <a:bodyPr/>
        <a:lstStyle/>
        <a:p>
          <a:pPr latinLnBrk="1"/>
          <a:endParaRPr lang="ko-KR" altLang="en-US" sz="1100"/>
        </a:p>
      </dgm:t>
    </dgm:pt>
    <dgm:pt modelId="{32A5BD1C-80A2-42F1-AF57-D08E7ED4F584}" type="sibTrans" cxnId="{46277E42-30CC-4DED-9393-F01703C5982A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73072793-3CE8-4B7F-BDCF-22C7620FF5E8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특수문자</a:t>
          </a:r>
          <a:r>
            <a:rPr lang="en-US" altLang="ko-KR" sz="1100" dirty="0" smtClean="0"/>
            <a:t>(</a:t>
          </a:r>
          <a:r>
            <a:rPr lang="ko-KR" altLang="en-US" sz="1100" dirty="0" smtClean="0"/>
            <a:t>플러스 제외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26634A27-4B65-432B-860E-6E8F78659F9F}" type="parTrans" cxnId="{D9382928-8974-4E68-BEC7-002C1AD2597E}">
      <dgm:prSet/>
      <dgm:spPr/>
      <dgm:t>
        <a:bodyPr/>
        <a:lstStyle/>
        <a:p>
          <a:pPr latinLnBrk="1"/>
          <a:endParaRPr lang="ko-KR" altLang="en-US" sz="1100"/>
        </a:p>
      </dgm:t>
    </dgm:pt>
    <dgm:pt modelId="{3F136400-1A76-43CE-8766-674EAA609C08}" type="sibTrans" cxnId="{D9382928-8974-4E68-BEC7-002C1AD2597E}">
      <dgm:prSet/>
      <dgm:spPr/>
      <dgm:t>
        <a:bodyPr/>
        <a:lstStyle/>
        <a:p>
          <a:pPr latinLnBrk="1"/>
          <a:endParaRPr lang="ko-KR" altLang="en-US" sz="1100"/>
        </a:p>
      </dgm:t>
    </dgm:pt>
    <dgm:pt modelId="{305D947A-3A39-4703-A19A-E8419DEAC081}">
      <dgm:prSet phldrT="[텍스트]" custT="1"/>
      <dgm:spPr/>
      <dgm:t>
        <a:bodyPr/>
        <a:lstStyle/>
        <a:p>
          <a:pPr latinLnBrk="1"/>
          <a:r>
            <a:rPr lang="ko-KR" altLang="en-US" sz="1100" dirty="0" err="1" smtClean="0"/>
            <a:t>불용어사전</a:t>
          </a:r>
          <a:r>
            <a:rPr lang="ko-KR" altLang="en-US" sz="1100" dirty="0" smtClean="0"/>
            <a:t> 제작</a:t>
          </a:r>
          <a:endParaRPr lang="ko-KR" altLang="en-US" sz="1100" dirty="0"/>
        </a:p>
      </dgm:t>
    </dgm:pt>
    <dgm:pt modelId="{DCA4BC38-7AAB-4EA6-8503-ED56A9640C12}" type="parTrans" cxnId="{A899A5B6-5F2D-4807-A5C0-0B4F4A26D401}">
      <dgm:prSet/>
      <dgm:spPr/>
      <dgm:t>
        <a:bodyPr/>
        <a:lstStyle/>
        <a:p>
          <a:pPr latinLnBrk="1"/>
          <a:endParaRPr lang="ko-KR" altLang="en-US" sz="1100"/>
        </a:p>
      </dgm:t>
    </dgm:pt>
    <dgm:pt modelId="{4AE9DE6F-E7D1-4736-8775-74E8145C408B}" type="sibTrans" cxnId="{A899A5B6-5F2D-4807-A5C0-0B4F4A26D401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43DEE2ED-7EA9-4C88-91A8-C90A89BAE830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한글 형태소 분석 패키지 활용</a:t>
          </a:r>
          <a:endParaRPr lang="ko-KR" altLang="en-US" sz="1100" dirty="0"/>
        </a:p>
      </dgm:t>
    </dgm:pt>
    <dgm:pt modelId="{6F502AF6-EC4B-4E9F-8A24-94AF43809761}" type="parTrans" cxnId="{82630A02-561F-4F99-8A02-D9BC75B117F7}">
      <dgm:prSet/>
      <dgm:spPr/>
      <dgm:t>
        <a:bodyPr/>
        <a:lstStyle/>
        <a:p>
          <a:pPr latinLnBrk="1"/>
          <a:endParaRPr lang="ko-KR" altLang="en-US" sz="1100"/>
        </a:p>
      </dgm:t>
    </dgm:pt>
    <dgm:pt modelId="{E38DF283-EBD6-4916-A1F0-B5A59DE6FA46}" type="sibTrans" cxnId="{82630A02-561F-4F99-8A02-D9BC75B117F7}">
      <dgm:prSet/>
      <dgm:spPr/>
      <dgm:t>
        <a:bodyPr/>
        <a:lstStyle/>
        <a:p>
          <a:pPr latinLnBrk="1"/>
          <a:endParaRPr lang="ko-KR" altLang="en-US" sz="1100"/>
        </a:p>
      </dgm:t>
    </dgm:pt>
    <dgm:pt modelId="{A060C87D-040B-49EB-A630-A7E40C7903EC}">
      <dgm:prSet phldrT="[텍스트]" custT="1"/>
      <dgm:spPr/>
      <dgm:t>
        <a:bodyPr/>
        <a:lstStyle/>
        <a:p>
          <a:pPr latinLnBrk="1"/>
          <a:r>
            <a:rPr lang="ko-KR" altLang="en-US" sz="1100" dirty="0" err="1" smtClean="0"/>
            <a:t>게시글에</a:t>
          </a:r>
          <a:r>
            <a:rPr lang="ko-KR" altLang="en-US" sz="1100" dirty="0" smtClean="0"/>
            <a:t> 쓰인 모든 텍스트데이터 통합</a:t>
          </a:r>
          <a:endParaRPr lang="ko-KR" altLang="en-US" sz="1100" dirty="0"/>
        </a:p>
      </dgm:t>
    </dgm:pt>
    <dgm:pt modelId="{C32FF5FA-2E88-4715-940C-A5926AF6F86F}" type="parTrans" cxnId="{01535748-7962-42C8-AF92-272D38DDF615}">
      <dgm:prSet/>
      <dgm:spPr/>
      <dgm:t>
        <a:bodyPr/>
        <a:lstStyle/>
        <a:p>
          <a:pPr latinLnBrk="1"/>
          <a:endParaRPr lang="ko-KR" altLang="en-US" sz="1100"/>
        </a:p>
      </dgm:t>
    </dgm:pt>
    <dgm:pt modelId="{B4B3D6C1-77FD-4623-9580-B1055CB40019}" type="sibTrans" cxnId="{01535748-7962-42C8-AF92-272D38DDF615}">
      <dgm:prSet/>
      <dgm:spPr/>
      <dgm:t>
        <a:bodyPr/>
        <a:lstStyle/>
        <a:p>
          <a:pPr latinLnBrk="1"/>
          <a:endParaRPr lang="ko-KR" altLang="en-US" sz="1100"/>
        </a:p>
      </dgm:t>
    </dgm:pt>
    <dgm:pt modelId="{F6126BF6-4753-4B8E-9C95-CF669F0FD42E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무의미한 숫자 제거</a:t>
          </a:r>
          <a:endParaRPr lang="ko-KR" altLang="en-US" sz="1100" dirty="0"/>
        </a:p>
      </dgm:t>
    </dgm:pt>
    <dgm:pt modelId="{A02EFEF6-8209-420F-9A3F-D8F6A8584CA3}" type="parTrans" cxnId="{D4FC3114-49E7-4B54-919B-70228F69295B}">
      <dgm:prSet/>
      <dgm:spPr/>
      <dgm:t>
        <a:bodyPr/>
        <a:lstStyle/>
        <a:p>
          <a:pPr latinLnBrk="1"/>
          <a:endParaRPr lang="ko-KR" altLang="en-US" sz="2000"/>
        </a:p>
      </dgm:t>
    </dgm:pt>
    <dgm:pt modelId="{7CC78BAB-12AA-4902-957E-139557E14338}" type="sibTrans" cxnId="{D4FC3114-49E7-4B54-919B-70228F69295B}">
      <dgm:prSet/>
      <dgm:spPr/>
      <dgm:t>
        <a:bodyPr/>
        <a:lstStyle/>
        <a:p>
          <a:pPr latinLnBrk="1"/>
          <a:endParaRPr lang="ko-KR" altLang="en-US" sz="2000"/>
        </a:p>
      </dgm:t>
    </dgm:pt>
    <dgm:pt modelId="{BFA1D010-34AA-4F44-AE15-859BFF829D1A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모든 문장 형태소 단위로 분할</a:t>
          </a:r>
          <a:endParaRPr lang="ko-KR" altLang="en-US" sz="1100" dirty="0"/>
        </a:p>
      </dgm:t>
    </dgm:pt>
    <dgm:pt modelId="{A81BE8B4-CB0B-4782-A9A2-423DE3058A9C}" type="parTrans" cxnId="{8F0813A7-DDF2-4817-AC89-A9E74C81BD95}">
      <dgm:prSet/>
      <dgm:spPr/>
      <dgm:t>
        <a:bodyPr/>
        <a:lstStyle/>
        <a:p>
          <a:pPr latinLnBrk="1"/>
          <a:endParaRPr lang="ko-KR" altLang="en-US" sz="2000"/>
        </a:p>
      </dgm:t>
    </dgm:pt>
    <dgm:pt modelId="{4BD9BADA-16A3-47CC-BF4A-582A5E02A868}" type="sibTrans" cxnId="{8F0813A7-DDF2-4817-AC89-A9E74C81BD95}">
      <dgm:prSet/>
      <dgm:spPr/>
      <dgm:t>
        <a:bodyPr/>
        <a:lstStyle/>
        <a:p>
          <a:pPr latinLnBrk="1"/>
          <a:endParaRPr lang="ko-KR" altLang="en-US" sz="2000"/>
        </a:p>
      </dgm:t>
    </dgm:pt>
    <dgm:pt modelId="{06FFCCA1-8335-42DF-96F5-EAB3B3D45C5C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빈도수 상위 </a:t>
          </a:r>
          <a:r>
            <a:rPr lang="en-US" altLang="ko-KR" sz="1100" dirty="0" smtClean="0"/>
            <a:t>2000</a:t>
          </a:r>
          <a:r>
            <a:rPr lang="ko-KR" altLang="en-US" sz="1100" dirty="0" smtClean="0"/>
            <a:t>개 안에 드는 단어들 중  무의미한 중복단어 </a:t>
          </a:r>
          <a:r>
            <a:rPr lang="ko-KR" altLang="en-US" sz="1100" dirty="0" err="1" smtClean="0"/>
            <a:t>불용어사전에</a:t>
          </a:r>
          <a:r>
            <a:rPr lang="ko-KR" altLang="en-US" sz="1100" dirty="0" smtClean="0"/>
            <a:t> 등록</a:t>
          </a:r>
          <a:endParaRPr lang="ko-KR" altLang="en-US" sz="1100" dirty="0"/>
        </a:p>
      </dgm:t>
    </dgm:pt>
    <dgm:pt modelId="{758EB5BA-AD78-45D7-A8E3-62113036542D}" type="parTrans" cxnId="{0399D1A2-0C98-46F0-B7EC-0C6ADFE5402F}">
      <dgm:prSet/>
      <dgm:spPr/>
      <dgm:t>
        <a:bodyPr/>
        <a:lstStyle/>
        <a:p>
          <a:pPr latinLnBrk="1"/>
          <a:endParaRPr lang="ko-KR" altLang="en-US" sz="2000"/>
        </a:p>
      </dgm:t>
    </dgm:pt>
    <dgm:pt modelId="{660EABD1-2690-4F20-8D5E-98DABDA9BCE4}" type="sibTrans" cxnId="{0399D1A2-0C98-46F0-B7EC-0C6ADFE5402F}">
      <dgm:prSet/>
      <dgm:spPr/>
      <dgm:t>
        <a:bodyPr/>
        <a:lstStyle/>
        <a:p>
          <a:pPr latinLnBrk="1"/>
          <a:endParaRPr lang="ko-KR" altLang="en-US" sz="2000"/>
        </a:p>
      </dgm:t>
    </dgm:pt>
    <dgm:pt modelId="{5FFBA865-DD90-433C-820A-328354336A04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1</a:t>
          </a:r>
          <a:r>
            <a:rPr lang="ko-KR" altLang="en-US" sz="1100" dirty="0" smtClean="0"/>
            <a:t>차 </a:t>
          </a:r>
          <a:r>
            <a:rPr lang="ko-KR" altLang="en-US" sz="1100" dirty="0" err="1" smtClean="0"/>
            <a:t>필터링</a:t>
          </a:r>
          <a:endParaRPr lang="ko-KR" altLang="en-US" sz="1100" dirty="0"/>
        </a:p>
      </dgm:t>
    </dgm:pt>
    <dgm:pt modelId="{DFA9CC55-A559-415C-9977-B8CA86DEFAB2}" type="parTrans" cxnId="{7C62D03D-F207-4619-BF37-9BE3764E6AE7}">
      <dgm:prSet/>
      <dgm:spPr/>
      <dgm:t>
        <a:bodyPr/>
        <a:lstStyle/>
        <a:p>
          <a:pPr latinLnBrk="1"/>
          <a:endParaRPr lang="ko-KR" altLang="en-US" sz="2000"/>
        </a:p>
      </dgm:t>
    </dgm:pt>
    <dgm:pt modelId="{9A4D619F-E37A-4292-8916-D4426FB31D67}" type="sibTrans" cxnId="{7C62D03D-F207-4619-BF37-9BE3764E6AE7}">
      <dgm:prSet custT="1"/>
      <dgm:spPr/>
      <dgm:t>
        <a:bodyPr/>
        <a:lstStyle/>
        <a:p>
          <a:pPr latinLnBrk="1"/>
          <a:endParaRPr lang="ko-KR" altLang="en-US" sz="1200"/>
        </a:p>
      </dgm:t>
    </dgm:pt>
    <dgm:pt modelId="{7C07EB26-CEED-4C62-8713-C6F5BF1EF9C2}">
      <dgm:prSet phldrT="[텍스트]" custT="1"/>
      <dgm:spPr/>
      <dgm:t>
        <a:bodyPr/>
        <a:lstStyle/>
        <a:p>
          <a:pPr latinLnBrk="1"/>
          <a:r>
            <a:rPr lang="ko-KR" altLang="en-US" sz="1100" dirty="0" err="1" smtClean="0"/>
            <a:t>불용어사전</a:t>
          </a:r>
          <a:r>
            <a:rPr lang="ko-KR" altLang="en-US" sz="1100" dirty="0" smtClean="0"/>
            <a:t> 기반 </a:t>
          </a:r>
          <a:r>
            <a:rPr lang="en-US" altLang="ko-KR" sz="1100" dirty="0" smtClean="0"/>
            <a:t>contents </a:t>
          </a:r>
          <a:r>
            <a:rPr lang="ko-KR" altLang="en-US" sz="1100" dirty="0" smtClean="0"/>
            <a:t>칼럼에서 유의미한 형태소 추출</a:t>
          </a:r>
          <a:endParaRPr lang="ko-KR" altLang="en-US" sz="1100" dirty="0"/>
        </a:p>
      </dgm:t>
    </dgm:pt>
    <dgm:pt modelId="{FB5B2DD7-EE15-40D0-8742-049B0A7CA411}" type="parTrans" cxnId="{9B8EC0D3-E264-47DB-B8D8-28C78F545070}">
      <dgm:prSet/>
      <dgm:spPr/>
      <dgm:t>
        <a:bodyPr/>
        <a:lstStyle/>
        <a:p>
          <a:pPr latinLnBrk="1"/>
          <a:endParaRPr lang="ko-KR" altLang="en-US" sz="2000"/>
        </a:p>
      </dgm:t>
    </dgm:pt>
    <dgm:pt modelId="{6BC02538-E530-4F18-9178-882C2886A9D7}" type="sibTrans" cxnId="{9B8EC0D3-E264-47DB-B8D8-28C78F545070}">
      <dgm:prSet/>
      <dgm:spPr/>
      <dgm:t>
        <a:bodyPr/>
        <a:lstStyle/>
        <a:p>
          <a:pPr latinLnBrk="1"/>
          <a:endParaRPr lang="ko-KR" altLang="en-US" sz="2000"/>
        </a:p>
      </dgm:t>
    </dgm:pt>
    <dgm:pt modelId="{11E1CCB6-7920-45BA-9F30-3DF959C4AA32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Word-embedding</a:t>
          </a:r>
          <a:endParaRPr lang="ko-KR" altLang="en-US" sz="1100" dirty="0"/>
        </a:p>
      </dgm:t>
    </dgm:pt>
    <dgm:pt modelId="{0B8EF00F-109F-4901-8BC1-A9345C587CB9}" type="parTrans" cxnId="{CE8A0A33-052F-4D52-A429-55DF5A79AD56}">
      <dgm:prSet/>
      <dgm:spPr/>
      <dgm:t>
        <a:bodyPr/>
        <a:lstStyle/>
        <a:p>
          <a:pPr latinLnBrk="1"/>
          <a:endParaRPr lang="ko-KR" altLang="en-US" sz="2000"/>
        </a:p>
      </dgm:t>
    </dgm:pt>
    <dgm:pt modelId="{182D70BA-AF40-4681-9F50-6C146A3F6828}" type="sibTrans" cxnId="{CE8A0A33-052F-4D52-A429-55DF5A79AD56}">
      <dgm:prSet/>
      <dgm:spPr/>
      <dgm:t>
        <a:bodyPr/>
        <a:lstStyle/>
        <a:p>
          <a:pPr latinLnBrk="1"/>
          <a:endParaRPr lang="ko-KR" altLang="en-US" sz="2000"/>
        </a:p>
      </dgm:t>
    </dgm:pt>
    <dgm:pt modelId="{38D84DB9-F013-4D7A-BD9F-22CC5C690483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텍스트 데이터를   </a:t>
          </a:r>
          <a:r>
            <a:rPr lang="ko-KR" altLang="en-US" sz="1100" dirty="0" err="1" smtClean="0"/>
            <a:t>수치형</a:t>
          </a:r>
          <a:r>
            <a:rPr lang="ko-KR" altLang="en-US" sz="1100" dirty="0" smtClean="0"/>
            <a:t> 벡터로 전환</a:t>
          </a:r>
          <a:endParaRPr lang="ko-KR" altLang="en-US" sz="1100" dirty="0"/>
        </a:p>
      </dgm:t>
    </dgm:pt>
    <dgm:pt modelId="{4673CAE7-EE16-40CD-8551-EDA69C2359AA}" type="parTrans" cxnId="{37A206C5-6895-47FF-B0B7-AAA4EABB617C}">
      <dgm:prSet/>
      <dgm:spPr/>
      <dgm:t>
        <a:bodyPr/>
        <a:lstStyle/>
        <a:p>
          <a:pPr latinLnBrk="1"/>
          <a:endParaRPr lang="ko-KR" altLang="en-US" sz="2000"/>
        </a:p>
      </dgm:t>
    </dgm:pt>
    <dgm:pt modelId="{9AFDE3E2-2A5F-4F97-BC6A-0C3CA83F257B}" type="sibTrans" cxnId="{37A206C5-6895-47FF-B0B7-AAA4EABB617C}">
      <dgm:prSet/>
      <dgm:spPr/>
      <dgm:t>
        <a:bodyPr/>
        <a:lstStyle/>
        <a:p>
          <a:pPr latinLnBrk="1"/>
          <a:endParaRPr lang="ko-KR" altLang="en-US" sz="2000"/>
        </a:p>
      </dgm:t>
    </dgm:pt>
    <dgm:pt modelId="{AAD9935A-8B0E-470F-9D3E-C508FBB6F0CD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후보</a:t>
          </a:r>
          <a:r>
            <a:rPr lang="en-US" altLang="ko-KR" sz="1100" dirty="0" smtClean="0"/>
            <a:t>1)</a:t>
          </a:r>
          <a:r>
            <a:rPr lang="ko-KR" altLang="en-US" sz="1100" dirty="0" smtClean="0"/>
            <a:t>단순 빈도수 기반 매트릭스</a:t>
          </a:r>
          <a:endParaRPr lang="ko-KR" altLang="en-US" sz="1100" dirty="0"/>
        </a:p>
      </dgm:t>
    </dgm:pt>
    <dgm:pt modelId="{8CE5F11D-5527-4B75-A12B-4EFCCA6E4FEE}" type="parTrans" cxnId="{6A486143-F60C-471D-8409-6F86EE9F2BDF}">
      <dgm:prSet/>
      <dgm:spPr/>
      <dgm:t>
        <a:bodyPr/>
        <a:lstStyle/>
        <a:p>
          <a:pPr latinLnBrk="1"/>
          <a:endParaRPr lang="ko-KR" altLang="en-US" sz="2400"/>
        </a:p>
      </dgm:t>
    </dgm:pt>
    <dgm:pt modelId="{6B122159-A7F5-4A45-ACE1-2D4AD2FB4912}" type="sibTrans" cxnId="{6A486143-F60C-471D-8409-6F86EE9F2BDF}">
      <dgm:prSet/>
      <dgm:spPr/>
      <dgm:t>
        <a:bodyPr/>
        <a:lstStyle/>
        <a:p>
          <a:pPr latinLnBrk="1"/>
          <a:endParaRPr lang="ko-KR" altLang="en-US" sz="2400"/>
        </a:p>
      </dgm:t>
    </dgm:pt>
    <dgm:pt modelId="{FF5E389F-10BD-412E-BDD8-F2A06C9A27DC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후보</a:t>
          </a:r>
          <a:r>
            <a:rPr lang="en-US" altLang="ko-KR" sz="1100" dirty="0" smtClean="0"/>
            <a:t>2) </a:t>
          </a:r>
          <a:r>
            <a:rPr lang="en-US" altLang="ko-KR" sz="1100" dirty="0" err="1" smtClean="0"/>
            <a:t>tf-idf</a:t>
          </a:r>
          <a:r>
            <a:rPr lang="en-US" altLang="ko-KR" sz="1100" dirty="0" smtClean="0"/>
            <a:t> </a:t>
          </a:r>
          <a:r>
            <a:rPr lang="ko-KR" altLang="en-US" sz="1100" dirty="0" smtClean="0"/>
            <a:t>기반 수치화</a:t>
          </a:r>
          <a:endParaRPr lang="ko-KR" altLang="en-US" sz="1100" dirty="0"/>
        </a:p>
      </dgm:t>
    </dgm:pt>
    <dgm:pt modelId="{35ADE51A-BFE1-4D27-8DC4-6A995BCCD9CB}" type="parTrans" cxnId="{9966B194-8B1A-47DA-9175-4771DE8ECD55}">
      <dgm:prSet/>
      <dgm:spPr/>
      <dgm:t>
        <a:bodyPr/>
        <a:lstStyle/>
        <a:p>
          <a:pPr latinLnBrk="1"/>
          <a:endParaRPr lang="ko-KR" altLang="en-US" sz="2400"/>
        </a:p>
      </dgm:t>
    </dgm:pt>
    <dgm:pt modelId="{9E8F7E10-7175-43A1-8333-186B2570A94D}" type="sibTrans" cxnId="{9966B194-8B1A-47DA-9175-4771DE8ECD55}">
      <dgm:prSet/>
      <dgm:spPr/>
      <dgm:t>
        <a:bodyPr/>
        <a:lstStyle/>
        <a:p>
          <a:pPr latinLnBrk="1"/>
          <a:endParaRPr lang="ko-KR" altLang="en-US" sz="2400"/>
        </a:p>
      </dgm:t>
    </dgm:pt>
    <dgm:pt modelId="{F63EE170-5C32-4510-BABF-A3097D0B48DA}">
      <dgm:prSet phldrT="[텍스트]" custT="1"/>
      <dgm:spPr/>
      <dgm:t>
        <a:bodyPr/>
        <a:lstStyle/>
        <a:p>
          <a:pPr latinLnBrk="1"/>
          <a:r>
            <a:rPr lang="ko-KR" altLang="en-US" sz="1100" dirty="0" smtClean="0"/>
            <a:t>후보</a:t>
          </a:r>
          <a:r>
            <a:rPr lang="en-US" altLang="ko-KR" sz="1100" dirty="0" smtClean="0"/>
            <a:t>3) doc2vec </a:t>
          </a:r>
          <a:r>
            <a:rPr lang="ko-KR" altLang="en-US" sz="1100" dirty="0" smtClean="0"/>
            <a:t>알고리즘 기반 수치화</a:t>
          </a:r>
          <a:endParaRPr lang="ko-KR" altLang="en-US" sz="1100" dirty="0"/>
        </a:p>
      </dgm:t>
    </dgm:pt>
    <dgm:pt modelId="{CEAF47A6-030F-4EE9-B130-B0D02DC751B2}" type="parTrans" cxnId="{FAAD4ACD-52FF-4DB9-890A-5D00DEBB8994}">
      <dgm:prSet/>
      <dgm:spPr/>
      <dgm:t>
        <a:bodyPr/>
        <a:lstStyle/>
        <a:p>
          <a:pPr latinLnBrk="1"/>
          <a:endParaRPr lang="ko-KR" altLang="en-US" sz="2400"/>
        </a:p>
      </dgm:t>
    </dgm:pt>
    <dgm:pt modelId="{3488D93A-ED14-47B9-9914-1EAF8D56C80A}" type="sibTrans" cxnId="{FAAD4ACD-52FF-4DB9-890A-5D00DEBB8994}">
      <dgm:prSet/>
      <dgm:spPr/>
      <dgm:t>
        <a:bodyPr/>
        <a:lstStyle/>
        <a:p>
          <a:pPr latinLnBrk="1"/>
          <a:endParaRPr lang="ko-KR" altLang="en-US" sz="2400"/>
        </a:p>
      </dgm:t>
    </dgm:pt>
    <dgm:pt modelId="{425670A8-0397-44B7-B216-697F1CC2F654}" type="pres">
      <dgm:prSet presAssocID="{6F2B5C0B-B33D-4435-B4C3-28664BBF74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044DDB-CAA3-4D7B-86FC-AF88B8CC6436}" type="pres">
      <dgm:prSet presAssocID="{C833605F-9F35-44F0-AEC3-F2BDADC10148}" presName="composite" presStyleCnt="0"/>
      <dgm:spPr/>
    </dgm:pt>
    <dgm:pt modelId="{35D63B6B-3D00-4E51-BA85-301455183658}" type="pres">
      <dgm:prSet presAssocID="{C833605F-9F35-44F0-AEC3-F2BDADC10148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91996E-401A-45D9-8DCB-F3D49484BC4E}" type="pres">
      <dgm:prSet presAssocID="{C833605F-9F35-44F0-AEC3-F2BDADC10148}" presName="parSh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EBD2DCA-CC36-41E4-8E79-7D4C562B2319}" type="pres">
      <dgm:prSet presAssocID="{C833605F-9F35-44F0-AEC3-F2BDADC10148}" presName="desTx" presStyleLbl="fgAcc1" presStyleIdx="0" presStyleCnt="5" custLinFactNeighborX="-12614" custLinFactNeighborY="-130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387FBC-09F8-452B-8EA2-3CFC3CAA288F}" type="pres">
      <dgm:prSet presAssocID="{12D6D2CD-A560-4997-9D24-DCA93847EA84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97DA1E2-83E0-4DE9-9268-6A63B9C87FCF}" type="pres">
      <dgm:prSet presAssocID="{12D6D2CD-A560-4997-9D24-DCA93847EA84}" presName="connTx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569A8B3-C904-4A05-BABB-7224D282DF6C}" type="pres">
      <dgm:prSet presAssocID="{73BF17AB-1B93-4637-A56B-9CBA3A4BD52F}" presName="composite" presStyleCnt="0"/>
      <dgm:spPr/>
    </dgm:pt>
    <dgm:pt modelId="{35AB8CB1-4277-4422-A202-3151D8DCB82D}" type="pres">
      <dgm:prSet presAssocID="{73BF17AB-1B93-4637-A56B-9CBA3A4BD52F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686509-A1DC-46E9-A53D-F1141A356D2E}" type="pres">
      <dgm:prSet presAssocID="{73BF17AB-1B93-4637-A56B-9CBA3A4BD52F}" presName="parSh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5ED4DEA-C775-4FAD-B5D3-2E45B4AEBE3A}" type="pres">
      <dgm:prSet presAssocID="{73BF17AB-1B93-4637-A56B-9CBA3A4BD52F}" presName="desTx" presStyleLbl="fgAcc1" presStyleIdx="1" presStyleCnt="5" custLinFactNeighborX="-12614" custLinFactNeighborY="-130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72D40A-DD9D-4560-82D7-3B9F604B0A9A}" type="pres">
      <dgm:prSet presAssocID="{32A5BD1C-80A2-42F1-AF57-D08E7ED4F58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5296714-E3D3-45FA-B5FD-B1A1999AEC15}" type="pres">
      <dgm:prSet presAssocID="{32A5BD1C-80A2-42F1-AF57-D08E7ED4F584}" presName="connTx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BF66A12-B7D8-4AD5-BBA8-AB85FED81115}" type="pres">
      <dgm:prSet presAssocID="{305D947A-3A39-4703-A19A-E8419DEAC081}" presName="composite" presStyleCnt="0"/>
      <dgm:spPr/>
    </dgm:pt>
    <dgm:pt modelId="{F23CFA18-1349-4E28-A141-19E81AA2CEA8}" type="pres">
      <dgm:prSet presAssocID="{305D947A-3A39-4703-A19A-E8419DEAC081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165557-1FBE-4073-9A6B-C2FCAB08479A}" type="pres">
      <dgm:prSet presAssocID="{305D947A-3A39-4703-A19A-E8419DEAC081}" presName="parSh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FAEF606-198D-48A4-B70D-5A88B5813A76}" type="pres">
      <dgm:prSet presAssocID="{305D947A-3A39-4703-A19A-E8419DEAC081}" presName="desTx" presStyleLbl="fgAcc1" presStyleIdx="2" presStyleCnt="5" custLinFactNeighborX="-12614" custLinFactNeighborY="-130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23384D-715A-452B-90FE-0A2E3C6BA3BE}" type="pres">
      <dgm:prSet presAssocID="{4AE9DE6F-E7D1-4736-8775-74E8145C408B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A728427-8B55-4113-844B-6BE6312C203A}" type="pres">
      <dgm:prSet presAssocID="{4AE9DE6F-E7D1-4736-8775-74E8145C408B}" presName="connTx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D2D20DB-58E0-4989-B99A-47280B3197CB}" type="pres">
      <dgm:prSet presAssocID="{5FFBA865-DD90-433C-820A-328354336A04}" presName="composite" presStyleCnt="0"/>
      <dgm:spPr/>
    </dgm:pt>
    <dgm:pt modelId="{755A3DDE-F75B-4382-99C5-DDB1B4CF2178}" type="pres">
      <dgm:prSet presAssocID="{5FFBA865-DD90-433C-820A-328354336A04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C9B95-3457-4E76-BD3D-55583EDD60D2}" type="pres">
      <dgm:prSet presAssocID="{5FFBA865-DD90-433C-820A-328354336A04}" presName="parSh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96AAFCA-DFF7-4BB3-92B8-B5D4AFC7D763}" type="pres">
      <dgm:prSet presAssocID="{5FFBA865-DD90-433C-820A-328354336A04}" presName="desTx" presStyleLbl="fgAcc1" presStyleIdx="3" presStyleCnt="5" custLinFactNeighborX="-12614" custLinFactNeighborY="-130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02E6F0-1C4A-470D-84AF-8B4B4C4EAA5F}" type="pres">
      <dgm:prSet presAssocID="{9A4D619F-E37A-4292-8916-D4426FB31D67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6A477DF-6DE7-4D89-ADCB-8FA165C1CF6E}" type="pres">
      <dgm:prSet presAssocID="{9A4D619F-E37A-4292-8916-D4426FB31D67}" presName="connTx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024F1FF-72A9-4C6E-8F21-EFCED75B321B}" type="pres">
      <dgm:prSet presAssocID="{11E1CCB6-7920-45BA-9F30-3DF959C4AA32}" presName="composite" presStyleCnt="0"/>
      <dgm:spPr/>
    </dgm:pt>
    <dgm:pt modelId="{CC3EBF58-A395-4AA1-9BC6-4F5444730351}" type="pres">
      <dgm:prSet presAssocID="{11E1CCB6-7920-45BA-9F30-3DF959C4AA32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4E5002-734C-4037-99A3-BFEFA8A9F394}" type="pres">
      <dgm:prSet presAssocID="{11E1CCB6-7920-45BA-9F30-3DF959C4AA32}" presName="parSh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F6CA280-24A0-4F42-934B-3740482B6118}" type="pres">
      <dgm:prSet presAssocID="{11E1CCB6-7920-45BA-9F30-3DF959C4AA32}" presName="desTx" presStyleLbl="fgAcc1" presStyleIdx="4" presStyleCnt="5" custLinFactNeighborX="-12614" custLinFactNeighborY="-130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0E01F9-C280-4C96-B458-AF00B44A13CB}" type="presOf" srcId="{7C07EB26-CEED-4C62-8713-C6F5BF1EF9C2}" destId="{696AAFCA-DFF7-4BB3-92B8-B5D4AFC7D763}" srcOrd="0" destOrd="0" presId="urn:microsoft.com/office/officeart/2005/8/layout/process3"/>
    <dgm:cxn modelId="{D4FC3114-49E7-4B54-919B-70228F69295B}" srcId="{73BF17AB-1B93-4637-A56B-9CBA3A4BD52F}" destId="{F6126BF6-4753-4B8E-9C95-CF669F0FD42E}" srcOrd="1" destOrd="0" parTransId="{A02EFEF6-8209-420F-9A3F-D8F6A8584CA3}" sibTransId="{7CC78BAB-12AA-4902-957E-139557E14338}"/>
    <dgm:cxn modelId="{8D9ACC7F-7332-444F-9442-1440A320AEDD}" type="presOf" srcId="{4AE9DE6F-E7D1-4736-8775-74E8145C408B}" destId="{6A728427-8B55-4113-844B-6BE6312C203A}" srcOrd="1" destOrd="0" presId="urn:microsoft.com/office/officeart/2005/8/layout/process3"/>
    <dgm:cxn modelId="{9B8EC0D3-E264-47DB-B8D8-28C78F545070}" srcId="{5FFBA865-DD90-433C-820A-328354336A04}" destId="{7C07EB26-CEED-4C62-8713-C6F5BF1EF9C2}" srcOrd="0" destOrd="0" parTransId="{FB5B2DD7-EE15-40D0-8742-049B0A7CA411}" sibTransId="{6BC02538-E530-4F18-9178-882C2886A9D7}"/>
    <dgm:cxn modelId="{863D36E8-15E8-4B1A-AFA6-D60A98CE338D}" type="presOf" srcId="{9A4D619F-E37A-4292-8916-D4426FB31D67}" destId="{26A477DF-6DE7-4D89-ADCB-8FA165C1CF6E}" srcOrd="1" destOrd="0" presId="urn:microsoft.com/office/officeart/2005/8/layout/process3"/>
    <dgm:cxn modelId="{A0CB61AC-3225-4994-8A63-29E8ABB40243}" type="presOf" srcId="{5FFBA865-DD90-433C-820A-328354336A04}" destId="{755A3DDE-F75B-4382-99C5-DDB1B4CF2178}" srcOrd="0" destOrd="0" presId="urn:microsoft.com/office/officeart/2005/8/layout/process3"/>
    <dgm:cxn modelId="{0399D1A2-0C98-46F0-B7EC-0C6ADFE5402F}" srcId="{305D947A-3A39-4703-A19A-E8419DEAC081}" destId="{06FFCCA1-8335-42DF-96F5-EAB3B3D45C5C}" srcOrd="2" destOrd="0" parTransId="{758EB5BA-AD78-45D7-A8E3-62113036542D}" sibTransId="{660EABD1-2690-4F20-8D5E-98DABDA9BCE4}"/>
    <dgm:cxn modelId="{BB2F172A-4AFD-4471-95AF-00CD3964EA73}" type="presOf" srcId="{06FFCCA1-8335-42DF-96F5-EAB3B3D45C5C}" destId="{AFAEF606-198D-48A4-B70D-5A88B5813A76}" srcOrd="0" destOrd="2" presId="urn:microsoft.com/office/officeart/2005/8/layout/process3"/>
    <dgm:cxn modelId="{FFD9B414-F7F7-4DAD-BE9A-37B3476378C3}" type="presOf" srcId="{F63EE170-5C32-4510-BABF-A3097D0B48DA}" destId="{CF6CA280-24A0-4F42-934B-3740482B6118}" srcOrd="0" destOrd="3" presId="urn:microsoft.com/office/officeart/2005/8/layout/process3"/>
    <dgm:cxn modelId="{CE8A0A33-052F-4D52-A429-55DF5A79AD56}" srcId="{6F2B5C0B-B33D-4435-B4C3-28664BBF7446}" destId="{11E1CCB6-7920-45BA-9F30-3DF959C4AA32}" srcOrd="4" destOrd="0" parTransId="{0B8EF00F-109F-4901-8BC1-A9345C587CB9}" sibTransId="{182D70BA-AF40-4681-9F50-6C146A3F6828}"/>
    <dgm:cxn modelId="{0E72477C-DF77-41C7-A40F-1116D5701E55}" type="presOf" srcId="{73BF17AB-1B93-4637-A56B-9CBA3A4BD52F}" destId="{FF686509-A1DC-46E9-A53D-F1141A356D2E}" srcOrd="1" destOrd="0" presId="urn:microsoft.com/office/officeart/2005/8/layout/process3"/>
    <dgm:cxn modelId="{AD408ABE-4213-47DD-A97E-C66D1F62D38A}" type="presOf" srcId="{73BF17AB-1B93-4637-A56B-9CBA3A4BD52F}" destId="{35AB8CB1-4277-4422-A202-3151D8DCB82D}" srcOrd="0" destOrd="0" presId="urn:microsoft.com/office/officeart/2005/8/layout/process3"/>
    <dgm:cxn modelId="{25CE6DDE-D6F2-4282-BF1A-079C1F443751}" type="presOf" srcId="{73072793-3CE8-4B7F-BDCF-22C7620FF5E8}" destId="{05ED4DEA-C775-4FAD-B5D3-2E45B4AEBE3A}" srcOrd="0" destOrd="0" presId="urn:microsoft.com/office/officeart/2005/8/layout/process3"/>
    <dgm:cxn modelId="{6D2DD6A1-7738-4514-8BC0-D665679D11F4}" type="presOf" srcId="{F6126BF6-4753-4B8E-9C95-CF669F0FD42E}" destId="{05ED4DEA-C775-4FAD-B5D3-2E45B4AEBE3A}" srcOrd="0" destOrd="1" presId="urn:microsoft.com/office/officeart/2005/8/layout/process3"/>
    <dgm:cxn modelId="{AE3A1DDF-00DB-424C-B4AA-3741B7BAC484}" type="presOf" srcId="{A060C87D-040B-49EB-A630-A7E40C7903EC}" destId="{3EBD2DCA-CC36-41E4-8E79-7D4C562B2319}" srcOrd="0" destOrd="1" presId="urn:microsoft.com/office/officeart/2005/8/layout/process3"/>
    <dgm:cxn modelId="{7FAEF733-5ADE-44F6-8936-7941F061B94F}" type="presOf" srcId="{5FFBA865-DD90-433C-820A-328354336A04}" destId="{99EC9B95-3457-4E76-BD3D-55583EDD60D2}" srcOrd="1" destOrd="0" presId="urn:microsoft.com/office/officeart/2005/8/layout/process3"/>
    <dgm:cxn modelId="{26CFBF03-7CC0-488F-AF1E-E0FB514A1433}" type="presOf" srcId="{305D947A-3A39-4703-A19A-E8419DEAC081}" destId="{69165557-1FBE-4073-9A6B-C2FCAB08479A}" srcOrd="1" destOrd="0" presId="urn:microsoft.com/office/officeart/2005/8/layout/process3"/>
    <dgm:cxn modelId="{1CD11CE6-7BC8-460A-BB95-C57E12E126DB}" type="presOf" srcId="{11E1CCB6-7920-45BA-9F30-3DF959C4AA32}" destId="{144E5002-734C-4037-99A3-BFEFA8A9F394}" srcOrd="1" destOrd="0" presId="urn:microsoft.com/office/officeart/2005/8/layout/process3"/>
    <dgm:cxn modelId="{C2AEBB39-20B3-476C-9ACE-629BAB079B89}" type="presOf" srcId="{4AE9DE6F-E7D1-4736-8775-74E8145C408B}" destId="{4623384D-715A-452B-90FE-0A2E3C6BA3BE}" srcOrd="0" destOrd="0" presId="urn:microsoft.com/office/officeart/2005/8/layout/process3"/>
    <dgm:cxn modelId="{6A486143-F60C-471D-8409-6F86EE9F2BDF}" srcId="{11E1CCB6-7920-45BA-9F30-3DF959C4AA32}" destId="{AAD9935A-8B0E-470F-9D3E-C508FBB6F0CD}" srcOrd="1" destOrd="0" parTransId="{8CE5F11D-5527-4B75-A12B-4EFCCA6E4FEE}" sibTransId="{6B122159-A7F5-4A45-ACE1-2D4AD2FB4912}"/>
    <dgm:cxn modelId="{B1FA1DAF-4014-4C37-AE49-04FB0212F256}" type="presOf" srcId="{305D947A-3A39-4703-A19A-E8419DEAC081}" destId="{F23CFA18-1349-4E28-A141-19E81AA2CEA8}" srcOrd="0" destOrd="0" presId="urn:microsoft.com/office/officeart/2005/8/layout/process3"/>
    <dgm:cxn modelId="{47E5DA89-9ED1-4397-91A4-2E607999A66D}" type="presOf" srcId="{AAD9935A-8B0E-470F-9D3E-C508FBB6F0CD}" destId="{CF6CA280-24A0-4F42-934B-3740482B6118}" srcOrd="0" destOrd="1" presId="urn:microsoft.com/office/officeart/2005/8/layout/process3"/>
    <dgm:cxn modelId="{9966B194-8B1A-47DA-9175-4771DE8ECD55}" srcId="{11E1CCB6-7920-45BA-9F30-3DF959C4AA32}" destId="{FF5E389F-10BD-412E-BDD8-F2A06C9A27DC}" srcOrd="2" destOrd="0" parTransId="{35ADE51A-BFE1-4D27-8DC4-6A995BCCD9CB}" sibTransId="{9E8F7E10-7175-43A1-8333-186B2570A94D}"/>
    <dgm:cxn modelId="{E6975EA1-A024-44B2-B9BC-AEB8E56F68B2}" type="presOf" srcId="{12D6D2CD-A560-4997-9D24-DCA93847EA84}" destId="{597DA1E2-83E0-4DE9-9268-6A63B9C87FCF}" srcOrd="1" destOrd="0" presId="urn:microsoft.com/office/officeart/2005/8/layout/process3"/>
    <dgm:cxn modelId="{17E58FA1-2ADB-4543-9EA6-F1F52234D1D4}" srcId="{6F2B5C0B-B33D-4435-B4C3-28664BBF7446}" destId="{C833605F-9F35-44F0-AEC3-F2BDADC10148}" srcOrd="0" destOrd="0" parTransId="{3A3B51BA-6126-4B53-A6B2-E01ACC3B75D9}" sibTransId="{12D6D2CD-A560-4997-9D24-DCA93847EA84}"/>
    <dgm:cxn modelId="{01885B7D-6E82-4186-974B-6CA08EDB98BD}" srcId="{C833605F-9F35-44F0-AEC3-F2BDADC10148}" destId="{D827178F-7A19-4AD5-AF59-F139175744CA}" srcOrd="0" destOrd="0" parTransId="{F407925A-3064-4E95-A441-5B409A6470F5}" sibTransId="{DD566781-FD5D-475D-9321-EAE61ED801CF}"/>
    <dgm:cxn modelId="{ED7837DA-0C36-47B6-B455-36B2CE25B6F4}" type="presOf" srcId="{BFA1D010-34AA-4F44-AE15-859BFF829D1A}" destId="{AFAEF606-198D-48A4-B70D-5A88B5813A76}" srcOrd="0" destOrd="1" presId="urn:microsoft.com/office/officeart/2005/8/layout/process3"/>
    <dgm:cxn modelId="{3B2F4F23-3281-4EEE-8FC5-99CEAD1B49A3}" type="presOf" srcId="{12D6D2CD-A560-4997-9D24-DCA93847EA84}" destId="{32387FBC-09F8-452B-8EA2-3CFC3CAA288F}" srcOrd="0" destOrd="0" presId="urn:microsoft.com/office/officeart/2005/8/layout/process3"/>
    <dgm:cxn modelId="{76560F84-4D96-474A-A215-ACF75A3DE852}" type="presOf" srcId="{43DEE2ED-7EA9-4C88-91A8-C90A89BAE830}" destId="{AFAEF606-198D-48A4-B70D-5A88B5813A76}" srcOrd="0" destOrd="0" presId="urn:microsoft.com/office/officeart/2005/8/layout/process3"/>
    <dgm:cxn modelId="{D0D1D8AC-C026-4B6C-B0FE-458B621C1B46}" type="presOf" srcId="{C833605F-9F35-44F0-AEC3-F2BDADC10148}" destId="{35D63B6B-3D00-4E51-BA85-301455183658}" srcOrd="0" destOrd="0" presId="urn:microsoft.com/office/officeart/2005/8/layout/process3"/>
    <dgm:cxn modelId="{82630A02-561F-4F99-8A02-D9BC75B117F7}" srcId="{305D947A-3A39-4703-A19A-E8419DEAC081}" destId="{43DEE2ED-7EA9-4C88-91A8-C90A89BAE830}" srcOrd="0" destOrd="0" parTransId="{6F502AF6-EC4B-4E9F-8A24-94AF43809761}" sibTransId="{E38DF283-EBD6-4916-A1F0-B5A59DE6FA46}"/>
    <dgm:cxn modelId="{37A206C5-6895-47FF-B0B7-AAA4EABB617C}" srcId="{11E1CCB6-7920-45BA-9F30-3DF959C4AA32}" destId="{38D84DB9-F013-4D7A-BD9F-22CC5C690483}" srcOrd="0" destOrd="0" parTransId="{4673CAE7-EE16-40CD-8551-EDA69C2359AA}" sibTransId="{9AFDE3E2-2A5F-4F97-BC6A-0C3CA83F257B}"/>
    <dgm:cxn modelId="{01535748-7962-42C8-AF92-272D38DDF615}" srcId="{C833605F-9F35-44F0-AEC3-F2BDADC10148}" destId="{A060C87D-040B-49EB-A630-A7E40C7903EC}" srcOrd="1" destOrd="0" parTransId="{C32FF5FA-2E88-4715-940C-A5926AF6F86F}" sibTransId="{B4B3D6C1-77FD-4623-9580-B1055CB40019}"/>
    <dgm:cxn modelId="{B44B4A79-E04F-4F85-BE07-B1FC695588E6}" type="presOf" srcId="{D827178F-7A19-4AD5-AF59-F139175744CA}" destId="{3EBD2DCA-CC36-41E4-8E79-7D4C562B2319}" srcOrd="0" destOrd="0" presId="urn:microsoft.com/office/officeart/2005/8/layout/process3"/>
    <dgm:cxn modelId="{8A3C1E69-5419-48A9-A80D-D2E2AAF8F9DA}" type="presOf" srcId="{6F2B5C0B-B33D-4435-B4C3-28664BBF7446}" destId="{425670A8-0397-44B7-B216-697F1CC2F654}" srcOrd="0" destOrd="0" presId="urn:microsoft.com/office/officeart/2005/8/layout/process3"/>
    <dgm:cxn modelId="{66AEB8D2-86C9-417B-A4BF-8C7CDA3EA671}" type="presOf" srcId="{38D84DB9-F013-4D7A-BD9F-22CC5C690483}" destId="{CF6CA280-24A0-4F42-934B-3740482B6118}" srcOrd="0" destOrd="0" presId="urn:microsoft.com/office/officeart/2005/8/layout/process3"/>
    <dgm:cxn modelId="{8F0813A7-DDF2-4817-AC89-A9E74C81BD95}" srcId="{305D947A-3A39-4703-A19A-E8419DEAC081}" destId="{BFA1D010-34AA-4F44-AE15-859BFF829D1A}" srcOrd="1" destOrd="0" parTransId="{A81BE8B4-CB0B-4782-A9A2-423DE3058A9C}" sibTransId="{4BD9BADA-16A3-47CC-BF4A-582A5E02A868}"/>
    <dgm:cxn modelId="{C59C2F38-16A6-4596-A031-D6F4A813737A}" type="presOf" srcId="{9A4D619F-E37A-4292-8916-D4426FB31D67}" destId="{6002E6F0-1C4A-470D-84AF-8B4B4C4EAA5F}" srcOrd="0" destOrd="0" presId="urn:microsoft.com/office/officeart/2005/8/layout/process3"/>
    <dgm:cxn modelId="{54AEF0A0-4EC2-4151-A76F-65CE4E992C5D}" type="presOf" srcId="{C833605F-9F35-44F0-AEC3-F2BDADC10148}" destId="{A891996E-401A-45D9-8DCB-F3D49484BC4E}" srcOrd="1" destOrd="0" presId="urn:microsoft.com/office/officeart/2005/8/layout/process3"/>
    <dgm:cxn modelId="{46277E42-30CC-4DED-9393-F01703C5982A}" srcId="{6F2B5C0B-B33D-4435-B4C3-28664BBF7446}" destId="{73BF17AB-1B93-4637-A56B-9CBA3A4BD52F}" srcOrd="1" destOrd="0" parTransId="{D0AA65EB-ECE8-4054-B6E3-896483FE9829}" sibTransId="{32A5BD1C-80A2-42F1-AF57-D08E7ED4F584}"/>
    <dgm:cxn modelId="{821BBDDC-38B7-45FB-B1E5-89FF84C0061F}" type="presOf" srcId="{32A5BD1C-80A2-42F1-AF57-D08E7ED4F584}" destId="{4372D40A-DD9D-4560-82D7-3B9F604B0A9A}" srcOrd="0" destOrd="0" presId="urn:microsoft.com/office/officeart/2005/8/layout/process3"/>
    <dgm:cxn modelId="{7C62D03D-F207-4619-BF37-9BE3764E6AE7}" srcId="{6F2B5C0B-B33D-4435-B4C3-28664BBF7446}" destId="{5FFBA865-DD90-433C-820A-328354336A04}" srcOrd="3" destOrd="0" parTransId="{DFA9CC55-A559-415C-9977-B8CA86DEFAB2}" sibTransId="{9A4D619F-E37A-4292-8916-D4426FB31D67}"/>
    <dgm:cxn modelId="{FAAD4ACD-52FF-4DB9-890A-5D00DEBB8994}" srcId="{11E1CCB6-7920-45BA-9F30-3DF959C4AA32}" destId="{F63EE170-5C32-4510-BABF-A3097D0B48DA}" srcOrd="3" destOrd="0" parTransId="{CEAF47A6-030F-4EE9-B130-B0D02DC751B2}" sibTransId="{3488D93A-ED14-47B9-9914-1EAF8D56C80A}"/>
    <dgm:cxn modelId="{92FCD413-C98E-41A3-BC94-9CF1D9A0E058}" type="presOf" srcId="{32A5BD1C-80A2-42F1-AF57-D08E7ED4F584}" destId="{B5296714-E3D3-45FA-B5FD-B1A1999AEC15}" srcOrd="1" destOrd="0" presId="urn:microsoft.com/office/officeart/2005/8/layout/process3"/>
    <dgm:cxn modelId="{A899A5B6-5F2D-4807-A5C0-0B4F4A26D401}" srcId="{6F2B5C0B-B33D-4435-B4C3-28664BBF7446}" destId="{305D947A-3A39-4703-A19A-E8419DEAC081}" srcOrd="2" destOrd="0" parTransId="{DCA4BC38-7AAB-4EA6-8503-ED56A9640C12}" sibTransId="{4AE9DE6F-E7D1-4736-8775-74E8145C408B}"/>
    <dgm:cxn modelId="{D9382928-8974-4E68-BEC7-002C1AD2597E}" srcId="{73BF17AB-1B93-4637-A56B-9CBA3A4BD52F}" destId="{73072793-3CE8-4B7F-BDCF-22C7620FF5E8}" srcOrd="0" destOrd="0" parTransId="{26634A27-4B65-432B-860E-6E8F78659F9F}" sibTransId="{3F136400-1A76-43CE-8766-674EAA609C08}"/>
    <dgm:cxn modelId="{6C2B2724-99FB-49FC-AAEA-5755B7722A99}" type="presOf" srcId="{FF5E389F-10BD-412E-BDD8-F2A06C9A27DC}" destId="{CF6CA280-24A0-4F42-934B-3740482B6118}" srcOrd="0" destOrd="2" presId="urn:microsoft.com/office/officeart/2005/8/layout/process3"/>
    <dgm:cxn modelId="{7AFBCD28-D74D-480A-B3B1-32E7355B1E40}" type="presOf" srcId="{11E1CCB6-7920-45BA-9F30-3DF959C4AA32}" destId="{CC3EBF58-A395-4AA1-9BC6-4F5444730351}" srcOrd="0" destOrd="0" presId="urn:microsoft.com/office/officeart/2005/8/layout/process3"/>
    <dgm:cxn modelId="{38905205-174C-4510-B21A-3D4B82E455B6}" type="presParOf" srcId="{425670A8-0397-44B7-B216-697F1CC2F654}" destId="{B5044DDB-CAA3-4D7B-86FC-AF88B8CC6436}" srcOrd="0" destOrd="0" presId="urn:microsoft.com/office/officeart/2005/8/layout/process3"/>
    <dgm:cxn modelId="{F237A650-8BF4-47E0-8C56-031BCB743851}" type="presParOf" srcId="{B5044DDB-CAA3-4D7B-86FC-AF88B8CC6436}" destId="{35D63B6B-3D00-4E51-BA85-301455183658}" srcOrd="0" destOrd="0" presId="urn:microsoft.com/office/officeart/2005/8/layout/process3"/>
    <dgm:cxn modelId="{2BB696FC-69B2-4A09-9EEF-62D4C2875AD2}" type="presParOf" srcId="{B5044DDB-CAA3-4D7B-86FC-AF88B8CC6436}" destId="{A891996E-401A-45D9-8DCB-F3D49484BC4E}" srcOrd="1" destOrd="0" presId="urn:microsoft.com/office/officeart/2005/8/layout/process3"/>
    <dgm:cxn modelId="{6D3865A1-9F35-4F35-B9CB-37EFC787B966}" type="presParOf" srcId="{B5044DDB-CAA3-4D7B-86FC-AF88B8CC6436}" destId="{3EBD2DCA-CC36-41E4-8E79-7D4C562B2319}" srcOrd="2" destOrd="0" presId="urn:microsoft.com/office/officeart/2005/8/layout/process3"/>
    <dgm:cxn modelId="{937BDB06-E87B-4C88-9C2C-E5E41AED0BDC}" type="presParOf" srcId="{425670A8-0397-44B7-B216-697F1CC2F654}" destId="{32387FBC-09F8-452B-8EA2-3CFC3CAA288F}" srcOrd="1" destOrd="0" presId="urn:microsoft.com/office/officeart/2005/8/layout/process3"/>
    <dgm:cxn modelId="{5EDF66E3-F0AA-4C8E-AD57-DC4AA9635E1B}" type="presParOf" srcId="{32387FBC-09F8-452B-8EA2-3CFC3CAA288F}" destId="{597DA1E2-83E0-4DE9-9268-6A63B9C87FCF}" srcOrd="0" destOrd="0" presId="urn:microsoft.com/office/officeart/2005/8/layout/process3"/>
    <dgm:cxn modelId="{32FEE2C4-6B16-46D0-B43C-2226E2A7B31B}" type="presParOf" srcId="{425670A8-0397-44B7-B216-697F1CC2F654}" destId="{8569A8B3-C904-4A05-BABB-7224D282DF6C}" srcOrd="2" destOrd="0" presId="urn:microsoft.com/office/officeart/2005/8/layout/process3"/>
    <dgm:cxn modelId="{61B5A2C9-B3B1-4249-BCA0-41A7A1460F19}" type="presParOf" srcId="{8569A8B3-C904-4A05-BABB-7224D282DF6C}" destId="{35AB8CB1-4277-4422-A202-3151D8DCB82D}" srcOrd="0" destOrd="0" presId="urn:microsoft.com/office/officeart/2005/8/layout/process3"/>
    <dgm:cxn modelId="{468896D2-5148-41E3-857B-7E863552AE99}" type="presParOf" srcId="{8569A8B3-C904-4A05-BABB-7224D282DF6C}" destId="{FF686509-A1DC-46E9-A53D-F1141A356D2E}" srcOrd="1" destOrd="0" presId="urn:microsoft.com/office/officeart/2005/8/layout/process3"/>
    <dgm:cxn modelId="{CE3C8481-D164-47C2-944D-691A762303DC}" type="presParOf" srcId="{8569A8B3-C904-4A05-BABB-7224D282DF6C}" destId="{05ED4DEA-C775-4FAD-B5D3-2E45B4AEBE3A}" srcOrd="2" destOrd="0" presId="urn:microsoft.com/office/officeart/2005/8/layout/process3"/>
    <dgm:cxn modelId="{2F477B10-52A3-493E-8FCD-73F2971AEE64}" type="presParOf" srcId="{425670A8-0397-44B7-B216-697F1CC2F654}" destId="{4372D40A-DD9D-4560-82D7-3B9F604B0A9A}" srcOrd="3" destOrd="0" presId="urn:microsoft.com/office/officeart/2005/8/layout/process3"/>
    <dgm:cxn modelId="{420E6CD2-6656-4FEE-A6D9-43C9589EE641}" type="presParOf" srcId="{4372D40A-DD9D-4560-82D7-3B9F604B0A9A}" destId="{B5296714-E3D3-45FA-B5FD-B1A1999AEC15}" srcOrd="0" destOrd="0" presId="urn:microsoft.com/office/officeart/2005/8/layout/process3"/>
    <dgm:cxn modelId="{305E8C8D-6B1D-4283-BA6E-3CB2B16D34EA}" type="presParOf" srcId="{425670A8-0397-44B7-B216-697F1CC2F654}" destId="{EBF66A12-B7D8-4AD5-BBA8-AB85FED81115}" srcOrd="4" destOrd="0" presId="urn:microsoft.com/office/officeart/2005/8/layout/process3"/>
    <dgm:cxn modelId="{DED23987-48BB-44F1-9C78-BB7DD9D99988}" type="presParOf" srcId="{EBF66A12-B7D8-4AD5-BBA8-AB85FED81115}" destId="{F23CFA18-1349-4E28-A141-19E81AA2CEA8}" srcOrd="0" destOrd="0" presId="urn:microsoft.com/office/officeart/2005/8/layout/process3"/>
    <dgm:cxn modelId="{DD284640-D679-4AD9-8C9D-48FAA03DDA04}" type="presParOf" srcId="{EBF66A12-B7D8-4AD5-BBA8-AB85FED81115}" destId="{69165557-1FBE-4073-9A6B-C2FCAB08479A}" srcOrd="1" destOrd="0" presId="urn:microsoft.com/office/officeart/2005/8/layout/process3"/>
    <dgm:cxn modelId="{764494CF-A4E4-4C03-8047-C0B68128F55C}" type="presParOf" srcId="{EBF66A12-B7D8-4AD5-BBA8-AB85FED81115}" destId="{AFAEF606-198D-48A4-B70D-5A88B5813A76}" srcOrd="2" destOrd="0" presId="urn:microsoft.com/office/officeart/2005/8/layout/process3"/>
    <dgm:cxn modelId="{85B1921C-62FA-4A44-859E-588A1A9E36CD}" type="presParOf" srcId="{425670A8-0397-44B7-B216-697F1CC2F654}" destId="{4623384D-715A-452B-90FE-0A2E3C6BA3BE}" srcOrd="5" destOrd="0" presId="urn:microsoft.com/office/officeart/2005/8/layout/process3"/>
    <dgm:cxn modelId="{B35B289D-E1C9-437A-911A-A98592B30E41}" type="presParOf" srcId="{4623384D-715A-452B-90FE-0A2E3C6BA3BE}" destId="{6A728427-8B55-4113-844B-6BE6312C203A}" srcOrd="0" destOrd="0" presId="urn:microsoft.com/office/officeart/2005/8/layout/process3"/>
    <dgm:cxn modelId="{2C21FB5E-780C-4966-A122-AD3E200BFD3F}" type="presParOf" srcId="{425670A8-0397-44B7-B216-697F1CC2F654}" destId="{8D2D20DB-58E0-4989-B99A-47280B3197CB}" srcOrd="6" destOrd="0" presId="urn:microsoft.com/office/officeart/2005/8/layout/process3"/>
    <dgm:cxn modelId="{F0857836-9253-4083-AD20-34E7F0EBADFC}" type="presParOf" srcId="{8D2D20DB-58E0-4989-B99A-47280B3197CB}" destId="{755A3DDE-F75B-4382-99C5-DDB1B4CF2178}" srcOrd="0" destOrd="0" presId="urn:microsoft.com/office/officeart/2005/8/layout/process3"/>
    <dgm:cxn modelId="{3D4A472C-EBB1-41B5-B4EE-4840E24D2A6E}" type="presParOf" srcId="{8D2D20DB-58E0-4989-B99A-47280B3197CB}" destId="{99EC9B95-3457-4E76-BD3D-55583EDD60D2}" srcOrd="1" destOrd="0" presId="urn:microsoft.com/office/officeart/2005/8/layout/process3"/>
    <dgm:cxn modelId="{F1DABA61-8DF6-4C36-9EC8-071B3FECE5C0}" type="presParOf" srcId="{8D2D20DB-58E0-4989-B99A-47280B3197CB}" destId="{696AAFCA-DFF7-4BB3-92B8-B5D4AFC7D763}" srcOrd="2" destOrd="0" presId="urn:microsoft.com/office/officeart/2005/8/layout/process3"/>
    <dgm:cxn modelId="{BB308986-3B2C-4175-A482-E56AC310E2F6}" type="presParOf" srcId="{425670A8-0397-44B7-B216-697F1CC2F654}" destId="{6002E6F0-1C4A-470D-84AF-8B4B4C4EAA5F}" srcOrd="7" destOrd="0" presId="urn:microsoft.com/office/officeart/2005/8/layout/process3"/>
    <dgm:cxn modelId="{6E41D589-3028-4B4E-AE1E-839A3B565A08}" type="presParOf" srcId="{6002E6F0-1C4A-470D-84AF-8B4B4C4EAA5F}" destId="{26A477DF-6DE7-4D89-ADCB-8FA165C1CF6E}" srcOrd="0" destOrd="0" presId="urn:microsoft.com/office/officeart/2005/8/layout/process3"/>
    <dgm:cxn modelId="{899D8CDB-C3B7-4BBA-8D6F-6644842A3F16}" type="presParOf" srcId="{425670A8-0397-44B7-B216-697F1CC2F654}" destId="{F024F1FF-72A9-4C6E-8F21-EFCED75B321B}" srcOrd="8" destOrd="0" presId="urn:microsoft.com/office/officeart/2005/8/layout/process3"/>
    <dgm:cxn modelId="{C2B0ABB7-3EB9-45EB-89F2-5922239BB3F0}" type="presParOf" srcId="{F024F1FF-72A9-4C6E-8F21-EFCED75B321B}" destId="{CC3EBF58-A395-4AA1-9BC6-4F5444730351}" srcOrd="0" destOrd="0" presId="urn:microsoft.com/office/officeart/2005/8/layout/process3"/>
    <dgm:cxn modelId="{A02A735C-22D1-4302-B420-098123BB1DB5}" type="presParOf" srcId="{F024F1FF-72A9-4C6E-8F21-EFCED75B321B}" destId="{144E5002-734C-4037-99A3-BFEFA8A9F394}" srcOrd="1" destOrd="0" presId="urn:microsoft.com/office/officeart/2005/8/layout/process3"/>
    <dgm:cxn modelId="{84F3CBF7-0293-4F1A-B725-DC0A99939A56}" type="presParOf" srcId="{F024F1FF-72A9-4C6E-8F21-EFCED75B321B}" destId="{CF6CA280-24A0-4F42-934B-3740482B611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98E63-893F-4B38-B564-BD65F66E276C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DAF98A1-85BD-494B-A0EA-874E510F6766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적정가격 제안</a:t>
          </a:r>
          <a:endParaRPr lang="ko-KR" altLang="en-US" sz="1400" dirty="0"/>
        </a:p>
      </dgm:t>
    </dgm:pt>
    <dgm:pt modelId="{EB85B189-A643-4952-A3A6-17716948C3B6}" type="parTrans" cxnId="{D993DA26-0FDA-4F89-BA69-B040CD515D65}">
      <dgm:prSet/>
      <dgm:spPr/>
      <dgm:t>
        <a:bodyPr/>
        <a:lstStyle/>
        <a:p>
          <a:pPr latinLnBrk="1"/>
          <a:endParaRPr lang="ko-KR" altLang="en-US" sz="1100"/>
        </a:p>
      </dgm:t>
    </dgm:pt>
    <dgm:pt modelId="{80493CBC-579B-44F4-B739-94CCC8603FE2}" type="sibTrans" cxnId="{D993DA26-0FDA-4F89-BA69-B040CD515D65}">
      <dgm:prSet/>
      <dgm:spPr/>
      <dgm:t>
        <a:bodyPr/>
        <a:lstStyle/>
        <a:p>
          <a:pPr latinLnBrk="1"/>
          <a:endParaRPr lang="ko-KR" altLang="en-US" sz="1100"/>
        </a:p>
      </dgm:t>
    </dgm:pt>
    <dgm:pt modelId="{2A756E59-221E-47B8-ACF5-52FC747E7CA3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시세파악 간소화</a:t>
          </a:r>
          <a:endParaRPr lang="ko-KR" altLang="en-US" sz="1400" dirty="0"/>
        </a:p>
      </dgm:t>
    </dgm:pt>
    <dgm:pt modelId="{A6774336-7E98-424D-9DB7-29AD94DFE508}" type="parTrans" cxnId="{6D29E343-D797-444D-B55A-43CFD9948C2C}">
      <dgm:prSet custT="1"/>
      <dgm:spPr/>
      <dgm:t>
        <a:bodyPr/>
        <a:lstStyle/>
        <a:p>
          <a:pPr latinLnBrk="1"/>
          <a:endParaRPr lang="ko-KR" altLang="en-US" sz="100"/>
        </a:p>
      </dgm:t>
    </dgm:pt>
    <dgm:pt modelId="{B35FDBF2-E469-424E-BD36-86165CACF3B9}" type="sibTrans" cxnId="{6D29E343-D797-444D-B55A-43CFD9948C2C}">
      <dgm:prSet/>
      <dgm:spPr/>
      <dgm:t>
        <a:bodyPr/>
        <a:lstStyle/>
        <a:p>
          <a:pPr latinLnBrk="1"/>
          <a:endParaRPr lang="ko-KR" altLang="en-US" sz="1100"/>
        </a:p>
      </dgm:t>
    </dgm:pt>
    <dgm:pt modelId="{FB3834C0-869F-444D-8CD3-07EAE30DD875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중고거래 활성화</a:t>
          </a:r>
          <a:endParaRPr lang="ko-KR" altLang="en-US" sz="1400" dirty="0"/>
        </a:p>
      </dgm:t>
    </dgm:pt>
    <dgm:pt modelId="{357045D5-1444-4C5E-8A91-5AB419020721}" type="parTrans" cxnId="{329D24AC-BE8A-4D95-9CBD-B4BB011B6D41}">
      <dgm:prSet custT="1"/>
      <dgm:spPr/>
      <dgm:t>
        <a:bodyPr/>
        <a:lstStyle/>
        <a:p>
          <a:pPr latinLnBrk="1"/>
          <a:endParaRPr lang="ko-KR" altLang="en-US" sz="100"/>
        </a:p>
      </dgm:t>
    </dgm:pt>
    <dgm:pt modelId="{49C4DB8E-654E-4C57-A61B-E19EFA4FF37B}" type="sibTrans" cxnId="{329D24AC-BE8A-4D95-9CBD-B4BB011B6D41}">
      <dgm:prSet/>
      <dgm:spPr/>
      <dgm:t>
        <a:bodyPr/>
        <a:lstStyle/>
        <a:p>
          <a:pPr latinLnBrk="1"/>
          <a:endParaRPr lang="ko-KR" altLang="en-US" sz="1100"/>
        </a:p>
      </dgm:t>
    </dgm:pt>
    <dgm:pt modelId="{0D874D63-0E4C-4D98-804F-C432400EB056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자원</a:t>
          </a:r>
          <a:endParaRPr lang="en-US" altLang="ko-KR" sz="1400" dirty="0" smtClean="0"/>
        </a:p>
        <a:p>
          <a:pPr latinLnBrk="1"/>
          <a:r>
            <a:rPr lang="ko-KR" altLang="en-US" sz="1400" dirty="0" smtClean="0"/>
            <a:t>재활용률 향상</a:t>
          </a:r>
          <a:endParaRPr lang="ko-KR" altLang="en-US" sz="1400" dirty="0"/>
        </a:p>
      </dgm:t>
    </dgm:pt>
    <dgm:pt modelId="{7E6D2CB8-5CA3-4153-BD59-604CBA856485}" type="parTrans" cxnId="{09E200F2-723D-4DF0-9A4C-FEFDBE2ABB90}">
      <dgm:prSet custT="1"/>
      <dgm:spPr/>
      <dgm:t>
        <a:bodyPr/>
        <a:lstStyle/>
        <a:p>
          <a:pPr latinLnBrk="1"/>
          <a:endParaRPr lang="ko-KR" altLang="en-US" sz="100"/>
        </a:p>
      </dgm:t>
    </dgm:pt>
    <dgm:pt modelId="{7754F1E5-0640-4F67-9B12-4A0A75DC437F}" type="sibTrans" cxnId="{09E200F2-723D-4DF0-9A4C-FEFDBE2ABB90}">
      <dgm:prSet/>
      <dgm:spPr/>
      <dgm:t>
        <a:bodyPr/>
        <a:lstStyle/>
        <a:p>
          <a:pPr latinLnBrk="1"/>
          <a:endParaRPr lang="ko-KR" altLang="en-US" sz="1100"/>
        </a:p>
      </dgm:t>
    </dgm:pt>
    <dgm:pt modelId="{A73B2D2C-0E67-482E-B1F6-6AFB39407FDA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올바른 중고거래 </a:t>
          </a:r>
          <a:endParaRPr lang="en-US" altLang="ko-KR" sz="1400" dirty="0" smtClean="0"/>
        </a:p>
        <a:p>
          <a:pPr latinLnBrk="1"/>
          <a:r>
            <a:rPr lang="ko-KR" altLang="en-US" sz="1400" dirty="0" smtClean="0"/>
            <a:t>문화 형성</a:t>
          </a:r>
          <a:endParaRPr lang="ko-KR" altLang="en-US" sz="1400" dirty="0"/>
        </a:p>
      </dgm:t>
    </dgm:pt>
    <dgm:pt modelId="{4C9DCDD4-A5C8-44AF-8A57-876D624B55BB}" type="parTrans" cxnId="{75D6DE60-7B6E-42AF-8416-6D7A0A04E64A}">
      <dgm:prSet custT="1"/>
      <dgm:spPr/>
      <dgm:t>
        <a:bodyPr/>
        <a:lstStyle/>
        <a:p>
          <a:pPr latinLnBrk="1"/>
          <a:endParaRPr lang="ko-KR" altLang="en-US" sz="100"/>
        </a:p>
      </dgm:t>
    </dgm:pt>
    <dgm:pt modelId="{7325DA6F-E907-4177-9454-C02FC261820B}" type="sibTrans" cxnId="{75D6DE60-7B6E-42AF-8416-6D7A0A04E64A}">
      <dgm:prSet/>
      <dgm:spPr/>
      <dgm:t>
        <a:bodyPr/>
        <a:lstStyle/>
        <a:p>
          <a:pPr latinLnBrk="1"/>
          <a:endParaRPr lang="ko-KR" altLang="en-US" sz="1100"/>
        </a:p>
      </dgm:t>
    </dgm:pt>
    <dgm:pt modelId="{93EDA520-47B6-49ED-9236-AF9517AE38AE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가계 생활비 부담 </a:t>
          </a:r>
          <a:r>
            <a:rPr lang="ko-KR" altLang="en-US" sz="1400" dirty="0" smtClean="0"/>
            <a:t>절감</a:t>
          </a:r>
          <a:endParaRPr lang="ko-KR" altLang="en-US" sz="1400" dirty="0"/>
        </a:p>
      </dgm:t>
    </dgm:pt>
    <dgm:pt modelId="{60D8E42A-65A9-44AD-BCD6-39C4E513325B}" type="parTrans" cxnId="{805224C7-678C-493D-8043-536FA2263FA5}">
      <dgm:prSet custT="1"/>
      <dgm:spPr/>
      <dgm:t>
        <a:bodyPr/>
        <a:lstStyle/>
        <a:p>
          <a:pPr latinLnBrk="1"/>
          <a:endParaRPr lang="ko-KR" altLang="en-US" sz="100"/>
        </a:p>
      </dgm:t>
    </dgm:pt>
    <dgm:pt modelId="{70D84E43-4732-4052-9ECF-BC409487F094}" type="sibTrans" cxnId="{805224C7-678C-493D-8043-536FA2263FA5}">
      <dgm:prSet/>
      <dgm:spPr/>
      <dgm:t>
        <a:bodyPr/>
        <a:lstStyle/>
        <a:p>
          <a:pPr latinLnBrk="1"/>
          <a:endParaRPr lang="ko-KR" altLang="en-US" sz="1100"/>
        </a:p>
      </dgm:t>
    </dgm:pt>
    <dgm:pt modelId="{32399FB9-3BDB-44FD-BF71-C7191179EC05}" type="pres">
      <dgm:prSet presAssocID="{3E798E63-893F-4B38-B564-BD65F66E27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F5A135-BCB0-4C94-B8EC-ECC28C26114A}" type="pres">
      <dgm:prSet presAssocID="{6DAF98A1-85BD-494B-A0EA-874E510F6766}" presName="root1" presStyleCnt="0"/>
      <dgm:spPr/>
    </dgm:pt>
    <dgm:pt modelId="{51040D9C-5941-4597-B819-8F4A05C35659}" type="pres">
      <dgm:prSet presAssocID="{6DAF98A1-85BD-494B-A0EA-874E510F676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1E8847-0884-4934-810A-1DE7BB3A6202}" type="pres">
      <dgm:prSet presAssocID="{6DAF98A1-85BD-494B-A0EA-874E510F6766}" presName="level2hierChild" presStyleCnt="0"/>
      <dgm:spPr/>
    </dgm:pt>
    <dgm:pt modelId="{E15DC248-8BB3-4DFF-9194-96EEAF0A4B0C}" type="pres">
      <dgm:prSet presAssocID="{A6774336-7E98-424D-9DB7-29AD94DFE508}" presName="conn2-1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0DBA5B9-E3B2-4831-AFED-2D73529A173C}" type="pres">
      <dgm:prSet presAssocID="{A6774336-7E98-424D-9DB7-29AD94DFE508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78753BE-72CD-4BAB-8A47-F4DC59843C71}" type="pres">
      <dgm:prSet presAssocID="{2A756E59-221E-47B8-ACF5-52FC747E7CA3}" presName="root2" presStyleCnt="0"/>
      <dgm:spPr/>
    </dgm:pt>
    <dgm:pt modelId="{DF92E920-7C44-4D1A-ADD6-69B8D62F19E4}" type="pres">
      <dgm:prSet presAssocID="{2A756E59-221E-47B8-ACF5-52FC747E7CA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DC13B1-F3D7-4DF1-BA97-2C06F5EC2E1F}" type="pres">
      <dgm:prSet presAssocID="{2A756E59-221E-47B8-ACF5-52FC747E7CA3}" presName="level3hierChild" presStyleCnt="0"/>
      <dgm:spPr/>
    </dgm:pt>
    <dgm:pt modelId="{D01D5E0A-31C0-4939-B0EB-0BFC4C357CBC}" type="pres">
      <dgm:prSet presAssocID="{357045D5-1444-4C5E-8A91-5AB419020721}" presName="conn2-1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2657110-AA05-4178-89DF-912E154FAF76}" type="pres">
      <dgm:prSet presAssocID="{357045D5-1444-4C5E-8A91-5AB419020721}" presName="connTx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062D03F-600B-4396-A7D4-F42FFF38081D}" type="pres">
      <dgm:prSet presAssocID="{FB3834C0-869F-444D-8CD3-07EAE30DD875}" presName="root2" presStyleCnt="0"/>
      <dgm:spPr/>
    </dgm:pt>
    <dgm:pt modelId="{21C441F6-6049-4B4B-8C4F-F974724E1851}" type="pres">
      <dgm:prSet presAssocID="{FB3834C0-869F-444D-8CD3-07EAE30DD87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EA9FF2-D430-4DD1-8F81-B0E170EE1068}" type="pres">
      <dgm:prSet presAssocID="{FB3834C0-869F-444D-8CD3-07EAE30DD875}" presName="level3hierChild" presStyleCnt="0"/>
      <dgm:spPr/>
    </dgm:pt>
    <dgm:pt modelId="{9271BBE4-BE7B-4361-BBC7-76721C462266}" type="pres">
      <dgm:prSet presAssocID="{7E6D2CB8-5CA3-4153-BD59-604CBA856485}" presName="conn2-1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750921B-6993-4631-B2B2-2FA198D16C37}" type="pres">
      <dgm:prSet presAssocID="{7E6D2CB8-5CA3-4153-BD59-604CBA856485}" presName="connTx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F3718F7-C456-45E0-8027-01B9D14DA8C3}" type="pres">
      <dgm:prSet presAssocID="{0D874D63-0E4C-4D98-804F-C432400EB056}" presName="root2" presStyleCnt="0"/>
      <dgm:spPr/>
    </dgm:pt>
    <dgm:pt modelId="{96EEA687-6BC9-400B-8091-C394AC135557}" type="pres">
      <dgm:prSet presAssocID="{0D874D63-0E4C-4D98-804F-C432400EB056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542B99-02AC-41A4-8B64-AE2FF5A77421}" type="pres">
      <dgm:prSet presAssocID="{0D874D63-0E4C-4D98-804F-C432400EB056}" presName="level3hierChild" presStyleCnt="0"/>
      <dgm:spPr/>
    </dgm:pt>
    <dgm:pt modelId="{CB27844D-0767-4777-AC60-0DF0900E4175}" type="pres">
      <dgm:prSet presAssocID="{4C9DCDD4-A5C8-44AF-8A57-876D624B55BB}" presName="conn2-1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A3DA913-22A8-414E-A661-784D2457D8E6}" type="pres">
      <dgm:prSet presAssocID="{4C9DCDD4-A5C8-44AF-8A57-876D624B55BB}" presName="connTx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2690C7E-C5CD-488F-B335-828692ED29CF}" type="pres">
      <dgm:prSet presAssocID="{A73B2D2C-0E67-482E-B1F6-6AFB39407FDA}" presName="root2" presStyleCnt="0"/>
      <dgm:spPr/>
    </dgm:pt>
    <dgm:pt modelId="{C27731C2-FA99-431F-9DFC-1BE545281C5C}" type="pres">
      <dgm:prSet presAssocID="{A73B2D2C-0E67-482E-B1F6-6AFB39407FDA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4EBA09-C488-448C-B0FA-1CEA6DE2AB6E}" type="pres">
      <dgm:prSet presAssocID="{A73B2D2C-0E67-482E-B1F6-6AFB39407FDA}" presName="level3hierChild" presStyleCnt="0"/>
      <dgm:spPr/>
    </dgm:pt>
    <dgm:pt modelId="{23D388B8-0DD2-491F-8B6B-12469F2E03D6}" type="pres">
      <dgm:prSet presAssocID="{60D8E42A-65A9-44AD-BCD6-39C4E513325B}" presName="conn2-1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D974468-41F1-43F8-82CA-D80A9C8701D7}" type="pres">
      <dgm:prSet presAssocID="{60D8E42A-65A9-44AD-BCD6-39C4E513325B}" presName="connTx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71E0BBE-E013-47E1-8457-E64569ADD966}" type="pres">
      <dgm:prSet presAssocID="{93EDA520-47B6-49ED-9236-AF9517AE38AE}" presName="root2" presStyleCnt="0"/>
      <dgm:spPr/>
    </dgm:pt>
    <dgm:pt modelId="{A8886C1A-C172-489B-9C2C-60602E139DC3}" type="pres">
      <dgm:prSet presAssocID="{93EDA520-47B6-49ED-9236-AF9517AE38AE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AF5079-A46C-455C-A1F3-46A5CA6F1594}" type="pres">
      <dgm:prSet presAssocID="{93EDA520-47B6-49ED-9236-AF9517AE38AE}" presName="level3hierChild" presStyleCnt="0"/>
      <dgm:spPr/>
    </dgm:pt>
  </dgm:ptLst>
  <dgm:cxnLst>
    <dgm:cxn modelId="{627CCF5F-30EC-4247-B575-EEC61EC80BDB}" type="presOf" srcId="{93EDA520-47B6-49ED-9236-AF9517AE38AE}" destId="{A8886C1A-C172-489B-9C2C-60602E139DC3}" srcOrd="0" destOrd="0" presId="urn:microsoft.com/office/officeart/2005/8/layout/hierarchy2"/>
    <dgm:cxn modelId="{D993DA26-0FDA-4F89-BA69-B040CD515D65}" srcId="{3E798E63-893F-4B38-B564-BD65F66E276C}" destId="{6DAF98A1-85BD-494B-A0EA-874E510F6766}" srcOrd="0" destOrd="0" parTransId="{EB85B189-A643-4952-A3A6-17716948C3B6}" sibTransId="{80493CBC-579B-44F4-B739-94CCC8603FE2}"/>
    <dgm:cxn modelId="{7C92FE36-9AD2-481D-8F61-2A5BBDC35AC6}" type="presOf" srcId="{7E6D2CB8-5CA3-4153-BD59-604CBA856485}" destId="{9271BBE4-BE7B-4361-BBC7-76721C462266}" srcOrd="0" destOrd="0" presId="urn:microsoft.com/office/officeart/2005/8/layout/hierarchy2"/>
    <dgm:cxn modelId="{6D29E343-D797-444D-B55A-43CFD9948C2C}" srcId="{6DAF98A1-85BD-494B-A0EA-874E510F6766}" destId="{2A756E59-221E-47B8-ACF5-52FC747E7CA3}" srcOrd="0" destOrd="0" parTransId="{A6774336-7E98-424D-9DB7-29AD94DFE508}" sibTransId="{B35FDBF2-E469-424E-BD36-86165CACF3B9}"/>
    <dgm:cxn modelId="{10CCCF0D-C1E2-4FD1-9C1C-CF6EBBA6ED0C}" type="presOf" srcId="{7E6D2CB8-5CA3-4153-BD59-604CBA856485}" destId="{F750921B-6993-4631-B2B2-2FA198D16C37}" srcOrd="1" destOrd="0" presId="urn:microsoft.com/office/officeart/2005/8/layout/hierarchy2"/>
    <dgm:cxn modelId="{133A07D7-8F61-400E-80BA-EA5A6D31A04D}" type="presOf" srcId="{3E798E63-893F-4B38-B564-BD65F66E276C}" destId="{32399FB9-3BDB-44FD-BF71-C7191179EC05}" srcOrd="0" destOrd="0" presId="urn:microsoft.com/office/officeart/2005/8/layout/hierarchy2"/>
    <dgm:cxn modelId="{8F785925-4321-4D8C-B28E-6177A9477BB7}" type="presOf" srcId="{A73B2D2C-0E67-482E-B1F6-6AFB39407FDA}" destId="{C27731C2-FA99-431F-9DFC-1BE545281C5C}" srcOrd="0" destOrd="0" presId="urn:microsoft.com/office/officeart/2005/8/layout/hierarchy2"/>
    <dgm:cxn modelId="{09E200F2-723D-4DF0-9A4C-FEFDBE2ABB90}" srcId="{FB3834C0-869F-444D-8CD3-07EAE30DD875}" destId="{0D874D63-0E4C-4D98-804F-C432400EB056}" srcOrd="0" destOrd="0" parTransId="{7E6D2CB8-5CA3-4153-BD59-604CBA856485}" sibTransId="{7754F1E5-0640-4F67-9B12-4A0A75DC437F}"/>
    <dgm:cxn modelId="{2906F3AE-F271-4C53-B133-0FC22AE48170}" type="presOf" srcId="{357045D5-1444-4C5E-8A91-5AB419020721}" destId="{D01D5E0A-31C0-4939-B0EB-0BFC4C357CBC}" srcOrd="0" destOrd="0" presId="urn:microsoft.com/office/officeart/2005/8/layout/hierarchy2"/>
    <dgm:cxn modelId="{36019B18-FB1F-454E-8744-FAE6A6832417}" type="presOf" srcId="{2A756E59-221E-47B8-ACF5-52FC747E7CA3}" destId="{DF92E920-7C44-4D1A-ADD6-69B8D62F19E4}" srcOrd="0" destOrd="0" presId="urn:microsoft.com/office/officeart/2005/8/layout/hierarchy2"/>
    <dgm:cxn modelId="{DCCF4B6B-C890-42DF-A650-F9C8008A021C}" type="presOf" srcId="{4C9DCDD4-A5C8-44AF-8A57-876D624B55BB}" destId="{FA3DA913-22A8-414E-A661-784D2457D8E6}" srcOrd="1" destOrd="0" presId="urn:microsoft.com/office/officeart/2005/8/layout/hierarchy2"/>
    <dgm:cxn modelId="{12222392-17FA-467B-A6BB-EED05890B042}" type="presOf" srcId="{FB3834C0-869F-444D-8CD3-07EAE30DD875}" destId="{21C441F6-6049-4B4B-8C4F-F974724E1851}" srcOrd="0" destOrd="0" presId="urn:microsoft.com/office/officeart/2005/8/layout/hierarchy2"/>
    <dgm:cxn modelId="{75D6DE60-7B6E-42AF-8416-6D7A0A04E64A}" srcId="{FB3834C0-869F-444D-8CD3-07EAE30DD875}" destId="{A73B2D2C-0E67-482E-B1F6-6AFB39407FDA}" srcOrd="1" destOrd="0" parTransId="{4C9DCDD4-A5C8-44AF-8A57-876D624B55BB}" sibTransId="{7325DA6F-E907-4177-9454-C02FC261820B}"/>
    <dgm:cxn modelId="{570F54CE-70BF-4841-B44D-D047E28467C3}" type="presOf" srcId="{357045D5-1444-4C5E-8A91-5AB419020721}" destId="{D2657110-AA05-4178-89DF-912E154FAF76}" srcOrd="1" destOrd="0" presId="urn:microsoft.com/office/officeart/2005/8/layout/hierarchy2"/>
    <dgm:cxn modelId="{B80809AA-254B-41B6-8E1B-CEB771B5AE56}" type="presOf" srcId="{6DAF98A1-85BD-494B-A0EA-874E510F6766}" destId="{51040D9C-5941-4597-B819-8F4A05C35659}" srcOrd="0" destOrd="0" presId="urn:microsoft.com/office/officeart/2005/8/layout/hierarchy2"/>
    <dgm:cxn modelId="{17FEF387-009A-49EE-A8B6-856E113B6899}" type="presOf" srcId="{A6774336-7E98-424D-9DB7-29AD94DFE508}" destId="{E15DC248-8BB3-4DFF-9194-96EEAF0A4B0C}" srcOrd="0" destOrd="0" presId="urn:microsoft.com/office/officeart/2005/8/layout/hierarchy2"/>
    <dgm:cxn modelId="{805224C7-678C-493D-8043-536FA2263FA5}" srcId="{FB3834C0-869F-444D-8CD3-07EAE30DD875}" destId="{93EDA520-47B6-49ED-9236-AF9517AE38AE}" srcOrd="2" destOrd="0" parTransId="{60D8E42A-65A9-44AD-BCD6-39C4E513325B}" sibTransId="{70D84E43-4732-4052-9ECF-BC409487F094}"/>
    <dgm:cxn modelId="{329D24AC-BE8A-4D95-9CBD-B4BB011B6D41}" srcId="{2A756E59-221E-47B8-ACF5-52FC747E7CA3}" destId="{FB3834C0-869F-444D-8CD3-07EAE30DD875}" srcOrd="0" destOrd="0" parTransId="{357045D5-1444-4C5E-8A91-5AB419020721}" sibTransId="{49C4DB8E-654E-4C57-A61B-E19EFA4FF37B}"/>
    <dgm:cxn modelId="{F92E81E6-F3C2-426E-A21E-EF5D384FC08D}" type="presOf" srcId="{0D874D63-0E4C-4D98-804F-C432400EB056}" destId="{96EEA687-6BC9-400B-8091-C394AC135557}" srcOrd="0" destOrd="0" presId="urn:microsoft.com/office/officeart/2005/8/layout/hierarchy2"/>
    <dgm:cxn modelId="{FD783EF3-1C03-4EB9-8BBE-891808571460}" type="presOf" srcId="{60D8E42A-65A9-44AD-BCD6-39C4E513325B}" destId="{2D974468-41F1-43F8-82CA-D80A9C8701D7}" srcOrd="1" destOrd="0" presId="urn:microsoft.com/office/officeart/2005/8/layout/hierarchy2"/>
    <dgm:cxn modelId="{991BFED1-369C-4AB9-8F53-BC9E7DA20056}" type="presOf" srcId="{A6774336-7E98-424D-9DB7-29AD94DFE508}" destId="{60DBA5B9-E3B2-4831-AFED-2D73529A173C}" srcOrd="1" destOrd="0" presId="urn:microsoft.com/office/officeart/2005/8/layout/hierarchy2"/>
    <dgm:cxn modelId="{F031952A-DBA8-4ADB-9190-AE15C9519C5B}" type="presOf" srcId="{4C9DCDD4-A5C8-44AF-8A57-876D624B55BB}" destId="{CB27844D-0767-4777-AC60-0DF0900E4175}" srcOrd="0" destOrd="0" presId="urn:microsoft.com/office/officeart/2005/8/layout/hierarchy2"/>
    <dgm:cxn modelId="{D5A9F7E6-34E4-4127-9493-41A3F9683E33}" type="presOf" srcId="{60D8E42A-65A9-44AD-BCD6-39C4E513325B}" destId="{23D388B8-0DD2-491F-8B6B-12469F2E03D6}" srcOrd="0" destOrd="0" presId="urn:microsoft.com/office/officeart/2005/8/layout/hierarchy2"/>
    <dgm:cxn modelId="{37CC66D1-A428-4498-9EF3-897261283C22}" type="presParOf" srcId="{32399FB9-3BDB-44FD-BF71-C7191179EC05}" destId="{72F5A135-BCB0-4C94-B8EC-ECC28C26114A}" srcOrd="0" destOrd="0" presId="urn:microsoft.com/office/officeart/2005/8/layout/hierarchy2"/>
    <dgm:cxn modelId="{8950B393-FC02-4F3A-80E1-7364C0DC0B84}" type="presParOf" srcId="{72F5A135-BCB0-4C94-B8EC-ECC28C26114A}" destId="{51040D9C-5941-4597-B819-8F4A05C35659}" srcOrd="0" destOrd="0" presId="urn:microsoft.com/office/officeart/2005/8/layout/hierarchy2"/>
    <dgm:cxn modelId="{A2CB8615-CE3C-4168-B872-AAFD5B6E07E9}" type="presParOf" srcId="{72F5A135-BCB0-4C94-B8EC-ECC28C26114A}" destId="{4F1E8847-0884-4934-810A-1DE7BB3A6202}" srcOrd="1" destOrd="0" presId="urn:microsoft.com/office/officeart/2005/8/layout/hierarchy2"/>
    <dgm:cxn modelId="{7FFB769E-48A6-4040-8A84-FFF80E0D51F2}" type="presParOf" srcId="{4F1E8847-0884-4934-810A-1DE7BB3A6202}" destId="{E15DC248-8BB3-4DFF-9194-96EEAF0A4B0C}" srcOrd="0" destOrd="0" presId="urn:microsoft.com/office/officeart/2005/8/layout/hierarchy2"/>
    <dgm:cxn modelId="{ADFB996C-A28C-47AB-BB27-4BB4C69792D1}" type="presParOf" srcId="{E15DC248-8BB3-4DFF-9194-96EEAF0A4B0C}" destId="{60DBA5B9-E3B2-4831-AFED-2D73529A173C}" srcOrd="0" destOrd="0" presId="urn:microsoft.com/office/officeart/2005/8/layout/hierarchy2"/>
    <dgm:cxn modelId="{C34F0DB2-BC66-4008-8B08-B240D926C74B}" type="presParOf" srcId="{4F1E8847-0884-4934-810A-1DE7BB3A6202}" destId="{E78753BE-72CD-4BAB-8A47-F4DC59843C71}" srcOrd="1" destOrd="0" presId="urn:microsoft.com/office/officeart/2005/8/layout/hierarchy2"/>
    <dgm:cxn modelId="{FCA1F3E9-0119-4C6F-AA52-2757A0A64323}" type="presParOf" srcId="{E78753BE-72CD-4BAB-8A47-F4DC59843C71}" destId="{DF92E920-7C44-4D1A-ADD6-69B8D62F19E4}" srcOrd="0" destOrd="0" presId="urn:microsoft.com/office/officeart/2005/8/layout/hierarchy2"/>
    <dgm:cxn modelId="{C6C1BCA4-2E57-4DB2-A572-9193528BA52D}" type="presParOf" srcId="{E78753BE-72CD-4BAB-8A47-F4DC59843C71}" destId="{69DC13B1-F3D7-4DF1-BA97-2C06F5EC2E1F}" srcOrd="1" destOrd="0" presId="urn:microsoft.com/office/officeart/2005/8/layout/hierarchy2"/>
    <dgm:cxn modelId="{DFBA6C5C-7DAB-4903-8432-6B0CAB32844E}" type="presParOf" srcId="{69DC13B1-F3D7-4DF1-BA97-2C06F5EC2E1F}" destId="{D01D5E0A-31C0-4939-B0EB-0BFC4C357CBC}" srcOrd="0" destOrd="0" presId="urn:microsoft.com/office/officeart/2005/8/layout/hierarchy2"/>
    <dgm:cxn modelId="{4A7675F0-8F42-4388-B433-AD441797D6F8}" type="presParOf" srcId="{D01D5E0A-31C0-4939-B0EB-0BFC4C357CBC}" destId="{D2657110-AA05-4178-89DF-912E154FAF76}" srcOrd="0" destOrd="0" presId="urn:microsoft.com/office/officeart/2005/8/layout/hierarchy2"/>
    <dgm:cxn modelId="{7E21EA6D-CD0E-4446-B24C-4BCA8C44E01B}" type="presParOf" srcId="{69DC13B1-F3D7-4DF1-BA97-2C06F5EC2E1F}" destId="{2062D03F-600B-4396-A7D4-F42FFF38081D}" srcOrd="1" destOrd="0" presId="urn:microsoft.com/office/officeart/2005/8/layout/hierarchy2"/>
    <dgm:cxn modelId="{9AB999BD-C0BB-4B9A-8654-235E91FD9FE5}" type="presParOf" srcId="{2062D03F-600B-4396-A7D4-F42FFF38081D}" destId="{21C441F6-6049-4B4B-8C4F-F974724E1851}" srcOrd="0" destOrd="0" presId="urn:microsoft.com/office/officeart/2005/8/layout/hierarchy2"/>
    <dgm:cxn modelId="{A32D1E96-1E29-4D38-A49F-32718B3306E2}" type="presParOf" srcId="{2062D03F-600B-4396-A7D4-F42FFF38081D}" destId="{78EA9FF2-D430-4DD1-8F81-B0E170EE1068}" srcOrd="1" destOrd="0" presId="urn:microsoft.com/office/officeart/2005/8/layout/hierarchy2"/>
    <dgm:cxn modelId="{416C010C-05A1-4C76-9D66-EBA294A85590}" type="presParOf" srcId="{78EA9FF2-D430-4DD1-8F81-B0E170EE1068}" destId="{9271BBE4-BE7B-4361-BBC7-76721C462266}" srcOrd="0" destOrd="0" presId="urn:microsoft.com/office/officeart/2005/8/layout/hierarchy2"/>
    <dgm:cxn modelId="{3B87C502-1378-47B8-8D9D-92BAB26C1B52}" type="presParOf" srcId="{9271BBE4-BE7B-4361-BBC7-76721C462266}" destId="{F750921B-6993-4631-B2B2-2FA198D16C37}" srcOrd="0" destOrd="0" presId="urn:microsoft.com/office/officeart/2005/8/layout/hierarchy2"/>
    <dgm:cxn modelId="{D6D83E9A-8A00-4F7B-A7C5-F3A8F8234EF5}" type="presParOf" srcId="{78EA9FF2-D430-4DD1-8F81-B0E170EE1068}" destId="{1F3718F7-C456-45E0-8027-01B9D14DA8C3}" srcOrd="1" destOrd="0" presId="urn:microsoft.com/office/officeart/2005/8/layout/hierarchy2"/>
    <dgm:cxn modelId="{4702CF87-E44D-4927-9416-2B28DC9E8A04}" type="presParOf" srcId="{1F3718F7-C456-45E0-8027-01B9D14DA8C3}" destId="{96EEA687-6BC9-400B-8091-C394AC135557}" srcOrd="0" destOrd="0" presId="urn:microsoft.com/office/officeart/2005/8/layout/hierarchy2"/>
    <dgm:cxn modelId="{B17E41A6-410E-4668-8D55-D3C7F4995FE5}" type="presParOf" srcId="{1F3718F7-C456-45E0-8027-01B9D14DA8C3}" destId="{1A542B99-02AC-41A4-8B64-AE2FF5A77421}" srcOrd="1" destOrd="0" presId="urn:microsoft.com/office/officeart/2005/8/layout/hierarchy2"/>
    <dgm:cxn modelId="{1483230D-0A6C-483F-B238-F75CF9810CAA}" type="presParOf" srcId="{78EA9FF2-D430-4DD1-8F81-B0E170EE1068}" destId="{CB27844D-0767-4777-AC60-0DF0900E4175}" srcOrd="2" destOrd="0" presId="urn:microsoft.com/office/officeart/2005/8/layout/hierarchy2"/>
    <dgm:cxn modelId="{1BB3C838-F1BA-45AB-8E82-AC7043A03279}" type="presParOf" srcId="{CB27844D-0767-4777-AC60-0DF0900E4175}" destId="{FA3DA913-22A8-414E-A661-784D2457D8E6}" srcOrd="0" destOrd="0" presId="urn:microsoft.com/office/officeart/2005/8/layout/hierarchy2"/>
    <dgm:cxn modelId="{8BFD656C-DB8E-4446-8EEC-E52E79643D86}" type="presParOf" srcId="{78EA9FF2-D430-4DD1-8F81-B0E170EE1068}" destId="{22690C7E-C5CD-488F-B335-828692ED29CF}" srcOrd="3" destOrd="0" presId="urn:microsoft.com/office/officeart/2005/8/layout/hierarchy2"/>
    <dgm:cxn modelId="{1AD61987-460F-4499-88B9-9D683964F744}" type="presParOf" srcId="{22690C7E-C5CD-488F-B335-828692ED29CF}" destId="{C27731C2-FA99-431F-9DFC-1BE545281C5C}" srcOrd="0" destOrd="0" presId="urn:microsoft.com/office/officeart/2005/8/layout/hierarchy2"/>
    <dgm:cxn modelId="{50ED0AEC-7790-4FE0-BFB2-B613218C5F86}" type="presParOf" srcId="{22690C7E-C5CD-488F-B335-828692ED29CF}" destId="{4B4EBA09-C488-448C-B0FA-1CEA6DE2AB6E}" srcOrd="1" destOrd="0" presId="urn:microsoft.com/office/officeart/2005/8/layout/hierarchy2"/>
    <dgm:cxn modelId="{2F6F0388-97C8-4D12-9FF9-E90F672690EF}" type="presParOf" srcId="{78EA9FF2-D430-4DD1-8F81-B0E170EE1068}" destId="{23D388B8-0DD2-491F-8B6B-12469F2E03D6}" srcOrd="4" destOrd="0" presId="urn:microsoft.com/office/officeart/2005/8/layout/hierarchy2"/>
    <dgm:cxn modelId="{AE9E193C-E2A3-4659-A745-2909F8DF4D4C}" type="presParOf" srcId="{23D388B8-0DD2-491F-8B6B-12469F2E03D6}" destId="{2D974468-41F1-43F8-82CA-D80A9C8701D7}" srcOrd="0" destOrd="0" presId="urn:microsoft.com/office/officeart/2005/8/layout/hierarchy2"/>
    <dgm:cxn modelId="{794FDDBA-6480-46EB-A76C-730081096674}" type="presParOf" srcId="{78EA9FF2-D430-4DD1-8F81-B0E170EE1068}" destId="{E71E0BBE-E013-47E1-8457-E64569ADD966}" srcOrd="5" destOrd="0" presId="urn:microsoft.com/office/officeart/2005/8/layout/hierarchy2"/>
    <dgm:cxn modelId="{520FFA83-D80B-4AFD-94EE-12A52106FB7A}" type="presParOf" srcId="{E71E0BBE-E013-47E1-8457-E64569ADD966}" destId="{A8886C1A-C172-489B-9C2C-60602E139DC3}" srcOrd="0" destOrd="0" presId="urn:microsoft.com/office/officeart/2005/8/layout/hierarchy2"/>
    <dgm:cxn modelId="{5778642B-19BE-4327-BC00-E4F3D8C514C3}" type="presParOf" srcId="{E71E0BBE-E013-47E1-8457-E64569ADD966}" destId="{05AF5079-A46C-455C-A1F3-46A5CA6F15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1996E-401A-45D9-8DCB-F3D49484BC4E}">
      <dsp:nvSpPr>
        <dsp:cNvPr id="0" name=""/>
        <dsp:cNvSpPr/>
      </dsp:nvSpPr>
      <dsp:spPr>
        <a:xfrm>
          <a:off x="6825" y="7613"/>
          <a:ext cx="1539947" cy="2030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Contents </a:t>
          </a:r>
          <a:endParaRPr lang="ko-KR" altLang="en-US" sz="1100" kern="1200" dirty="0"/>
        </a:p>
      </dsp:txBody>
      <dsp:txXfrm>
        <a:off x="6825" y="7613"/>
        <a:ext cx="1539947" cy="615979"/>
      </dsp:txXfrm>
    </dsp:sp>
    <dsp:sp modelId="{3EBD2DCA-CC36-41E4-8E79-7D4C562B2319}">
      <dsp:nvSpPr>
        <dsp:cNvPr id="0" name=""/>
        <dsp:cNvSpPr/>
      </dsp:nvSpPr>
      <dsp:spPr>
        <a:xfrm>
          <a:off x="127987" y="270547"/>
          <a:ext cx="1539947" cy="27072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제목</a:t>
          </a:r>
          <a:r>
            <a:rPr lang="en-US" altLang="ko-KR" sz="1100" kern="1200" dirty="0" smtClean="0"/>
            <a:t>+</a:t>
          </a:r>
          <a:r>
            <a:rPr lang="ko-KR" altLang="en-US" sz="1100" kern="1200" dirty="0" smtClean="0"/>
            <a:t>상세설명 피처 합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err="1" smtClean="0"/>
            <a:t>게시글에</a:t>
          </a:r>
          <a:r>
            <a:rPr lang="ko-KR" altLang="en-US" sz="1100" kern="1200" dirty="0" smtClean="0"/>
            <a:t> 쓰인 모든 텍스트데이터 통합</a:t>
          </a:r>
          <a:endParaRPr lang="ko-KR" altLang="en-US" sz="1100" kern="1200" dirty="0"/>
        </a:p>
      </dsp:txBody>
      <dsp:txXfrm>
        <a:off x="173091" y="315651"/>
        <a:ext cx="1449739" cy="2616992"/>
      </dsp:txXfrm>
    </dsp:sp>
    <dsp:sp modelId="{32387FBC-09F8-452B-8EA2-3CFC3CAA288F}">
      <dsp:nvSpPr>
        <dsp:cNvPr id="0" name=""/>
        <dsp:cNvSpPr/>
      </dsp:nvSpPr>
      <dsp:spPr>
        <a:xfrm>
          <a:off x="1780223" y="123902"/>
          <a:ext cx="494915" cy="3834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1780223" y="200582"/>
        <a:ext cx="379894" cy="230042"/>
      </dsp:txXfrm>
    </dsp:sp>
    <dsp:sp modelId="{FF686509-A1DC-46E9-A53D-F1141A356D2E}">
      <dsp:nvSpPr>
        <dsp:cNvPr id="0" name=""/>
        <dsp:cNvSpPr/>
      </dsp:nvSpPr>
      <dsp:spPr>
        <a:xfrm>
          <a:off x="2480575" y="7613"/>
          <a:ext cx="1539947" cy="2030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텍스트 전처리</a:t>
          </a:r>
          <a:endParaRPr lang="ko-KR" altLang="en-US" sz="1100" kern="1200" dirty="0"/>
        </a:p>
      </dsp:txBody>
      <dsp:txXfrm>
        <a:off x="2480575" y="7613"/>
        <a:ext cx="1539947" cy="615979"/>
      </dsp:txXfrm>
    </dsp:sp>
    <dsp:sp modelId="{05ED4DEA-C775-4FAD-B5D3-2E45B4AEBE3A}">
      <dsp:nvSpPr>
        <dsp:cNvPr id="0" name=""/>
        <dsp:cNvSpPr/>
      </dsp:nvSpPr>
      <dsp:spPr>
        <a:xfrm>
          <a:off x="2601737" y="270547"/>
          <a:ext cx="1539947" cy="27072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특수문자</a:t>
          </a: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플러스 제외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무의미한 숫자 제거</a:t>
          </a:r>
          <a:endParaRPr lang="ko-KR" altLang="en-US" sz="1100" kern="1200" dirty="0"/>
        </a:p>
      </dsp:txBody>
      <dsp:txXfrm>
        <a:off x="2646841" y="315651"/>
        <a:ext cx="1449739" cy="2616992"/>
      </dsp:txXfrm>
    </dsp:sp>
    <dsp:sp modelId="{4372D40A-DD9D-4560-82D7-3B9F604B0A9A}">
      <dsp:nvSpPr>
        <dsp:cNvPr id="0" name=""/>
        <dsp:cNvSpPr/>
      </dsp:nvSpPr>
      <dsp:spPr>
        <a:xfrm>
          <a:off x="4253973" y="123902"/>
          <a:ext cx="494915" cy="3834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4253973" y="200582"/>
        <a:ext cx="379894" cy="230042"/>
      </dsp:txXfrm>
    </dsp:sp>
    <dsp:sp modelId="{69165557-1FBE-4073-9A6B-C2FCAB08479A}">
      <dsp:nvSpPr>
        <dsp:cNvPr id="0" name=""/>
        <dsp:cNvSpPr/>
      </dsp:nvSpPr>
      <dsp:spPr>
        <a:xfrm>
          <a:off x="4954325" y="7613"/>
          <a:ext cx="1539947" cy="2030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불용어사전</a:t>
          </a:r>
          <a:r>
            <a:rPr lang="ko-KR" altLang="en-US" sz="1100" kern="1200" dirty="0" smtClean="0"/>
            <a:t> 제작</a:t>
          </a:r>
          <a:endParaRPr lang="ko-KR" altLang="en-US" sz="1100" kern="1200" dirty="0"/>
        </a:p>
      </dsp:txBody>
      <dsp:txXfrm>
        <a:off x="4954325" y="7613"/>
        <a:ext cx="1539947" cy="615979"/>
      </dsp:txXfrm>
    </dsp:sp>
    <dsp:sp modelId="{AFAEF606-198D-48A4-B70D-5A88B5813A76}">
      <dsp:nvSpPr>
        <dsp:cNvPr id="0" name=""/>
        <dsp:cNvSpPr/>
      </dsp:nvSpPr>
      <dsp:spPr>
        <a:xfrm>
          <a:off x="5075487" y="270547"/>
          <a:ext cx="1539947" cy="27072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한글 형태소 분석 패키지 활용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모든 문장 형태소 단위로 분할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빈도수 상위 </a:t>
          </a:r>
          <a:r>
            <a:rPr lang="en-US" altLang="ko-KR" sz="1100" kern="1200" dirty="0" smtClean="0"/>
            <a:t>2000</a:t>
          </a:r>
          <a:r>
            <a:rPr lang="ko-KR" altLang="en-US" sz="1100" kern="1200" dirty="0" smtClean="0"/>
            <a:t>개 안에 드는 단어들 중  무의미한 중복단어 </a:t>
          </a:r>
          <a:r>
            <a:rPr lang="ko-KR" altLang="en-US" sz="1100" kern="1200" dirty="0" err="1" smtClean="0"/>
            <a:t>불용어사전에</a:t>
          </a:r>
          <a:r>
            <a:rPr lang="ko-KR" altLang="en-US" sz="1100" kern="1200" dirty="0" smtClean="0"/>
            <a:t> 등록</a:t>
          </a:r>
          <a:endParaRPr lang="ko-KR" altLang="en-US" sz="1100" kern="1200" dirty="0"/>
        </a:p>
      </dsp:txBody>
      <dsp:txXfrm>
        <a:off x="5120591" y="315651"/>
        <a:ext cx="1449739" cy="2616992"/>
      </dsp:txXfrm>
    </dsp:sp>
    <dsp:sp modelId="{4623384D-715A-452B-90FE-0A2E3C6BA3BE}">
      <dsp:nvSpPr>
        <dsp:cNvPr id="0" name=""/>
        <dsp:cNvSpPr/>
      </dsp:nvSpPr>
      <dsp:spPr>
        <a:xfrm>
          <a:off x="6727724" y="123902"/>
          <a:ext cx="494915" cy="3834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6727724" y="200582"/>
        <a:ext cx="379894" cy="230042"/>
      </dsp:txXfrm>
    </dsp:sp>
    <dsp:sp modelId="{99EC9B95-3457-4E76-BD3D-55583EDD60D2}">
      <dsp:nvSpPr>
        <dsp:cNvPr id="0" name=""/>
        <dsp:cNvSpPr/>
      </dsp:nvSpPr>
      <dsp:spPr>
        <a:xfrm>
          <a:off x="7428075" y="7613"/>
          <a:ext cx="1539947" cy="2030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1</a:t>
          </a:r>
          <a:r>
            <a:rPr lang="ko-KR" altLang="en-US" sz="1100" kern="1200" dirty="0" smtClean="0"/>
            <a:t>차 </a:t>
          </a:r>
          <a:r>
            <a:rPr lang="ko-KR" altLang="en-US" sz="1100" kern="1200" dirty="0" err="1" smtClean="0"/>
            <a:t>필터링</a:t>
          </a:r>
          <a:endParaRPr lang="ko-KR" altLang="en-US" sz="1100" kern="1200" dirty="0"/>
        </a:p>
      </dsp:txBody>
      <dsp:txXfrm>
        <a:off x="7428075" y="7613"/>
        <a:ext cx="1539947" cy="615979"/>
      </dsp:txXfrm>
    </dsp:sp>
    <dsp:sp modelId="{696AAFCA-DFF7-4BB3-92B8-B5D4AFC7D763}">
      <dsp:nvSpPr>
        <dsp:cNvPr id="0" name=""/>
        <dsp:cNvSpPr/>
      </dsp:nvSpPr>
      <dsp:spPr>
        <a:xfrm>
          <a:off x="7549237" y="270547"/>
          <a:ext cx="1539947" cy="27072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err="1" smtClean="0"/>
            <a:t>불용어사전</a:t>
          </a:r>
          <a:r>
            <a:rPr lang="ko-KR" altLang="en-US" sz="1100" kern="1200" dirty="0" smtClean="0"/>
            <a:t> 기반 </a:t>
          </a:r>
          <a:r>
            <a:rPr lang="en-US" altLang="ko-KR" sz="1100" kern="1200" dirty="0" smtClean="0"/>
            <a:t>contents </a:t>
          </a:r>
          <a:r>
            <a:rPr lang="ko-KR" altLang="en-US" sz="1100" kern="1200" dirty="0" smtClean="0"/>
            <a:t>칼럼에서 유의미한 형태소 추출</a:t>
          </a:r>
          <a:endParaRPr lang="ko-KR" altLang="en-US" sz="1100" kern="1200" dirty="0"/>
        </a:p>
      </dsp:txBody>
      <dsp:txXfrm>
        <a:off x="7594341" y="315651"/>
        <a:ext cx="1449739" cy="2616992"/>
      </dsp:txXfrm>
    </dsp:sp>
    <dsp:sp modelId="{6002E6F0-1C4A-470D-84AF-8B4B4C4EAA5F}">
      <dsp:nvSpPr>
        <dsp:cNvPr id="0" name=""/>
        <dsp:cNvSpPr/>
      </dsp:nvSpPr>
      <dsp:spPr>
        <a:xfrm>
          <a:off x="9201474" y="123902"/>
          <a:ext cx="494915" cy="3834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9201474" y="200582"/>
        <a:ext cx="379894" cy="230042"/>
      </dsp:txXfrm>
    </dsp:sp>
    <dsp:sp modelId="{144E5002-734C-4037-99A3-BFEFA8A9F394}">
      <dsp:nvSpPr>
        <dsp:cNvPr id="0" name=""/>
        <dsp:cNvSpPr/>
      </dsp:nvSpPr>
      <dsp:spPr>
        <a:xfrm>
          <a:off x="9901825" y="7613"/>
          <a:ext cx="1539947" cy="2030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Word-embedding</a:t>
          </a:r>
          <a:endParaRPr lang="ko-KR" altLang="en-US" sz="1100" kern="1200" dirty="0"/>
        </a:p>
      </dsp:txBody>
      <dsp:txXfrm>
        <a:off x="9901825" y="7613"/>
        <a:ext cx="1539947" cy="615979"/>
      </dsp:txXfrm>
    </dsp:sp>
    <dsp:sp modelId="{CF6CA280-24A0-4F42-934B-3740482B6118}">
      <dsp:nvSpPr>
        <dsp:cNvPr id="0" name=""/>
        <dsp:cNvSpPr/>
      </dsp:nvSpPr>
      <dsp:spPr>
        <a:xfrm>
          <a:off x="10022987" y="270547"/>
          <a:ext cx="1539947" cy="27072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텍스트 데이터를   </a:t>
          </a:r>
          <a:r>
            <a:rPr lang="ko-KR" altLang="en-US" sz="1100" kern="1200" dirty="0" err="1" smtClean="0"/>
            <a:t>수치형</a:t>
          </a:r>
          <a:r>
            <a:rPr lang="ko-KR" altLang="en-US" sz="1100" kern="1200" dirty="0" smtClean="0"/>
            <a:t> 벡터로 전환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후보</a:t>
          </a:r>
          <a:r>
            <a:rPr lang="en-US" altLang="ko-KR" sz="1100" kern="1200" dirty="0" smtClean="0"/>
            <a:t>1)</a:t>
          </a:r>
          <a:r>
            <a:rPr lang="ko-KR" altLang="en-US" sz="1100" kern="1200" dirty="0" smtClean="0"/>
            <a:t>단순 빈도수 기반 매트릭스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후보</a:t>
          </a:r>
          <a:r>
            <a:rPr lang="en-US" altLang="ko-KR" sz="1100" kern="1200" dirty="0" smtClean="0"/>
            <a:t>2) </a:t>
          </a:r>
          <a:r>
            <a:rPr lang="en-US" altLang="ko-KR" sz="1100" kern="1200" dirty="0" err="1" smtClean="0"/>
            <a:t>tf-idf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기반 수치화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후보</a:t>
          </a:r>
          <a:r>
            <a:rPr lang="en-US" altLang="ko-KR" sz="1100" kern="1200" dirty="0" smtClean="0"/>
            <a:t>3) doc2vec </a:t>
          </a:r>
          <a:r>
            <a:rPr lang="ko-KR" altLang="en-US" sz="1100" kern="1200" dirty="0" smtClean="0"/>
            <a:t>알고리즘 기반 수치화</a:t>
          </a:r>
          <a:endParaRPr lang="ko-KR" altLang="en-US" sz="1100" kern="1200" dirty="0"/>
        </a:p>
      </dsp:txBody>
      <dsp:txXfrm>
        <a:off x="10068091" y="315651"/>
        <a:ext cx="1449739" cy="261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40D9C-5941-4597-B819-8F4A05C35659}">
      <dsp:nvSpPr>
        <dsp:cNvPr id="0" name=""/>
        <dsp:cNvSpPr/>
      </dsp:nvSpPr>
      <dsp:spPr>
        <a:xfrm>
          <a:off x="4352" y="1770710"/>
          <a:ext cx="1980363" cy="9901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적정가격 제안</a:t>
          </a:r>
          <a:endParaRPr lang="ko-KR" altLang="en-US" sz="1400" kern="1200" dirty="0"/>
        </a:p>
      </dsp:txBody>
      <dsp:txXfrm>
        <a:off x="33353" y="1799711"/>
        <a:ext cx="1922361" cy="932179"/>
      </dsp:txXfrm>
    </dsp:sp>
    <dsp:sp modelId="{E15DC248-8BB3-4DFF-9194-96EEAF0A4B0C}">
      <dsp:nvSpPr>
        <dsp:cNvPr id="0" name=""/>
        <dsp:cNvSpPr/>
      </dsp:nvSpPr>
      <dsp:spPr>
        <a:xfrm>
          <a:off x="1984715" y="2246135"/>
          <a:ext cx="792145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792145" y="196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" kern="1200"/>
        </a:p>
      </dsp:txBody>
      <dsp:txXfrm>
        <a:off x="2360984" y="2245997"/>
        <a:ext cx="39607" cy="39607"/>
      </dsp:txXfrm>
    </dsp:sp>
    <dsp:sp modelId="{DF92E920-7C44-4D1A-ADD6-69B8D62F19E4}">
      <dsp:nvSpPr>
        <dsp:cNvPr id="0" name=""/>
        <dsp:cNvSpPr/>
      </dsp:nvSpPr>
      <dsp:spPr>
        <a:xfrm>
          <a:off x="2776861" y="1770710"/>
          <a:ext cx="1980363" cy="9901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시세파악 간소화</a:t>
          </a:r>
          <a:endParaRPr lang="ko-KR" altLang="en-US" sz="1400" kern="1200" dirty="0"/>
        </a:p>
      </dsp:txBody>
      <dsp:txXfrm>
        <a:off x="2805862" y="1799711"/>
        <a:ext cx="1922361" cy="932179"/>
      </dsp:txXfrm>
    </dsp:sp>
    <dsp:sp modelId="{D01D5E0A-31C0-4939-B0EB-0BFC4C357CBC}">
      <dsp:nvSpPr>
        <dsp:cNvPr id="0" name=""/>
        <dsp:cNvSpPr/>
      </dsp:nvSpPr>
      <dsp:spPr>
        <a:xfrm>
          <a:off x="4757224" y="2246135"/>
          <a:ext cx="792145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792145" y="196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" kern="1200"/>
        </a:p>
      </dsp:txBody>
      <dsp:txXfrm>
        <a:off x="5133493" y="2245997"/>
        <a:ext cx="39607" cy="39607"/>
      </dsp:txXfrm>
    </dsp:sp>
    <dsp:sp modelId="{21C441F6-6049-4B4B-8C4F-F974724E1851}">
      <dsp:nvSpPr>
        <dsp:cNvPr id="0" name=""/>
        <dsp:cNvSpPr/>
      </dsp:nvSpPr>
      <dsp:spPr>
        <a:xfrm>
          <a:off x="5549370" y="1770710"/>
          <a:ext cx="1980363" cy="9901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중고거래 활성화</a:t>
          </a:r>
          <a:endParaRPr lang="ko-KR" altLang="en-US" sz="1400" kern="1200" dirty="0"/>
        </a:p>
      </dsp:txBody>
      <dsp:txXfrm>
        <a:off x="5578371" y="1799711"/>
        <a:ext cx="1922361" cy="932179"/>
      </dsp:txXfrm>
    </dsp:sp>
    <dsp:sp modelId="{9271BBE4-BE7B-4361-BBC7-76721C462266}">
      <dsp:nvSpPr>
        <dsp:cNvPr id="0" name=""/>
        <dsp:cNvSpPr/>
      </dsp:nvSpPr>
      <dsp:spPr>
        <a:xfrm rot="18289469">
          <a:off x="7232237" y="1676781"/>
          <a:ext cx="1387138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1387138" y="196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" kern="1200"/>
        </a:p>
      </dsp:txBody>
      <dsp:txXfrm>
        <a:off x="7891128" y="1661768"/>
        <a:ext cx="69356" cy="69356"/>
      </dsp:txXfrm>
    </dsp:sp>
    <dsp:sp modelId="{96EEA687-6BC9-400B-8091-C394AC135557}">
      <dsp:nvSpPr>
        <dsp:cNvPr id="0" name=""/>
        <dsp:cNvSpPr/>
      </dsp:nvSpPr>
      <dsp:spPr>
        <a:xfrm>
          <a:off x="8321879" y="632001"/>
          <a:ext cx="1980363" cy="9901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자원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재활용률 향상</a:t>
          </a:r>
          <a:endParaRPr lang="ko-KR" altLang="en-US" sz="1400" kern="1200" dirty="0"/>
        </a:p>
      </dsp:txBody>
      <dsp:txXfrm>
        <a:off x="8350880" y="661002"/>
        <a:ext cx="1922361" cy="932179"/>
      </dsp:txXfrm>
    </dsp:sp>
    <dsp:sp modelId="{CB27844D-0767-4777-AC60-0DF0900E4175}">
      <dsp:nvSpPr>
        <dsp:cNvPr id="0" name=""/>
        <dsp:cNvSpPr/>
      </dsp:nvSpPr>
      <dsp:spPr>
        <a:xfrm>
          <a:off x="7529733" y="2246135"/>
          <a:ext cx="792145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792145" y="196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" kern="1200"/>
        </a:p>
      </dsp:txBody>
      <dsp:txXfrm>
        <a:off x="7906002" y="2245997"/>
        <a:ext cx="39607" cy="39607"/>
      </dsp:txXfrm>
    </dsp:sp>
    <dsp:sp modelId="{C27731C2-FA99-431F-9DFC-1BE545281C5C}">
      <dsp:nvSpPr>
        <dsp:cNvPr id="0" name=""/>
        <dsp:cNvSpPr/>
      </dsp:nvSpPr>
      <dsp:spPr>
        <a:xfrm>
          <a:off x="8321879" y="1770710"/>
          <a:ext cx="1980363" cy="9901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올바른 중고거래 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문화 형성</a:t>
          </a:r>
          <a:endParaRPr lang="ko-KR" altLang="en-US" sz="1400" kern="1200" dirty="0"/>
        </a:p>
      </dsp:txBody>
      <dsp:txXfrm>
        <a:off x="8350880" y="1799711"/>
        <a:ext cx="1922361" cy="932179"/>
      </dsp:txXfrm>
    </dsp:sp>
    <dsp:sp modelId="{23D388B8-0DD2-491F-8B6B-12469F2E03D6}">
      <dsp:nvSpPr>
        <dsp:cNvPr id="0" name=""/>
        <dsp:cNvSpPr/>
      </dsp:nvSpPr>
      <dsp:spPr>
        <a:xfrm rot="3310531">
          <a:off x="7232237" y="2815490"/>
          <a:ext cx="1387138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1387138" y="1966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" kern="1200"/>
        </a:p>
      </dsp:txBody>
      <dsp:txXfrm>
        <a:off x="7891128" y="2800477"/>
        <a:ext cx="69356" cy="69356"/>
      </dsp:txXfrm>
    </dsp:sp>
    <dsp:sp modelId="{A8886C1A-C172-489B-9C2C-60602E139DC3}">
      <dsp:nvSpPr>
        <dsp:cNvPr id="0" name=""/>
        <dsp:cNvSpPr/>
      </dsp:nvSpPr>
      <dsp:spPr>
        <a:xfrm>
          <a:off x="8321879" y="2909419"/>
          <a:ext cx="1980363" cy="9901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가계 생활비 부담 </a:t>
          </a:r>
          <a:r>
            <a:rPr lang="ko-KR" altLang="en-US" sz="1400" kern="1200" dirty="0" smtClean="0"/>
            <a:t>절감</a:t>
          </a:r>
          <a:endParaRPr lang="ko-KR" altLang="en-US" sz="1400" kern="1200" dirty="0"/>
        </a:p>
      </dsp:txBody>
      <dsp:txXfrm>
        <a:off x="8350880" y="2938420"/>
        <a:ext cx="1922361" cy="932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A5887-C0B4-4D4C-8E39-18932E3BFE4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6F3D-9C4A-4517-BEE6-4C1A57A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5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팀 </a:t>
            </a:r>
            <a:r>
              <a:rPr lang="ko-KR" altLang="en-US" dirty="0" err="1" smtClean="0"/>
              <a:t>스쿱은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중고폰</a:t>
            </a:r>
            <a:r>
              <a:rPr lang="ko-KR" altLang="en-US" dirty="0" smtClean="0"/>
              <a:t> 시장의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6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5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ko-KR" altLang="en-US" dirty="0"/>
              <a:t>저조한 </a:t>
            </a:r>
            <a:r>
              <a:rPr lang="ko-KR" altLang="en-US" dirty="0" err="1"/>
              <a:t>폐휴대폰</a:t>
            </a:r>
            <a:r>
              <a:rPr lang="ko-KR" altLang="en-US" dirty="0"/>
              <a:t> </a:t>
            </a:r>
            <a:r>
              <a:rPr lang="ko-KR" altLang="en-US" dirty="0" err="1"/>
              <a:t>재활용율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Reason:</a:t>
            </a:r>
            <a:r>
              <a:rPr lang="en-US" altLang="ko-KR" baseline="0" dirty="0"/>
              <a:t> </a:t>
            </a:r>
            <a:r>
              <a:rPr lang="ko-KR" altLang="en-US" dirty="0"/>
              <a:t>비합리적인 </a:t>
            </a:r>
            <a:r>
              <a:rPr lang="ko-KR" altLang="en-US" dirty="0" err="1"/>
              <a:t>중고폰</a:t>
            </a:r>
            <a:r>
              <a:rPr lang="ko-KR" altLang="en-US" dirty="0"/>
              <a:t> 판매 가격</a:t>
            </a:r>
            <a:endParaRPr lang="en-US" altLang="ko-KR" dirty="0"/>
          </a:p>
          <a:p>
            <a:r>
              <a:rPr lang="en-US" altLang="ko-KR" dirty="0"/>
              <a:t>Needs:</a:t>
            </a:r>
          </a:p>
          <a:p>
            <a:r>
              <a:rPr lang="en-US" altLang="ko-KR" dirty="0"/>
              <a:t> Seller-</a:t>
            </a:r>
            <a:r>
              <a:rPr lang="ko-KR" altLang="en-US" dirty="0"/>
              <a:t>적정 가격으로 </a:t>
            </a:r>
            <a:r>
              <a:rPr lang="ko-KR" altLang="en-US" dirty="0" err="1"/>
              <a:t>중고폰을</a:t>
            </a:r>
            <a:r>
              <a:rPr lang="ko-KR" altLang="en-US" dirty="0"/>
              <a:t> 처분</a:t>
            </a:r>
            <a:r>
              <a:rPr lang="en-US" altLang="ko-KR" dirty="0"/>
              <a:t> </a:t>
            </a:r>
            <a:r>
              <a:rPr lang="ko-KR" altLang="en-US" dirty="0"/>
              <a:t>희망</a:t>
            </a:r>
            <a:endParaRPr lang="en-US" altLang="ko-KR" dirty="0"/>
          </a:p>
          <a:p>
            <a:r>
              <a:rPr lang="en-US" altLang="ko-KR" dirty="0"/>
              <a:t> Buyer-</a:t>
            </a:r>
            <a:r>
              <a:rPr lang="ko-KR" altLang="en-US" dirty="0"/>
              <a:t>걱정없이 안전하게 </a:t>
            </a:r>
            <a:r>
              <a:rPr lang="ko-KR" altLang="en-US" dirty="0" err="1"/>
              <a:t>중고폰</a:t>
            </a:r>
            <a:r>
              <a:rPr lang="ko-KR" altLang="en-US" dirty="0"/>
              <a:t> 구매</a:t>
            </a:r>
            <a:endParaRPr lang="en-US" altLang="ko-KR" dirty="0"/>
          </a:p>
          <a:p>
            <a:r>
              <a:rPr lang="en-US" altLang="ko-KR" dirty="0"/>
              <a:t>Solution: </a:t>
            </a:r>
            <a:r>
              <a:rPr lang="ko-KR" altLang="en-US" dirty="0"/>
              <a:t>중고나라 휴대폰 카테고리 </a:t>
            </a:r>
            <a:r>
              <a:rPr lang="ko-KR" altLang="en-US" dirty="0" err="1"/>
              <a:t>판매글</a:t>
            </a:r>
            <a:r>
              <a:rPr lang="ko-KR" altLang="en-US" dirty="0"/>
              <a:t> 분석을 바탕으로 한 적정 시세 제안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선택 이유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출고가는 왜 조사한 것인가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출고가는 최초 가격으로 </a:t>
            </a:r>
            <a:endParaRPr lang="en-US" altLang="ko-KR" dirty="0" smtClean="0"/>
          </a:p>
          <a:p>
            <a:r>
              <a:rPr lang="ko-KR" altLang="en-US" dirty="0" smtClean="0"/>
              <a:t>활용 기법에 대한 간단한 개념 설명은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주석으로 간단히 설명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sz="1200" dirty="0" smtClean="0"/>
              <a:t>휴대폰 표준정보 및 모델명 </a:t>
            </a:r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사전 기반으로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6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8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1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한장에</a:t>
            </a:r>
            <a:r>
              <a:rPr lang="ko-KR" altLang="en-US" dirty="0"/>
              <a:t> 글자 </a:t>
            </a:r>
            <a:r>
              <a:rPr lang="ko-KR" altLang="en-US" dirty="0" err="1"/>
              <a:t>수두룩</a:t>
            </a:r>
            <a:r>
              <a:rPr lang="ko-KR" altLang="en-US" dirty="0"/>
              <a:t> 빽빽하게 </a:t>
            </a:r>
            <a:r>
              <a:rPr lang="ko-KR" altLang="en-US" dirty="0" err="1"/>
              <a:t>넣는거</a:t>
            </a:r>
            <a:r>
              <a:rPr lang="ko-KR" altLang="en-US" dirty="0"/>
              <a:t> 보단 </a:t>
            </a:r>
            <a:r>
              <a:rPr lang="en-US" altLang="ko-KR" dirty="0" err="1"/>
              <a:t>sw</a:t>
            </a:r>
            <a:r>
              <a:rPr lang="en-US" altLang="ko-KR" dirty="0"/>
              <a:t>/</a:t>
            </a:r>
            <a:r>
              <a:rPr lang="en-US" altLang="ko-KR" dirty="0" err="1"/>
              <a:t>ot</a:t>
            </a:r>
            <a:r>
              <a:rPr lang="ko-KR" altLang="en-US" dirty="0"/>
              <a:t>로 슬라이드 나눠도 </a:t>
            </a:r>
            <a:r>
              <a:rPr lang="ko-KR" altLang="en-US" dirty="0" err="1"/>
              <a:t>좋을듯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1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6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4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n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/>
          <p:cNvSpPr>
            <a:spLocks noChangeShapeType="1"/>
          </p:cNvSpPr>
          <p:nvPr/>
        </p:nvSpPr>
        <p:spPr bwMode="auto">
          <a:xfrm>
            <a:off x="5861844" y="948531"/>
            <a:ext cx="482600" cy="0"/>
          </a:xfrm>
          <a:prstGeom prst="line">
            <a:avLst/>
          </a:prstGeom>
          <a:noFill/>
          <a:ln w="76200">
            <a:solidFill>
              <a:srgbClr val="DAD9D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5719" tIns="35719" rIns="35719" bIns="35719" anchor="ctr"/>
          <a:lstStyle/>
          <a:p>
            <a:endParaRPr lang="ko-KR" altLang="en-US" sz="900"/>
          </a:p>
        </p:txBody>
      </p:sp>
      <p:sp>
        <p:nvSpPr>
          <p:cNvPr id="3" name="Shape 28"/>
          <p:cNvSpPr>
            <a:spLocks noGrp="1"/>
          </p:cNvSpPr>
          <p:nvPr>
            <p:ph type="sldNum" sz="quarter" idx="10"/>
          </p:nvPr>
        </p:nvSpPr>
        <p:spPr>
          <a:xfrm>
            <a:off x="5968207" y="6505575"/>
            <a:ext cx="246856" cy="255588"/>
          </a:xfrm>
          <a:prstGeom prst="rect">
            <a:avLst/>
          </a:prstGeom>
        </p:spPr>
        <p:txBody>
          <a:bodyPr lIns="71437" tIns="71437" rIns="71437" bIns="71437"/>
          <a:lstStyle>
            <a:lvl1pPr defTabSz="410369">
              <a:defRPr/>
            </a:lvl1pPr>
          </a:lstStyle>
          <a:p>
            <a:fld id="{1BE43B5F-32C9-4ED9-9759-2DE6A864A662}" type="slidenum">
              <a:rPr lang="ko-KR" altLang="zh-CN"/>
              <a:pPr/>
              <a:t>‹#›</a:t>
            </a:fld>
            <a:endParaRPr lang="ko-KR" altLang="zh-CN"/>
          </a:p>
        </p:txBody>
      </p:sp>
    </p:spTree>
    <p:extLst>
      <p:ext uri="{BB962C8B-B14F-4D97-AF65-F5344CB8AC3E}">
        <p14:creationId xmlns:p14="http://schemas.microsoft.com/office/powerpoint/2010/main" val="100127924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自由: 形状 9"/>
          <p:cNvSpPr>
            <a:spLocks noGrp="1"/>
          </p:cNvSpPr>
          <p:nvPr>
            <p:ph type="pic" sz="quarter" idx="10"/>
          </p:nvPr>
        </p:nvSpPr>
        <p:spPr>
          <a:xfrm>
            <a:off x="825533" y="1517957"/>
            <a:ext cx="2591661" cy="3006329"/>
          </a:xfrm>
          <a:custGeom>
            <a:avLst/>
            <a:gdLst>
              <a:gd name="connsiteX0" fmla="*/ 4099320 w 8198640"/>
              <a:gd name="connsiteY0" fmla="*/ 0 h 9510427"/>
              <a:gd name="connsiteX1" fmla="*/ 8198640 w 8198640"/>
              <a:gd name="connsiteY1" fmla="*/ 2401383 h 9510427"/>
              <a:gd name="connsiteX2" fmla="*/ 8198640 w 8198640"/>
              <a:gd name="connsiteY2" fmla="*/ 7109045 h 9510427"/>
              <a:gd name="connsiteX3" fmla="*/ 4099320 w 8198640"/>
              <a:gd name="connsiteY3" fmla="*/ 9510427 h 9510427"/>
              <a:gd name="connsiteX4" fmla="*/ 0 w 8198640"/>
              <a:gd name="connsiteY4" fmla="*/ 7109045 h 9510427"/>
              <a:gd name="connsiteX5" fmla="*/ 0 w 8198640"/>
              <a:gd name="connsiteY5" fmla="*/ 2401383 h 951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8640" h="9510427">
                <a:moveTo>
                  <a:pt x="4099320" y="0"/>
                </a:moveTo>
                <a:lnTo>
                  <a:pt x="8198640" y="2401383"/>
                </a:lnTo>
                <a:lnTo>
                  <a:pt x="8198640" y="7109045"/>
                </a:lnTo>
                <a:lnTo>
                  <a:pt x="4099320" y="9510427"/>
                </a:lnTo>
                <a:lnTo>
                  <a:pt x="0" y="7109045"/>
                </a:lnTo>
                <a:lnTo>
                  <a:pt x="0" y="24013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  <a:extLst>
            <a:ext uri="{C572A759-6A51-4108-AA02-DFA0A04FC94B}"/>
          </a:extLst>
        </p:spPr>
        <p:txBody>
          <a:bodyPr>
            <a:noAutofit/>
          </a:bodyPr>
          <a:lstStyle/>
          <a:p>
            <a:pPr lvl="0"/>
            <a:endParaRPr lang="zh-CN" altLang="en-US" noProof="0">
              <a:sym typeface="Aller Light"/>
            </a:endParaRPr>
          </a:p>
        </p:txBody>
      </p:sp>
      <p:sp>
        <p:nvSpPr>
          <p:cNvPr id="11" name="自由: 形状 10"/>
          <p:cNvSpPr>
            <a:spLocks noGrp="1"/>
          </p:cNvSpPr>
          <p:nvPr>
            <p:ph type="pic" sz="quarter" idx="11"/>
          </p:nvPr>
        </p:nvSpPr>
        <p:spPr>
          <a:xfrm>
            <a:off x="4781152" y="1517957"/>
            <a:ext cx="2591661" cy="3006329"/>
          </a:xfrm>
          <a:custGeom>
            <a:avLst/>
            <a:gdLst>
              <a:gd name="connsiteX0" fmla="*/ 4099320 w 8198640"/>
              <a:gd name="connsiteY0" fmla="*/ 0 h 9510427"/>
              <a:gd name="connsiteX1" fmla="*/ 8198640 w 8198640"/>
              <a:gd name="connsiteY1" fmla="*/ 2401383 h 9510427"/>
              <a:gd name="connsiteX2" fmla="*/ 8198640 w 8198640"/>
              <a:gd name="connsiteY2" fmla="*/ 7109045 h 9510427"/>
              <a:gd name="connsiteX3" fmla="*/ 4099320 w 8198640"/>
              <a:gd name="connsiteY3" fmla="*/ 9510427 h 9510427"/>
              <a:gd name="connsiteX4" fmla="*/ 0 w 8198640"/>
              <a:gd name="connsiteY4" fmla="*/ 7109045 h 9510427"/>
              <a:gd name="connsiteX5" fmla="*/ 0 w 8198640"/>
              <a:gd name="connsiteY5" fmla="*/ 2401383 h 951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8640" h="9510427">
                <a:moveTo>
                  <a:pt x="4099320" y="0"/>
                </a:moveTo>
                <a:lnTo>
                  <a:pt x="8198640" y="2401383"/>
                </a:lnTo>
                <a:lnTo>
                  <a:pt x="8198640" y="7109045"/>
                </a:lnTo>
                <a:lnTo>
                  <a:pt x="4099320" y="9510427"/>
                </a:lnTo>
                <a:lnTo>
                  <a:pt x="0" y="7109045"/>
                </a:lnTo>
                <a:lnTo>
                  <a:pt x="0" y="24013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  <a:extLst>
            <a:ext uri="{C572A759-6A51-4108-AA02-DFA0A04FC94B}"/>
          </a:extLst>
        </p:spPr>
        <p:txBody>
          <a:bodyPr>
            <a:noAutofit/>
          </a:bodyPr>
          <a:lstStyle/>
          <a:p>
            <a:pPr lvl="0"/>
            <a:endParaRPr lang="zh-CN" altLang="en-US" noProof="0">
              <a:sym typeface="Aller Light"/>
            </a:endParaRPr>
          </a:p>
        </p:txBody>
      </p:sp>
      <p:sp>
        <p:nvSpPr>
          <p:cNvPr id="12" name="自由: 形状 11"/>
          <p:cNvSpPr>
            <a:spLocks noGrp="1"/>
          </p:cNvSpPr>
          <p:nvPr>
            <p:ph type="pic" sz="quarter" idx="12"/>
          </p:nvPr>
        </p:nvSpPr>
        <p:spPr>
          <a:xfrm>
            <a:off x="8736772" y="1517956"/>
            <a:ext cx="2591661" cy="3006329"/>
          </a:xfrm>
          <a:custGeom>
            <a:avLst/>
            <a:gdLst>
              <a:gd name="connsiteX0" fmla="*/ 4099320 w 8198640"/>
              <a:gd name="connsiteY0" fmla="*/ 0 h 9510427"/>
              <a:gd name="connsiteX1" fmla="*/ 8198640 w 8198640"/>
              <a:gd name="connsiteY1" fmla="*/ 2401383 h 9510427"/>
              <a:gd name="connsiteX2" fmla="*/ 8198640 w 8198640"/>
              <a:gd name="connsiteY2" fmla="*/ 7109045 h 9510427"/>
              <a:gd name="connsiteX3" fmla="*/ 4099320 w 8198640"/>
              <a:gd name="connsiteY3" fmla="*/ 9510427 h 9510427"/>
              <a:gd name="connsiteX4" fmla="*/ 0 w 8198640"/>
              <a:gd name="connsiteY4" fmla="*/ 7109045 h 9510427"/>
              <a:gd name="connsiteX5" fmla="*/ 0 w 8198640"/>
              <a:gd name="connsiteY5" fmla="*/ 2401383 h 951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8640" h="9510427">
                <a:moveTo>
                  <a:pt x="4099320" y="0"/>
                </a:moveTo>
                <a:lnTo>
                  <a:pt x="8198640" y="2401383"/>
                </a:lnTo>
                <a:lnTo>
                  <a:pt x="8198640" y="7109045"/>
                </a:lnTo>
                <a:lnTo>
                  <a:pt x="4099320" y="9510427"/>
                </a:lnTo>
                <a:lnTo>
                  <a:pt x="0" y="7109045"/>
                </a:lnTo>
                <a:lnTo>
                  <a:pt x="0" y="24013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  <a:extLst>
            <a:ext uri="{C572A759-6A51-4108-AA02-DFA0A04FC94B}"/>
          </a:extLst>
        </p:spPr>
        <p:txBody>
          <a:bodyPr>
            <a:noAutofit/>
          </a:bodyPr>
          <a:lstStyle/>
          <a:p>
            <a:pPr lvl="0"/>
            <a:endParaRPr lang="zh-CN" altLang="en-US" noProof="0">
              <a:sym typeface="Aller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22017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9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7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2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kccblog.tistory.com/1878" TargetMode="External"/><Relationship Id="rId2" Type="http://schemas.openxmlformats.org/officeDocument/2006/relationships/hyperlink" Target="http://www.etnews.com/2016060700032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9250"/>
            <a:ext cx="9144000" cy="1552076"/>
          </a:xfrm>
        </p:spPr>
        <p:txBody>
          <a:bodyPr/>
          <a:lstStyle/>
          <a:p>
            <a:r>
              <a:rPr lang="ko-KR" altLang="en-US" sz="3200" dirty="0" err="1" smtClean="0"/>
              <a:t>빅데이터를</a:t>
            </a:r>
            <a:r>
              <a:rPr lang="ko-KR" altLang="en-US" sz="3200" dirty="0" smtClean="0"/>
              <a:t> 활용한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 err="1" smtClean="0"/>
              <a:t>중고폰</a:t>
            </a:r>
            <a:r>
              <a:rPr lang="ko-KR" altLang="en-US" sz="3200" dirty="0" smtClean="0"/>
              <a:t> 적정가격 예측 서비스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Team SCOOP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2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차트 35"/>
          <p:cNvGraphicFramePr/>
          <p:nvPr>
            <p:extLst>
              <p:ext uri="{D42A27DB-BD31-4B8C-83A1-F6EECF244321}">
                <p14:modId xmlns:p14="http://schemas.microsoft.com/office/powerpoint/2010/main" val="1835310473"/>
              </p:ext>
            </p:extLst>
          </p:nvPr>
        </p:nvGraphicFramePr>
        <p:xfrm>
          <a:off x="162550" y="1972348"/>
          <a:ext cx="5111509" cy="4481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hape 514"/>
          <p:cNvSpPr/>
          <p:nvPr/>
        </p:nvSpPr>
        <p:spPr>
          <a:xfrm>
            <a:off x="688792" y="1322996"/>
            <a:ext cx="463107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6000" spc="9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defTabSz="410766">
              <a:defRPr/>
            </a:pP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ko-KR" altLang="en-US" sz="16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중고폰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판매 시 이용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Shape 514"/>
          <p:cNvSpPr/>
          <p:nvPr/>
        </p:nvSpPr>
        <p:spPr>
          <a:xfrm>
            <a:off x="7260681" y="1322995"/>
            <a:ext cx="3053721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6000" spc="9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defTabSz="410766">
              <a:defRPr/>
            </a:pP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경로 선택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hape 500"/>
          <p:cNvSpPr>
            <a:spLocks noChangeArrowheads="1"/>
          </p:cNvSpPr>
          <p:nvPr/>
        </p:nvSpPr>
        <p:spPr bwMode="auto">
          <a:xfrm>
            <a:off x="3773571" y="3930785"/>
            <a:ext cx="59471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대리점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0" name="Shape 504"/>
          <p:cNvSpPr>
            <a:spLocks noChangeArrowheads="1"/>
          </p:cNvSpPr>
          <p:nvPr/>
        </p:nvSpPr>
        <p:spPr bwMode="auto">
          <a:xfrm>
            <a:off x="2121987" y="5581090"/>
            <a:ext cx="1192634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직거래 사이트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4" name="Shape 508"/>
          <p:cNvSpPr>
            <a:spLocks noChangeArrowheads="1"/>
          </p:cNvSpPr>
          <p:nvPr/>
        </p:nvSpPr>
        <p:spPr bwMode="auto">
          <a:xfrm>
            <a:off x="506629" y="3883407"/>
            <a:ext cx="179055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통신사 보상 프로그램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8" name="Shape 512"/>
          <p:cNvSpPr>
            <a:spLocks noChangeArrowheads="1"/>
          </p:cNvSpPr>
          <p:nvPr/>
        </p:nvSpPr>
        <p:spPr bwMode="auto">
          <a:xfrm>
            <a:off x="688792" y="3386544"/>
            <a:ext cx="2265044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온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오프라인 전문 매입업체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21" name="Shape 512"/>
          <p:cNvSpPr>
            <a:spLocks noChangeArrowheads="1"/>
          </p:cNvSpPr>
          <p:nvPr/>
        </p:nvSpPr>
        <p:spPr bwMode="auto">
          <a:xfrm>
            <a:off x="1047226" y="2591877"/>
            <a:ext cx="101149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가전 판매점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27" name="Shape 512"/>
          <p:cNvSpPr>
            <a:spLocks noChangeArrowheads="1"/>
          </p:cNvSpPr>
          <p:nvPr/>
        </p:nvSpPr>
        <p:spPr bwMode="auto">
          <a:xfrm>
            <a:off x="2297184" y="2991753"/>
            <a:ext cx="41357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기타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48" name="Shape 517"/>
          <p:cNvSpPr>
            <a:spLocks/>
          </p:cNvSpPr>
          <p:nvPr/>
        </p:nvSpPr>
        <p:spPr bwMode="auto">
          <a:xfrm rot="5400000">
            <a:off x="737211" y="1697313"/>
            <a:ext cx="219075" cy="219075"/>
          </a:xfrm>
          <a:custGeom>
            <a:avLst/>
            <a:gdLst>
              <a:gd name="T0" fmla="*/ 218827 w 21600"/>
              <a:gd name="T1" fmla="*/ 218828 h 21600"/>
              <a:gd name="T2" fmla="*/ 218827 w 21600"/>
              <a:gd name="T3" fmla="*/ 218828 h 21600"/>
              <a:gd name="T4" fmla="*/ 218827 w 21600"/>
              <a:gd name="T5" fmla="*/ 218828 h 21600"/>
              <a:gd name="T6" fmla="*/ 218827 w 21600"/>
              <a:gd name="T7" fmla="*/ 21882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Shape 968"/>
          <p:cNvSpPr>
            <a:spLocks noChangeArrowheads="1"/>
          </p:cNvSpPr>
          <p:nvPr/>
        </p:nvSpPr>
        <p:spPr bwMode="auto">
          <a:xfrm>
            <a:off x="956286" y="1696870"/>
            <a:ext cx="4274344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2014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년 한국갤럽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, n=482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 </a:t>
            </a:r>
            <a:endParaRPr lang="ko-KR" altLang="zh-CN" sz="1200" dirty="0">
              <a:latin typeface="나눔고딕" panose="020D0604000000000000" pitchFamily="50" charset="-127"/>
              <a:ea typeface="나눔고딕" panose="020D0604000000000000" pitchFamily="50" charset="-127"/>
              <a:sym typeface="Lato Light" pitchFamily="34" charset="0"/>
            </a:endParaRPr>
          </a:p>
        </p:txBody>
      </p:sp>
      <p:sp>
        <p:nvSpPr>
          <p:cNvPr id="32" name="Shape 498"/>
          <p:cNvSpPr>
            <a:spLocks noChangeArrowheads="1"/>
          </p:cNvSpPr>
          <p:nvPr/>
        </p:nvSpPr>
        <p:spPr bwMode="auto">
          <a:xfrm>
            <a:off x="5585486" y="2864795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33" name="Shape 499"/>
          <p:cNvSpPr>
            <a:spLocks noChangeArrowheads="1"/>
          </p:cNvSpPr>
          <p:nvPr/>
        </p:nvSpPr>
        <p:spPr bwMode="auto">
          <a:xfrm>
            <a:off x="5593053" y="2874006"/>
            <a:ext cx="2125218" cy="27019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34" name="Shape 500"/>
          <p:cNvSpPr>
            <a:spLocks noChangeArrowheads="1"/>
          </p:cNvSpPr>
          <p:nvPr/>
        </p:nvSpPr>
        <p:spPr bwMode="auto">
          <a:xfrm>
            <a:off x="5585486" y="2515339"/>
            <a:ext cx="179055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판매 절차가 간편해서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37" name="Shape 501"/>
          <p:cNvSpPr>
            <a:spLocks noChangeArrowheads="1"/>
          </p:cNvSpPr>
          <p:nvPr/>
        </p:nvSpPr>
        <p:spPr bwMode="auto">
          <a:xfrm>
            <a:off x="7891991" y="2869122"/>
            <a:ext cx="670056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r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49.5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38" name="Shape 502"/>
          <p:cNvSpPr>
            <a:spLocks noChangeArrowheads="1"/>
          </p:cNvSpPr>
          <p:nvPr/>
        </p:nvSpPr>
        <p:spPr bwMode="auto">
          <a:xfrm>
            <a:off x="4505233" y="6241408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39" name="Shape 503"/>
          <p:cNvSpPr>
            <a:spLocks noChangeArrowheads="1"/>
          </p:cNvSpPr>
          <p:nvPr/>
        </p:nvSpPr>
        <p:spPr bwMode="auto">
          <a:xfrm>
            <a:off x="4505233" y="6256350"/>
            <a:ext cx="1949700" cy="288409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40" name="Shape 504"/>
          <p:cNvSpPr>
            <a:spLocks noChangeArrowheads="1"/>
          </p:cNvSpPr>
          <p:nvPr/>
        </p:nvSpPr>
        <p:spPr bwMode="auto">
          <a:xfrm>
            <a:off x="4497666" y="5886408"/>
            <a:ext cx="2026196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보상 금액이 가장 높아서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41" name="Shape 505"/>
          <p:cNvSpPr>
            <a:spLocks noChangeArrowheads="1"/>
          </p:cNvSpPr>
          <p:nvPr/>
        </p:nvSpPr>
        <p:spPr bwMode="auto">
          <a:xfrm>
            <a:off x="6860255" y="6256884"/>
            <a:ext cx="670056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r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46.9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3809037" y="2687300"/>
            <a:ext cx="1649982" cy="0"/>
          </a:xfrm>
          <a:prstGeom prst="line">
            <a:avLst/>
          </a:prstGeom>
          <a:noFill/>
          <a:ln w="12700" cap="flat">
            <a:solidFill>
              <a:srgbClr val="3C3D4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직선 연결선 45"/>
          <p:cNvCxnSpPr/>
          <p:nvPr/>
        </p:nvCxnSpPr>
        <p:spPr>
          <a:xfrm>
            <a:off x="2718304" y="6042918"/>
            <a:ext cx="1649982" cy="0"/>
          </a:xfrm>
          <a:prstGeom prst="line">
            <a:avLst/>
          </a:prstGeom>
          <a:noFill/>
          <a:ln w="12700" cap="flat">
            <a:solidFill>
              <a:srgbClr val="3C3D4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제목 1">
            <a:extLst>
              <a:ext uri="{FF2B5EF4-FFF2-40B4-BE49-F238E27FC236}">
                <a16:creationId xmlns="" xmlns:a16="http://schemas.microsoft.com/office/drawing/2014/main" id="{F7E9AE26-5387-437A-A9E9-CFB97C8DDE56}"/>
              </a:ext>
            </a:extLst>
          </p:cNvPr>
          <p:cNvSpPr txBox="1">
            <a:spLocks/>
          </p:cNvSpPr>
          <p:nvPr/>
        </p:nvSpPr>
        <p:spPr>
          <a:xfrm>
            <a:off x="506629" y="5249790"/>
            <a:ext cx="11567160" cy="6656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더 높은 </a:t>
            </a:r>
            <a:r>
              <a:rPr lang="ko-KR" altLang="en-US" sz="1800" dirty="0" err="1" smtClean="0"/>
              <a:t>중고폰</a:t>
            </a:r>
            <a:r>
              <a:rPr lang="ko-KR" altLang="en-US" sz="1800" dirty="0" smtClean="0"/>
              <a:t> 보상 금액을 위해 </a:t>
            </a:r>
            <a:endParaRPr lang="en-US" altLang="ko-KR" sz="1800" dirty="0" smtClean="0"/>
          </a:p>
          <a:p>
            <a:pPr algn="r"/>
            <a:r>
              <a:rPr lang="ko-KR" altLang="en-US" sz="1800" dirty="0" smtClean="0"/>
              <a:t>직거래 사이트를 이용하는 소비자</a:t>
            </a:r>
            <a:endParaRPr lang="ko-KR" altLang="en-US" sz="1800" dirty="0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문제도출</a:t>
            </a:r>
          </a:p>
        </p:txBody>
      </p:sp>
    </p:spTree>
    <p:extLst>
      <p:ext uri="{BB962C8B-B14F-4D97-AF65-F5344CB8AC3E}">
        <p14:creationId xmlns:p14="http://schemas.microsoft.com/office/powerpoint/2010/main" val="6743863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EFD358-301F-4627-A278-1875C13633F9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문제 정리 </a:t>
            </a:r>
            <a:r>
              <a:rPr lang="en-US" altLang="ko-KR" sz="1800" dirty="0"/>
              <a:t>&amp; </a:t>
            </a:r>
            <a:r>
              <a:rPr lang="ko-KR" altLang="en-US" sz="1800" dirty="0"/>
              <a:t>솔루션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F3C43BB-84FF-4D2F-B674-39699B6247F4}"/>
              </a:ext>
            </a:extLst>
          </p:cNvPr>
          <p:cNvSpPr/>
          <p:nvPr/>
        </p:nvSpPr>
        <p:spPr>
          <a:xfrm>
            <a:off x="749460" y="1441461"/>
            <a:ext cx="110728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Problem: </a:t>
            </a:r>
            <a:r>
              <a:rPr lang="ko-KR" altLang="en-US" dirty="0"/>
              <a:t>저조한 </a:t>
            </a:r>
            <a:r>
              <a:rPr lang="ko-KR" altLang="en-US" dirty="0" err="1"/>
              <a:t>폐휴대폰</a:t>
            </a:r>
            <a:r>
              <a:rPr lang="ko-KR" altLang="en-US" dirty="0"/>
              <a:t> </a:t>
            </a:r>
            <a:r>
              <a:rPr lang="ko-KR" altLang="en-US" dirty="0" err="1" smtClean="0"/>
              <a:t>재활용율로</a:t>
            </a:r>
            <a:r>
              <a:rPr lang="ko-KR" altLang="en-US" dirty="0" smtClean="0"/>
              <a:t> 인한 자원낭비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Reason: </a:t>
            </a:r>
            <a:r>
              <a:rPr lang="ko-KR" altLang="en-US" dirty="0"/>
              <a:t>비합리적인 </a:t>
            </a:r>
            <a:r>
              <a:rPr lang="ko-KR" altLang="en-US" dirty="0" err="1"/>
              <a:t>중고폰</a:t>
            </a:r>
            <a:r>
              <a:rPr lang="ko-KR" altLang="en-US" dirty="0"/>
              <a:t> 판매 가격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Needs:</a:t>
            </a:r>
          </a:p>
          <a:p>
            <a:r>
              <a:rPr lang="en-US" altLang="ko-KR" dirty="0"/>
              <a:t> Seller-</a:t>
            </a:r>
            <a:r>
              <a:rPr lang="ko-KR" altLang="en-US" dirty="0"/>
              <a:t>적정 가격으로 </a:t>
            </a:r>
            <a:r>
              <a:rPr lang="ko-KR" altLang="en-US" dirty="0" err="1"/>
              <a:t>중고폰을</a:t>
            </a:r>
            <a:r>
              <a:rPr lang="ko-KR" altLang="en-US" dirty="0"/>
              <a:t> 처분</a:t>
            </a:r>
            <a:r>
              <a:rPr lang="en-US" altLang="ko-KR" dirty="0"/>
              <a:t> </a:t>
            </a:r>
            <a:r>
              <a:rPr lang="ko-KR" altLang="en-US" dirty="0"/>
              <a:t>희망</a:t>
            </a:r>
            <a:endParaRPr lang="en-US" altLang="ko-KR" dirty="0"/>
          </a:p>
          <a:p>
            <a:r>
              <a:rPr lang="en-US" altLang="ko-KR" dirty="0"/>
              <a:t> Buyer-</a:t>
            </a:r>
            <a:r>
              <a:rPr lang="ko-KR" altLang="en-US" dirty="0"/>
              <a:t>걱정없이 안전하게 </a:t>
            </a:r>
            <a:r>
              <a:rPr lang="ko-KR" altLang="en-US" dirty="0" err="1"/>
              <a:t>중고폰</a:t>
            </a:r>
            <a:r>
              <a:rPr lang="ko-KR" altLang="en-US" dirty="0"/>
              <a:t> 구매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Solution: </a:t>
            </a:r>
            <a:r>
              <a:rPr lang="ko-KR" altLang="en-US" dirty="0"/>
              <a:t>중고나라 휴대폰 카테고리 </a:t>
            </a:r>
            <a:r>
              <a:rPr lang="ko-KR" altLang="en-US" dirty="0" err="1"/>
              <a:t>판매글</a:t>
            </a:r>
            <a:r>
              <a:rPr lang="ko-KR" altLang="en-US" dirty="0"/>
              <a:t> 분석을 바탕으로 한 적정 시세 제안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83028" y="738911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전처리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아키텍처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4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35409" y="3817316"/>
            <a:ext cx="10515600" cy="3403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총 </a:t>
            </a:r>
            <a:r>
              <a:rPr lang="en-US" altLang="ko-KR" sz="1200" dirty="0"/>
              <a:t>45</a:t>
            </a:r>
            <a:r>
              <a:rPr lang="ko-KR" altLang="en-US" sz="1200" dirty="0" err="1"/>
              <a:t>만건의</a:t>
            </a:r>
            <a:r>
              <a:rPr lang="ko-KR" altLang="en-US" sz="1200" dirty="0"/>
              <a:t> </a:t>
            </a:r>
            <a:r>
              <a:rPr lang="en-US" altLang="ko-KR" sz="1200" dirty="0"/>
              <a:t>raw data</a:t>
            </a:r>
            <a:r>
              <a:rPr lang="ko-KR" altLang="en-US" sz="1200" dirty="0"/>
              <a:t>에서 중고 스마트폰 카테고리 추출</a:t>
            </a:r>
            <a:endParaRPr lang="en-US" altLang="ko-KR" sz="12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차 정리</a:t>
            </a:r>
            <a:endParaRPr lang="en-US" altLang="ko-KR" sz="1200" dirty="0"/>
          </a:p>
          <a:p>
            <a:pPr fontAlgn="ctr"/>
            <a:r>
              <a:rPr lang="en-US" altLang="ko-KR" sz="1200" dirty="0" smtClean="0"/>
              <a:t>    </a:t>
            </a:r>
            <a:r>
              <a:rPr lang="ko-KR" altLang="en-US" sz="1200" dirty="0" smtClean="0"/>
              <a:t>특수문자</a:t>
            </a:r>
            <a:r>
              <a:rPr lang="en-US" altLang="ko-KR" sz="1200" dirty="0"/>
              <a:t>,</a:t>
            </a:r>
            <a:r>
              <a:rPr lang="ko-KR" altLang="en-US" sz="1200" dirty="0"/>
              <a:t> 개인정보</a:t>
            </a:r>
            <a:r>
              <a:rPr lang="en-US" altLang="ko-KR" sz="1200" dirty="0"/>
              <a:t>(</a:t>
            </a:r>
            <a:r>
              <a:rPr lang="ko-KR" altLang="en-US" sz="1200" dirty="0"/>
              <a:t>휴대폰</a:t>
            </a:r>
            <a:r>
              <a:rPr lang="en-US" altLang="ko-KR" sz="1200" dirty="0"/>
              <a:t>),</a:t>
            </a:r>
            <a:r>
              <a:rPr lang="ko-KR" altLang="en-US" sz="1200" dirty="0"/>
              <a:t> 광고</a:t>
            </a:r>
            <a:r>
              <a:rPr lang="en-US" altLang="ko-KR" sz="1200" dirty="0"/>
              <a:t>(</a:t>
            </a:r>
            <a:r>
              <a:rPr lang="ko-KR" altLang="en-US" sz="1200" dirty="0"/>
              <a:t>스팸</a:t>
            </a:r>
            <a:r>
              <a:rPr lang="en-US" altLang="ko-KR" sz="1200" dirty="0"/>
              <a:t>)</a:t>
            </a:r>
            <a:r>
              <a:rPr lang="ko-KR" altLang="en-US" sz="1200" dirty="0"/>
              <a:t>글</a:t>
            </a:r>
            <a:r>
              <a:rPr lang="en-US" altLang="ko-KR" sz="1200" dirty="0"/>
              <a:t>,</a:t>
            </a:r>
            <a:r>
              <a:rPr lang="ko-KR" altLang="en-US" sz="1200" dirty="0"/>
              <a:t> 비휴대폰</a:t>
            </a:r>
            <a:r>
              <a:rPr lang="en-US" altLang="ko-KR" sz="1200" dirty="0"/>
              <a:t>(</a:t>
            </a:r>
            <a:r>
              <a:rPr lang="ko-KR" altLang="en-US" sz="1200" dirty="0"/>
              <a:t>웨어러블기기</a:t>
            </a:r>
            <a:r>
              <a:rPr lang="en-US" altLang="ko-KR" sz="1200" dirty="0"/>
              <a:t>,</a:t>
            </a:r>
            <a:r>
              <a:rPr lang="ko-KR" altLang="en-US" sz="1200" dirty="0"/>
              <a:t> 부속품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데이터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 smtClean="0"/>
              <a:t>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fontAlgn="ctr"/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가격이 </a:t>
            </a:r>
            <a:r>
              <a:rPr lang="ko-KR" altLang="en-US" sz="1200" dirty="0"/>
              <a:t>없는 판매 혹은 구매희망글 제거 </a:t>
            </a:r>
            <a:endParaRPr lang="en-US" altLang="ko-KR" sz="12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통신사 공식 홈페이지 </a:t>
            </a:r>
            <a:r>
              <a:rPr lang="ko-KR" altLang="en-US" sz="1200" dirty="0" err="1" smtClean="0"/>
              <a:t>크롤링</a:t>
            </a:r>
            <a:r>
              <a:rPr lang="ko-KR" altLang="en-US" sz="1200" dirty="0" smtClean="0"/>
              <a:t> 통해 </a:t>
            </a:r>
            <a:r>
              <a:rPr lang="en-US" altLang="ko-KR" sz="1200" dirty="0" smtClean="0"/>
              <a:t>150</a:t>
            </a:r>
            <a:r>
              <a:rPr lang="ko-KR" altLang="en-US" sz="1200" dirty="0" smtClean="0"/>
              <a:t>개 기종의 </a:t>
            </a:r>
            <a:r>
              <a:rPr lang="ko-KR" altLang="en-US" sz="1200" dirty="0" err="1" smtClean="0"/>
              <a:t>스마트폰</a:t>
            </a:r>
            <a:r>
              <a:rPr lang="ko-KR" altLang="en-US" sz="1200" dirty="0" smtClean="0"/>
              <a:t> 표준정보 정리 </a:t>
            </a:r>
            <a:endParaRPr lang="en-US" altLang="ko-KR" sz="1200" dirty="0" smtClean="0"/>
          </a:p>
          <a:p>
            <a:pPr fontAlgn="ctr"/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모델명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제조사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저장용량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출고가격 조사</a:t>
            </a:r>
            <a:endParaRPr lang="en-US" altLang="ko-KR" sz="1200" dirty="0" smtClean="0"/>
          </a:p>
          <a:p>
            <a:pPr fontAlgn="ctr"/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시기별 출고가 인하 가격 조사 </a:t>
            </a:r>
            <a:endParaRPr lang="en-US" altLang="ko-KR" sz="1200" dirty="0" smtClean="0"/>
          </a:p>
          <a:p>
            <a:pPr fontAlgn="ctr"/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핸드폰 모델명에 따른 </a:t>
            </a:r>
            <a:r>
              <a:rPr lang="ko-KR" altLang="en-US" sz="1200" dirty="0" err="1" smtClean="0"/>
              <a:t>검색어</a:t>
            </a:r>
            <a:r>
              <a:rPr lang="ko-KR" altLang="en-US" sz="1200" dirty="0" smtClean="0"/>
              <a:t> 사전 제작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엑셀 </a:t>
            </a:r>
            <a:r>
              <a:rPr lang="ko-KR" altLang="en-US" sz="1200" dirty="0" err="1" smtClean="0"/>
              <a:t>화면캡쳐</a:t>
            </a:r>
            <a:r>
              <a:rPr lang="ko-KR" altLang="en-US" sz="1200" dirty="0" smtClean="0"/>
              <a:t> 삽입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설명그래픽</a:t>
            </a:r>
            <a:r>
              <a:rPr lang="en-US" altLang="ko-KR" sz="1200" dirty="0" smtClean="0"/>
              <a:t>)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상품 </a:t>
            </a:r>
            <a:r>
              <a:rPr lang="ko-KR" altLang="en-US" sz="1200" dirty="0"/>
              <a:t>상세설명에서 휴대폰 모델명 추출 알고리즘 </a:t>
            </a:r>
            <a:r>
              <a:rPr lang="ko-KR" altLang="en-US" sz="1200" dirty="0" smtClean="0"/>
              <a:t>개발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사전 기반</a:t>
            </a:r>
            <a:r>
              <a:rPr lang="en-US" altLang="ko-KR" sz="1200" dirty="0" smtClean="0"/>
              <a:t>)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알고리즘 활용하여 </a:t>
            </a:r>
            <a:r>
              <a:rPr lang="en-US" altLang="ko-KR" sz="1200" dirty="0" smtClean="0"/>
              <a:t>1</a:t>
            </a:r>
            <a:r>
              <a:rPr lang="ko-KR" altLang="en-US" sz="1200" dirty="0"/>
              <a:t>차 정리된 </a:t>
            </a:r>
            <a:r>
              <a:rPr lang="ko-KR" altLang="en-US" sz="1200" dirty="0" smtClean="0"/>
              <a:t>데이터에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용량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출고가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제조사 </a:t>
            </a:r>
            <a:r>
              <a:rPr lang="ko-KR" altLang="en-US" sz="1200" dirty="0"/>
              <a:t>레이블 </a:t>
            </a:r>
            <a:r>
              <a:rPr lang="ko-KR" altLang="en-US" sz="1200" dirty="0" smtClean="0"/>
              <a:t>추가</a:t>
            </a:r>
            <a:endParaRPr lang="en-US" altLang="ko-KR" sz="1200" dirty="0"/>
          </a:p>
          <a:p>
            <a:pPr fontAlgn="ctr"/>
            <a:endParaRPr lang="en-US" altLang="ko-KR" sz="12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판매글 작성 시점의 통신물가지수 레이블 추가</a:t>
            </a:r>
            <a:r>
              <a:rPr lang="en-US" altLang="ko-KR" sz="1200" dirty="0"/>
              <a:t> 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fontAlgn="ctr"/>
            <a:endParaRPr lang="ko-KR" altLang="ko-KR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83028" y="738911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45477" y="1273672"/>
            <a:ext cx="2320866" cy="232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정리 데이터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스샷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9343" y="1257907"/>
            <a:ext cx="2320866" cy="232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스마트폰</a:t>
            </a:r>
            <a:r>
              <a:rPr lang="ko-KR" altLang="en-US" dirty="0" smtClean="0"/>
              <a:t> 표준정보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스샷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모델명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/</a:t>
            </a:r>
          </a:p>
          <a:p>
            <a:pPr algn="ctr"/>
            <a:r>
              <a:rPr lang="ko-KR" altLang="en-US" dirty="0" smtClean="0"/>
              <a:t>저장용량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93209" y="1242142"/>
            <a:ext cx="2320866" cy="232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모델명 </a:t>
            </a:r>
            <a:r>
              <a:rPr lang="ko-KR" altLang="en-US" dirty="0" err="1" smtClean="0"/>
              <a:t>검색어사전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스샷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한 기종만 예시로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67075" y="1242142"/>
            <a:ext cx="2320866" cy="232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알고리즘을 활용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전처리 완료 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데이터 </a:t>
            </a:r>
            <a:r>
              <a:rPr lang="ko-KR" altLang="en-US" dirty="0" err="1" smtClean="0"/>
              <a:t>스샷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1997743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810" y="2443292"/>
            <a:ext cx="10579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물가데이터와 </a:t>
            </a:r>
            <a:r>
              <a:rPr lang="ko-KR" altLang="en-US" dirty="0" err="1" smtClean="0"/>
              <a:t>모델별</a:t>
            </a:r>
            <a:r>
              <a:rPr lang="ko-KR" altLang="en-US" dirty="0" smtClean="0"/>
              <a:t> 평균가격간의 상관관계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변화 없는 물가데이터 때문에 물가데이터가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종뿐</a:t>
            </a:r>
            <a:r>
              <a:rPr lang="en-US" altLang="ko-KR" dirty="0" smtClean="0"/>
              <a:t>): </a:t>
            </a:r>
            <a:r>
              <a:rPr lang="ko-KR" altLang="en-US" dirty="0" err="1" smtClean="0"/>
              <a:t>아노바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출고가와 판매 금액간의 차이검정</a:t>
            </a:r>
            <a:r>
              <a:rPr lang="en-US" altLang="ko-KR" dirty="0" smtClean="0"/>
              <a:t>: T-test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날짜를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피쳐로</a:t>
            </a:r>
            <a:r>
              <a:rPr lang="ko-KR" altLang="en-US" dirty="0" smtClean="0"/>
              <a:t> 변환해서 월별 추이를 관찰하려 했으나 큰 의미 없음</a:t>
            </a:r>
            <a:r>
              <a:rPr lang="en-US" altLang="ko-KR" dirty="0" smtClean="0"/>
              <a:t>: 12</a:t>
            </a:r>
            <a:r>
              <a:rPr lang="ko-KR" altLang="en-US" dirty="0" smtClean="0"/>
              <a:t>개월 모두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테이블화 했더니 자료가 충분치 않아 넘어감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770" y="798285"/>
            <a:ext cx="495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EDA(</a:t>
            </a:r>
            <a:r>
              <a:rPr lang="ko-KR" altLang="en-US" dirty="0" smtClean="0"/>
              <a:t>탐색적 데이터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3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70" y="798285"/>
            <a:ext cx="495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EDA(</a:t>
            </a:r>
            <a:r>
              <a:rPr lang="ko-KR" altLang="en-US" dirty="0" smtClean="0"/>
              <a:t>탐색적 데이터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043" y="1544654"/>
            <a:ext cx="1057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모델별</a:t>
            </a:r>
            <a:r>
              <a:rPr lang="ko-KR" altLang="en-US" dirty="0" smtClean="0"/>
              <a:t> 평균가격 및 정규분포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지훈이가 만든 시각화 자료 첨부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745" y="2380593"/>
            <a:ext cx="1061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전처리 마친 데이터에서 모델 기준으로 데이터 탐색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개별 </a:t>
            </a:r>
            <a:r>
              <a:rPr lang="ko-KR" altLang="en-US" dirty="0" err="1" smtClean="0"/>
              <a:t>모델별로</a:t>
            </a:r>
            <a:r>
              <a:rPr lang="ko-KR" altLang="en-US" dirty="0" smtClean="0"/>
              <a:t> 가격이 정규분포를 이룸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인사이트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물품의 상태가 </a:t>
            </a:r>
            <a:r>
              <a:rPr lang="ko-KR" altLang="en-US" dirty="0" err="1" smtClean="0"/>
              <a:t>중고가에</a:t>
            </a:r>
            <a:r>
              <a:rPr lang="ko-KR" altLang="en-US" dirty="0" smtClean="0"/>
              <a:t> 영향을 미침을 파악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인사이트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판매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내용이 상품 상태에 유의미한 영향을 미침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043" y="3799490"/>
            <a:ext cx="96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→ </a:t>
            </a:r>
            <a:r>
              <a:rPr lang="ko-KR" altLang="en-US" dirty="0" smtClean="0"/>
              <a:t>개별 상품 등급 판정에 활용 </a:t>
            </a:r>
            <a:r>
              <a:rPr lang="en-US" altLang="ko-KR" dirty="0" smtClean="0"/>
              <a:t>: Y </a:t>
            </a:r>
            <a:r>
              <a:rPr lang="ko-KR" altLang="en-US" dirty="0" smtClean="0"/>
              <a:t>레이블 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2281" r="13555"/>
          <a:stretch/>
        </p:blipFill>
        <p:spPr>
          <a:xfrm>
            <a:off x="8615836" y="4664282"/>
            <a:ext cx="2378247" cy="2047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043" y="4231886"/>
            <a:ext cx="1080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 모델 </a:t>
            </a:r>
            <a:r>
              <a:rPr lang="ko-KR" altLang="en-US" dirty="0" err="1" smtClean="0"/>
              <a:t>판매글</a:t>
            </a:r>
            <a:r>
              <a:rPr lang="ko-KR" altLang="en-US" dirty="0" smtClean="0"/>
              <a:t> 그룹화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 그룹별 판매 금액 표준화 후 </a:t>
            </a:r>
            <a:r>
              <a:rPr lang="en-US" altLang="ko-KR" dirty="0" smtClean="0"/>
              <a:t>Z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+- 0.5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ABC </a:t>
            </a:r>
            <a:r>
              <a:rPr lang="ko-KR" altLang="en-US" dirty="0" smtClean="0"/>
              <a:t>등급 세분화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9043" y="4793898"/>
            <a:ext cx="1080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★Y </a:t>
            </a:r>
            <a:r>
              <a:rPr lang="ko-KR" altLang="en-US" dirty="0" smtClean="0"/>
              <a:t>레이블 추가하면서 </a:t>
            </a:r>
            <a:r>
              <a:rPr lang="ko-KR" altLang="en-US" dirty="0" err="1" smtClean="0"/>
              <a:t>아웃라이어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이상치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6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70" y="798284"/>
            <a:ext cx="80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 글 감성분석을 통한 객관적인 </a:t>
            </a:r>
            <a:r>
              <a:rPr lang="ko-KR" altLang="en-US" dirty="0" err="1" smtClean="0"/>
              <a:t>중고폰</a:t>
            </a:r>
            <a:r>
              <a:rPr lang="ko-KR" altLang="en-US" dirty="0" smtClean="0"/>
              <a:t> 등급 판정 기준 구축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6249" y="1787366"/>
            <a:ext cx="114254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Contents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/>
              <a:t>+</a:t>
            </a:r>
            <a:r>
              <a:rPr lang="ko-KR" altLang="en-US" dirty="0" smtClean="0"/>
              <a:t>상세설명 피처를 합쳐</a:t>
            </a:r>
            <a:r>
              <a:rPr lang="ko-KR" altLang="ko-KR" dirty="0" smtClean="0"/>
              <a:t> </a:t>
            </a:r>
            <a:r>
              <a:rPr lang="ko-KR" altLang="ko-KR" dirty="0" err="1"/>
              <a:t>게시글에</a:t>
            </a:r>
            <a:r>
              <a:rPr lang="ko-KR" altLang="ko-KR" dirty="0"/>
              <a:t> 쓰인 모든 필요한 텍스트 데이터 통합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물품의 상태 정보가 담긴 레이블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중고품 판매 </a:t>
            </a:r>
            <a:r>
              <a:rPr lang="ko-KR" altLang="en-US" dirty="0"/>
              <a:t>요인 </a:t>
            </a:r>
            <a:r>
              <a:rPr lang="ko-KR" altLang="en-US" dirty="0" smtClean="0"/>
              <a:t>중 </a:t>
            </a:r>
            <a:r>
              <a:rPr lang="ko-KR" altLang="en-US" dirty="0"/>
              <a:t>물품의 상태가 가장 큰 영향을 미칠 것이라 생각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이것이 </a:t>
            </a:r>
            <a:r>
              <a:rPr lang="ko-KR" altLang="en-US" dirty="0"/>
              <a:t>분석에 어떻게 영향을 미칠지에 대해 고민</a:t>
            </a:r>
            <a:r>
              <a:rPr lang="en-US" altLang="ko-KR" dirty="0"/>
              <a:t>. </a:t>
            </a:r>
            <a:r>
              <a:rPr lang="ko-KR" altLang="en-US" dirty="0"/>
              <a:t>상태를 </a:t>
            </a:r>
            <a:r>
              <a:rPr lang="ko-KR" altLang="en-US" dirty="0" err="1"/>
              <a:t>흠결등급으로</a:t>
            </a:r>
            <a:r>
              <a:rPr lang="ko-KR" altLang="en-US" dirty="0"/>
              <a:t> 변환하고자 함</a:t>
            </a:r>
            <a:r>
              <a:rPr lang="en-US" altLang="ko-KR" dirty="0"/>
              <a:t>. </a:t>
            </a:r>
            <a:r>
              <a:rPr lang="ko-KR" altLang="en-US" dirty="0"/>
              <a:t>이를 감성분석으로 구현하고자 함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 보다 앞서 주관적인 </a:t>
            </a:r>
            <a:r>
              <a:rPr lang="ko-KR" altLang="en-US" dirty="0" err="1" smtClean="0">
                <a:solidFill>
                  <a:srgbClr val="FF0000"/>
                </a:solidFill>
              </a:rPr>
              <a:t>중고폰</a:t>
            </a:r>
            <a:r>
              <a:rPr lang="ko-KR" altLang="en-US" dirty="0" smtClean="0">
                <a:solidFill>
                  <a:srgbClr val="FF0000"/>
                </a:solidFill>
              </a:rPr>
              <a:t> 도매상의 </a:t>
            </a:r>
            <a:r>
              <a:rPr lang="ko-KR" altLang="en-US" dirty="0" err="1" smtClean="0">
                <a:solidFill>
                  <a:srgbClr val="FF0000"/>
                </a:solidFill>
              </a:rPr>
              <a:t>흠결</a:t>
            </a:r>
            <a:r>
              <a:rPr lang="ko-KR" altLang="en-US" dirty="0" smtClean="0">
                <a:solidFill>
                  <a:srgbClr val="FF0000"/>
                </a:solidFill>
              </a:rPr>
              <a:t> 기준의 한계를 극복하기 위해 감성분석을 택했다고 어필하는 것은 어떨까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" y="4137660"/>
            <a:ext cx="11421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 전처리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플러스 제외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무의미한 숫자 제거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사전 제작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 토큰화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불필요한 중복 단어 제거 필요</a:t>
            </a:r>
            <a:endParaRPr lang="en-US" altLang="ko-KR" dirty="0" smtClean="0"/>
          </a:p>
          <a:p>
            <a:r>
              <a:rPr lang="ko-KR" altLang="ko-KR" dirty="0" smtClean="0"/>
              <a:t>→</a:t>
            </a:r>
            <a:r>
              <a:rPr lang="ko-KR" altLang="en-US" dirty="0" smtClean="0"/>
              <a:t>한글형태소분석 패키지 활용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문장을 형태소 단위로 분할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35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982499881"/>
              </p:ext>
            </p:extLst>
          </p:nvPr>
        </p:nvGraphicFramePr>
        <p:xfrm>
          <a:off x="275770" y="2056553"/>
          <a:ext cx="11764010" cy="3338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770" y="1242753"/>
            <a:ext cx="80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 글 감성분석을 통한 객관적인 </a:t>
            </a:r>
            <a:r>
              <a:rPr lang="ko-KR" altLang="en-US" dirty="0" err="1" smtClean="0"/>
              <a:t>중고폰</a:t>
            </a:r>
            <a:r>
              <a:rPr lang="ko-KR" altLang="en-US" dirty="0" smtClean="0"/>
              <a:t> 등급 판정 기준 구축 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770" y="5185410"/>
            <a:ext cx="6600562" cy="1578547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6760391" y="5708614"/>
            <a:ext cx="5279389" cy="74168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C00000"/>
                </a:solidFill>
              </a:rPr>
              <a:t>우리 템플릿의 이런 도식 활용해서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표현해도 </a:t>
            </a:r>
            <a:r>
              <a:rPr lang="ko-KR" altLang="en-US" dirty="0" err="1" smtClean="0">
                <a:solidFill>
                  <a:srgbClr val="C00000"/>
                </a:solidFill>
              </a:rPr>
              <a:t>조을듯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69" y="844558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감성분석 과정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중고폰의</a:t>
            </a:r>
            <a:r>
              <a:rPr lang="ko-KR" altLang="en-US" dirty="0" smtClean="0"/>
              <a:t> 상태를 등급화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71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20764"/>
              </p:ext>
            </p:extLst>
          </p:nvPr>
        </p:nvGraphicFramePr>
        <p:xfrm>
          <a:off x="457200" y="2473672"/>
          <a:ext cx="4502150" cy="2852898"/>
        </p:xfrm>
        <a:graphic>
          <a:graphicData uri="http://schemas.openxmlformats.org/drawingml/2006/table">
            <a:tbl>
              <a:tblPr/>
              <a:tblGrid>
                <a:gridCol w="943138"/>
                <a:gridCol w="1476990"/>
                <a:gridCol w="1138884"/>
                <a:gridCol w="943138"/>
              </a:tblGrid>
              <a:tr h="2921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word-embedding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823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z= +-0.5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 빈도수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나이브베이즈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 빈도수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선형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36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z= +-0.7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 빈도수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나이브베이즈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3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 빈도수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선형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3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tf-idf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3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tf-idf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23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doc2vec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선형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3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doc2vec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비선형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doc2vec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나이브베이즈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5769" y="1561833"/>
            <a:ext cx="116259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단어출현 희소 </a:t>
            </a:r>
            <a:r>
              <a:rPr lang="ko-KR" altLang="en-US" sz="1400" dirty="0" smtClean="0"/>
              <a:t>매트릭스</a:t>
            </a:r>
            <a:endParaRPr lang="en-US" altLang="ko-KR" sz="1400" dirty="0" smtClean="0"/>
          </a:p>
          <a:p>
            <a:r>
              <a:rPr lang="ko-KR" altLang="en-US" sz="1400" dirty="0" smtClean="0"/>
              <a:t>문서 </a:t>
            </a:r>
            <a:r>
              <a:rPr lang="ko-KR" altLang="en-US" sz="1400" dirty="0"/>
              <a:t>전체에서 </a:t>
            </a:r>
            <a:r>
              <a:rPr lang="ko-KR" altLang="en-US" sz="1400" dirty="0" err="1"/>
              <a:t>불용어사전으로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차 </a:t>
            </a:r>
            <a:r>
              <a:rPr lang="ko-KR" altLang="en-US" sz="1400" dirty="0" err="1"/>
              <a:t>필터링</a:t>
            </a:r>
            <a:r>
              <a:rPr lang="ko-KR" altLang="en-US" sz="1400" dirty="0"/>
              <a:t> 한 형태소들의 상위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천개</a:t>
            </a:r>
            <a:r>
              <a:rPr lang="ko-KR" altLang="en-US" sz="1400" dirty="0"/>
              <a:t> 단어를 기반으로 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단어 </a:t>
            </a:r>
            <a:r>
              <a:rPr lang="ko-KR" altLang="en-US" sz="1400" dirty="0">
                <a:solidFill>
                  <a:srgbClr val="C00000"/>
                </a:solidFill>
              </a:rPr>
              <a:t>출현 매트릭스를 </a:t>
            </a:r>
            <a:r>
              <a:rPr lang="en-US" altLang="ko-KR" sz="1400" dirty="0" smtClean="0">
                <a:solidFill>
                  <a:srgbClr val="C00000"/>
                </a:solidFill>
              </a:rPr>
              <a:t>x </a:t>
            </a:r>
            <a:r>
              <a:rPr lang="ko-KR" altLang="en-US" sz="1400" dirty="0">
                <a:solidFill>
                  <a:srgbClr val="C00000"/>
                </a:solidFill>
              </a:rPr>
              <a:t>데이터 셋으로 </a:t>
            </a:r>
            <a:r>
              <a:rPr lang="ko-KR" altLang="en-US" sz="1400" dirty="0" smtClean="0">
                <a:solidFill>
                  <a:srgbClr val="C00000"/>
                </a:solidFill>
              </a:rPr>
              <a:t>변환하여</a:t>
            </a:r>
            <a:r>
              <a:rPr lang="en-US" altLang="ko-KR" sz="1400" dirty="0" smtClean="0">
                <a:solidFill>
                  <a:srgbClr val="C00000"/>
                </a:solidFill>
              </a:rPr>
              <a:t>(??)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/>
              <a:t>피처로 </a:t>
            </a:r>
            <a:r>
              <a:rPr lang="ko-KR" altLang="en-US" sz="1400" dirty="0" smtClean="0"/>
              <a:t>활용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379720" y="2473672"/>
            <a:ext cx="66217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Train data, test data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7</a:t>
            </a:r>
            <a:r>
              <a:rPr lang="ko-KR" altLang="en-US" sz="1400" dirty="0"/>
              <a:t>대 </a:t>
            </a:r>
            <a:r>
              <a:rPr lang="en-US" altLang="ko-KR" sz="1400" dirty="0"/>
              <a:t>3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분리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Train data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학습 후 </a:t>
            </a:r>
            <a:r>
              <a:rPr lang="en-US" altLang="ko-KR" sz="1400" dirty="0" smtClean="0"/>
              <a:t>test data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모델 </a:t>
            </a:r>
            <a:r>
              <a:rPr lang="ko-KR" altLang="en-US" sz="1400" dirty="0" smtClean="0"/>
              <a:t>검증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/>
              <a:t>교차검증 과정은 시간부족으로 생략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79720" y="4587906"/>
            <a:ext cx="6267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가장 </a:t>
            </a:r>
            <a:r>
              <a:rPr lang="ko-KR" altLang="en-US" sz="1400" dirty="0"/>
              <a:t>최근에 한국어문서분류에 대한 유명논문에 따르면 </a:t>
            </a:r>
            <a:endParaRPr lang="en-US" altLang="ko-KR" sz="1400" dirty="0" smtClean="0"/>
          </a:p>
          <a:p>
            <a:r>
              <a:rPr lang="en-US" altLang="ko-KR" sz="1400" dirty="0" smtClean="0"/>
              <a:t>word2vec</a:t>
            </a:r>
            <a:r>
              <a:rPr lang="ko-KR" altLang="en-US" sz="1400" dirty="0"/>
              <a:t>알고리즘을 활용하여 </a:t>
            </a:r>
            <a:r>
              <a:rPr lang="en-US" altLang="ko-KR" sz="1400" dirty="0"/>
              <a:t>70%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정확도율이</a:t>
            </a:r>
            <a:r>
              <a:rPr lang="ko-KR" altLang="en-US" sz="1400" dirty="0"/>
              <a:t> 나왔고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ko-KR" altLang="en-US" sz="1400" dirty="0" smtClean="0"/>
              <a:t>따라서 </a:t>
            </a:r>
            <a:r>
              <a:rPr lang="ko-KR" altLang="en-US" sz="1400" dirty="0"/>
              <a:t>본 분석에서는 가설을 채택할만한 이유가 </a:t>
            </a:r>
            <a:r>
              <a:rPr lang="ko-KR" altLang="en-US" sz="1400" dirty="0" smtClean="0"/>
              <a:t>됐다 판단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57200" y="5564051"/>
            <a:ext cx="11189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모델 </a:t>
            </a:r>
            <a:r>
              <a:rPr lang="ko-KR" altLang="en-US" sz="1400" dirty="0"/>
              <a:t>선택 </a:t>
            </a:r>
            <a:r>
              <a:rPr lang="ko-KR" altLang="en-US" sz="1400" dirty="0" smtClean="0"/>
              <a:t>과정 중 차원축소 또한 시도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텍스트 </a:t>
            </a:r>
            <a:r>
              <a:rPr lang="ko-KR" altLang="en-US" sz="1400" dirty="0"/>
              <a:t>데이터를 </a:t>
            </a:r>
            <a:r>
              <a:rPr lang="ko-KR" altLang="en-US" sz="1400" dirty="0" err="1"/>
              <a:t>수치형</a:t>
            </a:r>
            <a:r>
              <a:rPr lang="ko-KR" altLang="en-US" sz="1400" dirty="0"/>
              <a:t> 벡터로 </a:t>
            </a:r>
            <a:r>
              <a:rPr lang="ko-KR" altLang="en-US" sz="1400" dirty="0" smtClean="0"/>
              <a:t>변환하면서 </a:t>
            </a:r>
            <a:r>
              <a:rPr lang="ko-KR" altLang="en-US" sz="1400" dirty="0"/>
              <a:t>변수가 너무 </a:t>
            </a:r>
            <a:r>
              <a:rPr lang="ko-KR" altLang="en-US" sz="1400" dirty="0" smtClean="0"/>
              <a:t>많아져</a:t>
            </a:r>
            <a:r>
              <a:rPr lang="en-US" altLang="ko-KR" sz="1400" dirty="0" smtClean="0"/>
              <a:t> </a:t>
            </a:r>
            <a:r>
              <a:rPr lang="ko-KR" altLang="en-US" sz="1400" dirty="0" err="1"/>
              <a:t>정확도율이</a:t>
            </a:r>
            <a:r>
              <a:rPr lang="ko-KR" altLang="en-US" sz="1400" dirty="0"/>
              <a:t> 떨어질 수도 있다는 </a:t>
            </a:r>
            <a:r>
              <a:rPr lang="ko-KR" altLang="en-US" sz="1400" dirty="0" smtClean="0"/>
              <a:t>생각</a:t>
            </a:r>
            <a:endParaRPr lang="en-US" altLang="ko-KR" sz="1400" dirty="0" smtClean="0"/>
          </a:p>
          <a:p>
            <a:r>
              <a:rPr lang="en-US" altLang="ko-KR" sz="1400" dirty="0" smtClean="0"/>
              <a:t>LDA</a:t>
            </a:r>
            <a:r>
              <a:rPr lang="ko-KR" altLang="en-US" sz="1400" dirty="0"/>
              <a:t>를 활용하여 </a:t>
            </a:r>
            <a:r>
              <a:rPr lang="en-US" altLang="ko-KR" sz="1400" dirty="0"/>
              <a:t>3</a:t>
            </a:r>
            <a:r>
              <a:rPr lang="ko-KR" altLang="en-US" sz="1400" dirty="0"/>
              <a:t>차원으로 축소하여 </a:t>
            </a:r>
            <a:r>
              <a:rPr lang="en-US" altLang="ko-KR" sz="1400" dirty="0"/>
              <a:t>SVM</a:t>
            </a:r>
            <a:r>
              <a:rPr lang="ko-KR" altLang="en-US" sz="1400" dirty="0"/>
              <a:t>에 적용</a:t>
            </a:r>
            <a:r>
              <a:rPr lang="en-US" altLang="ko-KR" sz="1400" dirty="0"/>
              <a:t>. </a:t>
            </a:r>
            <a:r>
              <a:rPr lang="ko-KR" altLang="en-US" sz="1400" dirty="0"/>
              <a:t>오히려 </a:t>
            </a:r>
            <a:r>
              <a:rPr lang="ko-KR" altLang="en-US" sz="1400" dirty="0" err="1"/>
              <a:t>정확도율이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떨어짐</a:t>
            </a:r>
            <a:endParaRPr lang="en-US" altLang="ko-KR" sz="1400" dirty="0" smtClean="0"/>
          </a:p>
          <a:p>
            <a:r>
              <a:rPr lang="en-US" altLang="ko-KR" sz="1400" dirty="0" smtClean="0"/>
              <a:t>= </a:t>
            </a:r>
            <a:r>
              <a:rPr lang="ko-KR" altLang="en-US" sz="1400" dirty="0"/>
              <a:t>차원축소를 하게 되면 단어의 전반적인 경향성만 보게 되기 때문에 오히려 </a:t>
            </a:r>
            <a:r>
              <a:rPr lang="ko-KR" altLang="en-US" sz="1400" dirty="0" err="1"/>
              <a:t>정확도율이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떨어지게 되는 것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5770" y="798284"/>
            <a:ext cx="80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 글 감성분석을 위한 분류 알고리즘 적용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79720" y="3434086"/>
            <a:ext cx="6521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Z</a:t>
            </a:r>
            <a:r>
              <a:rPr lang="ko-KR" altLang="en-US" sz="1400" dirty="0"/>
              <a:t>값을 늘려갈수록 </a:t>
            </a:r>
            <a:r>
              <a:rPr lang="ko-KR" altLang="en-US" sz="1400" dirty="0" smtClean="0"/>
              <a:t>정확도 </a:t>
            </a:r>
            <a:r>
              <a:rPr lang="ko-KR" altLang="en-US" sz="1400" dirty="0"/>
              <a:t>상승하는 </a:t>
            </a:r>
            <a:r>
              <a:rPr lang="ko-KR" altLang="en-US" sz="1400" dirty="0" smtClean="0"/>
              <a:t>경향 보임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하지만 </a:t>
            </a:r>
            <a:r>
              <a:rPr lang="en-US" altLang="ko-KR" sz="1400" dirty="0"/>
              <a:t>Z</a:t>
            </a:r>
            <a:r>
              <a:rPr lang="ko-KR" altLang="en-US" sz="1400" dirty="0"/>
              <a:t>값을 늘려갈수록 대다수의 데이터 등급이 </a:t>
            </a:r>
            <a:r>
              <a:rPr lang="en-US" altLang="ko-KR" sz="1400" dirty="0"/>
              <a:t>B</a:t>
            </a:r>
            <a:r>
              <a:rPr lang="ko-KR" altLang="en-US" sz="1400" dirty="0"/>
              <a:t>로 결정됨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이에 </a:t>
            </a:r>
            <a:r>
              <a:rPr lang="en-US" altLang="ko-KR" sz="1400" dirty="0"/>
              <a:t>Z</a:t>
            </a:r>
            <a:r>
              <a:rPr lang="ko-KR" altLang="en-US" sz="1400" dirty="0"/>
              <a:t>값을 </a:t>
            </a:r>
            <a:r>
              <a:rPr lang="en-US" altLang="ko-KR" sz="1400" dirty="0"/>
              <a:t>0.7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하였을때</a:t>
            </a:r>
            <a:r>
              <a:rPr lang="ko-KR" altLang="en-US" sz="1400" dirty="0"/>
              <a:t> 데이터 등급이 </a:t>
            </a:r>
            <a:r>
              <a:rPr lang="en-US" altLang="ko-KR" sz="1400" dirty="0"/>
              <a:t>ABC</a:t>
            </a:r>
            <a:r>
              <a:rPr lang="ko-KR" altLang="en-US" sz="1400" dirty="0"/>
              <a:t>로 고르게 </a:t>
            </a:r>
            <a:r>
              <a:rPr lang="ko-KR" altLang="en-US" sz="1400" dirty="0" smtClean="0"/>
              <a:t>분포하며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accrancy</a:t>
            </a:r>
            <a:r>
              <a:rPr lang="ko-KR" altLang="en-US" sz="1400" dirty="0"/>
              <a:t>가 높았음</a:t>
            </a:r>
            <a:r>
              <a:rPr lang="en-US" altLang="ko-KR" sz="1400" dirty="0"/>
              <a:t>. </a:t>
            </a:r>
            <a:r>
              <a:rPr lang="ko-KR" altLang="en-US" sz="1400" dirty="0"/>
              <a:t>이에 </a:t>
            </a:r>
            <a:r>
              <a:rPr lang="en-US" altLang="ko-KR" sz="1400" dirty="0"/>
              <a:t>Z</a:t>
            </a:r>
            <a:r>
              <a:rPr lang="ko-KR" altLang="en-US" sz="1400" dirty="0"/>
              <a:t>값을 </a:t>
            </a:r>
            <a:r>
              <a:rPr lang="en-US" altLang="ko-KR" sz="1400" dirty="0"/>
              <a:t>0.7</a:t>
            </a:r>
            <a:r>
              <a:rPr lang="ko-KR" altLang="en-US" sz="1400" dirty="0"/>
              <a:t>로 결정</a:t>
            </a:r>
          </a:p>
        </p:txBody>
      </p:sp>
    </p:spTree>
    <p:extLst>
      <p:ext uri="{BB962C8B-B14F-4D97-AF65-F5344CB8AC3E}">
        <p14:creationId xmlns:p14="http://schemas.microsoft.com/office/powerpoint/2010/main" val="347333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70" y="798284"/>
            <a:ext cx="80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감성분석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수치화 후</a:t>
            </a:r>
            <a:r>
              <a:rPr lang="en-US" altLang="ko-KR" dirty="0" smtClean="0"/>
              <a:t>, SVM</a:t>
            </a:r>
            <a:r>
              <a:rPr lang="ko-KR" altLang="en-US" dirty="0" smtClean="0"/>
              <a:t>을 사용한 모델링 채택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5770" y="1711375"/>
            <a:ext cx="11519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워드클라우드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중고폰</a:t>
            </a:r>
            <a:r>
              <a:rPr lang="ko-KR" altLang="en-US" dirty="0" smtClean="0"/>
              <a:t> </a:t>
            </a:r>
            <a:r>
              <a:rPr lang="en-US" altLang="ko-KR" dirty="0" smtClean="0"/>
              <a:t>A, B, C </a:t>
            </a:r>
            <a:r>
              <a:rPr lang="ko-KR" altLang="en-US" dirty="0" smtClean="0"/>
              <a:t>등급 특징 시각화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ko-KR" dirty="0"/>
              <a:t>단순 빈도수를 바탕으로 제작하였기 </a:t>
            </a:r>
            <a:r>
              <a:rPr lang="ko-KR" altLang="ko-KR" dirty="0" smtClean="0"/>
              <a:t>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등급간</a:t>
            </a:r>
            <a:r>
              <a:rPr lang="ko-KR" altLang="ko-KR" dirty="0" smtClean="0"/>
              <a:t> </a:t>
            </a:r>
            <a:r>
              <a:rPr lang="ko-KR" altLang="ko-KR" dirty="0"/>
              <a:t>큰 차이를 </a:t>
            </a:r>
            <a:r>
              <a:rPr lang="ko-KR" altLang="ko-KR" dirty="0" smtClean="0"/>
              <a:t>발견하기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어려움</a:t>
            </a:r>
            <a:endParaRPr lang="en-US" altLang="ko-KR" dirty="0"/>
          </a:p>
          <a:p>
            <a:r>
              <a:rPr lang="ko-KR" altLang="en-US" dirty="0" smtClean="0"/>
              <a:t>각 등급 별</a:t>
            </a:r>
            <a:r>
              <a:rPr lang="ko-KR" altLang="ko-KR" dirty="0" smtClean="0"/>
              <a:t> </a:t>
            </a:r>
            <a:r>
              <a:rPr lang="ko-KR" altLang="ko-KR" dirty="0" err="1"/>
              <a:t>워드클라우드에서</a:t>
            </a:r>
            <a:r>
              <a:rPr lang="ko-KR" altLang="ko-KR" dirty="0"/>
              <a:t> 보여지는 작은 차이가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ko-KR" dirty="0"/>
              <a:t>알고리즘에서는 가중치가 높아짐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en-US" altLang="ko-KR" dirty="0"/>
              <a:t>A</a:t>
            </a:r>
            <a:r>
              <a:rPr lang="ko-KR" altLang="ko-KR" dirty="0"/>
              <a:t>등급의 </a:t>
            </a:r>
            <a:r>
              <a:rPr lang="ko-KR" altLang="ko-KR" dirty="0" err="1" smtClean="0"/>
              <a:t>워드클라우드</a:t>
            </a:r>
            <a:r>
              <a:rPr lang="en-US" altLang="ko-KR" dirty="0" smtClean="0"/>
              <a:t>: S</a:t>
            </a:r>
            <a:r>
              <a:rPr lang="en-US" altLang="ko-KR" dirty="0"/>
              <a:t>/</a:t>
            </a:r>
            <a:r>
              <a:rPr lang="ko-KR" altLang="ko-KR" dirty="0"/>
              <a:t>직거래</a:t>
            </a:r>
            <a:r>
              <a:rPr lang="en-US" altLang="ko-KR" dirty="0"/>
              <a:t>/</a:t>
            </a:r>
            <a:r>
              <a:rPr lang="ko-KR" altLang="ko-KR" dirty="0" smtClean="0">
                <a:solidFill>
                  <a:srgbClr val="C00000"/>
                </a:solidFill>
              </a:rPr>
              <a:t>배터리</a:t>
            </a:r>
            <a:r>
              <a:rPr lang="en-US" altLang="ko-KR" dirty="0" smtClean="0">
                <a:solidFill>
                  <a:srgbClr val="C00000"/>
                </a:solidFill>
              </a:rPr>
              <a:t>(??</a:t>
            </a:r>
            <a:r>
              <a:rPr lang="ko-KR" altLang="en-US" dirty="0" err="1" smtClean="0">
                <a:solidFill>
                  <a:srgbClr val="C00000"/>
                </a:solidFill>
              </a:rPr>
              <a:t>어떤의미</a:t>
            </a:r>
            <a:r>
              <a:rPr lang="en-US" altLang="ko-KR" dirty="0" smtClean="0">
                <a:solidFill>
                  <a:srgbClr val="C00000"/>
                </a:solidFill>
              </a:rPr>
              <a:t>??)</a:t>
            </a:r>
            <a:r>
              <a:rPr lang="en-US" altLang="ko-KR" dirty="0" smtClean="0"/>
              <a:t>/</a:t>
            </a:r>
            <a:r>
              <a:rPr lang="ko-KR" altLang="ko-KR" dirty="0"/>
              <a:t>박스</a:t>
            </a:r>
            <a:r>
              <a:rPr lang="en-US" altLang="ko-KR" dirty="0"/>
              <a:t>/</a:t>
            </a:r>
            <a:r>
              <a:rPr lang="ko-KR" altLang="ko-KR" dirty="0"/>
              <a:t>급과 </a:t>
            </a:r>
            <a:r>
              <a:rPr lang="ko-KR" altLang="ko-KR" dirty="0" smtClean="0"/>
              <a:t>같은 </a:t>
            </a:r>
            <a:r>
              <a:rPr lang="ko-KR" altLang="ko-KR" dirty="0"/>
              <a:t>단어들이 빈도수가 </a:t>
            </a:r>
            <a:r>
              <a:rPr lang="ko-KR" altLang="ko-KR" dirty="0" smtClean="0"/>
              <a:t>높음</a:t>
            </a:r>
            <a:endParaRPr lang="en-US" altLang="ko-KR" dirty="0" smtClean="0"/>
          </a:p>
          <a:p>
            <a:r>
              <a:rPr lang="en-US" altLang="ko-KR" dirty="0"/>
              <a:t>B</a:t>
            </a:r>
            <a:r>
              <a:rPr lang="ko-KR" altLang="ko-KR" dirty="0" smtClean="0"/>
              <a:t>등급의</a:t>
            </a:r>
            <a:r>
              <a:rPr lang="ko-KR" altLang="ko-KR" dirty="0"/>
              <a:t> </a:t>
            </a:r>
            <a:r>
              <a:rPr lang="ko-KR" altLang="ko-KR" dirty="0" err="1" smtClean="0"/>
              <a:t>워드클라우드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전반적으로 단어 빈도수가 고른 </a:t>
            </a:r>
            <a:r>
              <a:rPr lang="ko-KR" altLang="ko-KR" dirty="0" smtClean="0"/>
              <a:t>편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ko-KR" dirty="0" smtClean="0"/>
              <a:t>등급의 </a:t>
            </a:r>
            <a:r>
              <a:rPr lang="ko-KR" altLang="ko-KR" dirty="0" err="1"/>
              <a:t>워드클라우드</a:t>
            </a:r>
            <a:r>
              <a:rPr lang="en-US" altLang="ko-KR" dirty="0" smtClean="0"/>
              <a:t>: </a:t>
            </a:r>
            <a:r>
              <a:rPr lang="ko-KR" altLang="ko-KR" dirty="0"/>
              <a:t>액정</a:t>
            </a:r>
            <a:r>
              <a:rPr lang="en-US" altLang="ko-KR" dirty="0"/>
              <a:t>, </a:t>
            </a:r>
            <a:r>
              <a:rPr lang="ko-KR" altLang="ko-KR" dirty="0" err="1"/>
              <a:t>기스</a:t>
            </a:r>
            <a:r>
              <a:rPr lang="en-US" altLang="ko-KR" dirty="0"/>
              <a:t>, </a:t>
            </a:r>
            <a:r>
              <a:rPr lang="ko-KR" altLang="ko-KR" dirty="0" smtClean="0"/>
              <a:t>가능하다</a:t>
            </a:r>
            <a:r>
              <a:rPr lang="en-US" altLang="ko-KR" dirty="0" smtClean="0"/>
              <a:t>(=</a:t>
            </a:r>
            <a:r>
              <a:rPr lang="ko-KR" altLang="ko-KR" dirty="0"/>
              <a:t>흥정의 가능성을 내포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A/C</a:t>
            </a:r>
            <a:r>
              <a:rPr lang="ko-KR" altLang="ko-KR" dirty="0"/>
              <a:t>등급에서 조금이라도 빈도수가 높은 특별한</a:t>
            </a:r>
            <a:r>
              <a:rPr lang="en-US" altLang="ko-KR" dirty="0"/>
              <a:t>(</a:t>
            </a:r>
            <a:r>
              <a:rPr lang="ko-KR" altLang="ko-KR" dirty="0"/>
              <a:t>특정</a:t>
            </a:r>
            <a:r>
              <a:rPr lang="en-US" altLang="ko-KR" dirty="0"/>
              <a:t>) </a:t>
            </a:r>
            <a:r>
              <a:rPr lang="ko-KR" altLang="ko-KR" dirty="0"/>
              <a:t>단어가 출현 할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</a:p>
          <a:p>
            <a:r>
              <a:rPr lang="ko-KR" altLang="ko-KR" dirty="0" err="1" smtClean="0"/>
              <a:t>피처셋에</a:t>
            </a:r>
            <a:r>
              <a:rPr lang="ko-KR" altLang="ko-KR" dirty="0" smtClean="0"/>
              <a:t> </a:t>
            </a:r>
            <a:r>
              <a:rPr lang="ko-KR" altLang="ko-KR" dirty="0"/>
              <a:t>들어가는 가중치가 높아진다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41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8751"/>
            <a:ext cx="10515600" cy="44952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290" y="814648"/>
            <a:ext cx="10176510" cy="5918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상황분석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문제도출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데이터 분석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err="1" smtClean="0"/>
              <a:t>챗봇</a:t>
            </a:r>
            <a:r>
              <a:rPr lang="ko-KR" altLang="en-US" sz="1800" dirty="0" smtClean="0"/>
              <a:t> 소개 및 시연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기대효과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104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70" y="798284"/>
            <a:ext cx="80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감성분석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수치화 후</a:t>
            </a:r>
            <a:r>
              <a:rPr lang="en-US" altLang="ko-KR" dirty="0" smtClean="0"/>
              <a:t>, SVM</a:t>
            </a:r>
            <a:r>
              <a:rPr lang="ko-KR" altLang="en-US" dirty="0" smtClean="0"/>
              <a:t>을 사용한 모델링 채택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3105835"/>
            <a:ext cx="7433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>
                <a:cs typeface="Times New Roman" panose="02020603050405020304" pitchFamily="18" charset="0"/>
              </a:rPr>
              <a:t>챗봇과</a:t>
            </a:r>
            <a:r>
              <a:rPr lang="ko-KR" altLang="ko-KR" dirty="0">
                <a:cs typeface="Times New Roman" panose="02020603050405020304" pitchFamily="18" charset="0"/>
              </a:rPr>
              <a:t> 서버를 활용하여 테스트 함</a:t>
            </a:r>
            <a:r>
              <a:rPr lang="en-US" altLang="ko-KR" dirty="0">
                <a:cs typeface="Times New Roman" panose="02020603050405020304" pitchFamily="18" charset="0"/>
              </a:rPr>
              <a:t>(</a:t>
            </a:r>
            <a:r>
              <a:rPr lang="ko-KR" altLang="ko-KR" dirty="0" err="1">
                <a:cs typeface="Times New Roman" panose="02020603050405020304" pitchFamily="18" charset="0"/>
              </a:rPr>
              <a:t>챗봇</a:t>
            </a:r>
            <a:r>
              <a:rPr lang="ko-KR" altLang="ko-KR" dirty="0"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cs typeface="Times New Roman" panose="02020603050405020304" pitchFamily="18" charset="0"/>
              </a:rPr>
              <a:t>캡처</a:t>
            </a:r>
            <a:r>
              <a:rPr lang="en-US" altLang="ko-KR" dirty="0">
                <a:cs typeface="Times New Roman" panose="02020603050405020304" pitchFamily="18" charset="0"/>
              </a:rPr>
              <a:t>=</a:t>
            </a:r>
            <a:r>
              <a:rPr lang="ko-KR" altLang="ko-KR" dirty="0">
                <a:cs typeface="Times New Roman" panose="02020603050405020304" pitchFamily="18" charset="0"/>
              </a:rPr>
              <a:t>서버콘솔 첨부</a:t>
            </a:r>
            <a:r>
              <a:rPr lang="en-US" altLang="ko-KR" dirty="0"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92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5770" y="798284"/>
            <a:ext cx="80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예측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5770" y="1632704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물품의 </a:t>
            </a:r>
            <a:r>
              <a:rPr lang="ko-KR" altLang="en-US" dirty="0"/>
              <a:t>상태를 판별하는 피처를 추가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5770" y="2069296"/>
            <a:ext cx="9606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EDA</a:t>
            </a:r>
            <a:r>
              <a:rPr lang="ko-KR" altLang="en-US" dirty="0" smtClean="0"/>
              <a:t>를 통해 무의미한 범주형 데이터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카테고리명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 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지불방법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5770" y="2505888"/>
            <a:ext cx="865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제품명</a:t>
            </a:r>
            <a:r>
              <a:rPr lang="en-US" altLang="ko-KR" dirty="0"/>
              <a:t>/</a:t>
            </a:r>
            <a:r>
              <a:rPr lang="ko-KR" altLang="en-US" dirty="0"/>
              <a:t>출고가</a:t>
            </a:r>
            <a:r>
              <a:rPr lang="en-US" altLang="ko-KR" dirty="0" smtClean="0"/>
              <a:t>/month/rate(</a:t>
            </a:r>
            <a:r>
              <a:rPr lang="ko-KR" altLang="en-US" dirty="0" smtClean="0"/>
              <a:t>통신물가지수</a:t>
            </a:r>
            <a:r>
              <a:rPr lang="en-US" altLang="ko-KR" dirty="0" smtClean="0"/>
              <a:t>)/</a:t>
            </a:r>
            <a:r>
              <a:rPr lang="en-US" altLang="ko-KR" dirty="0"/>
              <a:t>rank(</a:t>
            </a:r>
            <a:r>
              <a:rPr lang="ko-KR" altLang="en-US" dirty="0" err="1"/>
              <a:t>흠결등급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활용하여 가격 예측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75770" y="2942480"/>
            <a:ext cx="1008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ko-KR" dirty="0"/>
              <a:t>범주형 데이터와 </a:t>
            </a:r>
            <a:r>
              <a:rPr lang="ko-KR" altLang="ko-KR" dirty="0" err="1"/>
              <a:t>연속형</a:t>
            </a:r>
            <a:r>
              <a:rPr lang="ko-KR" altLang="ko-KR" dirty="0"/>
              <a:t> 데이터 </a:t>
            </a:r>
            <a:r>
              <a:rPr lang="ko-KR" altLang="ko-KR" dirty="0" smtClean="0"/>
              <a:t>혼재</a:t>
            </a:r>
            <a:r>
              <a:rPr lang="en-US" altLang="ko-KR" dirty="0" smtClean="0"/>
              <a:t> → </a:t>
            </a:r>
            <a:r>
              <a:rPr lang="ko-KR" altLang="ko-KR" dirty="0" smtClean="0"/>
              <a:t>범주형 </a:t>
            </a:r>
            <a:r>
              <a:rPr lang="ko-KR" altLang="ko-KR" dirty="0"/>
              <a:t>데이터의 경우 </a:t>
            </a:r>
            <a:r>
              <a:rPr lang="ko-KR" altLang="ko-KR" dirty="0" err="1"/>
              <a:t>수치형</a:t>
            </a:r>
            <a:r>
              <a:rPr lang="ko-KR" altLang="ko-KR" dirty="0"/>
              <a:t> 벡터로 변환</a:t>
            </a:r>
            <a:r>
              <a:rPr lang="en-US" altLang="ko-KR" dirty="0"/>
              <a:t>(</a:t>
            </a:r>
            <a:r>
              <a:rPr lang="ko-KR" altLang="ko-KR" dirty="0"/>
              <a:t>더미변수</a:t>
            </a:r>
            <a:r>
              <a:rPr lang="en-US" altLang="ko-KR" dirty="0" smtClean="0"/>
              <a:t>) </a:t>
            </a:r>
            <a:endParaRPr lang="ko-KR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275770" y="3379072"/>
            <a:ext cx="601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/>
              <a:t>5. </a:t>
            </a:r>
            <a:r>
              <a:rPr lang="ko-KR" altLang="ko-KR" dirty="0" err="1" smtClean="0"/>
              <a:t>연속형</a:t>
            </a:r>
            <a:r>
              <a:rPr lang="en-US" altLang="ko-KR" dirty="0" smtClean="0"/>
              <a:t> </a:t>
            </a:r>
            <a:r>
              <a:rPr lang="ko-KR" altLang="ko-KR" dirty="0" smtClean="0"/>
              <a:t>데이터 예측 </a:t>
            </a:r>
            <a:r>
              <a:rPr lang="ko-KR" altLang="ko-KR" dirty="0"/>
              <a:t>위해 </a:t>
            </a:r>
            <a:r>
              <a:rPr lang="ko-KR" altLang="ko-KR" dirty="0" err="1"/>
              <a:t>랜덤포레스트</a:t>
            </a:r>
            <a:r>
              <a:rPr lang="ko-KR" altLang="ko-KR" dirty="0"/>
              <a:t> 모델링을 시도</a:t>
            </a:r>
          </a:p>
        </p:txBody>
      </p:sp>
    </p:spTree>
    <p:extLst>
      <p:ext uri="{BB962C8B-B14F-4D97-AF65-F5344CB8AC3E}">
        <p14:creationId xmlns:p14="http://schemas.microsoft.com/office/powerpoint/2010/main" val="97283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70" y="798284"/>
            <a:ext cx="80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랜덤포레스트를</a:t>
            </a:r>
            <a:r>
              <a:rPr lang="ko-KR" altLang="en-US" dirty="0" smtClean="0"/>
              <a:t> 활용한 가격 예측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변수중요도 추출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5770" y="1711375"/>
            <a:ext cx="1139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cs typeface="Times New Roman" panose="02020603050405020304" pitchFamily="18" charset="0"/>
              </a:rPr>
              <a:t>약 </a:t>
            </a:r>
            <a:r>
              <a:rPr lang="en-US" altLang="ko-KR" dirty="0" smtClean="0">
                <a:cs typeface="Times New Roman" panose="02020603050405020304" pitchFamily="18" charset="0"/>
              </a:rPr>
              <a:t>70</a:t>
            </a:r>
            <a:r>
              <a:rPr lang="ko-KR" altLang="en-US" dirty="0" smtClean="0">
                <a:cs typeface="Times New Roman" panose="02020603050405020304" pitchFamily="18" charset="0"/>
              </a:rPr>
              <a:t>개의 </a:t>
            </a:r>
            <a:r>
              <a:rPr lang="ko-KR" altLang="en-US" dirty="0" err="1" smtClean="0">
                <a:cs typeface="Times New Roman" panose="02020603050405020304" pitchFamily="18" charset="0"/>
              </a:rPr>
              <a:t>피쳐들</a:t>
            </a:r>
            <a:r>
              <a:rPr lang="ko-KR" altLang="en-US" dirty="0" smtClean="0">
                <a:cs typeface="Times New Roman" panose="02020603050405020304" pitchFamily="18" charset="0"/>
              </a:rPr>
              <a:t> 중 </a:t>
            </a:r>
            <a:r>
              <a:rPr lang="ko-KR" altLang="ko-KR" dirty="0" smtClean="0">
                <a:cs typeface="Times New Roman" panose="02020603050405020304" pitchFamily="18" charset="0"/>
              </a:rPr>
              <a:t>모델명 </a:t>
            </a:r>
            <a:r>
              <a:rPr lang="ko-KR" altLang="ko-KR" dirty="0" err="1" smtClean="0">
                <a:cs typeface="Times New Roman" panose="02020603050405020304" pitchFamily="18" charset="0"/>
              </a:rPr>
              <a:t>피</a:t>
            </a:r>
            <a:r>
              <a:rPr lang="ko-KR" altLang="en-US" dirty="0" err="1" smtClean="0">
                <a:cs typeface="Times New Roman" panose="02020603050405020304" pitchFamily="18" charset="0"/>
              </a:rPr>
              <a:t>쳐</a:t>
            </a:r>
            <a:r>
              <a:rPr lang="en-US" altLang="ko-KR" dirty="0" smtClean="0">
                <a:cs typeface="Times New Roman" panose="02020603050405020304" pitchFamily="18" charset="0"/>
              </a:rPr>
              <a:t>(33%)</a:t>
            </a:r>
            <a:r>
              <a:rPr lang="ko-KR" altLang="ko-KR" dirty="0" smtClean="0">
                <a:cs typeface="Times New Roman" panose="02020603050405020304" pitchFamily="18" charset="0"/>
              </a:rPr>
              <a:t>와 </a:t>
            </a:r>
            <a:r>
              <a:rPr lang="ko-KR" altLang="ko-KR" dirty="0">
                <a:cs typeface="Times New Roman" panose="02020603050405020304" pitchFamily="18" charset="0"/>
              </a:rPr>
              <a:t>판매랭크 </a:t>
            </a:r>
            <a:r>
              <a:rPr lang="ko-KR" altLang="ko-KR" dirty="0" err="1" smtClean="0">
                <a:cs typeface="Times New Roman" panose="02020603050405020304" pitchFamily="18" charset="0"/>
              </a:rPr>
              <a:t>피</a:t>
            </a:r>
            <a:r>
              <a:rPr lang="ko-KR" altLang="en-US" dirty="0" err="1" smtClean="0">
                <a:cs typeface="Times New Roman" panose="02020603050405020304" pitchFamily="18" charset="0"/>
              </a:rPr>
              <a:t>쳐</a:t>
            </a:r>
            <a:r>
              <a:rPr lang="en-US" altLang="ko-KR" dirty="0" smtClean="0">
                <a:cs typeface="Times New Roman" panose="02020603050405020304" pitchFamily="18" charset="0"/>
              </a:rPr>
              <a:t>(20%)</a:t>
            </a:r>
            <a:r>
              <a:rPr lang="ko-KR" altLang="ko-KR" dirty="0" smtClean="0">
                <a:cs typeface="Times New Roman" panose="02020603050405020304" pitchFamily="18" charset="0"/>
              </a:rPr>
              <a:t>가 </a:t>
            </a:r>
            <a:r>
              <a:rPr lang="ko-KR" altLang="ko-KR" dirty="0">
                <a:cs typeface="Times New Roman" panose="02020603050405020304" pitchFamily="18" charset="0"/>
              </a:rPr>
              <a:t>제일 중요하게 나타남</a:t>
            </a:r>
            <a:r>
              <a:rPr lang="en-US" altLang="ko-KR" dirty="0" smtClean="0">
                <a:cs typeface="Times New Roman" panose="02020603050405020304" pitchFamily="18" charset="0"/>
              </a:rPr>
              <a:t>(</a:t>
            </a:r>
            <a:r>
              <a:rPr lang="ko-KR" altLang="ko-KR" dirty="0" smtClean="0">
                <a:cs typeface="Times New Roman" panose="02020603050405020304" pitchFamily="18" charset="0"/>
              </a:rPr>
              <a:t>그래프 </a:t>
            </a:r>
            <a:r>
              <a:rPr lang="ko-KR" altLang="ko-KR" dirty="0">
                <a:cs typeface="Times New Roman" panose="02020603050405020304" pitchFamily="18" charset="0"/>
              </a:rPr>
              <a:t>첨부 예정</a:t>
            </a:r>
            <a:r>
              <a:rPr lang="en-US" altLang="ko-KR" dirty="0">
                <a:cs typeface="Times New Roman" panose="02020603050405020304" pitchFamily="18" charset="0"/>
              </a:rPr>
              <a:t>)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5770" y="2255134"/>
            <a:ext cx="5373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cs typeface="Times New Roman" panose="02020603050405020304" pitchFamily="18" charset="0"/>
              </a:rPr>
              <a:t>그 외 피처들은 </a:t>
            </a:r>
            <a:r>
              <a:rPr lang="ko-KR" altLang="en-US" dirty="0" smtClean="0">
                <a:cs typeface="Times New Roman" panose="02020603050405020304" pitchFamily="18" charset="0"/>
              </a:rPr>
              <a:t>한자릿수의 </a:t>
            </a:r>
            <a:r>
              <a:rPr lang="ko-KR" altLang="ko-KR" dirty="0" smtClean="0">
                <a:cs typeface="Times New Roman" panose="02020603050405020304" pitchFamily="18" charset="0"/>
              </a:rPr>
              <a:t>비슷한 </a:t>
            </a:r>
            <a:r>
              <a:rPr lang="ko-KR" altLang="ko-KR" dirty="0">
                <a:cs typeface="Times New Roman" panose="02020603050405020304" pitchFamily="18" charset="0"/>
              </a:rPr>
              <a:t>중요도를 보임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5770" y="2798893"/>
            <a:ext cx="111656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두 개의 피처는 </a:t>
            </a:r>
            <a:r>
              <a:rPr lang="ko-KR" altLang="en-US" dirty="0"/>
              <a:t>변수중요도가 </a:t>
            </a:r>
            <a:r>
              <a:rPr lang="en-US" altLang="ko-KR" dirty="0"/>
              <a:t>10%</a:t>
            </a:r>
            <a:r>
              <a:rPr lang="ko-KR" altLang="en-US" dirty="0"/>
              <a:t>까지 </a:t>
            </a:r>
            <a:r>
              <a:rPr lang="ko-KR" altLang="en-US" dirty="0" smtClean="0"/>
              <a:t>상승</a:t>
            </a:r>
            <a:endParaRPr lang="en-US" altLang="ko-KR" dirty="0" smtClean="0"/>
          </a:p>
          <a:p>
            <a:r>
              <a:rPr lang="ko-KR" altLang="en-US" dirty="0" smtClean="0"/>
              <a:t>특정상황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물가지수가 </a:t>
            </a:r>
            <a:r>
              <a:rPr lang="ko-KR" altLang="en-US" dirty="0"/>
              <a:t>높고</a:t>
            </a:r>
            <a:r>
              <a:rPr lang="en-US" altLang="ko-KR" dirty="0"/>
              <a:t>, 8</a:t>
            </a:r>
            <a:r>
              <a:rPr lang="ko-KR" altLang="en-US" dirty="0"/>
              <a:t>월이고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ko-KR" altLang="en-US" dirty="0"/>
              <a:t>피처간의 연관관계가 높기 때문에 유의미하다 </a:t>
            </a:r>
            <a:r>
              <a:rPr lang="ko-KR" altLang="en-US" dirty="0" smtClean="0"/>
              <a:t>판단</a:t>
            </a:r>
            <a:endParaRPr lang="en-US" altLang="ko-KR" dirty="0" smtClean="0"/>
          </a:p>
          <a:p>
            <a:r>
              <a:rPr lang="en-US" altLang="ko-KR" dirty="0" smtClean="0"/>
              <a:t>=</a:t>
            </a:r>
            <a:r>
              <a:rPr lang="ko-KR" altLang="en-US" dirty="0" smtClean="0"/>
              <a:t>더미변수의 </a:t>
            </a:r>
            <a:r>
              <a:rPr lang="ko-KR" altLang="en-US" dirty="0"/>
              <a:t>설명력이 낮지 않다고 판단하여 피처를 제거하지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err="1"/>
              <a:t>조장님의</a:t>
            </a:r>
            <a:r>
              <a:rPr lang="ko-KR" altLang="en-US" dirty="0"/>
              <a:t> 변수중요도 분석 추가</a:t>
            </a:r>
          </a:p>
        </p:txBody>
      </p:sp>
    </p:spTree>
    <p:extLst>
      <p:ext uri="{BB962C8B-B14F-4D97-AF65-F5344CB8AC3E}">
        <p14:creationId xmlns:p14="http://schemas.microsoft.com/office/powerpoint/2010/main" val="321952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 txBox="1">
            <a:spLocks/>
          </p:cNvSpPr>
          <p:nvPr/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70" y="798284"/>
            <a:ext cx="80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예측 정확도 및 성능 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5770" y="1642795"/>
            <a:ext cx="10285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학습된 </a:t>
            </a:r>
            <a:r>
              <a:rPr lang="ko-KR" altLang="en-US" dirty="0"/>
              <a:t>모델의 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설명력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Training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R square(</a:t>
            </a:r>
            <a:r>
              <a:rPr lang="ko-KR" altLang="en-US" dirty="0" smtClean="0"/>
              <a:t>결정계수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0.95, test </a:t>
            </a:r>
            <a:r>
              <a:rPr lang="en-US" altLang="ko-KR" dirty="0" smtClean="0"/>
              <a:t>R square</a:t>
            </a:r>
            <a:r>
              <a:rPr lang="ko-KR" altLang="en-US" dirty="0" smtClean="0"/>
              <a:t> </a:t>
            </a:r>
            <a:r>
              <a:rPr lang="en-US" altLang="ko-KR" dirty="0" smtClean="0"/>
              <a:t>0.9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5770" y="2681585"/>
            <a:ext cx="11474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K-fold </a:t>
            </a:r>
            <a:r>
              <a:rPr lang="ko-KR" altLang="en-US" dirty="0" smtClean="0"/>
              <a:t>교차검증 </a:t>
            </a:r>
            <a:r>
              <a:rPr lang="en-US" altLang="ko-KR" dirty="0" smtClean="0"/>
              <a:t>(k=10)</a:t>
            </a:r>
          </a:p>
          <a:p>
            <a:r>
              <a:rPr lang="ko-KR" altLang="en-US" dirty="0" err="1" smtClean="0"/>
              <a:t>오버피팅</a:t>
            </a:r>
            <a:r>
              <a:rPr lang="ko-KR" altLang="en-US" dirty="0" smtClean="0"/>
              <a:t> </a:t>
            </a:r>
            <a:r>
              <a:rPr lang="ko-KR" altLang="en-US" dirty="0"/>
              <a:t>확인을 </a:t>
            </a:r>
            <a:r>
              <a:rPr lang="ko-KR" altLang="en-US" dirty="0" smtClean="0"/>
              <a:t>위해 교차검증 진행</a:t>
            </a:r>
            <a:r>
              <a:rPr lang="en-US" altLang="ko-KR" dirty="0" smtClean="0"/>
              <a:t>: </a:t>
            </a:r>
            <a:r>
              <a:rPr lang="ko-KR" altLang="en-US" dirty="0"/>
              <a:t>평균 </a:t>
            </a:r>
            <a:r>
              <a:rPr lang="en-US" altLang="ko-KR" dirty="0"/>
              <a:t>90%(</a:t>
            </a:r>
            <a:r>
              <a:rPr lang="ko-KR" altLang="en-US" dirty="0"/>
              <a:t>최소 </a:t>
            </a:r>
            <a:r>
              <a:rPr lang="en-US" altLang="ko-KR" dirty="0" smtClean="0"/>
              <a:t>86%~</a:t>
            </a:r>
            <a:r>
              <a:rPr lang="ko-KR" altLang="en-US" dirty="0"/>
              <a:t>최대 </a:t>
            </a:r>
            <a:r>
              <a:rPr lang="en-US" altLang="ko-KR" dirty="0" smtClean="0"/>
              <a:t>94%)</a:t>
            </a:r>
            <a:r>
              <a:rPr lang="ko-KR" altLang="en-US" dirty="0"/>
              <a:t>의 </a:t>
            </a:r>
            <a:r>
              <a:rPr lang="ko-KR" altLang="en-US" dirty="0" smtClean="0"/>
              <a:t>결과가 </a:t>
            </a:r>
            <a:r>
              <a:rPr lang="ko-KR" altLang="en-US" dirty="0"/>
              <a:t>나와 </a:t>
            </a:r>
            <a:endParaRPr lang="en-US" altLang="ko-KR" dirty="0" smtClean="0"/>
          </a:p>
          <a:p>
            <a:r>
              <a:rPr lang="ko-KR" altLang="en-US" dirty="0" err="1" smtClean="0"/>
              <a:t>오버피팅의</a:t>
            </a:r>
            <a:r>
              <a:rPr lang="ko-KR" altLang="en-US" dirty="0" smtClean="0"/>
              <a:t> </a:t>
            </a:r>
            <a:r>
              <a:rPr lang="ko-KR" altLang="en-US" dirty="0"/>
              <a:t>가능성은 낮은 것으로 판단</a:t>
            </a:r>
          </a:p>
        </p:txBody>
      </p:sp>
    </p:spTree>
    <p:extLst>
      <p:ext uri="{BB962C8B-B14F-4D97-AF65-F5344CB8AC3E}">
        <p14:creationId xmlns:p14="http://schemas.microsoft.com/office/powerpoint/2010/main" val="49420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5FE205-4205-4A2B-873E-3F53DB1FEA4A}"/>
              </a:ext>
            </a:extLst>
          </p:cNvPr>
          <p:cNvSpPr txBox="1">
            <a:spLocks/>
          </p:cNvSpPr>
          <p:nvPr/>
        </p:nvSpPr>
        <p:spPr>
          <a:xfrm>
            <a:off x="228600" y="149563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챗봇</a:t>
            </a:r>
            <a:r>
              <a:rPr lang="ko-KR" altLang="en-US" sz="1800" dirty="0"/>
              <a:t> 소개 및 시연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84813339-F75B-4A9C-B304-147B61B4C384}"/>
              </a:ext>
            </a:extLst>
          </p:cNvPr>
          <p:cNvSpPr txBox="1">
            <a:spLocks/>
          </p:cNvSpPr>
          <p:nvPr/>
        </p:nvSpPr>
        <p:spPr>
          <a:xfrm>
            <a:off x="228600" y="1908810"/>
            <a:ext cx="11571514" cy="45834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챗봇</a:t>
            </a:r>
            <a:r>
              <a:rPr lang="ko-KR" altLang="en-US" sz="1800" dirty="0"/>
              <a:t> 선택 </a:t>
            </a:r>
            <a:r>
              <a:rPr lang="ko-KR" altLang="en-US" sz="1800" dirty="0" smtClean="0"/>
              <a:t>이유 </a:t>
            </a:r>
            <a:r>
              <a:rPr lang="en-US" altLang="ko-KR" sz="1800" dirty="0"/>
              <a:t>: </a:t>
            </a:r>
            <a:r>
              <a:rPr lang="ko-KR" altLang="en-US" sz="1800" dirty="0"/>
              <a:t>쉬운 이용방법 </a:t>
            </a:r>
            <a:r>
              <a:rPr lang="en-US" altLang="ko-KR" sz="1800" dirty="0"/>
              <a:t>, </a:t>
            </a:r>
            <a:r>
              <a:rPr lang="ko-KR" altLang="en-US" sz="1800" dirty="0"/>
              <a:t>중고나라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서비스 도입 </a:t>
            </a:r>
            <a:r>
              <a:rPr lang="ko-KR" altLang="en-US" sz="1800" dirty="0" smtClean="0"/>
              <a:t>추세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아키텍처 삽입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/>
              <a:t>챗봇</a:t>
            </a:r>
            <a:r>
              <a:rPr lang="ko-KR" altLang="en-US" sz="1800" dirty="0"/>
              <a:t> 캐릭터 소개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이름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얼마고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서비스 채널</a:t>
            </a:r>
            <a:r>
              <a:rPr lang="en-US" altLang="ko-KR" sz="1800" dirty="0"/>
              <a:t>: </a:t>
            </a:r>
            <a:r>
              <a:rPr lang="ko-KR" altLang="en-US" sz="1800" dirty="0"/>
              <a:t>카카오톡 </a:t>
            </a:r>
            <a:r>
              <a:rPr lang="en-US" altLang="ko-KR" sz="1800" dirty="0"/>
              <a:t>/ </a:t>
            </a:r>
            <a:r>
              <a:rPr lang="ko-KR" altLang="en-US" sz="1800" dirty="0"/>
              <a:t>서비스 제공 범위 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10060" y="780365"/>
            <a:ext cx="803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예측 모델을 </a:t>
            </a:r>
            <a:r>
              <a:rPr lang="ko-KR" altLang="en-US" dirty="0" err="1" smtClean="0"/>
              <a:t>챗봇으로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8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17645E-B64A-4630-A107-85C165B45F41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C4D482B-59B3-4C75-A076-EDE62FD583A5}"/>
              </a:ext>
            </a:extLst>
          </p:cNvPr>
          <p:cNvSpPr txBox="1"/>
          <p:nvPr/>
        </p:nvSpPr>
        <p:spPr>
          <a:xfrm>
            <a:off x="228600" y="676619"/>
            <a:ext cx="11803743" cy="3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</a:t>
            </a:r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5A36A16F-644D-4E04-9FB5-00B7EB92A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66950"/>
              </p:ext>
            </p:extLst>
          </p:nvPr>
        </p:nvGraphicFramePr>
        <p:xfrm>
          <a:off x="415237" y="1344949"/>
          <a:ext cx="11188098" cy="529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4049">
                  <a:extLst>
                    <a:ext uri="{9D8B030D-6E8A-4147-A177-3AD203B41FA5}">
                      <a16:colId xmlns="" xmlns:a16="http://schemas.microsoft.com/office/drawing/2014/main" val="2238123874"/>
                    </a:ext>
                  </a:extLst>
                </a:gridCol>
                <a:gridCol w="5594049">
                  <a:extLst>
                    <a:ext uri="{9D8B030D-6E8A-4147-A177-3AD203B41FA5}">
                      <a16:colId xmlns="" xmlns:a16="http://schemas.microsoft.com/office/drawing/2014/main" val="881802382"/>
                    </a:ext>
                  </a:extLst>
                </a:gridCol>
              </a:tblGrid>
              <a:tr h="2439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C2C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거래 시의 적정 가격 제안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구매시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모델별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적정가격 </a:t>
                      </a:r>
                      <a:r>
                        <a:rPr lang="ko-KR" altLang="en-US" dirty="0"/>
                        <a:t>안내로 사기 매물 판단 기준 제시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판매시</a:t>
                      </a:r>
                      <a:r>
                        <a:rPr lang="ko-KR" altLang="en-US" dirty="0"/>
                        <a:t> 시세 파악의 번거로움 최소화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도매상에서 반영하지 않은 </a:t>
                      </a:r>
                      <a:r>
                        <a:rPr lang="ko-KR" altLang="en-US" dirty="0" smtClean="0"/>
                        <a:t>변수를 </a:t>
                      </a:r>
                      <a:r>
                        <a:rPr lang="ko-KR" altLang="en-US" dirty="0"/>
                        <a:t>예측에 반영하여 예측 알고리즘 정교화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판매자의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흠결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오기입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또는 허위 기재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로 인한 예측정확도 하락 가능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2015</a:t>
                      </a:r>
                      <a:r>
                        <a:rPr lang="ko-KR" altLang="en-US" dirty="0"/>
                        <a:t>년 이전 출시된 </a:t>
                      </a:r>
                      <a:r>
                        <a:rPr lang="ko-KR" altLang="en-US" dirty="0" smtClean="0"/>
                        <a:t>핸드폰 </a:t>
                      </a:r>
                      <a:r>
                        <a:rPr lang="ko-KR" altLang="en-US" dirty="0"/>
                        <a:t>정보 </a:t>
                      </a:r>
                      <a:r>
                        <a:rPr lang="ko-KR" altLang="en-US" dirty="0" err="1"/>
                        <a:t>미반영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7010219"/>
                  </a:ext>
                </a:extLst>
              </a:tr>
              <a:tr h="27301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기회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휴대폰 기기 값 부담으로 인한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관심 향상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연내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요금 할인 </a:t>
                      </a:r>
                      <a:r>
                        <a:rPr lang="en-US" altLang="ko-KR" dirty="0"/>
                        <a:t>20%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25%</a:t>
                      </a:r>
                      <a:r>
                        <a:rPr lang="ko-KR" altLang="en-US" dirty="0"/>
                        <a:t>로 상승 예정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이에 따른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수요 증가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중고나라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서비스 도입으로 안전거래 실시 예정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가격 예측 서비스 연동 가능성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위기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첨단 기술을 반영한 신형 스마트폰의 지속적인 발매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중저가 모델 출시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8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F9E3BAE-5355-47EA-9E16-C27601B73366}"/>
              </a:ext>
            </a:extLst>
          </p:cNvPr>
          <p:cNvSpPr txBox="1"/>
          <p:nvPr/>
        </p:nvSpPr>
        <p:spPr>
          <a:xfrm>
            <a:off x="414338" y="826168"/>
            <a:ext cx="10829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중고나라 </a:t>
            </a:r>
            <a:r>
              <a:rPr lang="ko-KR" altLang="en-US" sz="2000" dirty="0" err="1"/>
              <a:t>챗봇으로</a:t>
            </a:r>
            <a:r>
              <a:rPr lang="ko-KR" altLang="en-US" sz="2000" dirty="0"/>
              <a:t> 상품 검색 및 안전거래 서비스 고도화 중</a:t>
            </a:r>
            <a:endParaRPr lang="en-US" altLang="ko-KR" sz="2000" dirty="0"/>
          </a:p>
          <a:p>
            <a:r>
              <a:rPr lang="en-US" altLang="ko-KR" sz="2400" b="1" dirty="0"/>
              <a:t>    :</a:t>
            </a:r>
            <a:r>
              <a:rPr lang="ko-KR" altLang="en-US" sz="2400" b="1" dirty="0"/>
              <a:t>향후 적정가격 제안 서비스를 타 카테고리까지 확장 적용함으로써 중고나라 이용 편의성 향상</a:t>
            </a:r>
            <a:endParaRPr lang="en-US" altLang="ko-KR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A5E6786-F9B4-438C-9E43-086ABCE6E9FE}"/>
              </a:ext>
            </a:extLst>
          </p:cNvPr>
          <p:cNvSpPr/>
          <p:nvPr/>
        </p:nvSpPr>
        <p:spPr>
          <a:xfrm>
            <a:off x="414338" y="366968"/>
            <a:ext cx="25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향후 적용 </a:t>
            </a:r>
            <a:r>
              <a:rPr lang="en-US" altLang="ko-KR" dirty="0"/>
              <a:t>or </a:t>
            </a:r>
            <a:r>
              <a:rPr lang="ko-KR" altLang="en-US" dirty="0"/>
              <a:t>발전 방향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45315098"/>
              </p:ext>
            </p:extLst>
          </p:nvPr>
        </p:nvGraphicFramePr>
        <p:xfrm>
          <a:off x="676002" y="1841804"/>
          <a:ext cx="10306595" cy="4531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타원 2"/>
          <p:cNvSpPr/>
          <p:nvPr/>
        </p:nvSpPr>
        <p:spPr>
          <a:xfrm>
            <a:off x="8435340" y="1751936"/>
            <a:ext cx="3120390" cy="5026624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rgbClr val="FF6600"/>
              </a:solidFill>
            </a:endParaRPr>
          </a:p>
          <a:p>
            <a:pPr algn="ctr"/>
            <a:endParaRPr lang="en-US" altLang="ko-KR" b="1" dirty="0">
              <a:solidFill>
                <a:srgbClr val="FF6600"/>
              </a:solidFill>
            </a:endParaRPr>
          </a:p>
          <a:p>
            <a:pPr algn="ctr"/>
            <a:endParaRPr lang="en-US" altLang="ko-KR" b="1" dirty="0" smtClean="0">
              <a:solidFill>
                <a:srgbClr val="FF6600"/>
              </a:solidFill>
            </a:endParaRPr>
          </a:p>
          <a:p>
            <a:pPr algn="ctr"/>
            <a:endParaRPr lang="en-US" altLang="ko-KR" b="1" dirty="0">
              <a:solidFill>
                <a:srgbClr val="FF6600"/>
              </a:solidFill>
            </a:endParaRPr>
          </a:p>
          <a:p>
            <a:pPr algn="ctr"/>
            <a:endParaRPr lang="en-US" altLang="ko-KR" b="1" dirty="0" smtClean="0">
              <a:solidFill>
                <a:srgbClr val="FF6600"/>
              </a:solidFill>
            </a:endParaRPr>
          </a:p>
          <a:p>
            <a:pPr algn="ctr"/>
            <a:endParaRPr lang="en-US" altLang="ko-KR" b="1" dirty="0">
              <a:solidFill>
                <a:srgbClr val="FF6600"/>
              </a:solidFill>
            </a:endParaRPr>
          </a:p>
          <a:p>
            <a:pPr algn="ctr"/>
            <a:endParaRPr lang="en-US" altLang="ko-KR" b="1" dirty="0" smtClean="0">
              <a:solidFill>
                <a:srgbClr val="FF6600"/>
              </a:solidFill>
            </a:endParaRPr>
          </a:p>
          <a:p>
            <a:pPr algn="ctr"/>
            <a:endParaRPr lang="en-US" altLang="ko-KR" b="1" dirty="0">
              <a:solidFill>
                <a:srgbClr val="FF6600"/>
              </a:solidFill>
            </a:endParaRPr>
          </a:p>
          <a:p>
            <a:pPr algn="ctr"/>
            <a:endParaRPr lang="en-US" altLang="ko-KR" b="1" dirty="0" smtClean="0">
              <a:solidFill>
                <a:srgbClr val="FF6600"/>
              </a:solidFill>
            </a:endParaRPr>
          </a:p>
          <a:p>
            <a:pPr algn="ctr"/>
            <a:endParaRPr lang="en-US" altLang="ko-KR" b="1" dirty="0">
              <a:solidFill>
                <a:srgbClr val="FF6600"/>
              </a:solidFill>
            </a:endParaRPr>
          </a:p>
          <a:p>
            <a:pPr algn="ctr"/>
            <a:endParaRPr lang="en-US" altLang="ko-KR" b="1" dirty="0" smtClean="0">
              <a:solidFill>
                <a:srgbClr val="FF6600"/>
              </a:solidFill>
            </a:endParaRPr>
          </a:p>
          <a:p>
            <a:pPr algn="ctr"/>
            <a:endParaRPr lang="en-US" altLang="ko-KR" b="1" dirty="0">
              <a:solidFill>
                <a:srgbClr val="FF6600"/>
              </a:solidFill>
            </a:endParaRPr>
          </a:p>
          <a:p>
            <a:pPr algn="ctr"/>
            <a:endParaRPr lang="en-US" altLang="ko-KR" b="1" dirty="0" smtClean="0">
              <a:solidFill>
                <a:srgbClr val="FF6600"/>
              </a:solidFill>
            </a:endParaRPr>
          </a:p>
          <a:p>
            <a:pPr algn="ctr"/>
            <a:endParaRPr lang="en-US" altLang="ko-KR" b="1" dirty="0" smtClean="0">
              <a:solidFill>
                <a:srgbClr val="FF66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6600"/>
                </a:solidFill>
              </a:rPr>
              <a:t>공공의 이익 증대 강조</a:t>
            </a:r>
            <a:endParaRPr lang="ko-KR" alt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F3197CB-508D-4017-A4A1-AE794DABAC8F}"/>
              </a:ext>
            </a:extLst>
          </p:cNvPr>
          <p:cNvSpPr txBox="1">
            <a:spLocks/>
          </p:cNvSpPr>
          <p:nvPr/>
        </p:nvSpPr>
        <p:spPr>
          <a:xfrm>
            <a:off x="414338" y="759176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한계점 및 개선사항</a:t>
            </a:r>
            <a:endParaRPr lang="ko-KR" alt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818707" y="1339702"/>
            <a:ext cx="10905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분석 측면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양 부족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카테고리 데이터를 직접 구축하는 것의 한계점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휴대폰 모델을 반영하지 못한 아쉬움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텍스트 감성분석에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신경망 알고리즘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적용해보지 못한 아쉬움 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가격의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예측을 하지 못한 아쉬움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서비스 측면의 개선사항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다양한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시각화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삽입하여 사용자 편의성 향상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도매업자들이 제시하는 매입가격과의 비교 부재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59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0214" y="818707"/>
            <a:ext cx="9462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매니지먼트 </a:t>
            </a:r>
            <a:r>
              <a:rPr lang="ko-KR" altLang="en-US" dirty="0" err="1" smtClean="0"/>
              <a:t>아키텍쳐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프로젝트 매니지먼트 툴</a:t>
            </a:r>
            <a:endParaRPr lang="en-US" altLang="ko-KR" dirty="0" smtClean="0"/>
          </a:p>
          <a:p>
            <a:r>
              <a:rPr lang="ko-KR" altLang="en-US" dirty="0" smtClean="0"/>
              <a:t>일정공유 시트</a:t>
            </a:r>
            <a:endParaRPr lang="en-US" altLang="ko-KR" dirty="0" smtClean="0"/>
          </a:p>
          <a:p>
            <a:r>
              <a:rPr lang="ko-KR" altLang="en-US" dirty="0" smtClean="0"/>
              <a:t>자료 공유 드라이브</a:t>
            </a:r>
            <a:endParaRPr lang="en-US" altLang="ko-KR" dirty="0" smtClean="0"/>
          </a:p>
          <a:p>
            <a:r>
              <a:rPr lang="ko-KR" altLang="en-US" dirty="0" smtClean="0"/>
              <a:t>코드공유 </a:t>
            </a:r>
            <a:r>
              <a:rPr lang="ko-KR" altLang="en-US" dirty="0" err="1" smtClean="0"/>
              <a:t>레퍼지토리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853EE3-6DDD-43FA-8B72-074DCF7B3509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참고자료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4B682E35-BA89-4EE3-B038-94ED16787350}"/>
              </a:ext>
            </a:extLst>
          </p:cNvPr>
          <p:cNvSpPr txBox="1">
            <a:spLocks/>
          </p:cNvSpPr>
          <p:nvPr/>
        </p:nvSpPr>
        <p:spPr>
          <a:xfrm>
            <a:off x="347350" y="904133"/>
            <a:ext cx="11492345" cy="55797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ko-KR" altLang="en-US" sz="1800" dirty="0"/>
              <a:t>중고 휴대전화의 소비자문제 및 개선방안</a:t>
            </a:r>
            <a:r>
              <a:rPr lang="en-US" altLang="ko-KR" sz="1800" dirty="0"/>
              <a:t>, </a:t>
            </a:r>
            <a:r>
              <a:rPr lang="ko-KR" altLang="en-US" sz="1800" dirty="0"/>
              <a:t>한국소비자원 시장조사국 서비스조사팀</a:t>
            </a:r>
            <a:r>
              <a:rPr lang="en-US" altLang="ko-KR" sz="1800" dirty="0"/>
              <a:t>, 2015.07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 smtClean="0"/>
              <a:t>'1</a:t>
            </a:r>
            <a:r>
              <a:rPr lang="ko-KR" altLang="en-US" sz="1800" dirty="0"/>
              <a:t>조 지하경제</a:t>
            </a:r>
            <a:r>
              <a:rPr lang="en-US" altLang="ko-KR" sz="1800" dirty="0"/>
              <a:t>'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유통 세계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동아닷컴</a:t>
            </a:r>
            <a:r>
              <a:rPr lang="en-US" altLang="ko-KR" sz="1800" dirty="0"/>
              <a:t>, 2015.07.21, </a:t>
            </a:r>
            <a:r>
              <a:rPr lang="en-US" altLang="ko-KR" sz="1800" dirty="0" smtClean="0"/>
              <a:t>http</a:t>
            </a:r>
            <a:r>
              <a:rPr lang="en-US" altLang="ko-KR" sz="1800" dirty="0"/>
              <a:t>://news.donga.com/3/all/20150721/72615882/1 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 err="1" smtClean="0"/>
              <a:t>중고폰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확산일로 </a:t>
            </a:r>
            <a:r>
              <a:rPr lang="en-US" altLang="ko-KR" sz="1800" dirty="0" smtClean="0"/>
              <a:t>‘SKT </a:t>
            </a:r>
            <a:r>
              <a:rPr lang="ko-KR" altLang="en-US" sz="1800" dirty="0"/>
              <a:t>개통 고객 열에 하나는 </a:t>
            </a:r>
            <a:r>
              <a:rPr lang="ko-KR" altLang="en-US" sz="1800" dirty="0" err="1" smtClean="0"/>
              <a:t>중고폰</a:t>
            </a:r>
            <a:r>
              <a:rPr lang="en-US" altLang="ko-KR" sz="1800" dirty="0" smtClean="0"/>
              <a:t>’, </a:t>
            </a:r>
            <a:r>
              <a:rPr lang="ko-KR" altLang="en-US" sz="1800" dirty="0"/>
              <a:t>전자신문</a:t>
            </a:r>
            <a:r>
              <a:rPr lang="en-US" altLang="ko-KR" sz="1800" dirty="0"/>
              <a:t>, 2016.06.07, </a:t>
            </a:r>
            <a:r>
              <a:rPr lang="en-US" altLang="ko-KR" sz="1800" dirty="0">
                <a:hlinkClick r:id="rId2"/>
              </a:rPr>
              <a:t>http://</a:t>
            </a:r>
            <a:r>
              <a:rPr lang="en-US" altLang="ko-KR" sz="1800" dirty="0" smtClean="0">
                <a:hlinkClick r:id="rId2"/>
              </a:rPr>
              <a:t>www.etnews.com/20160607000323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 err="1" smtClean="0"/>
              <a:t>중고폰</a:t>
            </a:r>
            <a:r>
              <a:rPr lang="ko-KR" altLang="en-US" sz="1800" dirty="0" smtClean="0"/>
              <a:t> 시장 소비자 조사 현황</a:t>
            </a:r>
            <a:r>
              <a:rPr lang="en-US" altLang="ko-KR" sz="1800" dirty="0" smtClean="0"/>
              <a:t>, SK C&amp;C </a:t>
            </a:r>
            <a:r>
              <a:rPr lang="ko-KR" altLang="en-US" sz="1800" dirty="0" err="1" smtClean="0"/>
              <a:t>블로그</a:t>
            </a:r>
            <a:r>
              <a:rPr lang="en-US" altLang="ko-KR" sz="1800" dirty="0"/>
              <a:t>, 2014.07.29, </a:t>
            </a:r>
            <a:r>
              <a:rPr lang="en-US" altLang="ko-KR" sz="1800" dirty="0">
                <a:hlinkClick r:id="rId3"/>
              </a:rPr>
              <a:t>http://</a:t>
            </a:r>
            <a:r>
              <a:rPr lang="en-US" altLang="ko-KR" sz="1800" dirty="0" smtClean="0">
                <a:hlinkClick r:id="rId3"/>
              </a:rPr>
              <a:t>skccblog.tistory.com/1878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837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F9A91-40AA-43FE-A14C-A5176ED1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팀소개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9D6A09-8A56-49B6-BCA2-237217CB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SCOOP</a:t>
            </a:r>
            <a:r>
              <a:rPr lang="ko-KR" altLang="en-US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 </a:t>
            </a:r>
            <a:endParaRPr lang="en-US" altLang="ko-KR" sz="1800" dirty="0"/>
          </a:p>
          <a:p>
            <a:r>
              <a:rPr lang="ko-KR" altLang="en-US" sz="1800" dirty="0"/>
              <a:t>개별 담당 업무 소개 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개인 프로필 사진 추가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51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hape 1065"/>
          <p:cNvSpPr>
            <a:spLocks noChangeArrowheads="1"/>
          </p:cNvSpPr>
          <p:nvPr/>
        </p:nvSpPr>
        <p:spPr bwMode="auto">
          <a:xfrm>
            <a:off x="1357313" y="3075962"/>
            <a:ext cx="1731169" cy="1731169"/>
          </a:xfrm>
          <a:prstGeom prst="ellipse">
            <a:avLst/>
          </a:prstGeom>
          <a:noFill/>
          <a:ln w="25400">
            <a:solidFill>
              <a:srgbClr val="DAD9D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 anchor="ctr"/>
          <a:lstStyle/>
          <a:p>
            <a:pPr algn="ctr" eaLnBrk="1"/>
            <a:endParaRPr lang="ko-KR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59" name="Shape 1066"/>
          <p:cNvSpPr>
            <a:spLocks/>
          </p:cNvSpPr>
          <p:nvPr/>
        </p:nvSpPr>
        <p:spPr bwMode="auto">
          <a:xfrm>
            <a:off x="1358900" y="3075962"/>
            <a:ext cx="1729582" cy="1731169"/>
          </a:xfrm>
          <a:custGeom>
            <a:avLst/>
            <a:gdLst>
              <a:gd name="T0" fmla="*/ 1730069 w 21600"/>
              <a:gd name="T1" fmla="*/ 1731377 h 21600"/>
              <a:gd name="T2" fmla="*/ 1730069 w 21600"/>
              <a:gd name="T3" fmla="*/ 1731377 h 21600"/>
              <a:gd name="T4" fmla="*/ 1730069 w 21600"/>
              <a:gd name="T5" fmla="*/ 1731377 h 21600"/>
              <a:gd name="T6" fmla="*/ 1730069 w 21600"/>
              <a:gd name="T7" fmla="*/ 1731377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792" y="0"/>
                </a:moveTo>
                <a:cubicBezTo>
                  <a:pt x="16761" y="0"/>
                  <a:pt x="21600" y="4835"/>
                  <a:pt x="21600" y="10800"/>
                </a:cubicBezTo>
                <a:cubicBezTo>
                  <a:pt x="21600" y="16765"/>
                  <a:pt x="16761" y="21600"/>
                  <a:pt x="10792" y="21600"/>
                </a:cubicBezTo>
                <a:cubicBezTo>
                  <a:pt x="5053" y="21600"/>
                  <a:pt x="315" y="17119"/>
                  <a:pt x="0" y="11393"/>
                </a:cubicBezTo>
              </a:path>
            </a:pathLst>
          </a:custGeom>
          <a:noFill/>
          <a:ln w="101600">
            <a:solidFill>
              <a:srgbClr val="3C3D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60" name="Shape 1067"/>
          <p:cNvSpPr>
            <a:spLocks noChangeArrowheads="1"/>
          </p:cNvSpPr>
          <p:nvPr/>
        </p:nvSpPr>
        <p:spPr bwMode="auto">
          <a:xfrm>
            <a:off x="6520657" y="3075962"/>
            <a:ext cx="1731169" cy="1731169"/>
          </a:xfrm>
          <a:prstGeom prst="ellipse">
            <a:avLst/>
          </a:prstGeom>
          <a:noFill/>
          <a:ln w="12700">
            <a:solidFill>
              <a:srgbClr val="DAD9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 anchor="ctr"/>
          <a:lstStyle>
            <a:lvl1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defTabSz="457200"/>
            <a:endParaRPr lang="ko-KR" altLang="ko-KR" sz="45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Roboto"/>
              <a:sym typeface="Roboto"/>
            </a:endParaRPr>
          </a:p>
        </p:txBody>
      </p:sp>
      <p:sp>
        <p:nvSpPr>
          <p:cNvPr id="121862" name="Shape 1069"/>
          <p:cNvSpPr>
            <a:spLocks noChangeArrowheads="1"/>
          </p:cNvSpPr>
          <p:nvPr/>
        </p:nvSpPr>
        <p:spPr bwMode="auto">
          <a:xfrm>
            <a:off x="3938588" y="3075962"/>
            <a:ext cx="1731963" cy="1731169"/>
          </a:xfrm>
          <a:prstGeom prst="ellipse">
            <a:avLst/>
          </a:prstGeom>
          <a:noFill/>
          <a:ln w="12700">
            <a:solidFill>
              <a:srgbClr val="DAD9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 anchor="ctr"/>
          <a:lstStyle>
            <a:lvl1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defTabSz="457200"/>
            <a:endParaRPr lang="ko-KR" altLang="ko-KR" sz="45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Roboto"/>
              <a:sym typeface="Roboto"/>
            </a:endParaRPr>
          </a:p>
        </p:txBody>
      </p:sp>
      <p:sp>
        <p:nvSpPr>
          <p:cNvPr id="121864" name="Shape 1071"/>
          <p:cNvSpPr>
            <a:spLocks noChangeArrowheads="1"/>
          </p:cNvSpPr>
          <p:nvPr/>
        </p:nvSpPr>
        <p:spPr bwMode="auto">
          <a:xfrm>
            <a:off x="9101932" y="3075962"/>
            <a:ext cx="1731169" cy="1731169"/>
          </a:xfrm>
          <a:prstGeom prst="ellipse">
            <a:avLst/>
          </a:prstGeom>
          <a:noFill/>
          <a:ln w="12700">
            <a:solidFill>
              <a:srgbClr val="DAD9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 anchor="ctr"/>
          <a:lstStyle>
            <a:lvl1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defTabSz="457200"/>
            <a:endParaRPr lang="ko-KR" altLang="ko-KR" sz="450">
              <a:solidFill>
                <a:srgbClr val="59595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Roboto"/>
              <a:sym typeface="Roboto"/>
            </a:endParaRPr>
          </a:p>
        </p:txBody>
      </p:sp>
      <p:sp>
        <p:nvSpPr>
          <p:cNvPr id="1073" name="Shape 1073"/>
          <p:cNvSpPr/>
          <p:nvPr/>
        </p:nvSpPr>
        <p:spPr>
          <a:xfrm>
            <a:off x="1789113" y="3456863"/>
            <a:ext cx="936154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25400" tIns="25400" rIns="25400" bIns="25400" anchor="ctr">
            <a:spAutoFit/>
          </a:bodyPr>
          <a:lstStyle>
            <a:lvl1pPr algn="l" defTabSz="825500">
              <a:defRPr sz="6000" cap="all">
                <a:solidFill>
                  <a:srgbClr val="212123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defRPr/>
            </a:pPr>
            <a:r>
              <a:rPr lang="en-US"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75</a:t>
            </a:r>
            <a:r>
              <a:rPr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</a:p>
        </p:txBody>
      </p:sp>
      <p:sp>
        <p:nvSpPr>
          <p:cNvPr id="1074" name="Shape 1074"/>
          <p:cNvSpPr/>
          <p:nvPr/>
        </p:nvSpPr>
        <p:spPr>
          <a:xfrm>
            <a:off x="4370388" y="3456863"/>
            <a:ext cx="936154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25400" tIns="25400" rIns="25400" bIns="25400" anchor="ctr">
            <a:spAutoFit/>
          </a:bodyPr>
          <a:lstStyle>
            <a:lvl1pPr algn="l" defTabSz="825500">
              <a:defRPr sz="6000" cap="all">
                <a:solidFill>
                  <a:srgbClr val="212123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defRPr/>
            </a:pPr>
            <a:r>
              <a:rPr lang="en-US"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37</a:t>
            </a:r>
            <a:r>
              <a:rPr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</a:p>
        </p:txBody>
      </p:sp>
      <p:sp>
        <p:nvSpPr>
          <p:cNvPr id="1075" name="Shape 1075"/>
          <p:cNvSpPr/>
          <p:nvPr/>
        </p:nvSpPr>
        <p:spPr>
          <a:xfrm>
            <a:off x="6951663" y="3456863"/>
            <a:ext cx="936154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25400" tIns="25400" rIns="25400" bIns="25400" anchor="ctr">
            <a:spAutoFit/>
          </a:bodyPr>
          <a:lstStyle>
            <a:lvl1pPr algn="l" defTabSz="825500">
              <a:defRPr sz="6000" cap="all">
                <a:solidFill>
                  <a:srgbClr val="212123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defRPr/>
            </a:pPr>
            <a:r>
              <a:rPr lang="en-US"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43</a:t>
            </a:r>
            <a:r>
              <a:rPr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</a:p>
        </p:txBody>
      </p:sp>
      <p:sp>
        <p:nvSpPr>
          <p:cNvPr id="1076" name="Shape 1076"/>
          <p:cNvSpPr/>
          <p:nvPr/>
        </p:nvSpPr>
        <p:spPr>
          <a:xfrm>
            <a:off x="9532938" y="3456863"/>
            <a:ext cx="936154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25400" tIns="25400" rIns="25400" bIns="25400" anchor="ctr">
            <a:spAutoFit/>
          </a:bodyPr>
          <a:lstStyle>
            <a:lvl1pPr algn="l" defTabSz="825500">
              <a:defRPr sz="6000" cap="all">
                <a:solidFill>
                  <a:srgbClr val="212123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>
              <a:defRPr/>
            </a:pPr>
            <a:r>
              <a:rPr lang="en-US"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</a:p>
        </p:txBody>
      </p:sp>
      <p:sp>
        <p:nvSpPr>
          <p:cNvPr id="121870" name="Shape 1077"/>
          <p:cNvSpPr>
            <a:spLocks noChangeArrowheads="1"/>
          </p:cNvSpPr>
          <p:nvPr/>
        </p:nvSpPr>
        <p:spPr bwMode="auto">
          <a:xfrm>
            <a:off x="1644650" y="4161549"/>
            <a:ext cx="1156494" cy="25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ko-KR" altLang="en-US" sz="1300" dirty="0">
                <a:solidFill>
                  <a:srgbClr val="21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부담스럽다</a:t>
            </a:r>
            <a:endParaRPr lang="ko-KR" altLang="zh-CN" sz="1300" dirty="0">
              <a:solidFill>
                <a:srgbClr val="21212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21871" name="Shape 1078"/>
          <p:cNvSpPr>
            <a:spLocks noChangeArrowheads="1"/>
          </p:cNvSpPr>
          <p:nvPr/>
        </p:nvSpPr>
        <p:spPr bwMode="auto">
          <a:xfrm>
            <a:off x="4225925" y="4061522"/>
            <a:ext cx="1157288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ko-KR" altLang="en-US" sz="1300" dirty="0">
                <a:solidFill>
                  <a:srgbClr val="21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비싼 단말기 가격</a:t>
            </a:r>
            <a:endParaRPr lang="ko-KR" altLang="zh-CN" sz="1300" dirty="0">
              <a:solidFill>
                <a:srgbClr val="21212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21872" name="Shape 1079"/>
          <p:cNvSpPr>
            <a:spLocks noChangeArrowheads="1"/>
          </p:cNvSpPr>
          <p:nvPr/>
        </p:nvSpPr>
        <p:spPr bwMode="auto">
          <a:xfrm>
            <a:off x="6807994" y="4061522"/>
            <a:ext cx="1156494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ko-KR" altLang="en-US" sz="1300" dirty="0" err="1">
                <a:solidFill>
                  <a:srgbClr val="21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신규폰</a:t>
            </a:r>
            <a:endParaRPr lang="en-US" altLang="ko-KR" sz="1300" dirty="0">
              <a:solidFill>
                <a:srgbClr val="21212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  <a:p>
            <a:pPr eaLnBrk="1"/>
            <a:r>
              <a:rPr lang="ko-KR" altLang="en-US" sz="1300" dirty="0">
                <a:solidFill>
                  <a:srgbClr val="21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구입비용 부담</a:t>
            </a:r>
            <a:endParaRPr lang="ko-KR" altLang="zh-CN" sz="1300" dirty="0">
              <a:solidFill>
                <a:srgbClr val="21212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21877" name="Shape 1084"/>
          <p:cNvSpPr>
            <a:spLocks noChangeArrowheads="1"/>
          </p:cNvSpPr>
          <p:nvPr/>
        </p:nvSpPr>
        <p:spPr bwMode="auto">
          <a:xfrm>
            <a:off x="1624212" y="2088381"/>
            <a:ext cx="1098058" cy="5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eaLnBrk="1"/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가계통신비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  <a:p>
            <a:pPr algn="ctr" eaLnBrk="1"/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부담스럽나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</p:txBody>
      </p:sp>
      <p:sp>
        <p:nvSpPr>
          <p:cNvPr id="121878" name="Shape 1085"/>
          <p:cNvSpPr>
            <a:spLocks noChangeShapeType="1"/>
          </p:cNvSpPr>
          <p:nvPr/>
        </p:nvSpPr>
        <p:spPr bwMode="auto">
          <a:xfrm>
            <a:off x="1925192" y="2801189"/>
            <a:ext cx="515144" cy="0"/>
          </a:xfrm>
          <a:prstGeom prst="line">
            <a:avLst/>
          </a:prstGeom>
          <a:noFill/>
          <a:ln w="12700">
            <a:solidFill>
              <a:srgbClr val="3C3D4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80" name="Shape 1087"/>
          <p:cNvSpPr>
            <a:spLocks noChangeArrowheads="1"/>
          </p:cNvSpPr>
          <p:nvPr/>
        </p:nvSpPr>
        <p:spPr bwMode="auto">
          <a:xfrm>
            <a:off x="3970242" y="2088381"/>
            <a:ext cx="1569341" cy="5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eaLnBrk="1"/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가계 통신비가 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  <a:p>
            <a:pPr algn="ctr" eaLnBrk="1"/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부담스러운 이유</a:t>
            </a:r>
            <a:endParaRPr lang="ko-KR" altLang="zh-CN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</p:txBody>
      </p:sp>
      <p:sp>
        <p:nvSpPr>
          <p:cNvPr id="121881" name="Shape 1088"/>
          <p:cNvSpPr>
            <a:spLocks noChangeShapeType="1"/>
          </p:cNvSpPr>
          <p:nvPr/>
        </p:nvSpPr>
        <p:spPr bwMode="auto">
          <a:xfrm>
            <a:off x="4506467" y="2801189"/>
            <a:ext cx="465138" cy="0"/>
          </a:xfrm>
          <a:prstGeom prst="line">
            <a:avLst/>
          </a:prstGeom>
          <a:noFill/>
          <a:ln w="12700">
            <a:solidFill>
              <a:srgbClr val="3C3D4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83" name="Shape 1090"/>
          <p:cNvSpPr>
            <a:spLocks noChangeArrowheads="1"/>
          </p:cNvSpPr>
          <p:nvPr/>
        </p:nvSpPr>
        <p:spPr bwMode="auto">
          <a:xfrm>
            <a:off x="6624049" y="2088381"/>
            <a:ext cx="1425071" cy="5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eaLnBrk="1"/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중고 휴대전화 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  <a:p>
            <a:pPr algn="ctr" eaLnBrk="1"/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구입 이유</a:t>
            </a:r>
            <a:endParaRPr lang="ko-KR" altLang="zh-CN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</p:txBody>
      </p:sp>
      <p:sp>
        <p:nvSpPr>
          <p:cNvPr id="121884" name="Shape 1091"/>
          <p:cNvSpPr>
            <a:spLocks noChangeShapeType="1"/>
          </p:cNvSpPr>
          <p:nvPr/>
        </p:nvSpPr>
        <p:spPr bwMode="auto">
          <a:xfrm>
            <a:off x="7087742" y="2801189"/>
            <a:ext cx="488157" cy="0"/>
          </a:xfrm>
          <a:prstGeom prst="line">
            <a:avLst/>
          </a:prstGeom>
          <a:noFill/>
          <a:ln w="12700">
            <a:solidFill>
              <a:srgbClr val="3C3D4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86" name="Shape 1093"/>
          <p:cNvSpPr>
            <a:spLocks noChangeArrowheads="1"/>
          </p:cNvSpPr>
          <p:nvPr/>
        </p:nvSpPr>
        <p:spPr bwMode="auto">
          <a:xfrm>
            <a:off x="9102732" y="2088381"/>
            <a:ext cx="1630254" cy="59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eaLnBrk="1"/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2016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년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  <a:p>
            <a:pPr algn="ctr" eaLnBrk="1"/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중고폰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 개통 비중</a:t>
            </a:r>
            <a:endParaRPr lang="ko-KR" altLang="zh-CN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</p:txBody>
      </p:sp>
      <p:sp>
        <p:nvSpPr>
          <p:cNvPr id="121887" name="Shape 1094"/>
          <p:cNvSpPr>
            <a:spLocks noChangeShapeType="1"/>
          </p:cNvSpPr>
          <p:nvPr/>
        </p:nvSpPr>
        <p:spPr bwMode="auto">
          <a:xfrm>
            <a:off x="9669811" y="2801189"/>
            <a:ext cx="477838" cy="0"/>
          </a:xfrm>
          <a:prstGeom prst="line">
            <a:avLst/>
          </a:prstGeom>
          <a:noFill/>
          <a:ln w="12700">
            <a:solidFill>
              <a:srgbClr val="3C3D4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Shape 1066"/>
          <p:cNvSpPr>
            <a:spLocks/>
          </p:cNvSpPr>
          <p:nvPr/>
        </p:nvSpPr>
        <p:spPr bwMode="auto">
          <a:xfrm>
            <a:off x="3939302" y="3075962"/>
            <a:ext cx="1729582" cy="1731169"/>
          </a:xfrm>
          <a:prstGeom prst="arc">
            <a:avLst>
              <a:gd name="adj1" fmla="val 16200000"/>
              <a:gd name="adj2" fmla="val 1033148"/>
            </a:avLst>
          </a:prstGeom>
          <a:noFill/>
          <a:ln w="101600">
            <a:solidFill>
              <a:srgbClr val="3C3D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Shape 1066"/>
          <p:cNvSpPr>
            <a:spLocks/>
          </p:cNvSpPr>
          <p:nvPr/>
        </p:nvSpPr>
        <p:spPr bwMode="auto">
          <a:xfrm>
            <a:off x="6506451" y="3073334"/>
            <a:ext cx="1729582" cy="1731169"/>
          </a:xfrm>
          <a:prstGeom prst="arc">
            <a:avLst>
              <a:gd name="adj1" fmla="val 16200000"/>
              <a:gd name="adj2" fmla="val 3500225"/>
            </a:avLst>
          </a:prstGeom>
          <a:noFill/>
          <a:ln w="101600">
            <a:solidFill>
              <a:srgbClr val="3C3D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Shape 1066"/>
          <p:cNvSpPr>
            <a:spLocks/>
          </p:cNvSpPr>
          <p:nvPr/>
        </p:nvSpPr>
        <p:spPr bwMode="auto">
          <a:xfrm>
            <a:off x="9105131" y="3086472"/>
            <a:ext cx="1729582" cy="1731169"/>
          </a:xfrm>
          <a:prstGeom prst="arc">
            <a:avLst>
              <a:gd name="adj1" fmla="val 16200000"/>
              <a:gd name="adj2" fmla="val 19214202"/>
            </a:avLst>
          </a:prstGeom>
          <a:noFill/>
          <a:ln w="101600">
            <a:solidFill>
              <a:srgbClr val="3C3D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2860" rIns="22860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Shape 1077"/>
          <p:cNvSpPr>
            <a:spLocks noChangeArrowheads="1"/>
          </p:cNvSpPr>
          <p:nvPr/>
        </p:nvSpPr>
        <p:spPr bwMode="auto">
          <a:xfrm>
            <a:off x="9445945" y="4158922"/>
            <a:ext cx="1156494" cy="25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en-US" altLang="ko-KR" sz="1300" dirty="0">
                <a:solidFill>
                  <a:srgbClr val="21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SKT </a:t>
            </a:r>
            <a:r>
              <a:rPr lang="ko-KR" altLang="en-US" sz="1300" dirty="0">
                <a:solidFill>
                  <a:srgbClr val="212123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기준</a:t>
            </a:r>
            <a:endParaRPr lang="ko-KR" altLang="zh-CN" sz="1300" dirty="0">
              <a:solidFill>
                <a:srgbClr val="212123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상황분석</a:t>
            </a: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28600" y="6170057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 </a:t>
            </a:r>
            <a:r>
              <a:rPr lang="ko-KR" altLang="en-US" sz="1800" dirty="0" err="1" smtClean="0"/>
              <a:t>중고폰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시장의 꾸준한 </a:t>
            </a:r>
            <a:r>
              <a:rPr lang="ko-KR" altLang="en-US" sz="1800" dirty="0" smtClean="0"/>
              <a:t>성장</a:t>
            </a:r>
            <a:endParaRPr lang="ko-KR" alt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" y="676619"/>
            <a:ext cx="11803743" cy="3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연간</a:t>
            </a:r>
            <a:r>
              <a:rPr lang="en-US" altLang="ko-KR" dirty="0"/>
              <a:t> 1,000</a:t>
            </a:r>
            <a:r>
              <a:rPr lang="ko-KR" altLang="ko-KR" dirty="0"/>
              <a:t>만대</a:t>
            </a:r>
            <a:r>
              <a:rPr lang="ko-KR" altLang="en-US" dirty="0"/>
              <a:t>의 </a:t>
            </a:r>
            <a:r>
              <a:rPr lang="ko-KR" altLang="ko-KR" dirty="0"/>
              <a:t>국내 </a:t>
            </a:r>
            <a:r>
              <a:rPr lang="ko-KR" altLang="ko-KR" dirty="0" err="1"/>
              <a:t>중고폰</a:t>
            </a:r>
            <a:r>
              <a:rPr lang="ko-KR" altLang="ko-KR" dirty="0"/>
              <a:t> 시장 </a:t>
            </a:r>
            <a:r>
              <a:rPr lang="ko-KR" altLang="en-US" dirty="0"/>
              <a:t>거래</a:t>
            </a:r>
            <a:r>
              <a:rPr lang="ko-KR" altLang="ko-KR" dirty="0"/>
              <a:t>규모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871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964"/>
          <p:cNvGraphicFramePr>
            <a:graphicFrameLocks/>
          </p:cNvGraphicFramePr>
          <p:nvPr>
            <p:extLst/>
          </p:nvPr>
        </p:nvGraphicFramePr>
        <p:xfrm>
          <a:off x="404567" y="2207767"/>
          <a:ext cx="4626769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7765" name="Shape 967"/>
          <p:cNvSpPr>
            <a:spLocks noChangeArrowheads="1"/>
          </p:cNvSpPr>
          <p:nvPr/>
        </p:nvSpPr>
        <p:spPr bwMode="auto">
          <a:xfrm>
            <a:off x="822873" y="1647240"/>
            <a:ext cx="2553584" cy="44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eaLnBrk="1"/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폐휴대폰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 회수 현황</a:t>
            </a:r>
            <a:endParaRPr lang="ko-KR" altLang="zh-CN" sz="24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</p:txBody>
      </p:sp>
      <p:sp>
        <p:nvSpPr>
          <p:cNvPr id="117766" name="Shape 968"/>
          <p:cNvSpPr>
            <a:spLocks noChangeArrowheads="1"/>
          </p:cNvSpPr>
          <p:nvPr/>
        </p:nvSpPr>
        <p:spPr bwMode="auto">
          <a:xfrm>
            <a:off x="1041948" y="2173779"/>
            <a:ext cx="4274344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2010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년 환경부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, n=18440000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 </a:t>
            </a:r>
            <a:endParaRPr lang="ko-KR" altLang="zh-CN" sz="1200" dirty="0">
              <a:latin typeface="나눔고딕" panose="020D0604000000000000" pitchFamily="50" charset="-127"/>
              <a:ea typeface="나눔고딕" panose="020D0604000000000000" pitchFamily="50" charset="-127"/>
              <a:sym typeface="Lato Light" pitchFamily="34" charset="0"/>
            </a:endParaRPr>
          </a:p>
        </p:txBody>
      </p:sp>
      <p:sp>
        <p:nvSpPr>
          <p:cNvPr id="117768" name="Shape 970"/>
          <p:cNvSpPr>
            <a:spLocks/>
          </p:cNvSpPr>
          <p:nvPr/>
        </p:nvSpPr>
        <p:spPr bwMode="auto">
          <a:xfrm rot="5400000">
            <a:off x="822873" y="2185852"/>
            <a:ext cx="219075" cy="219075"/>
          </a:xfrm>
          <a:custGeom>
            <a:avLst/>
            <a:gdLst>
              <a:gd name="T0" fmla="*/ 218828 w 21600"/>
              <a:gd name="T1" fmla="*/ 218828 h 21600"/>
              <a:gd name="T2" fmla="*/ 218828 w 21600"/>
              <a:gd name="T3" fmla="*/ 218828 h 21600"/>
              <a:gd name="T4" fmla="*/ 218828 w 21600"/>
              <a:gd name="T5" fmla="*/ 218828 h 21600"/>
              <a:gd name="T6" fmla="*/ 218828 w 21600"/>
              <a:gd name="T7" fmla="*/ 21882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Shape 498"/>
          <p:cNvSpPr>
            <a:spLocks noChangeArrowheads="1"/>
          </p:cNvSpPr>
          <p:nvPr/>
        </p:nvSpPr>
        <p:spPr bwMode="auto">
          <a:xfrm>
            <a:off x="6673795" y="2210545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12" name="Shape 499"/>
          <p:cNvSpPr>
            <a:spLocks noChangeArrowheads="1"/>
          </p:cNvSpPr>
          <p:nvPr/>
        </p:nvSpPr>
        <p:spPr bwMode="auto">
          <a:xfrm>
            <a:off x="6673795" y="2210545"/>
            <a:ext cx="2136002" cy="274638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13" name="Shape 500"/>
          <p:cNvSpPr>
            <a:spLocks noChangeArrowheads="1"/>
          </p:cNvSpPr>
          <p:nvPr/>
        </p:nvSpPr>
        <p:spPr bwMode="auto">
          <a:xfrm>
            <a:off x="6673795" y="1891681"/>
            <a:ext cx="649217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보관 중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4" name="Shape 501"/>
          <p:cNvSpPr>
            <a:spLocks noChangeArrowheads="1"/>
          </p:cNvSpPr>
          <p:nvPr/>
        </p:nvSpPr>
        <p:spPr bwMode="auto">
          <a:xfrm>
            <a:off x="10845745" y="2209181"/>
            <a:ext cx="495328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48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15" name="Shape 502"/>
          <p:cNvSpPr>
            <a:spLocks noChangeArrowheads="1"/>
          </p:cNvSpPr>
          <p:nvPr/>
        </p:nvSpPr>
        <p:spPr bwMode="auto">
          <a:xfrm>
            <a:off x="6673795" y="2972545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16" name="Shape 503"/>
          <p:cNvSpPr>
            <a:spLocks noChangeArrowheads="1"/>
          </p:cNvSpPr>
          <p:nvPr/>
        </p:nvSpPr>
        <p:spPr bwMode="auto">
          <a:xfrm>
            <a:off x="6673795" y="2972545"/>
            <a:ext cx="1114371" cy="27940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17" name="Shape 504"/>
          <p:cNvSpPr>
            <a:spLocks noChangeArrowheads="1"/>
          </p:cNvSpPr>
          <p:nvPr/>
        </p:nvSpPr>
        <p:spPr bwMode="auto">
          <a:xfrm>
            <a:off x="6673795" y="2653681"/>
            <a:ext cx="275075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새 폰 구입 시 대리점에 반납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/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판매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8" name="Shape 505"/>
          <p:cNvSpPr>
            <a:spLocks noChangeArrowheads="1"/>
          </p:cNvSpPr>
          <p:nvPr/>
        </p:nvSpPr>
        <p:spPr bwMode="auto">
          <a:xfrm>
            <a:off x="10845745" y="2971181"/>
            <a:ext cx="495328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24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19" name="Shape 506"/>
          <p:cNvSpPr>
            <a:spLocks noChangeArrowheads="1"/>
          </p:cNvSpPr>
          <p:nvPr/>
        </p:nvSpPr>
        <p:spPr bwMode="auto">
          <a:xfrm>
            <a:off x="6673795" y="3740101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20" name="Shape 507"/>
          <p:cNvSpPr>
            <a:spLocks noChangeArrowheads="1"/>
          </p:cNvSpPr>
          <p:nvPr/>
        </p:nvSpPr>
        <p:spPr bwMode="auto">
          <a:xfrm>
            <a:off x="6673795" y="3740101"/>
            <a:ext cx="628377" cy="27940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21" name="Shape 508"/>
          <p:cNvSpPr>
            <a:spLocks noChangeArrowheads="1"/>
          </p:cNvSpPr>
          <p:nvPr/>
        </p:nvSpPr>
        <p:spPr bwMode="auto">
          <a:xfrm>
            <a:off x="6673795" y="3421237"/>
            <a:ext cx="1373774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개인적으로 판매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22" name="Shape 509"/>
          <p:cNvSpPr>
            <a:spLocks noChangeArrowheads="1"/>
          </p:cNvSpPr>
          <p:nvPr/>
        </p:nvSpPr>
        <p:spPr bwMode="auto">
          <a:xfrm>
            <a:off x="10845745" y="3738737"/>
            <a:ext cx="495328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13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23" name="Shape 510"/>
          <p:cNvSpPr>
            <a:spLocks noChangeArrowheads="1"/>
          </p:cNvSpPr>
          <p:nvPr/>
        </p:nvSpPr>
        <p:spPr bwMode="auto">
          <a:xfrm>
            <a:off x="6673795" y="4506864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24" name="Shape 511"/>
          <p:cNvSpPr>
            <a:spLocks noChangeArrowheads="1"/>
          </p:cNvSpPr>
          <p:nvPr/>
        </p:nvSpPr>
        <p:spPr bwMode="auto">
          <a:xfrm>
            <a:off x="6673795" y="4506864"/>
            <a:ext cx="357626" cy="27940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25" name="Shape 512"/>
          <p:cNvSpPr>
            <a:spLocks noChangeArrowheads="1"/>
          </p:cNvSpPr>
          <p:nvPr/>
        </p:nvSpPr>
        <p:spPr bwMode="auto">
          <a:xfrm>
            <a:off x="6673795" y="4188000"/>
            <a:ext cx="204703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가족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,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지인에게 대여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/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양도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26" name="Shape 513"/>
          <p:cNvSpPr>
            <a:spLocks noChangeArrowheads="1"/>
          </p:cNvSpPr>
          <p:nvPr/>
        </p:nvSpPr>
        <p:spPr bwMode="auto">
          <a:xfrm>
            <a:off x="10845745" y="4505500"/>
            <a:ext cx="378309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6%</a:t>
            </a:r>
          </a:p>
        </p:txBody>
      </p:sp>
      <p:sp>
        <p:nvSpPr>
          <p:cNvPr id="27" name="Shape 514"/>
          <p:cNvSpPr/>
          <p:nvPr/>
        </p:nvSpPr>
        <p:spPr>
          <a:xfrm>
            <a:off x="6671577" y="586907"/>
            <a:ext cx="4717638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6000" spc="9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defTabSz="410766">
              <a:defRPr/>
            </a:pPr>
            <a:r>
              <a:rPr lang="ko-KR" altLang="en-US" sz="2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휴대전화 처분 형태</a:t>
            </a:r>
            <a:endParaRPr sz="2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Shape 517"/>
          <p:cNvSpPr>
            <a:spLocks/>
          </p:cNvSpPr>
          <p:nvPr/>
        </p:nvSpPr>
        <p:spPr bwMode="auto">
          <a:xfrm rot="5400000">
            <a:off x="6696856" y="1111232"/>
            <a:ext cx="219075" cy="219075"/>
          </a:xfrm>
          <a:custGeom>
            <a:avLst/>
            <a:gdLst>
              <a:gd name="T0" fmla="*/ 218827 w 21600"/>
              <a:gd name="T1" fmla="*/ 218828 h 21600"/>
              <a:gd name="T2" fmla="*/ 218827 w 21600"/>
              <a:gd name="T3" fmla="*/ 218828 h 21600"/>
              <a:gd name="T4" fmla="*/ 218827 w 21600"/>
              <a:gd name="T5" fmla="*/ 218828 h 21600"/>
              <a:gd name="T6" fmla="*/ 218827 w 21600"/>
              <a:gd name="T7" fmla="*/ 21882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Shape 510"/>
          <p:cNvSpPr>
            <a:spLocks noChangeArrowheads="1"/>
          </p:cNvSpPr>
          <p:nvPr/>
        </p:nvSpPr>
        <p:spPr bwMode="auto">
          <a:xfrm>
            <a:off x="6673795" y="5250490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32" name="Shape 512"/>
          <p:cNvSpPr>
            <a:spLocks noChangeArrowheads="1"/>
          </p:cNvSpPr>
          <p:nvPr/>
        </p:nvSpPr>
        <p:spPr bwMode="auto">
          <a:xfrm>
            <a:off x="6673795" y="4931626"/>
            <a:ext cx="2138406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분실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도난 또는 그냥 버림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33" name="Shape 513"/>
          <p:cNvSpPr>
            <a:spLocks noChangeArrowheads="1"/>
          </p:cNvSpPr>
          <p:nvPr/>
        </p:nvSpPr>
        <p:spPr bwMode="auto">
          <a:xfrm>
            <a:off x="10845745" y="5249126"/>
            <a:ext cx="378309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6%</a:t>
            </a:r>
          </a:p>
        </p:txBody>
      </p:sp>
      <p:sp>
        <p:nvSpPr>
          <p:cNvPr id="34" name="Shape 511"/>
          <p:cNvSpPr>
            <a:spLocks noChangeArrowheads="1"/>
          </p:cNvSpPr>
          <p:nvPr/>
        </p:nvSpPr>
        <p:spPr bwMode="auto">
          <a:xfrm>
            <a:off x="6671577" y="5248004"/>
            <a:ext cx="357626" cy="27940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28" name="Shape 968"/>
          <p:cNvSpPr>
            <a:spLocks noChangeArrowheads="1"/>
          </p:cNvSpPr>
          <p:nvPr/>
        </p:nvSpPr>
        <p:spPr bwMode="auto">
          <a:xfrm>
            <a:off x="6915931" y="1110789"/>
            <a:ext cx="4274344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2014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년 한국갤럽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, n=1000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 </a:t>
            </a:r>
            <a:endParaRPr lang="ko-KR" altLang="zh-CN" sz="1200" dirty="0">
              <a:latin typeface="나눔고딕" panose="020D0604000000000000" pitchFamily="50" charset="-127"/>
              <a:ea typeface="나눔고딕" panose="020D0604000000000000" pitchFamily="50" charset="-127"/>
              <a:sym typeface="Lato Light" pitchFamily="34" charset="0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상황분석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28600" y="704866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내 품 안의 </a:t>
            </a:r>
            <a:r>
              <a:rPr lang="ko-KR" altLang="en-US" sz="1800" dirty="0" err="1"/>
              <a:t>중고폰이</a:t>
            </a:r>
            <a:r>
              <a:rPr lang="ko-KR" altLang="en-US" sz="1800" dirty="0"/>
              <a:t> 더 많은 상황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28600" y="6315392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/>
              <a:t>중고폰</a:t>
            </a:r>
            <a:r>
              <a:rPr lang="ko-KR" altLang="en-US" sz="1800" dirty="0"/>
              <a:t> 보관</a:t>
            </a:r>
            <a:r>
              <a:rPr lang="en-US" altLang="ko-KR" sz="1800" dirty="0"/>
              <a:t>, </a:t>
            </a:r>
            <a:r>
              <a:rPr lang="ko-KR" altLang="en-US" sz="1800" dirty="0"/>
              <a:t>또 하나의 자원낭비</a:t>
            </a:r>
          </a:p>
        </p:txBody>
      </p:sp>
    </p:spTree>
    <p:extLst>
      <p:ext uri="{BB962C8B-B14F-4D97-AF65-F5344CB8AC3E}">
        <p14:creationId xmlns:p14="http://schemas.microsoft.com/office/powerpoint/2010/main" val="31330186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98"/>
          <p:cNvSpPr>
            <a:spLocks noChangeArrowheads="1"/>
          </p:cNvSpPr>
          <p:nvPr/>
        </p:nvSpPr>
        <p:spPr bwMode="auto">
          <a:xfrm>
            <a:off x="730282" y="3342876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12" name="Shape 499"/>
          <p:cNvSpPr>
            <a:spLocks noChangeArrowheads="1"/>
          </p:cNvSpPr>
          <p:nvPr/>
        </p:nvSpPr>
        <p:spPr bwMode="auto">
          <a:xfrm>
            <a:off x="730282" y="3342876"/>
            <a:ext cx="2136002" cy="274638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13" name="Shape 500"/>
          <p:cNvSpPr>
            <a:spLocks noChangeArrowheads="1"/>
          </p:cNvSpPr>
          <p:nvPr/>
        </p:nvSpPr>
        <p:spPr bwMode="auto">
          <a:xfrm>
            <a:off x="730282" y="3024012"/>
            <a:ext cx="2859757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팔아도 받을 수 있는 금액이 적어서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4" name="Shape 501"/>
          <p:cNvSpPr>
            <a:spLocks noChangeArrowheads="1"/>
          </p:cNvSpPr>
          <p:nvPr/>
        </p:nvSpPr>
        <p:spPr bwMode="auto">
          <a:xfrm>
            <a:off x="4902232" y="3341512"/>
            <a:ext cx="58349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165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명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5" name="Shape 502"/>
          <p:cNvSpPr>
            <a:spLocks noChangeArrowheads="1"/>
          </p:cNvSpPr>
          <p:nvPr/>
        </p:nvSpPr>
        <p:spPr bwMode="auto">
          <a:xfrm>
            <a:off x="730282" y="4104876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16" name="Shape 503"/>
          <p:cNvSpPr>
            <a:spLocks noChangeArrowheads="1"/>
          </p:cNvSpPr>
          <p:nvPr/>
        </p:nvSpPr>
        <p:spPr bwMode="auto">
          <a:xfrm>
            <a:off x="730281" y="4104876"/>
            <a:ext cx="1965703" cy="277116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17" name="Shape 504"/>
          <p:cNvSpPr>
            <a:spLocks noChangeArrowheads="1"/>
          </p:cNvSpPr>
          <p:nvPr/>
        </p:nvSpPr>
        <p:spPr bwMode="auto">
          <a:xfrm>
            <a:off x="730282" y="3786012"/>
            <a:ext cx="2207336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어떻게 팔아야 할지 몰라서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8" name="Shape 505"/>
          <p:cNvSpPr>
            <a:spLocks noChangeArrowheads="1"/>
          </p:cNvSpPr>
          <p:nvPr/>
        </p:nvSpPr>
        <p:spPr bwMode="auto">
          <a:xfrm>
            <a:off x="4902232" y="4103512"/>
            <a:ext cx="58349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159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명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19" name="Shape 506"/>
          <p:cNvSpPr>
            <a:spLocks noChangeArrowheads="1"/>
          </p:cNvSpPr>
          <p:nvPr/>
        </p:nvSpPr>
        <p:spPr bwMode="auto">
          <a:xfrm>
            <a:off x="730282" y="4872433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20" name="Shape 507"/>
          <p:cNvSpPr>
            <a:spLocks noChangeArrowheads="1"/>
          </p:cNvSpPr>
          <p:nvPr/>
        </p:nvSpPr>
        <p:spPr bwMode="auto">
          <a:xfrm>
            <a:off x="730282" y="4872433"/>
            <a:ext cx="1744985" cy="276322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21" name="Shape 508"/>
          <p:cNvSpPr>
            <a:spLocks noChangeArrowheads="1"/>
          </p:cNvSpPr>
          <p:nvPr/>
        </p:nvSpPr>
        <p:spPr bwMode="auto">
          <a:xfrm>
            <a:off x="730282" y="4553569"/>
            <a:ext cx="2333972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처분하기 번거롭거나 바빠서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22" name="Shape 509"/>
          <p:cNvSpPr>
            <a:spLocks noChangeArrowheads="1"/>
          </p:cNvSpPr>
          <p:nvPr/>
        </p:nvSpPr>
        <p:spPr bwMode="auto">
          <a:xfrm>
            <a:off x="4902232" y="4871069"/>
            <a:ext cx="58349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140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명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23" name="Shape 510"/>
          <p:cNvSpPr>
            <a:spLocks noChangeArrowheads="1"/>
          </p:cNvSpPr>
          <p:nvPr/>
        </p:nvSpPr>
        <p:spPr bwMode="auto">
          <a:xfrm>
            <a:off x="6269022" y="3343010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24" name="Shape 511"/>
          <p:cNvSpPr>
            <a:spLocks noChangeArrowheads="1"/>
          </p:cNvSpPr>
          <p:nvPr/>
        </p:nvSpPr>
        <p:spPr bwMode="auto">
          <a:xfrm>
            <a:off x="6269021" y="3343010"/>
            <a:ext cx="1571565" cy="27940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25" name="Shape 512"/>
          <p:cNvSpPr>
            <a:spLocks noChangeArrowheads="1"/>
          </p:cNvSpPr>
          <p:nvPr/>
        </p:nvSpPr>
        <p:spPr bwMode="auto">
          <a:xfrm>
            <a:off x="6269022" y="3024146"/>
            <a:ext cx="315631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저장되어 있는 사진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음악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연락처 때문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27" name="Shape 514"/>
          <p:cNvSpPr/>
          <p:nvPr/>
        </p:nvSpPr>
        <p:spPr>
          <a:xfrm>
            <a:off x="736632" y="1868139"/>
            <a:ext cx="3707746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6000" spc="9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defTabSz="410766">
              <a:defRPr/>
            </a:pPr>
            <a:r>
              <a:rPr lang="ko-KR" altLang="en-US" sz="24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중고폰</a:t>
            </a:r>
            <a:r>
              <a:rPr lang="ko-KR" altLang="en-US" sz="2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비처분</a:t>
            </a:r>
            <a:r>
              <a:rPr lang="ko-KR" altLang="en-US" sz="2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이유</a:t>
            </a:r>
            <a:endParaRPr sz="2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Shape 517"/>
          <p:cNvSpPr>
            <a:spLocks/>
          </p:cNvSpPr>
          <p:nvPr/>
        </p:nvSpPr>
        <p:spPr bwMode="auto">
          <a:xfrm rot="5400000">
            <a:off x="736632" y="2417581"/>
            <a:ext cx="219075" cy="219075"/>
          </a:xfrm>
          <a:custGeom>
            <a:avLst/>
            <a:gdLst>
              <a:gd name="T0" fmla="*/ 218827 w 21600"/>
              <a:gd name="T1" fmla="*/ 218828 h 21600"/>
              <a:gd name="T2" fmla="*/ 218827 w 21600"/>
              <a:gd name="T3" fmla="*/ 218828 h 21600"/>
              <a:gd name="T4" fmla="*/ 218827 w 21600"/>
              <a:gd name="T5" fmla="*/ 218828 h 21600"/>
              <a:gd name="T6" fmla="*/ 218827 w 21600"/>
              <a:gd name="T7" fmla="*/ 21882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Shape 510"/>
          <p:cNvSpPr>
            <a:spLocks noChangeArrowheads="1"/>
          </p:cNvSpPr>
          <p:nvPr/>
        </p:nvSpPr>
        <p:spPr bwMode="auto">
          <a:xfrm>
            <a:off x="6269022" y="4086637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32" name="Shape 512"/>
          <p:cNvSpPr>
            <a:spLocks noChangeArrowheads="1"/>
          </p:cNvSpPr>
          <p:nvPr/>
        </p:nvSpPr>
        <p:spPr bwMode="auto">
          <a:xfrm>
            <a:off x="6269022" y="3767773"/>
            <a:ext cx="298639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기기에 남아있는 개인정보 유출 우려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34" name="Shape 511"/>
          <p:cNvSpPr>
            <a:spLocks noChangeArrowheads="1"/>
          </p:cNvSpPr>
          <p:nvPr/>
        </p:nvSpPr>
        <p:spPr bwMode="auto">
          <a:xfrm>
            <a:off x="6266803" y="4084151"/>
            <a:ext cx="1463424" cy="280764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31" name="Shape 510"/>
          <p:cNvSpPr>
            <a:spLocks noChangeArrowheads="1"/>
          </p:cNvSpPr>
          <p:nvPr/>
        </p:nvSpPr>
        <p:spPr bwMode="auto">
          <a:xfrm>
            <a:off x="6266804" y="4853991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35" name="Shape 512"/>
          <p:cNvSpPr>
            <a:spLocks noChangeArrowheads="1"/>
          </p:cNvSpPr>
          <p:nvPr/>
        </p:nvSpPr>
        <p:spPr bwMode="auto">
          <a:xfrm>
            <a:off x="6266804" y="4535127"/>
            <a:ext cx="2316340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나중에 쓸 데가 있을 것 같아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37" name="Shape 511"/>
          <p:cNvSpPr>
            <a:spLocks noChangeArrowheads="1"/>
          </p:cNvSpPr>
          <p:nvPr/>
        </p:nvSpPr>
        <p:spPr bwMode="auto">
          <a:xfrm>
            <a:off x="6264586" y="4851505"/>
            <a:ext cx="1166097" cy="281886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38" name="Shape 509"/>
          <p:cNvSpPr>
            <a:spLocks noChangeArrowheads="1"/>
          </p:cNvSpPr>
          <p:nvPr/>
        </p:nvSpPr>
        <p:spPr bwMode="auto">
          <a:xfrm>
            <a:off x="10440972" y="3342440"/>
            <a:ext cx="58349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132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명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39" name="Shape 509"/>
          <p:cNvSpPr>
            <a:spLocks noChangeArrowheads="1"/>
          </p:cNvSpPr>
          <p:nvPr/>
        </p:nvSpPr>
        <p:spPr bwMode="auto">
          <a:xfrm>
            <a:off x="10440972" y="4082786"/>
            <a:ext cx="58349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130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명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40" name="Shape 509"/>
          <p:cNvSpPr>
            <a:spLocks noChangeArrowheads="1"/>
          </p:cNvSpPr>
          <p:nvPr/>
        </p:nvSpPr>
        <p:spPr bwMode="auto">
          <a:xfrm>
            <a:off x="10440972" y="4851505"/>
            <a:ext cx="58349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105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명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33" name="Shape 968"/>
          <p:cNvSpPr>
            <a:spLocks noChangeArrowheads="1"/>
          </p:cNvSpPr>
          <p:nvPr/>
        </p:nvSpPr>
        <p:spPr bwMode="auto">
          <a:xfrm>
            <a:off x="955707" y="2362971"/>
            <a:ext cx="4274344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2014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년 한국갤럽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, n=482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 </a:t>
            </a:r>
            <a:endParaRPr lang="ko-KR" altLang="zh-CN" sz="1200" dirty="0">
              <a:latin typeface="나눔고딕" panose="020D0604000000000000" pitchFamily="50" charset="-127"/>
              <a:ea typeface="나눔고딕" panose="020D0604000000000000" pitchFamily="50" charset="-127"/>
              <a:sym typeface="Lato Light" pitchFamily="34" charset="0"/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상황분석</a:t>
            </a: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28600" y="729244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왜 이전 휴대폰을 보관하고 있을까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228600" y="6072199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smtClean="0"/>
              <a:t>적은 비용 대신 보관을 선택하는 소비자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6348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8402733" y="2416027"/>
            <a:ext cx="0" cy="15482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02600" y="2100299"/>
            <a:ext cx="6519042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개인소비자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02600" y="2721455"/>
            <a:ext cx="1592318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대리점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18110" y="2721455"/>
            <a:ext cx="1592318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판매점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17855" y="3964872"/>
            <a:ext cx="1592318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온라인사이트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729324" y="2721455"/>
            <a:ext cx="1592318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개인소비자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64295" y="3343163"/>
            <a:ext cx="1592318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수거딜러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64295" y="3964872"/>
            <a:ext cx="1592318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도매딜러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02600" y="4950866"/>
            <a:ext cx="1592318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이통사</a:t>
            </a:r>
            <a:endParaRPr lang="ko-KR" altLang="en-US" sz="16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Regular"/>
              <a:sym typeface="Lato Regular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56000" y="4950866"/>
            <a:ext cx="1592318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대형딜러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02600" y="5890724"/>
            <a:ext cx="4045718" cy="318357"/>
          </a:xfrm>
          <a:prstGeom prst="rect">
            <a:avLst/>
          </a:prstGeom>
          <a:solidFill>
            <a:srgbClr val="3C3D4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latinLnBrk="0" hangingPunct="0"/>
            <a:r>
              <a:rPr lang="ko-KR" altLang="en-US" sz="16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Regular"/>
                <a:sym typeface="Lato Regular"/>
              </a:rPr>
              <a:t>홍콩 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4575110" y="2418655"/>
            <a:ext cx="0" cy="30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527405" y="2416027"/>
            <a:ext cx="0" cy="30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554384" y="2416027"/>
            <a:ext cx="0" cy="30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572483" y="2999351"/>
            <a:ext cx="0" cy="1752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563081" y="3206170"/>
            <a:ext cx="5257" cy="1269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524777" y="3028254"/>
            <a:ext cx="0" cy="1752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572483" y="3190405"/>
            <a:ext cx="1952295" cy="28904"/>
          </a:xfrm>
          <a:prstGeom prst="line">
            <a:avLst/>
          </a:prstGeom>
          <a:noFill/>
          <a:ln w="12700" cap="flat">
            <a:solidFill>
              <a:srgbClr val="3C3D4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연결선 46"/>
          <p:cNvCxnSpPr/>
          <p:nvPr/>
        </p:nvCxnSpPr>
        <p:spPr>
          <a:xfrm>
            <a:off x="5568338" y="3662072"/>
            <a:ext cx="0" cy="30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563081" y="4284965"/>
            <a:ext cx="0" cy="1752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414009" y="4298103"/>
            <a:ext cx="0" cy="1752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563081" y="4460253"/>
            <a:ext cx="2839653" cy="0"/>
          </a:xfrm>
          <a:prstGeom prst="line">
            <a:avLst/>
          </a:prstGeom>
          <a:noFill/>
          <a:ln w="12700" cap="flat">
            <a:solidFill>
              <a:srgbClr val="3C3D4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직선 연결선 53"/>
          <p:cNvCxnSpPr/>
          <p:nvPr/>
        </p:nvCxnSpPr>
        <p:spPr>
          <a:xfrm>
            <a:off x="4503396" y="3028254"/>
            <a:ext cx="0" cy="19220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503396" y="5270767"/>
            <a:ext cx="0" cy="1752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354324" y="5283905"/>
            <a:ext cx="0" cy="1752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503396" y="5461821"/>
            <a:ext cx="2839653" cy="0"/>
          </a:xfrm>
          <a:prstGeom prst="line">
            <a:avLst/>
          </a:prstGeom>
          <a:noFill/>
          <a:ln w="12700" cap="flat">
            <a:solidFill>
              <a:srgbClr val="3C3D4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직선 연결선 63"/>
          <p:cNvCxnSpPr>
            <a:endCxn id="24" idx="0"/>
          </p:cNvCxnSpPr>
          <p:nvPr/>
        </p:nvCxnSpPr>
        <p:spPr>
          <a:xfrm flipH="1">
            <a:off x="7052159" y="4473391"/>
            <a:ext cx="9962" cy="4774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5923222" y="5459194"/>
            <a:ext cx="23489" cy="4665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hape 514"/>
          <p:cNvSpPr/>
          <p:nvPr/>
        </p:nvSpPr>
        <p:spPr>
          <a:xfrm>
            <a:off x="5331012" y="1052223"/>
            <a:ext cx="3303790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6000" spc="9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defTabSz="410766">
              <a:defRPr/>
            </a:pPr>
            <a:r>
              <a:rPr lang="ko-KR" altLang="en-US" sz="24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중고폰</a:t>
            </a:r>
            <a:r>
              <a:rPr lang="ko-KR" altLang="en-US" sz="2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유통 경로</a:t>
            </a:r>
            <a:endParaRPr sz="2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Shape 517"/>
          <p:cNvSpPr>
            <a:spLocks/>
          </p:cNvSpPr>
          <p:nvPr/>
        </p:nvSpPr>
        <p:spPr bwMode="auto">
          <a:xfrm rot="5400000">
            <a:off x="3813112" y="1695264"/>
            <a:ext cx="219075" cy="219075"/>
          </a:xfrm>
          <a:custGeom>
            <a:avLst/>
            <a:gdLst>
              <a:gd name="T0" fmla="*/ 218827 w 21600"/>
              <a:gd name="T1" fmla="*/ 218828 h 21600"/>
              <a:gd name="T2" fmla="*/ 218827 w 21600"/>
              <a:gd name="T3" fmla="*/ 218828 h 21600"/>
              <a:gd name="T4" fmla="*/ 218827 w 21600"/>
              <a:gd name="T5" fmla="*/ 218828 h 21600"/>
              <a:gd name="T6" fmla="*/ 218827 w 21600"/>
              <a:gd name="T7" fmla="*/ 21882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Shape 968"/>
          <p:cNvSpPr>
            <a:spLocks noChangeArrowheads="1"/>
          </p:cNvSpPr>
          <p:nvPr/>
        </p:nvSpPr>
        <p:spPr bwMode="auto">
          <a:xfrm>
            <a:off x="4032187" y="1651769"/>
            <a:ext cx="4274344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2014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매경이코노미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 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1781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호 </a:t>
            </a:r>
            <a:endParaRPr lang="ko-KR" altLang="zh-CN" sz="1200" dirty="0">
              <a:latin typeface="나눔고딕" panose="020D0604000000000000" pitchFamily="50" charset="-127"/>
              <a:ea typeface="나눔고딕" panose="020D0604000000000000" pitchFamily="50" charset="-127"/>
              <a:sym typeface="Lato Light" pitchFamily="34" charset="0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문제도출</a:t>
            </a: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228600" y="729244"/>
            <a:ext cx="11571514" cy="3675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중고폰</a:t>
            </a:r>
            <a:r>
              <a:rPr lang="ko-KR" altLang="en-US" sz="1800" dirty="0"/>
              <a:t> 가격은 어떻게 정해지는가</a:t>
            </a:r>
            <a:endParaRPr lang="en-US" altLang="ko-KR" sz="1800" dirty="0"/>
          </a:p>
        </p:txBody>
      </p:sp>
      <p:sp>
        <p:nvSpPr>
          <p:cNvPr id="46" name="직사각형 45"/>
          <p:cNvSpPr/>
          <p:nvPr/>
        </p:nvSpPr>
        <p:spPr>
          <a:xfrm>
            <a:off x="228600" y="6313221"/>
            <a:ext cx="1158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err="1"/>
              <a:t>중고폰</a:t>
            </a:r>
            <a:r>
              <a:rPr lang="ko-KR" altLang="en-US" dirty="0"/>
              <a:t> 시장을 주도하는 도매상 </a:t>
            </a:r>
          </a:p>
        </p:txBody>
      </p:sp>
    </p:spTree>
    <p:extLst>
      <p:ext uri="{BB962C8B-B14F-4D97-AF65-F5344CB8AC3E}">
        <p14:creationId xmlns:p14="http://schemas.microsoft.com/office/powerpoint/2010/main" val="12178187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1298555" y="4702769"/>
            <a:ext cx="1809791" cy="5338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000" spc="9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algn="ctr" defTabSz="410766">
              <a:defRPr/>
            </a:pPr>
            <a:r>
              <a:rPr sz="3000" kern="0"/>
              <a:t>James</a:t>
            </a:r>
          </a:p>
        </p:txBody>
      </p:sp>
      <p:sp>
        <p:nvSpPr>
          <p:cNvPr id="94212" name="Shape 524"/>
          <p:cNvSpPr>
            <a:spLocks noChangeArrowheads="1"/>
          </p:cNvSpPr>
          <p:nvPr/>
        </p:nvSpPr>
        <p:spPr bwMode="auto">
          <a:xfrm>
            <a:off x="1778654" y="5276280"/>
            <a:ext cx="84959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ko-KR" altLang="zh-CN" sz="1500">
                <a:latin typeface="Lato Semibold"/>
                <a:ea typeface="Lato Semibold"/>
                <a:cs typeface="Lato Semibold"/>
                <a:sym typeface="Lato Semibold"/>
              </a:rPr>
              <a:t>Designer</a:t>
            </a:r>
          </a:p>
        </p:txBody>
      </p:sp>
      <p:sp>
        <p:nvSpPr>
          <p:cNvPr id="94213" name="Shape 525"/>
          <p:cNvSpPr>
            <a:spLocks noChangeShapeType="1"/>
          </p:cNvSpPr>
          <p:nvPr/>
        </p:nvSpPr>
        <p:spPr bwMode="auto">
          <a:xfrm>
            <a:off x="1955007" y="5707857"/>
            <a:ext cx="494506" cy="0"/>
          </a:xfrm>
          <a:prstGeom prst="line">
            <a:avLst/>
          </a:prstGeom>
          <a:noFill/>
          <a:ln w="12700">
            <a:solidFill>
              <a:srgbClr val="3C3D4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5719" tIns="35719" rIns="35719" bIns="35719" anchor="ctr"/>
          <a:lstStyle/>
          <a:p>
            <a:endParaRPr lang="ko-KR" altLang="en-US" sz="900"/>
          </a:p>
        </p:txBody>
      </p:sp>
      <p:sp>
        <p:nvSpPr>
          <p:cNvPr id="527" name="Shape 527"/>
          <p:cNvSpPr/>
          <p:nvPr/>
        </p:nvSpPr>
        <p:spPr>
          <a:xfrm>
            <a:off x="5172055" y="4702769"/>
            <a:ext cx="1809791" cy="5338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000" spc="9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algn="ctr" defTabSz="410766">
              <a:defRPr/>
            </a:pPr>
            <a:r>
              <a:rPr sz="3000" kern="0"/>
              <a:t>James</a:t>
            </a:r>
          </a:p>
        </p:txBody>
      </p:sp>
      <p:sp>
        <p:nvSpPr>
          <p:cNvPr id="94216" name="Shape 528"/>
          <p:cNvSpPr>
            <a:spLocks noChangeArrowheads="1"/>
          </p:cNvSpPr>
          <p:nvPr/>
        </p:nvSpPr>
        <p:spPr bwMode="auto">
          <a:xfrm>
            <a:off x="5652154" y="5276280"/>
            <a:ext cx="84959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ko-KR" altLang="zh-CN" sz="1500">
                <a:latin typeface="Lato Semibold"/>
                <a:ea typeface="Lato Semibold"/>
                <a:cs typeface="Lato Semibold"/>
                <a:sym typeface="Lato Semibold"/>
              </a:rPr>
              <a:t>Designer</a:t>
            </a:r>
          </a:p>
        </p:txBody>
      </p:sp>
      <p:sp>
        <p:nvSpPr>
          <p:cNvPr id="94217" name="Shape 529"/>
          <p:cNvSpPr>
            <a:spLocks noChangeShapeType="1"/>
          </p:cNvSpPr>
          <p:nvPr/>
        </p:nvSpPr>
        <p:spPr bwMode="auto">
          <a:xfrm>
            <a:off x="5854700" y="5707857"/>
            <a:ext cx="482600" cy="0"/>
          </a:xfrm>
          <a:prstGeom prst="line">
            <a:avLst/>
          </a:prstGeom>
          <a:noFill/>
          <a:ln w="12700">
            <a:solidFill>
              <a:srgbClr val="3C3D4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5719" tIns="35719" rIns="35719" bIns="35719" anchor="ctr"/>
          <a:lstStyle/>
          <a:p>
            <a:endParaRPr lang="ko-KR" altLang="en-US" sz="900"/>
          </a:p>
        </p:txBody>
      </p:sp>
      <p:sp>
        <p:nvSpPr>
          <p:cNvPr id="531" name="Shape 531"/>
          <p:cNvSpPr/>
          <p:nvPr/>
        </p:nvSpPr>
        <p:spPr>
          <a:xfrm>
            <a:off x="9083655" y="4702769"/>
            <a:ext cx="1809791" cy="533800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000" spc="9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algn="ctr" defTabSz="410766">
              <a:defRPr/>
            </a:pPr>
            <a:r>
              <a:rPr sz="3000" kern="0"/>
              <a:t>James</a:t>
            </a:r>
          </a:p>
        </p:txBody>
      </p:sp>
      <p:sp>
        <p:nvSpPr>
          <p:cNvPr id="94220" name="Shape 532"/>
          <p:cNvSpPr>
            <a:spLocks noChangeArrowheads="1"/>
          </p:cNvSpPr>
          <p:nvPr/>
        </p:nvSpPr>
        <p:spPr bwMode="auto">
          <a:xfrm>
            <a:off x="9563754" y="5276280"/>
            <a:ext cx="84959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/>
            <a:r>
              <a:rPr lang="ko-KR" altLang="zh-CN" sz="1500">
                <a:latin typeface="Lato Semibold"/>
                <a:ea typeface="Lato Semibold"/>
                <a:cs typeface="Lato Semibold"/>
                <a:sym typeface="Lato Semibold"/>
              </a:rPr>
              <a:t>Designer</a:t>
            </a:r>
          </a:p>
        </p:txBody>
      </p:sp>
      <p:sp>
        <p:nvSpPr>
          <p:cNvPr id="94221" name="Shape 533"/>
          <p:cNvSpPr>
            <a:spLocks noChangeShapeType="1"/>
          </p:cNvSpPr>
          <p:nvPr/>
        </p:nvSpPr>
        <p:spPr bwMode="auto">
          <a:xfrm>
            <a:off x="9740107" y="5707857"/>
            <a:ext cx="530225" cy="0"/>
          </a:xfrm>
          <a:prstGeom prst="line">
            <a:avLst/>
          </a:prstGeom>
          <a:noFill/>
          <a:ln w="12700">
            <a:solidFill>
              <a:srgbClr val="3C3D42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5719" tIns="35719" rIns="35719" bIns="35719" anchor="ctr"/>
          <a:lstStyle/>
          <a:p>
            <a:endParaRPr lang="ko-KR" altLang="en-US" sz="90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>
          <a:xfrm>
            <a:off x="825500" y="1517650"/>
            <a:ext cx="2591594" cy="3006725"/>
          </a:xfrm>
          <a:ln w="9525"/>
        </p:spPr>
      </p:sp>
      <p:sp>
        <p:nvSpPr>
          <p:cNvPr id="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4780757" y="1517650"/>
            <a:ext cx="2592388" cy="3006725"/>
          </a:xfrm>
          <a:ln w="9525"/>
        </p:spPr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736807" y="1517650"/>
            <a:ext cx="2591594" cy="3006725"/>
          </a:xfrm>
          <a:ln w="9525"/>
        </p:spPr>
      </p:sp>
      <p:sp>
        <p:nvSpPr>
          <p:cNvPr id="18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문제도출 </a:t>
            </a:r>
            <a:r>
              <a:rPr lang="en-US" altLang="ko-KR" sz="1800" dirty="0" smtClean="0"/>
              <a:t>: </a:t>
            </a:r>
            <a:r>
              <a:rPr lang="ko-KR" altLang="en-US" sz="1800" dirty="0" smtClean="0">
                <a:solidFill>
                  <a:srgbClr val="FF0000"/>
                </a:solidFill>
              </a:rPr>
              <a:t>이 슬라이드는 아래 가격 정보만 반영하고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캡쳐이미지</a:t>
            </a:r>
            <a:r>
              <a:rPr lang="ko-KR" altLang="en-US" sz="1800" dirty="0" smtClean="0">
                <a:solidFill>
                  <a:srgbClr val="FF0000"/>
                </a:solidFill>
              </a:rPr>
              <a:t> 미사용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4085" y="6190498"/>
            <a:ext cx="1158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/>
              <a:t>중고나라를 통한 개인 간의 직거래가 더욱 보상금액이 큼  </a:t>
            </a:r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="" xmlns:a16="http://schemas.microsoft.com/office/drawing/2014/main" id="{006E025D-339A-4C03-BCEF-6CF731C8467F}"/>
              </a:ext>
            </a:extLst>
          </p:cNvPr>
          <p:cNvSpPr txBox="1">
            <a:spLocks/>
          </p:cNvSpPr>
          <p:nvPr/>
        </p:nvSpPr>
        <p:spPr>
          <a:xfrm>
            <a:off x="228600" y="703846"/>
            <a:ext cx="11571514" cy="4789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도매상은 </a:t>
            </a:r>
            <a:r>
              <a:rPr lang="ko-KR" altLang="en-US" sz="1800" dirty="0"/>
              <a:t>매입한 </a:t>
            </a:r>
            <a:r>
              <a:rPr lang="ko-KR" altLang="en-US" sz="1800" dirty="0" err="1"/>
              <a:t>폰을</a:t>
            </a:r>
            <a:r>
              <a:rPr lang="ko-KR" altLang="en-US" sz="1800" dirty="0"/>
              <a:t> 되팔 것을 고려하여 </a:t>
            </a:r>
            <a:r>
              <a:rPr lang="ko-KR" altLang="en-US" sz="1800" dirty="0" smtClean="0"/>
              <a:t>최저가 보상</a:t>
            </a:r>
            <a:endParaRPr lang="ko-KR" altLang="en-US" sz="1800" dirty="0"/>
          </a:p>
        </p:txBody>
      </p:sp>
      <p:pic>
        <p:nvPicPr>
          <p:cNvPr id="21" name="그림 20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CEDBE331-ADCB-4617-8D86-C6FDB6271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7" y="1786719"/>
            <a:ext cx="3906288" cy="2753560"/>
          </a:xfrm>
          <a:prstGeom prst="rect">
            <a:avLst/>
          </a:prstGeom>
        </p:spPr>
      </p:pic>
      <p:pic>
        <p:nvPicPr>
          <p:cNvPr id="22" name="그림 21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A725400B-6D8A-4F0A-92E9-223A7EA7AD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90" y="1897516"/>
            <a:ext cx="3261766" cy="2074470"/>
          </a:xfrm>
          <a:prstGeom prst="rect">
            <a:avLst/>
          </a:prstGeom>
        </p:spPr>
      </p:pic>
      <p:pic>
        <p:nvPicPr>
          <p:cNvPr id="23" name="그림 22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AA836FD5-456E-4669-A731-69FAC6E7EE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16" y="1762073"/>
            <a:ext cx="3018468" cy="27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62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498"/>
          <p:cNvSpPr>
            <a:spLocks noChangeArrowheads="1"/>
          </p:cNvSpPr>
          <p:nvPr/>
        </p:nvSpPr>
        <p:spPr bwMode="auto">
          <a:xfrm>
            <a:off x="6488306" y="1122738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59" name="Shape 499"/>
          <p:cNvSpPr>
            <a:spLocks noChangeArrowheads="1"/>
          </p:cNvSpPr>
          <p:nvPr/>
        </p:nvSpPr>
        <p:spPr bwMode="auto">
          <a:xfrm>
            <a:off x="6488306" y="1122738"/>
            <a:ext cx="2136002" cy="274638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60" name="Shape 500"/>
          <p:cNvSpPr>
            <a:spLocks noChangeArrowheads="1"/>
          </p:cNvSpPr>
          <p:nvPr/>
        </p:nvSpPr>
        <p:spPr bwMode="auto">
          <a:xfrm>
            <a:off x="6488306" y="803874"/>
            <a:ext cx="1192634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직거래 사이트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61" name="Shape 501"/>
          <p:cNvSpPr>
            <a:spLocks noChangeArrowheads="1"/>
          </p:cNvSpPr>
          <p:nvPr/>
        </p:nvSpPr>
        <p:spPr bwMode="auto">
          <a:xfrm>
            <a:off x="10660256" y="1121374"/>
            <a:ext cx="67005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40.4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62" name="Shape 502"/>
          <p:cNvSpPr>
            <a:spLocks noChangeArrowheads="1"/>
          </p:cNvSpPr>
          <p:nvPr/>
        </p:nvSpPr>
        <p:spPr bwMode="auto">
          <a:xfrm>
            <a:off x="6488306" y="1884738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63" name="Shape 503"/>
          <p:cNvSpPr>
            <a:spLocks noChangeArrowheads="1"/>
          </p:cNvSpPr>
          <p:nvPr/>
        </p:nvSpPr>
        <p:spPr bwMode="auto">
          <a:xfrm>
            <a:off x="6488306" y="1884738"/>
            <a:ext cx="1114371" cy="27940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64" name="Shape 504"/>
          <p:cNvSpPr>
            <a:spLocks noChangeArrowheads="1"/>
          </p:cNvSpPr>
          <p:nvPr/>
        </p:nvSpPr>
        <p:spPr bwMode="auto">
          <a:xfrm>
            <a:off x="6488306" y="1565874"/>
            <a:ext cx="59471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대리점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65" name="Shape 505"/>
          <p:cNvSpPr>
            <a:spLocks noChangeArrowheads="1"/>
          </p:cNvSpPr>
          <p:nvPr/>
        </p:nvSpPr>
        <p:spPr bwMode="auto">
          <a:xfrm>
            <a:off x="10660256" y="1883374"/>
            <a:ext cx="67005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21.3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66" name="Shape 506"/>
          <p:cNvSpPr>
            <a:spLocks noChangeArrowheads="1"/>
          </p:cNvSpPr>
          <p:nvPr/>
        </p:nvSpPr>
        <p:spPr bwMode="auto">
          <a:xfrm>
            <a:off x="6488306" y="2652295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67" name="Shape 507"/>
          <p:cNvSpPr>
            <a:spLocks noChangeArrowheads="1"/>
          </p:cNvSpPr>
          <p:nvPr/>
        </p:nvSpPr>
        <p:spPr bwMode="auto">
          <a:xfrm>
            <a:off x="6488306" y="2652295"/>
            <a:ext cx="628377" cy="27940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68" name="Shape 508"/>
          <p:cNvSpPr>
            <a:spLocks noChangeArrowheads="1"/>
          </p:cNvSpPr>
          <p:nvPr/>
        </p:nvSpPr>
        <p:spPr bwMode="auto">
          <a:xfrm>
            <a:off x="6488306" y="2333431"/>
            <a:ext cx="77585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오픈마켓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69" name="Shape 509"/>
          <p:cNvSpPr>
            <a:spLocks noChangeArrowheads="1"/>
          </p:cNvSpPr>
          <p:nvPr/>
        </p:nvSpPr>
        <p:spPr bwMode="auto">
          <a:xfrm>
            <a:off x="10660256" y="2650931"/>
            <a:ext cx="67005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16.0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70" name="Shape 510"/>
          <p:cNvSpPr>
            <a:spLocks noChangeArrowheads="1"/>
          </p:cNvSpPr>
          <p:nvPr/>
        </p:nvSpPr>
        <p:spPr bwMode="auto">
          <a:xfrm>
            <a:off x="6488306" y="3419057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71" name="Shape 511"/>
          <p:cNvSpPr>
            <a:spLocks noChangeArrowheads="1"/>
          </p:cNvSpPr>
          <p:nvPr/>
        </p:nvSpPr>
        <p:spPr bwMode="auto">
          <a:xfrm>
            <a:off x="6488305" y="3419057"/>
            <a:ext cx="469290" cy="28972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72" name="Shape 512"/>
          <p:cNvSpPr>
            <a:spLocks noChangeArrowheads="1"/>
          </p:cNvSpPr>
          <p:nvPr/>
        </p:nvSpPr>
        <p:spPr bwMode="auto">
          <a:xfrm>
            <a:off x="6488306" y="3100193"/>
            <a:ext cx="2265044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온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오프라인 전문 매입업체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73" name="Shape 513"/>
          <p:cNvSpPr>
            <a:spLocks noChangeArrowheads="1"/>
          </p:cNvSpPr>
          <p:nvPr/>
        </p:nvSpPr>
        <p:spPr bwMode="auto">
          <a:xfrm>
            <a:off x="10660256" y="3417693"/>
            <a:ext cx="67005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11.9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76" name="Shape 510"/>
          <p:cNvSpPr>
            <a:spLocks noChangeArrowheads="1"/>
          </p:cNvSpPr>
          <p:nvPr/>
        </p:nvSpPr>
        <p:spPr bwMode="auto">
          <a:xfrm>
            <a:off x="6488306" y="4162684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77" name="Shape 512"/>
          <p:cNvSpPr>
            <a:spLocks noChangeArrowheads="1"/>
          </p:cNvSpPr>
          <p:nvPr/>
        </p:nvSpPr>
        <p:spPr bwMode="auto">
          <a:xfrm>
            <a:off x="6488306" y="3843820"/>
            <a:ext cx="101149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가전 판매점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78" name="Shape 513"/>
          <p:cNvSpPr>
            <a:spLocks noChangeArrowheads="1"/>
          </p:cNvSpPr>
          <p:nvPr/>
        </p:nvSpPr>
        <p:spPr bwMode="auto">
          <a:xfrm>
            <a:off x="10660256" y="4161320"/>
            <a:ext cx="553037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2.8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79" name="Shape 511"/>
          <p:cNvSpPr>
            <a:spLocks noChangeArrowheads="1"/>
          </p:cNvSpPr>
          <p:nvPr/>
        </p:nvSpPr>
        <p:spPr bwMode="auto">
          <a:xfrm>
            <a:off x="6486088" y="4160198"/>
            <a:ext cx="128608" cy="281886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80" name="Shape 510"/>
          <p:cNvSpPr>
            <a:spLocks noChangeArrowheads="1"/>
          </p:cNvSpPr>
          <p:nvPr/>
        </p:nvSpPr>
        <p:spPr bwMode="auto">
          <a:xfrm>
            <a:off x="6494656" y="4870170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81" name="Shape 511"/>
          <p:cNvSpPr>
            <a:spLocks noChangeArrowheads="1"/>
          </p:cNvSpPr>
          <p:nvPr/>
        </p:nvSpPr>
        <p:spPr bwMode="auto">
          <a:xfrm flipH="1">
            <a:off x="6471796" y="4870170"/>
            <a:ext cx="22860" cy="27940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82" name="Shape 512"/>
          <p:cNvSpPr>
            <a:spLocks noChangeArrowheads="1"/>
          </p:cNvSpPr>
          <p:nvPr/>
        </p:nvSpPr>
        <p:spPr bwMode="auto">
          <a:xfrm>
            <a:off x="6494656" y="4551306"/>
            <a:ext cx="179055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통신사 매입 프로그램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83" name="Shape 513"/>
          <p:cNvSpPr>
            <a:spLocks noChangeArrowheads="1"/>
          </p:cNvSpPr>
          <p:nvPr/>
        </p:nvSpPr>
        <p:spPr bwMode="auto">
          <a:xfrm>
            <a:off x="10666606" y="4868806"/>
            <a:ext cx="553037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1.2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84" name="Shape 510"/>
          <p:cNvSpPr>
            <a:spLocks noChangeArrowheads="1"/>
          </p:cNvSpPr>
          <p:nvPr/>
        </p:nvSpPr>
        <p:spPr bwMode="auto">
          <a:xfrm>
            <a:off x="6494656" y="5613796"/>
            <a:ext cx="4084638" cy="279400"/>
          </a:xfrm>
          <a:prstGeom prst="rect">
            <a:avLst/>
          </a:prstGeom>
          <a:solidFill>
            <a:srgbClr val="DAD9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85" name="Shape 512"/>
          <p:cNvSpPr>
            <a:spLocks noChangeArrowheads="1"/>
          </p:cNvSpPr>
          <p:nvPr/>
        </p:nvSpPr>
        <p:spPr bwMode="auto">
          <a:xfrm>
            <a:off x="6494656" y="5294932"/>
            <a:ext cx="2351606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기타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지인판매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공공기관 등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)</a:t>
            </a:r>
            <a:endParaRPr lang="ko-KR" altLang="zh-CN" sz="1500" dirty="0">
              <a:latin typeface="나눔고딕" panose="020D0604000000000000" pitchFamily="50" charset="-127"/>
              <a:ea typeface="나눔고딕" panose="020D0604000000000000" pitchFamily="50" charset="-127"/>
              <a:sym typeface="Lato Semibold" pitchFamily="34" charset="0"/>
            </a:endParaRPr>
          </a:p>
        </p:txBody>
      </p:sp>
      <p:sp>
        <p:nvSpPr>
          <p:cNvPr id="86" name="Shape 513"/>
          <p:cNvSpPr>
            <a:spLocks noChangeArrowheads="1"/>
          </p:cNvSpPr>
          <p:nvPr/>
        </p:nvSpPr>
        <p:spPr bwMode="auto">
          <a:xfrm>
            <a:off x="10666606" y="5612432"/>
            <a:ext cx="553037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/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6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.3</a:t>
            </a:r>
            <a:r>
              <a:rPr lang="ko-KR" altLang="zh-CN" sz="1500" dirty="0">
                <a:latin typeface="나눔고딕" panose="020D0604000000000000" pitchFamily="50" charset="-127"/>
                <a:ea typeface="나눔고딕" panose="020D0604000000000000" pitchFamily="50" charset="-127"/>
                <a:sym typeface="Lato Semibold" pitchFamily="34" charset="0"/>
              </a:rPr>
              <a:t>%</a:t>
            </a:r>
          </a:p>
        </p:txBody>
      </p:sp>
      <p:sp>
        <p:nvSpPr>
          <p:cNvPr id="87" name="Shape 511"/>
          <p:cNvSpPr>
            <a:spLocks noChangeArrowheads="1"/>
          </p:cNvSpPr>
          <p:nvPr/>
        </p:nvSpPr>
        <p:spPr bwMode="auto">
          <a:xfrm>
            <a:off x="6492438" y="5611310"/>
            <a:ext cx="221294" cy="281886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88" name="Shape 511"/>
          <p:cNvSpPr>
            <a:spLocks noChangeArrowheads="1"/>
          </p:cNvSpPr>
          <p:nvPr/>
        </p:nvSpPr>
        <p:spPr bwMode="auto">
          <a:xfrm flipH="1">
            <a:off x="6497196" y="4870170"/>
            <a:ext cx="22860" cy="279400"/>
          </a:xfrm>
          <a:prstGeom prst="rect">
            <a:avLst/>
          </a:pr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pPr algn="ctr" eaLnBrk="1"/>
            <a:endParaRPr lang="ko-KR" altLang="ko-KR" sz="160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Lato Regular" pitchFamily="34" charset="0"/>
            </a:endParaRPr>
          </a:p>
        </p:txBody>
      </p:sp>
      <p:sp>
        <p:nvSpPr>
          <p:cNvPr id="74" name="Shape 514"/>
          <p:cNvSpPr/>
          <p:nvPr/>
        </p:nvSpPr>
        <p:spPr>
          <a:xfrm>
            <a:off x="688792" y="1568819"/>
            <a:ext cx="4515660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6000" spc="90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pPr defTabSz="410766">
              <a:defRPr/>
            </a:pPr>
            <a:r>
              <a:rPr lang="ko-KR" altLang="en-US" sz="24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중고폰</a:t>
            </a:r>
            <a:r>
              <a:rPr lang="ko-KR" altLang="en-US" sz="24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판매경로 인지도</a:t>
            </a:r>
            <a:endParaRPr sz="2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Shape 517"/>
          <p:cNvSpPr>
            <a:spLocks/>
          </p:cNvSpPr>
          <p:nvPr/>
        </p:nvSpPr>
        <p:spPr bwMode="auto">
          <a:xfrm rot="5400000">
            <a:off x="688792" y="2115927"/>
            <a:ext cx="219075" cy="219075"/>
          </a:xfrm>
          <a:custGeom>
            <a:avLst/>
            <a:gdLst>
              <a:gd name="T0" fmla="*/ 218827 w 21600"/>
              <a:gd name="T1" fmla="*/ 218828 h 21600"/>
              <a:gd name="T2" fmla="*/ 218827 w 21600"/>
              <a:gd name="T3" fmla="*/ 218828 h 21600"/>
              <a:gd name="T4" fmla="*/ 218827 w 21600"/>
              <a:gd name="T5" fmla="*/ 218828 h 21600"/>
              <a:gd name="T6" fmla="*/ 218827 w 21600"/>
              <a:gd name="T7" fmla="*/ 21882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/>
          <a:p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Shape 968"/>
          <p:cNvSpPr>
            <a:spLocks noChangeArrowheads="1"/>
          </p:cNvSpPr>
          <p:nvPr/>
        </p:nvSpPr>
        <p:spPr bwMode="auto">
          <a:xfrm>
            <a:off x="907867" y="2115484"/>
            <a:ext cx="4274344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825500"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4572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9144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13716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1828800" indent="9144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2014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년 한국갤럽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, n=1000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Lato Light" pitchFamily="34" charset="0"/>
              </a:rPr>
              <a:t> </a:t>
            </a:r>
            <a:endParaRPr lang="ko-KR" altLang="zh-CN" sz="1200" dirty="0">
              <a:latin typeface="나눔고딕" panose="020D0604000000000000" pitchFamily="50" charset="-127"/>
              <a:ea typeface="나눔고딕" panose="020D0604000000000000" pitchFamily="50" charset="-127"/>
              <a:sym typeface="Lato Light" pitchFamily="34" charset="0"/>
            </a:endParaRPr>
          </a:p>
        </p:txBody>
      </p:sp>
      <p:graphicFrame>
        <p:nvGraphicFramePr>
          <p:cNvPr id="39" name="Chart 9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245242"/>
              </p:ext>
            </p:extLst>
          </p:nvPr>
        </p:nvGraphicFramePr>
        <p:xfrm>
          <a:off x="555442" y="2907431"/>
          <a:ext cx="4112811" cy="407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Shape 1084"/>
          <p:cNvSpPr>
            <a:spLocks noChangeArrowheads="1"/>
          </p:cNvSpPr>
          <p:nvPr/>
        </p:nvSpPr>
        <p:spPr bwMode="auto">
          <a:xfrm>
            <a:off x="798329" y="2907431"/>
            <a:ext cx="4048181" cy="33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eaLnBrk="1"/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비보조상기도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</p:txBody>
      </p:sp>
      <p:sp>
        <p:nvSpPr>
          <p:cNvPr id="41" name="Shape 1084"/>
          <p:cNvSpPr>
            <a:spLocks noChangeArrowheads="1"/>
          </p:cNvSpPr>
          <p:nvPr/>
        </p:nvSpPr>
        <p:spPr bwMode="auto">
          <a:xfrm>
            <a:off x="6768831" y="157130"/>
            <a:ext cx="4048181" cy="33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eaLnBrk="1"/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  <a:sym typeface="Lato Bold" pitchFamily="34" charset="0"/>
              </a:rPr>
              <a:t>보조상기도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sym typeface="Lato Bold" pitchFamily="34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="" xmlns:a16="http://schemas.microsoft.com/office/drawing/2014/main" id="{F7E9AE26-5387-437A-A9E9-CFB97C8DDE56}"/>
              </a:ext>
            </a:extLst>
          </p:cNvPr>
          <p:cNvSpPr txBox="1">
            <a:spLocks/>
          </p:cNvSpPr>
          <p:nvPr/>
        </p:nvSpPr>
        <p:spPr>
          <a:xfrm>
            <a:off x="1455932" y="6310963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 smtClean="0"/>
              <a:t>중고폰</a:t>
            </a:r>
            <a:r>
              <a:rPr lang="ko-KR" altLang="en-US" sz="1800" dirty="0" smtClean="0"/>
              <a:t> 판매 채널로 높은 인지도를 보유한 중고나라 </a:t>
            </a:r>
            <a:endParaRPr lang="ko-KR" altLang="en-US" sz="1800" dirty="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문제도출</a:t>
            </a: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228600" y="729244"/>
            <a:ext cx="11571514" cy="3675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938571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1959</Words>
  <Application>Microsoft Office PowerPoint</Application>
  <PresentationFormat>와이드스크린</PresentationFormat>
  <Paragraphs>437</Paragraphs>
  <Slides>29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Aller Light</vt:lpstr>
      <vt:lpstr>Helvetica Light</vt:lpstr>
      <vt:lpstr>Lato Bold</vt:lpstr>
      <vt:lpstr>Lato Light</vt:lpstr>
      <vt:lpstr>Lato Regular</vt:lpstr>
      <vt:lpstr>Lato Semibold</vt:lpstr>
      <vt:lpstr>Roboto</vt:lpstr>
      <vt:lpstr>宋体</vt:lpstr>
      <vt:lpstr>경기천년바탕OTF Regular</vt:lpstr>
      <vt:lpstr>나눔고딕</vt:lpstr>
      <vt:lpstr>맑은 고딕</vt:lpstr>
      <vt:lpstr>Arial</vt:lpstr>
      <vt:lpstr>Times New Roman</vt:lpstr>
      <vt:lpstr>Wingdings</vt:lpstr>
      <vt:lpstr>Office 테마</vt:lpstr>
      <vt:lpstr>빅데이터를 활용한  중고폰 적정가격 예측 서비스</vt:lpstr>
      <vt:lpstr>목차</vt:lpstr>
      <vt:lpstr>팀소개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ajou</dc:creator>
  <cp:lastModifiedBy>ajou</cp:lastModifiedBy>
  <cp:revision>328</cp:revision>
  <dcterms:created xsi:type="dcterms:W3CDTF">2017-08-04T05:22:28Z</dcterms:created>
  <dcterms:modified xsi:type="dcterms:W3CDTF">2017-08-17T02:21:20Z</dcterms:modified>
</cp:coreProperties>
</file>