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3" autoAdjust="0"/>
    <p:restoredTop sz="87212" autoAdjust="0"/>
  </p:normalViewPr>
  <p:slideViewPr>
    <p:cSldViewPr snapToGrid="0">
      <p:cViewPr>
        <p:scale>
          <a:sx n="80" d="100"/>
          <a:sy n="80" d="100"/>
        </p:scale>
        <p:origin x="2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5887-C0B4-4D4C-8E39-18932E3BFE4A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6F3D-9C4A-4517-BEE6-4C1A57A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Http://skccblog.tistory.com/1878 : </a:t>
            </a:r>
            <a:r>
              <a:rPr lang="ko-KR" altLang="en-US" dirty="0" err="1" smtClean="0"/>
              <a:t>에코폰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시장 소비자 조사 현황</a:t>
            </a:r>
            <a:endParaRPr lang="en-US" altLang="ko-KR" dirty="0" smtClean="0"/>
          </a:p>
          <a:p>
            <a:r>
              <a:rPr lang="en-US" altLang="ko-KR" dirty="0" smtClean="0"/>
              <a:t>https://m.blog.naver.com/PostView.nhn?blogId=anackne&amp;logNo=220426557312&amp;proxyReferer=https%3A%2F%2Fwww.google.co.kr%2F</a:t>
            </a:r>
          </a:p>
          <a:p>
            <a:r>
              <a:rPr lang="en-US" altLang="ko-KR" dirty="0" smtClean="0"/>
              <a:t>: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유통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8197-5474-469E-AD4C-69192995C7F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분석</a:t>
            </a:r>
            <a:endParaRPr lang="ko-KR" altLang="en-US" sz="24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데이터 전처리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9175" y="1381125"/>
            <a:ext cx="944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중고가에</a:t>
            </a:r>
            <a:r>
              <a:rPr lang="ko-KR" altLang="en-US" dirty="0" smtClean="0"/>
              <a:t> 영향을 미치는 요소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제조사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모델명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저장 용량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통신사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정상해지된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공기계</a:t>
            </a:r>
            <a:r>
              <a:rPr lang="ko-KR" altLang="en-US" dirty="0" smtClean="0"/>
              <a:t> 여부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국내 정식발매 제품 여부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스마트폰</a:t>
            </a:r>
            <a:r>
              <a:rPr lang="ko-KR" altLang="en-US" dirty="0" smtClean="0"/>
              <a:t> 품질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미개봉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흠결여부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7.1. </a:t>
            </a:r>
            <a:r>
              <a:rPr lang="ko-KR" altLang="en-US" dirty="0" smtClean="0"/>
              <a:t>스크래치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외관 찍힘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균열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7.2 </a:t>
            </a:r>
            <a:r>
              <a:rPr lang="ko-KR" altLang="en-US" dirty="0" smtClean="0"/>
              <a:t>액정파손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8751"/>
            <a:ext cx="10515600" cy="44952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4648"/>
            <a:ext cx="10515600" cy="5918661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문제 제기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가계 통신비 부담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폐휴대폰으로</a:t>
            </a:r>
            <a:r>
              <a:rPr lang="ko-KR" altLang="en-US" dirty="0" smtClean="0"/>
              <a:t> 인한 환경오염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중고폰</a:t>
            </a:r>
            <a:r>
              <a:rPr lang="ko-KR" altLang="en-US" dirty="0" smtClean="0"/>
              <a:t> 시장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도매상 위주의 시장환경 조성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시장 규모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유통 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유사 서비스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세티즌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모비톡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소비자 특성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정보부족으로 인한 중고거래 부담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서비스 개요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데이터 소개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탐색적데이터분석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분석결과 구현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개발환경 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구현 프로세스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플로우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04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문제 제기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11689"/>
            <a:ext cx="10515600" cy="33652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국회 미래창조과학방송통신위원회 박홍근 의원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더불어민주당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녹색소비자연대가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일부터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일까지 휴대폰 이용자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명을 대상으로 ‘가계통신비 인하를 위한 소비자 인식조사’ 결과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가계통신비가 부담스럽다고 답한 비율은 </a:t>
            </a:r>
            <a:r>
              <a:rPr lang="en-US" altLang="ko-KR" sz="2400" dirty="0" smtClean="0"/>
              <a:t>75.3%</a:t>
            </a:r>
          </a:p>
          <a:p>
            <a:r>
              <a:rPr lang="ko-KR" altLang="en-US" sz="2400" dirty="0" smtClean="0"/>
              <a:t>부담을 느끼는 요인에 대해 </a:t>
            </a:r>
            <a:r>
              <a:rPr lang="en-US" altLang="ko-KR" sz="2400" dirty="0" smtClean="0"/>
              <a:t>56%</a:t>
            </a:r>
            <a:r>
              <a:rPr lang="ko-KR" altLang="en-US" sz="2400" dirty="0" smtClean="0"/>
              <a:t>가 ‘비싼 요금’</a:t>
            </a:r>
            <a:r>
              <a:rPr lang="en-US" altLang="ko-KR" sz="2400" dirty="0" smtClean="0"/>
              <a:t>, 37%</a:t>
            </a:r>
            <a:r>
              <a:rPr lang="ko-KR" altLang="en-US" sz="2400" dirty="0" smtClean="0"/>
              <a:t>가 ‘비싼 단말기 가격’이라고 답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180207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가계 </a:t>
            </a:r>
            <a:r>
              <a:rPr lang="ko-KR" altLang="en-US" sz="2400" dirty="0" smtClean="0"/>
              <a:t>통신비 부담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999453"/>
            <a:ext cx="1087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가계통신비 부담 완화 및 </a:t>
            </a:r>
            <a:r>
              <a:rPr lang="ko-KR" altLang="en-US" sz="2400" dirty="0" err="1"/>
              <a:t>폐휴대폰으로</a:t>
            </a:r>
            <a:r>
              <a:rPr lang="ko-KR" altLang="en-US" sz="2400" dirty="0"/>
              <a:t> 인한 환경오염 방지를 위한 </a:t>
            </a:r>
            <a:endParaRPr lang="en-US" altLang="ko-KR" sz="2400" dirty="0"/>
          </a:p>
          <a:p>
            <a:r>
              <a:rPr lang="ko-KR" altLang="en-US" sz="2400" dirty="0"/>
              <a:t>중고휴대폰 유통 활성화의 필요성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3756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우리나라 </a:t>
            </a:r>
            <a:r>
              <a:rPr lang="ko-KR" altLang="en-US" sz="2400" dirty="0" err="1" smtClean="0"/>
              <a:t>폐휴대폰으로</a:t>
            </a:r>
            <a:r>
              <a:rPr lang="ko-KR" altLang="en-US" sz="2400" dirty="0" smtClean="0"/>
              <a:t> 인한 폐기물 많음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폐휴대폰이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인체와 환경에 미치는 </a:t>
            </a:r>
            <a:r>
              <a:rPr lang="ko-KR" altLang="en-US" sz="2400" dirty="0" smtClean="0"/>
              <a:t>영향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지난 </a:t>
            </a:r>
            <a:r>
              <a:rPr lang="en-US" altLang="ko-KR" sz="2400" dirty="0"/>
              <a:t>18</a:t>
            </a:r>
            <a:r>
              <a:rPr lang="ko-KR" altLang="en-US" sz="2400" dirty="0"/>
              <a:t>대 국회 과학기술정보통신위원회가 국정감사 때 공개한 </a:t>
            </a:r>
            <a:r>
              <a:rPr lang="ko-KR" altLang="en-US" sz="2400" dirty="0" smtClean="0"/>
              <a:t>자료</a:t>
            </a:r>
            <a:endParaRPr lang="en-US" altLang="ko-KR" sz="2400" dirty="0" smtClean="0"/>
          </a:p>
          <a:p>
            <a:r>
              <a:rPr lang="en-US" altLang="ko-KR" sz="2400" dirty="0" smtClean="0"/>
              <a:t>1999</a:t>
            </a:r>
            <a:r>
              <a:rPr lang="ko-KR" altLang="en-US" sz="2400" dirty="0"/>
              <a:t>년부터 우리나라에 방치된 </a:t>
            </a:r>
            <a:r>
              <a:rPr lang="en-US" altLang="ko-KR" sz="2400" dirty="0"/>
              <a:t>8500</a:t>
            </a:r>
            <a:r>
              <a:rPr lang="ko-KR" altLang="en-US" sz="2400" dirty="0"/>
              <a:t>만대의 휴대폰에 함유된 납은 </a:t>
            </a:r>
            <a:r>
              <a:rPr lang="en-US" altLang="ko-KR" sz="2400" dirty="0"/>
              <a:t>22.1t</a:t>
            </a:r>
            <a:r>
              <a:rPr lang="ko-KR" altLang="en-US" sz="2400" dirty="0"/>
              <a:t>에 이르며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</a:t>
            </a:r>
            <a:r>
              <a:rPr lang="en-US" altLang="ko-KR" sz="2400" dirty="0"/>
              <a:t>4</a:t>
            </a:r>
            <a:r>
              <a:rPr lang="ko-KR" altLang="en-US" sz="2400" dirty="0"/>
              <a:t>억</a:t>
            </a:r>
            <a:r>
              <a:rPr lang="en-US" altLang="ko-KR" sz="2400" dirty="0"/>
              <a:t>4200</a:t>
            </a:r>
            <a:r>
              <a:rPr lang="ko-KR" altLang="en-US" sz="2400" dirty="0"/>
              <a:t>만</a:t>
            </a:r>
            <a:r>
              <a:rPr lang="en-US" altLang="ko-KR" sz="2400" dirty="0"/>
              <a:t>t</a:t>
            </a:r>
            <a:r>
              <a:rPr lang="ko-KR" altLang="en-US" sz="2400" dirty="0"/>
              <a:t>의 먹는 물을 오염시킬 수 있고 팔당댐을 </a:t>
            </a:r>
            <a:r>
              <a:rPr lang="en-US" altLang="ko-KR" sz="2400" dirty="0"/>
              <a:t>120</a:t>
            </a:r>
            <a:r>
              <a:rPr lang="ko-KR" altLang="en-US" sz="2400" dirty="0"/>
              <a:t>일간 </a:t>
            </a:r>
            <a:r>
              <a:rPr lang="ko-KR" altLang="en-US" sz="2400" dirty="0" smtClean="0"/>
              <a:t>오염시킬 </a:t>
            </a:r>
            <a:r>
              <a:rPr lang="ko-KR" altLang="en-US" sz="2400" dirty="0"/>
              <a:t>수 있는 </a:t>
            </a:r>
            <a:r>
              <a:rPr lang="ko-KR" altLang="en-US" sz="2400" dirty="0" smtClean="0"/>
              <a:t>양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문제 제기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845675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폐휴대폰으로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인한 환경오염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81" y="5380790"/>
            <a:ext cx="2133600" cy="1286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6410"/>
          <a:stretch/>
        </p:blipFill>
        <p:spPr>
          <a:xfrm>
            <a:off x="3220995" y="4925948"/>
            <a:ext cx="3435178" cy="20286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36" y="6095998"/>
            <a:ext cx="1944048" cy="8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7950"/>
            <a:ext cx="10515600" cy="518042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국내 중고 휴대전화 시장 규모는 연간 </a:t>
            </a:r>
            <a:r>
              <a:rPr lang="en-US" altLang="ko-KR" sz="2400" dirty="0" smtClean="0"/>
              <a:t>1,000</a:t>
            </a:r>
            <a:r>
              <a:rPr lang="ko-KR" altLang="en-US" sz="2400" dirty="0" smtClean="0"/>
              <a:t>만대 정도</a:t>
            </a:r>
            <a:endParaRPr lang="en-US" altLang="ko-KR" sz="2400" dirty="0" smtClean="0"/>
          </a:p>
          <a:p>
            <a:r>
              <a:rPr lang="ko-KR" altLang="en-US" sz="2400" dirty="0" smtClean="0"/>
              <a:t>도매상이 시장 대부분을 장악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중고폰</a:t>
            </a:r>
            <a:r>
              <a:rPr lang="ko-KR" altLang="en-US" sz="2000" dirty="0" smtClean="0"/>
              <a:t> 수집 후 해외 판매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중고 휴대전화를 케이스만 신품으로 교체하고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속칭 케이스갈이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판갈이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판매</a:t>
            </a:r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2400" dirty="0" smtClean="0"/>
          </a:p>
          <a:p>
            <a:r>
              <a:rPr lang="ko-KR" altLang="en-US" sz="2400" dirty="0" err="1" smtClean="0"/>
              <a:t>모델별로</a:t>
            </a:r>
            <a:r>
              <a:rPr lang="ko-KR" altLang="en-US" sz="2400" dirty="0" smtClean="0"/>
              <a:t> 매입단가를 정한 상태에서 제품 평가 시 </a:t>
            </a:r>
            <a:r>
              <a:rPr lang="ko-KR" altLang="en-US" sz="2400" dirty="0" err="1" smtClean="0"/>
              <a:t>흠결에</a:t>
            </a:r>
            <a:r>
              <a:rPr lang="ko-KR" altLang="en-US" sz="2400" dirty="0" smtClean="0"/>
              <a:t> 따라 매입단가에서 </a:t>
            </a:r>
            <a:r>
              <a:rPr lang="ko-KR" altLang="en-US" sz="2400" dirty="0" smtClean="0"/>
              <a:t>해당 </a:t>
            </a:r>
            <a:r>
              <a:rPr lang="ko-KR" altLang="en-US" sz="2400" dirty="0" smtClean="0"/>
              <a:t>금액을 차감하고 지급</a:t>
            </a:r>
            <a:endParaRPr lang="en-US" altLang="ko-KR" sz="2400" dirty="0" smtClean="0"/>
          </a:p>
          <a:p>
            <a:r>
              <a:rPr lang="ko-KR" altLang="en-US" sz="2400" dirty="0"/>
              <a:t>등급에 따른 </a:t>
            </a:r>
            <a:r>
              <a:rPr lang="ko-KR" altLang="en-US" sz="2400" dirty="0" err="1"/>
              <a:t>중고폰</a:t>
            </a:r>
            <a:r>
              <a:rPr lang="ko-KR" altLang="en-US" sz="2400" dirty="0"/>
              <a:t> 가격 산정은 도매상의 주관에 의존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도매상의 경우 </a:t>
            </a:r>
            <a:r>
              <a:rPr lang="ko-KR" altLang="en-US" sz="2400" dirty="0" err="1" smtClean="0"/>
              <a:t>중고폰</a:t>
            </a:r>
            <a:r>
              <a:rPr lang="ko-KR" altLang="en-US" sz="2400" dirty="0" smtClean="0"/>
              <a:t> 구매 희망자에게 되팔아야 하기 때문에 </a:t>
            </a:r>
            <a:r>
              <a:rPr lang="ko-KR" altLang="en-US" sz="2400" dirty="0" err="1" smtClean="0"/>
              <a:t>중고폰</a:t>
            </a:r>
            <a:r>
              <a:rPr lang="ko-KR" altLang="en-US" sz="2400" dirty="0" smtClean="0"/>
              <a:t> 매입 가격을 낮게 책정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15500"/>
            <a:ext cx="10515600" cy="4993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시장분석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69605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 smtClean="0"/>
              <a:t>중고폰</a:t>
            </a:r>
            <a:r>
              <a:rPr lang="ko-KR" altLang="en-US" sz="2400" dirty="0" smtClean="0"/>
              <a:t> 시장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중고폰</a:t>
            </a:r>
            <a:r>
              <a:rPr lang="ko-KR" altLang="en-US" sz="2400" dirty="0" smtClean="0"/>
              <a:t> 도매상 위주의 시장 구조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35" y="-384978"/>
            <a:ext cx="4347961" cy="31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img.donga.com/wps/NEWS/IMAGE/2015/07/21/72615879.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1481"/>
            <a:ext cx="2883116" cy="59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15500"/>
            <a:ext cx="10515600" cy="4993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소비자</a:t>
            </a:r>
            <a:r>
              <a:rPr lang="ko-KR" altLang="en-US" sz="2400" dirty="0" smtClean="0"/>
              <a:t>분석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047999" y="215500"/>
            <a:ext cx="7448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T8"/>
              </a:rPr>
              <a:t>최근 </a:t>
            </a:r>
            <a:r>
              <a:rPr lang="en-US" altLang="ko-KR" sz="1400" dirty="0">
                <a:latin typeface="T2"/>
              </a:rPr>
              <a:t>2</a:t>
            </a:r>
            <a:r>
              <a:rPr lang="ko-KR" altLang="en-US" sz="1400" dirty="0">
                <a:latin typeface="T8"/>
              </a:rPr>
              <a:t>년 이내에 중고 휴대전화를 구매한 소비자 </a:t>
            </a:r>
            <a:r>
              <a:rPr lang="en-US" altLang="ko-KR" sz="1400" dirty="0">
                <a:latin typeface="T2"/>
              </a:rPr>
              <a:t>1,000</a:t>
            </a:r>
            <a:r>
              <a:rPr lang="ko-KR" altLang="en-US" sz="1400" dirty="0">
                <a:latin typeface="T8"/>
              </a:rPr>
              <a:t>명을 대상으로 </a:t>
            </a:r>
            <a:r>
              <a:rPr lang="ko-KR" altLang="en-US" sz="1400" dirty="0" smtClean="0">
                <a:latin typeface="T11"/>
              </a:rPr>
              <a:t>온</a:t>
            </a:r>
            <a:r>
              <a:rPr lang="ko-KR" altLang="en-US" sz="1400" dirty="0" smtClean="0">
                <a:latin typeface="T8"/>
              </a:rPr>
              <a:t>라인 설문조사</a:t>
            </a:r>
            <a:endParaRPr lang="en-US" altLang="ko-KR" sz="1400" dirty="0" smtClean="0">
              <a:latin typeface="T8"/>
            </a:endParaRPr>
          </a:p>
          <a:p>
            <a:r>
              <a:rPr lang="en-US" altLang="ko-KR" sz="1400" dirty="0"/>
              <a:t>2015. 5. 7. ~ 5. 14.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047999" y="984823"/>
            <a:ext cx="873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설문조사 결과 </a:t>
            </a:r>
            <a:r>
              <a:rPr lang="ko-KR" altLang="en-US" dirty="0" smtClean="0">
                <a:latin typeface="T8"/>
              </a:rPr>
              <a:t>중고 </a:t>
            </a:r>
            <a:r>
              <a:rPr lang="ko-KR" altLang="en-US" dirty="0">
                <a:latin typeface="T8"/>
              </a:rPr>
              <a:t>휴대전화를 구입한 경로는 </a:t>
            </a:r>
            <a:r>
              <a:rPr lang="ko-KR" altLang="en-US" dirty="0">
                <a:latin typeface="T11"/>
              </a:rPr>
              <a:t>오</a:t>
            </a:r>
            <a:r>
              <a:rPr lang="ko-KR" altLang="en-US" dirty="0">
                <a:latin typeface="T8"/>
              </a:rPr>
              <a:t>프라인 </a:t>
            </a:r>
            <a:r>
              <a:rPr lang="en-US" altLang="ko-KR" dirty="0">
                <a:latin typeface="T2"/>
              </a:rPr>
              <a:t>35.1%, </a:t>
            </a:r>
            <a:r>
              <a:rPr lang="ko-KR" altLang="en-US" dirty="0">
                <a:latin typeface="T11"/>
              </a:rPr>
              <a:t>온</a:t>
            </a:r>
            <a:r>
              <a:rPr lang="ko-KR" altLang="en-US" dirty="0">
                <a:latin typeface="T8"/>
              </a:rPr>
              <a:t>라인 </a:t>
            </a:r>
            <a:r>
              <a:rPr lang="en-US" altLang="ko-KR" dirty="0">
                <a:latin typeface="T2"/>
              </a:rPr>
              <a:t>32.0%, </a:t>
            </a:r>
            <a:endParaRPr lang="en-US" altLang="ko-KR" dirty="0" smtClean="0">
              <a:latin typeface="T2"/>
            </a:endParaRPr>
          </a:p>
          <a:p>
            <a:r>
              <a:rPr lang="ko-KR" altLang="en-US" dirty="0" smtClean="0">
                <a:latin typeface="T8"/>
              </a:rPr>
              <a:t>개인 </a:t>
            </a:r>
            <a:r>
              <a:rPr lang="ko-KR" altLang="en-US" dirty="0">
                <a:latin typeface="T8"/>
              </a:rPr>
              <a:t>간 </a:t>
            </a:r>
            <a:r>
              <a:rPr lang="ko-KR" altLang="en-US" dirty="0" smtClean="0">
                <a:latin typeface="T11"/>
              </a:rPr>
              <a:t>직</a:t>
            </a:r>
            <a:r>
              <a:rPr lang="ko-KR" altLang="en-US" dirty="0" smtClean="0">
                <a:latin typeface="T8"/>
              </a:rPr>
              <a:t>거래가 </a:t>
            </a:r>
            <a:r>
              <a:rPr lang="en-US" altLang="ko-KR" dirty="0">
                <a:latin typeface="T2"/>
              </a:rPr>
              <a:t>29.4%</a:t>
            </a:r>
            <a:r>
              <a:rPr lang="ko-KR" altLang="en-US" dirty="0">
                <a:latin typeface="T8"/>
              </a:rPr>
              <a:t>로 상</a:t>
            </a:r>
            <a:r>
              <a:rPr lang="ko-KR" altLang="en-US" dirty="0">
                <a:latin typeface="T11"/>
              </a:rPr>
              <a:t>호 </a:t>
            </a:r>
            <a:r>
              <a:rPr lang="ko-KR" altLang="en-US" dirty="0">
                <a:latin typeface="T8"/>
              </a:rPr>
              <a:t>유사한 </a:t>
            </a:r>
            <a:r>
              <a:rPr lang="ko-KR" altLang="en-US" dirty="0" smtClean="0">
                <a:latin typeface="T8"/>
              </a:rPr>
              <a:t>수준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7999" y="1704936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소비자에게 중고 휴대전화를 구입하는 </a:t>
            </a:r>
            <a:r>
              <a:rPr lang="ko-KR" altLang="en-US" dirty="0" smtClean="0">
                <a:latin typeface="T8"/>
              </a:rPr>
              <a:t>이유</a:t>
            </a:r>
            <a:endParaRPr lang="en-US" altLang="ko-KR" dirty="0" smtClean="0">
              <a:latin typeface="T8"/>
            </a:endParaRPr>
          </a:p>
          <a:p>
            <a:r>
              <a:rPr lang="ko-KR" altLang="en-US" dirty="0" smtClean="0">
                <a:latin typeface="T8"/>
              </a:rPr>
              <a:t>조사 대상 </a:t>
            </a:r>
            <a:r>
              <a:rPr lang="ko-KR" altLang="en-US" dirty="0">
                <a:latin typeface="T8"/>
              </a:rPr>
              <a:t>소비자의 </a:t>
            </a:r>
            <a:r>
              <a:rPr lang="en-US" altLang="ko-KR" dirty="0">
                <a:latin typeface="T2"/>
              </a:rPr>
              <a:t>43.6%</a:t>
            </a:r>
            <a:r>
              <a:rPr lang="ko-KR" altLang="en-US" dirty="0">
                <a:latin typeface="T8"/>
              </a:rPr>
              <a:t>는 신규 휴대전화 구입시 할부 대금이 부담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47998" y="2609811"/>
            <a:ext cx="873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T8"/>
              </a:rPr>
              <a:t>중고 </a:t>
            </a:r>
            <a:r>
              <a:rPr lang="ko-KR" altLang="en-US" dirty="0" err="1" smtClean="0">
                <a:latin typeface="T8"/>
              </a:rPr>
              <a:t>스마트폰</a:t>
            </a:r>
            <a:r>
              <a:rPr lang="ko-KR" altLang="en-US" dirty="0" smtClean="0">
                <a:latin typeface="T8"/>
              </a:rPr>
              <a:t> </a:t>
            </a:r>
            <a:r>
              <a:rPr lang="ko-KR" altLang="en-US" dirty="0" err="1" smtClean="0">
                <a:latin typeface="T8"/>
              </a:rPr>
              <a:t>비처분</a:t>
            </a:r>
            <a:r>
              <a:rPr lang="ko-KR" altLang="en-US" dirty="0" smtClean="0">
                <a:latin typeface="T8"/>
              </a:rPr>
              <a:t> 사유</a:t>
            </a:r>
            <a:r>
              <a:rPr lang="en-US" altLang="ko-KR" dirty="0" smtClean="0">
                <a:latin typeface="T8"/>
              </a:rPr>
              <a:t>: </a:t>
            </a:r>
            <a:r>
              <a:rPr lang="ko-KR" altLang="en-US" dirty="0" smtClean="0">
                <a:latin typeface="T8"/>
              </a:rPr>
              <a:t>가격 불만족 </a:t>
            </a:r>
            <a:r>
              <a:rPr lang="en-US" altLang="ko-KR" dirty="0" smtClean="0">
                <a:latin typeface="T8"/>
              </a:rPr>
              <a:t>= </a:t>
            </a:r>
            <a:r>
              <a:rPr lang="ko-KR" altLang="en-US" dirty="0" smtClean="0">
                <a:latin typeface="T8"/>
              </a:rPr>
              <a:t>중고도매상이 </a:t>
            </a:r>
            <a:r>
              <a:rPr lang="ko-KR" altLang="en-US" dirty="0" err="1" smtClean="0">
                <a:latin typeface="T8"/>
              </a:rPr>
              <a:t>중고폰</a:t>
            </a:r>
            <a:r>
              <a:rPr lang="ko-KR" altLang="en-US" dirty="0" smtClean="0">
                <a:latin typeface="T8"/>
              </a:rPr>
              <a:t> 시장을 장악</a:t>
            </a:r>
            <a:r>
              <a:rPr lang="en-US" altLang="ko-KR" dirty="0" smtClean="0">
                <a:latin typeface="T8"/>
              </a:rPr>
              <a:t>?</a:t>
            </a:r>
            <a:r>
              <a:rPr lang="ko-KR" altLang="en-US" dirty="0" smtClean="0">
                <a:latin typeface="T8"/>
              </a:rPr>
              <a:t>주도</a:t>
            </a:r>
            <a:r>
              <a:rPr lang="en-US" altLang="ko-KR" dirty="0" smtClean="0">
                <a:latin typeface="T8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9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서비스 개요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229370"/>
            <a:ext cx="8734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T8"/>
              </a:rPr>
              <a:t>서비스 목표</a:t>
            </a:r>
            <a:endParaRPr lang="en-US" altLang="ko-KR" dirty="0" smtClean="0">
              <a:latin typeface="T8"/>
            </a:endParaRPr>
          </a:p>
          <a:p>
            <a:r>
              <a:rPr lang="ko-KR" altLang="en-US" dirty="0" smtClean="0">
                <a:latin typeface="T8"/>
              </a:rPr>
              <a:t>중고나라 중고 </a:t>
            </a:r>
            <a:r>
              <a:rPr lang="ko-KR" altLang="en-US" dirty="0" err="1" smtClean="0">
                <a:latin typeface="T8"/>
              </a:rPr>
              <a:t>스마트폰</a:t>
            </a:r>
            <a:r>
              <a:rPr lang="ko-KR" altLang="en-US" dirty="0" smtClean="0">
                <a:latin typeface="T8"/>
              </a:rPr>
              <a:t> 판매 </a:t>
            </a:r>
            <a:r>
              <a:rPr lang="ko-KR" altLang="en-US" dirty="0" err="1" smtClean="0">
                <a:latin typeface="T8"/>
              </a:rPr>
              <a:t>분석글을</a:t>
            </a:r>
            <a:r>
              <a:rPr lang="ko-KR" altLang="en-US" dirty="0" smtClean="0">
                <a:latin typeface="T8"/>
              </a:rPr>
              <a:t> 바탕으로 </a:t>
            </a:r>
            <a:r>
              <a:rPr lang="ko-KR" altLang="en-US" dirty="0" err="1" smtClean="0">
                <a:latin typeface="T8"/>
              </a:rPr>
              <a:t>모델별</a:t>
            </a:r>
            <a:r>
              <a:rPr lang="ko-KR" altLang="en-US" dirty="0" smtClean="0">
                <a:latin typeface="T8"/>
              </a:rPr>
              <a:t> 적정 중고 가격을 산정함으로써 </a:t>
            </a:r>
            <a:r>
              <a:rPr lang="ko-KR" altLang="en-US" dirty="0" err="1" smtClean="0">
                <a:latin typeface="T8"/>
              </a:rPr>
              <a:t>중고폰</a:t>
            </a:r>
            <a:r>
              <a:rPr lang="ko-KR" altLang="en-US" dirty="0" smtClean="0">
                <a:latin typeface="T8"/>
              </a:rPr>
              <a:t> 거래 활성화 및 공정거래 문화 확립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362845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T8"/>
              </a:rPr>
              <a:t>서비스 방법</a:t>
            </a:r>
            <a:endParaRPr lang="en-US" altLang="ko-KR" dirty="0" smtClean="0">
              <a:latin typeface="T8"/>
            </a:endParaRPr>
          </a:p>
          <a:p>
            <a:r>
              <a:rPr lang="en-US" altLang="ko-KR" dirty="0" smtClean="0">
                <a:latin typeface="T8"/>
              </a:rPr>
              <a:t>2015</a:t>
            </a:r>
            <a:r>
              <a:rPr lang="ko-KR" altLang="en-US" dirty="0" smtClean="0">
                <a:latin typeface="T8"/>
              </a:rPr>
              <a:t>년</a:t>
            </a:r>
            <a:r>
              <a:rPr lang="en-US" altLang="ko-KR" dirty="0" smtClean="0">
                <a:latin typeface="T8"/>
              </a:rPr>
              <a:t>~17</a:t>
            </a:r>
            <a:r>
              <a:rPr lang="ko-KR" altLang="en-US" dirty="0" smtClean="0">
                <a:latin typeface="T8"/>
              </a:rPr>
              <a:t>년 중고 </a:t>
            </a:r>
            <a:r>
              <a:rPr lang="ko-KR" altLang="en-US" dirty="0" err="1" smtClean="0">
                <a:latin typeface="T8"/>
              </a:rPr>
              <a:t>스마트폰</a:t>
            </a:r>
            <a:r>
              <a:rPr lang="ko-KR" altLang="en-US" dirty="0" smtClean="0">
                <a:latin typeface="T8"/>
              </a:rPr>
              <a:t> </a:t>
            </a:r>
            <a:r>
              <a:rPr lang="ko-KR" altLang="en-US" dirty="0" err="1" smtClean="0">
                <a:latin typeface="T8"/>
              </a:rPr>
              <a:t>판매글</a:t>
            </a:r>
            <a:r>
              <a:rPr lang="ko-KR" altLang="en-US" dirty="0" smtClean="0">
                <a:latin typeface="T8"/>
              </a:rPr>
              <a:t> 분석을 바탕으로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</a:t>
            </a:r>
            <a:r>
              <a:rPr lang="ko-KR" altLang="en-US" dirty="0" err="1" smtClean="0">
                <a:latin typeface="T8"/>
              </a:rPr>
              <a:t>모델별</a:t>
            </a:r>
            <a:r>
              <a:rPr lang="ko-KR" altLang="en-US" dirty="0" smtClean="0">
                <a:latin typeface="T8"/>
              </a:rPr>
              <a:t> </a:t>
            </a:r>
            <a:endParaRPr lang="en-US" altLang="ko-KR" dirty="0" smtClean="0">
              <a:latin typeface="T8"/>
            </a:endParaRPr>
          </a:p>
          <a:p>
            <a:r>
              <a:rPr lang="ko-KR" altLang="en-US" dirty="0" smtClean="0">
                <a:latin typeface="T8"/>
              </a:rPr>
              <a:t>적정 판매가</a:t>
            </a:r>
            <a:r>
              <a:rPr lang="en-US" altLang="ko-KR" dirty="0" smtClean="0">
                <a:latin typeface="T8"/>
              </a:rPr>
              <a:t>, </a:t>
            </a:r>
            <a:r>
              <a:rPr lang="ko-KR" altLang="en-US" dirty="0" smtClean="0">
                <a:latin typeface="T8"/>
              </a:rPr>
              <a:t>최고가</a:t>
            </a:r>
            <a:r>
              <a:rPr lang="en-US" altLang="ko-KR" dirty="0" smtClean="0">
                <a:latin typeface="T8"/>
              </a:rPr>
              <a:t>, </a:t>
            </a:r>
            <a:r>
              <a:rPr lang="ko-KR" altLang="en-US" dirty="0" smtClean="0">
                <a:latin typeface="T8"/>
              </a:rPr>
              <a:t>최저가</a:t>
            </a:r>
            <a:r>
              <a:rPr lang="en-US" altLang="ko-KR" dirty="0">
                <a:latin typeface="T8"/>
              </a:rPr>
              <a:t> </a:t>
            </a:r>
            <a:r>
              <a:rPr lang="ko-KR" altLang="en-US" dirty="0" smtClean="0">
                <a:latin typeface="T8"/>
              </a:rPr>
              <a:t>등의 정보 제공</a:t>
            </a:r>
            <a:endParaRPr lang="en-US" altLang="ko-KR" dirty="0" smtClean="0">
              <a:latin typeface="T8"/>
            </a:endParaRPr>
          </a:p>
          <a:p>
            <a:endParaRPr lang="en-US" altLang="ko-KR" dirty="0" smtClean="0">
              <a:latin typeface="T8"/>
            </a:endParaRPr>
          </a:p>
        </p:txBody>
      </p:sp>
    </p:spTree>
    <p:extLst>
      <p:ext uri="{BB962C8B-B14F-4D97-AF65-F5344CB8AC3E}">
        <p14:creationId xmlns:p14="http://schemas.microsoft.com/office/powerpoint/2010/main" val="340919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분석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데이터 소개</a:t>
            </a:r>
            <a:endParaRPr lang="ko-KR" altLang="en-US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원천데이터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카페 중고나라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 구성</a:t>
            </a:r>
            <a:endParaRPr lang="en-US" altLang="ko-KR" sz="2400" dirty="0"/>
          </a:p>
          <a:p>
            <a:r>
              <a:rPr lang="ko-KR" altLang="ko-KR" sz="2400" dirty="0" err="1" smtClean="0"/>
              <a:t>게시글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ID /</a:t>
            </a:r>
            <a:r>
              <a:rPr lang="ko-KR" altLang="ko-KR" sz="2400" dirty="0" smtClean="0"/>
              <a:t>카테고리</a:t>
            </a:r>
            <a:r>
              <a:rPr lang="en-US" altLang="ko-KR" sz="2400" dirty="0"/>
              <a:t>_</a:t>
            </a:r>
            <a:r>
              <a:rPr lang="en-US" altLang="ko-KR" sz="2400" dirty="0" smtClean="0"/>
              <a:t>ID/ </a:t>
            </a:r>
            <a:r>
              <a:rPr lang="ko-KR" altLang="ko-KR" sz="2400" dirty="0" smtClean="0"/>
              <a:t>카테고리 이름</a:t>
            </a:r>
            <a:r>
              <a:rPr lang="en-US" altLang="ko-KR" sz="2400" dirty="0" smtClean="0"/>
              <a:t> /</a:t>
            </a:r>
            <a:r>
              <a:rPr lang="ko-KR" altLang="ko-KR" sz="2400" dirty="0" smtClean="0"/>
              <a:t>제목</a:t>
            </a:r>
            <a:r>
              <a:rPr lang="en-US" altLang="ko-KR" sz="2400" dirty="0" smtClean="0"/>
              <a:t> /</a:t>
            </a:r>
            <a:r>
              <a:rPr lang="ko-KR" altLang="ko-KR" sz="2400" dirty="0" smtClean="0"/>
              <a:t>등록날짜</a:t>
            </a:r>
            <a:r>
              <a:rPr lang="en-US" altLang="ko-KR" sz="2400" dirty="0"/>
              <a:t>(</a:t>
            </a:r>
            <a:r>
              <a:rPr lang="ko-KR" altLang="ko-KR" sz="2400" dirty="0" err="1"/>
              <a:t>년월일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pPr fontAlgn="ctr"/>
            <a:r>
              <a:rPr lang="ko-KR" altLang="ko-KR" sz="2400" dirty="0" smtClean="0"/>
              <a:t>거래구분</a:t>
            </a:r>
            <a:r>
              <a:rPr lang="en-US" altLang="ko-KR" sz="2400" dirty="0" smtClean="0"/>
              <a:t> /</a:t>
            </a:r>
            <a:r>
              <a:rPr lang="ko-KR" altLang="en-US" sz="2400" dirty="0" smtClean="0"/>
              <a:t>판매금액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원</a:t>
            </a:r>
            <a:r>
              <a:rPr lang="en-US" altLang="ko-KR" sz="2400" dirty="0" smtClean="0"/>
              <a:t>)/ </a:t>
            </a:r>
            <a:r>
              <a:rPr lang="ko-KR" altLang="ko-KR" sz="2400" dirty="0" smtClean="0"/>
              <a:t>제품설명</a:t>
            </a:r>
            <a:r>
              <a:rPr lang="en-US" altLang="ko-KR" sz="2400" dirty="0" smtClean="0"/>
              <a:t>/ </a:t>
            </a:r>
            <a:r>
              <a:rPr lang="ko-KR" altLang="ko-KR" sz="2400" dirty="0" smtClean="0"/>
              <a:t>지불방법</a:t>
            </a:r>
            <a:r>
              <a:rPr lang="en-US" altLang="ko-KR" sz="2400" dirty="0" smtClean="0"/>
              <a:t> /</a:t>
            </a:r>
            <a:r>
              <a:rPr lang="ko-KR" altLang="ko-KR" sz="2400" dirty="0" smtClean="0"/>
              <a:t>배송방법</a:t>
            </a:r>
            <a:endParaRPr lang="en-US" altLang="ko-KR" sz="2400" dirty="0" smtClean="0"/>
          </a:p>
          <a:p>
            <a:pPr fontAlgn="ctr"/>
            <a:endParaRPr lang="en-US" altLang="ko-KR" sz="24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 수집 기간 </a:t>
            </a:r>
            <a:r>
              <a:rPr lang="en-US" altLang="ko-KR" sz="2400" dirty="0" smtClean="0"/>
              <a:t>: 2015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25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~2017</a:t>
            </a:r>
            <a:r>
              <a:rPr lang="ko-KR" altLang="en-US" sz="2400" dirty="0" smtClean="0"/>
              <a:t>년 </a:t>
            </a:r>
            <a:endParaRPr lang="en-US" altLang="ko-KR" sz="24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fontAlgn="ctr"/>
            <a:endParaRPr lang="ko-KR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8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분석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데이터 전처리</a:t>
            </a:r>
            <a:endParaRPr lang="ko-KR" altLang="en-US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총 </a:t>
            </a:r>
            <a:r>
              <a:rPr lang="en-US" altLang="ko-KR" sz="2400" dirty="0" smtClean="0"/>
              <a:t>45</a:t>
            </a:r>
            <a:r>
              <a:rPr lang="ko-KR" altLang="en-US" sz="2400" dirty="0" err="1" smtClean="0"/>
              <a:t>만건의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raw data</a:t>
            </a:r>
            <a:r>
              <a:rPr lang="ko-KR" altLang="en-US" sz="2400" dirty="0" smtClean="0"/>
              <a:t>에서 중고 </a:t>
            </a: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카테고리 추출</a:t>
            </a:r>
            <a:endParaRPr lang="en-US" altLang="ko-KR" sz="24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결측</a:t>
            </a:r>
            <a:r>
              <a:rPr lang="ko-KR" altLang="en-US" sz="2400" dirty="0" smtClean="0"/>
              <a:t> 칼럼 제거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광고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스팸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데이터 제거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개인정보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휴대폰번호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제거</a:t>
            </a:r>
            <a:endParaRPr lang="en-US" altLang="ko-KR" sz="24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출고가 데이터 구축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제조사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모델명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출고가격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제조일자</a:t>
            </a:r>
            <a:r>
              <a:rPr lang="en-US" altLang="ko-KR" sz="2400" dirty="0" smtClean="0"/>
              <a:t>)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fontAlgn="ctr"/>
            <a:endParaRPr lang="ko-KR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91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505</Words>
  <Application>Microsoft Office PowerPoint</Application>
  <PresentationFormat>와이드스크린</PresentationFormat>
  <Paragraphs>107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T11</vt:lpstr>
      <vt:lpstr>T2</vt:lpstr>
      <vt:lpstr>T8</vt:lpstr>
      <vt:lpstr>맑은 고딕</vt:lpstr>
      <vt:lpstr>Arial</vt:lpstr>
      <vt:lpstr>Office 테마</vt:lpstr>
      <vt:lpstr>PowerPoint 프레젠테이션</vt:lpstr>
      <vt:lpstr>목차</vt:lpstr>
      <vt:lpstr>문제 제기</vt:lpstr>
      <vt:lpstr>문제 제기</vt:lpstr>
      <vt:lpstr>시장분석</vt:lpstr>
      <vt:lpstr>소비자분석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ajou</dc:creator>
  <cp:lastModifiedBy>ajou</cp:lastModifiedBy>
  <cp:revision>28</cp:revision>
  <dcterms:created xsi:type="dcterms:W3CDTF">2017-08-04T05:22:28Z</dcterms:created>
  <dcterms:modified xsi:type="dcterms:W3CDTF">2017-08-07T06:20:17Z</dcterms:modified>
</cp:coreProperties>
</file>