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3" r:id="rId30"/>
    <p:sldId id="286" r:id="rId31"/>
    <p:sldId id="284"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sh" initials="A" lastIdx="1" clrIdx="0">
    <p:extLst>
      <p:ext uri="{19B8F6BF-5375-455C-9EA6-DF929625EA0E}">
        <p15:presenceInfo xmlns:p15="http://schemas.microsoft.com/office/powerpoint/2012/main" userId="Ani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40" autoAdjust="0"/>
  </p:normalViewPr>
  <p:slideViewPr>
    <p:cSldViewPr snapToGrid="0">
      <p:cViewPr varScale="1">
        <p:scale>
          <a:sx n="56" d="100"/>
          <a:sy n="56" d="100"/>
        </p:scale>
        <p:origin x="11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04AC8E-2F5C-4912-B95E-7D5CC78E6BEB}" type="datetimeFigureOut">
              <a:rPr lang="en-IN" smtClean="0"/>
              <a:t>28-04-2021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6E7BD-7B4E-418A-B7D7-8283F0A08EF8}" type="slidenum">
              <a:rPr lang="en-IN" smtClean="0"/>
              <a:t>‹#›</a:t>
            </a:fld>
            <a:endParaRPr lang="en-IN"/>
          </a:p>
        </p:txBody>
      </p:sp>
    </p:spTree>
    <p:extLst>
      <p:ext uri="{BB962C8B-B14F-4D97-AF65-F5344CB8AC3E}">
        <p14:creationId xmlns:p14="http://schemas.microsoft.com/office/powerpoint/2010/main" val="37669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responsible for using all the information and resources available on the machine in the most protected way.</a:t>
            </a:r>
            <a:r>
              <a:rPr lang="en-IN" sz="1200" b="0" i="0" kern="1200" baseline="0" dirty="0" smtClean="0">
                <a:solidFill>
                  <a:schemeClr val="tx1"/>
                </a:solidFill>
                <a:effectLst/>
                <a:latin typeface="+mn-lt"/>
                <a:ea typeface="+mn-ea"/>
                <a:cs typeface="+mn-cs"/>
              </a:rPr>
              <a:t> </a:t>
            </a:r>
            <a:r>
              <a:rPr lang="en-IN" dirty="0" smtClean="0"/>
              <a:t>The Operating System is responsible for detection of any types of error or bugs that can occur while any task. The well secured OS sometimes also acts as countermeasure for preventing any sort of breach. </a:t>
            </a:r>
            <a:r>
              <a:rPr lang="en-IN" dirty="0" err="1" smtClean="0"/>
              <a:t>Security:operating</a:t>
            </a:r>
            <a:r>
              <a:rPr lang="en-IN" dirty="0" smtClean="0"/>
              <a:t> system uses password protection to protect user data and similar other techniques.</a:t>
            </a:r>
            <a:endParaRPr lang="en-IN" dirty="0"/>
          </a:p>
        </p:txBody>
      </p:sp>
      <p:sp>
        <p:nvSpPr>
          <p:cNvPr id="4" name="Slide Number Placeholder 3"/>
          <p:cNvSpPr>
            <a:spLocks noGrp="1"/>
          </p:cNvSpPr>
          <p:nvPr>
            <p:ph type="sldNum" sz="quarter" idx="10"/>
          </p:nvPr>
        </p:nvSpPr>
        <p:spPr/>
        <p:txBody>
          <a:bodyPr/>
          <a:lstStyle/>
          <a:p>
            <a:fld id="{7456E7BD-7B4E-418A-B7D7-8283F0A08EF8}" type="slidenum">
              <a:rPr lang="en-IN" smtClean="0"/>
              <a:t>8</a:t>
            </a:fld>
            <a:endParaRPr lang="en-IN"/>
          </a:p>
        </p:txBody>
      </p:sp>
    </p:spTree>
    <p:extLst>
      <p:ext uri="{BB962C8B-B14F-4D97-AF65-F5344CB8AC3E}">
        <p14:creationId xmlns:p14="http://schemas.microsoft.com/office/powerpoint/2010/main" val="149743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Operating system Keeps track of time and resources used by various tasks and users, this information can be used to track resource usage for a particular user or group of user.</a:t>
            </a:r>
            <a:endParaRPr lang="en-IN" dirty="0"/>
          </a:p>
        </p:txBody>
      </p:sp>
      <p:sp>
        <p:nvSpPr>
          <p:cNvPr id="4" name="Slide Number Placeholder 3"/>
          <p:cNvSpPr>
            <a:spLocks noGrp="1"/>
          </p:cNvSpPr>
          <p:nvPr>
            <p:ph type="sldNum" sz="quarter" idx="10"/>
          </p:nvPr>
        </p:nvSpPr>
        <p:spPr/>
        <p:txBody>
          <a:bodyPr/>
          <a:lstStyle/>
          <a:p>
            <a:fld id="{7456E7BD-7B4E-418A-B7D7-8283F0A08EF8}" type="slidenum">
              <a:rPr lang="en-IN" smtClean="0"/>
              <a:t>10</a:t>
            </a:fld>
            <a:endParaRPr lang="en-IN"/>
          </a:p>
        </p:txBody>
      </p:sp>
    </p:spTree>
    <p:extLst>
      <p:ext uri="{BB962C8B-B14F-4D97-AF65-F5344CB8AC3E}">
        <p14:creationId xmlns:p14="http://schemas.microsoft.com/office/powerpoint/2010/main" val="408589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System operator process at Level 5</a:t>
            </a:r>
            <a:endParaRPr lang="en-IN" dirty="0"/>
          </a:p>
        </p:txBody>
      </p:sp>
      <p:sp>
        <p:nvSpPr>
          <p:cNvPr id="4" name="Slide Number Placeholder 3"/>
          <p:cNvSpPr>
            <a:spLocks noGrp="1"/>
          </p:cNvSpPr>
          <p:nvPr>
            <p:ph type="sldNum" sz="quarter" idx="10"/>
          </p:nvPr>
        </p:nvSpPr>
        <p:spPr/>
        <p:txBody>
          <a:bodyPr/>
          <a:lstStyle/>
          <a:p>
            <a:fld id="{7456E7BD-7B4E-418A-B7D7-8283F0A08EF8}" type="slidenum">
              <a:rPr lang="en-IN" smtClean="0"/>
              <a:t>16</a:t>
            </a:fld>
            <a:endParaRPr lang="en-IN"/>
          </a:p>
        </p:txBody>
      </p:sp>
    </p:spTree>
    <p:extLst>
      <p:ext uri="{BB962C8B-B14F-4D97-AF65-F5344CB8AC3E}">
        <p14:creationId xmlns:p14="http://schemas.microsoft.com/office/powerpoint/2010/main" val="220330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Architecture Driven: </a:t>
            </a:r>
            <a:r>
              <a:rPr lang="en-IN" smtClean="0"/>
              <a:t>Hardware Specification</a:t>
            </a:r>
            <a:endParaRPr lang="en-IN" dirty="0" smtClean="0"/>
          </a:p>
          <a:p>
            <a:r>
              <a:rPr lang="en-IN" dirty="0" smtClean="0"/>
              <a:t>Application driven:  Based</a:t>
            </a:r>
            <a:r>
              <a:rPr lang="en-IN" baseline="0" dirty="0" smtClean="0"/>
              <a:t> on specific applications</a:t>
            </a:r>
            <a:endParaRPr lang="en-IN" dirty="0"/>
          </a:p>
        </p:txBody>
      </p:sp>
      <p:sp>
        <p:nvSpPr>
          <p:cNvPr id="4" name="Slide Number Placeholder 3"/>
          <p:cNvSpPr>
            <a:spLocks noGrp="1"/>
          </p:cNvSpPr>
          <p:nvPr>
            <p:ph type="sldNum" sz="quarter" idx="10"/>
          </p:nvPr>
        </p:nvSpPr>
        <p:spPr/>
        <p:txBody>
          <a:bodyPr/>
          <a:lstStyle/>
          <a:p>
            <a:fld id="{7456E7BD-7B4E-418A-B7D7-8283F0A08EF8}" type="slidenum">
              <a:rPr lang="en-IN" smtClean="0"/>
              <a:t>26</a:t>
            </a:fld>
            <a:endParaRPr lang="en-IN"/>
          </a:p>
        </p:txBody>
      </p:sp>
    </p:spTree>
    <p:extLst>
      <p:ext uri="{BB962C8B-B14F-4D97-AF65-F5344CB8AC3E}">
        <p14:creationId xmlns:p14="http://schemas.microsoft.com/office/powerpoint/2010/main" val="72547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F03ED8-1F85-44FA-9045-E65594138C8D}"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317036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F03ED8-1F85-44FA-9045-E65594138C8D}"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97010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F03ED8-1F85-44FA-9045-E65594138C8D}"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266734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F03ED8-1F85-44FA-9045-E65594138C8D}"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269729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03ED8-1F85-44FA-9045-E65594138C8D}" type="datetimeFigureOut">
              <a:rPr lang="en-IN" smtClean="0"/>
              <a:t>28-04-2021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280350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F03ED8-1F85-44FA-9045-E65594138C8D}"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379949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F03ED8-1F85-44FA-9045-E65594138C8D}" type="datetimeFigureOut">
              <a:rPr lang="en-IN" smtClean="0"/>
              <a:t>28-04-2021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2594769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F03ED8-1F85-44FA-9045-E65594138C8D}" type="datetimeFigureOut">
              <a:rPr lang="en-IN" smtClean="0"/>
              <a:t>28-04-2021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134010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03ED8-1F85-44FA-9045-E65594138C8D}" type="datetimeFigureOut">
              <a:rPr lang="en-IN" smtClean="0"/>
              <a:t>28-04-2021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378331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03ED8-1F85-44FA-9045-E65594138C8D}"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199521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F03ED8-1F85-44FA-9045-E65594138C8D}" type="datetimeFigureOut">
              <a:rPr lang="en-IN" smtClean="0"/>
              <a:t>28-04-2021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45124C-FC3B-4F5D-81AB-C9FF92D237E2}" type="slidenum">
              <a:rPr lang="en-IN" smtClean="0"/>
              <a:t>‹#›</a:t>
            </a:fld>
            <a:endParaRPr lang="en-IN"/>
          </a:p>
        </p:txBody>
      </p:sp>
    </p:spTree>
    <p:extLst>
      <p:ext uri="{BB962C8B-B14F-4D97-AF65-F5344CB8AC3E}">
        <p14:creationId xmlns:p14="http://schemas.microsoft.com/office/powerpoint/2010/main" val="196881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03ED8-1F85-44FA-9045-E65594138C8D}" type="datetimeFigureOut">
              <a:rPr lang="en-IN" smtClean="0"/>
              <a:t>28-04-2021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5124C-FC3B-4F5D-81AB-C9FF92D237E2}" type="slidenum">
              <a:rPr lang="en-IN" smtClean="0"/>
              <a:t>‹#›</a:t>
            </a:fld>
            <a:endParaRPr lang="en-IN"/>
          </a:p>
        </p:txBody>
      </p:sp>
    </p:spTree>
    <p:extLst>
      <p:ext uri="{BB962C8B-B14F-4D97-AF65-F5344CB8AC3E}">
        <p14:creationId xmlns:p14="http://schemas.microsoft.com/office/powerpoint/2010/main" val="408303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OS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0680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Operating System as a Resource Manager</a:t>
            </a:r>
            <a:endParaRPr lang="en-IN" dirty="0"/>
          </a:p>
        </p:txBody>
      </p:sp>
      <p:sp>
        <p:nvSpPr>
          <p:cNvPr id="3" name="Content Placeholder 2"/>
          <p:cNvSpPr>
            <a:spLocks noGrp="1"/>
          </p:cNvSpPr>
          <p:nvPr>
            <p:ph idx="1"/>
          </p:nvPr>
        </p:nvSpPr>
        <p:spPr/>
        <p:txBody>
          <a:bodyPr/>
          <a:lstStyle/>
          <a:p>
            <a:r>
              <a:rPr lang="en-IN" dirty="0" smtClean="0"/>
              <a:t>Manages the resources and allocates them to users in an efficient and fair manner. It encompasses the following functions.</a:t>
            </a:r>
          </a:p>
          <a:p>
            <a:endParaRPr lang="en-IN" dirty="0"/>
          </a:p>
          <a:p>
            <a:r>
              <a:rPr lang="en-IN" dirty="0" smtClean="0"/>
              <a:t>Time management (CPU and disk scheduling).</a:t>
            </a:r>
          </a:p>
          <a:p>
            <a:r>
              <a:rPr lang="en-IN" dirty="0" smtClean="0"/>
              <a:t>Space management (main and secondary storages).</a:t>
            </a:r>
          </a:p>
          <a:p>
            <a:r>
              <a:rPr lang="en-IN" dirty="0" smtClean="0"/>
              <a:t>Process Synchronization and deadlock handling.</a:t>
            </a:r>
          </a:p>
          <a:p>
            <a:r>
              <a:rPr lang="en-IN" dirty="0" smtClean="0"/>
              <a:t>Accounting and status information.</a:t>
            </a:r>
          </a:p>
          <a:p>
            <a:endParaRPr lang="en-IN" dirty="0" smtClean="0"/>
          </a:p>
          <a:p>
            <a:endParaRPr lang="en-IN" dirty="0"/>
          </a:p>
        </p:txBody>
      </p:sp>
    </p:spTree>
    <p:extLst>
      <p:ext uri="{BB962C8B-B14F-4D97-AF65-F5344CB8AC3E}">
        <p14:creationId xmlns:p14="http://schemas.microsoft.com/office/powerpoint/2010/main" val="4236287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 System Designs</a:t>
            </a:r>
            <a:endParaRPr lang="en-IN" dirty="0"/>
          </a:p>
        </p:txBody>
      </p:sp>
      <p:sp>
        <p:nvSpPr>
          <p:cNvPr id="3" name="Content Placeholder 2"/>
          <p:cNvSpPr>
            <a:spLocks noGrp="1"/>
          </p:cNvSpPr>
          <p:nvPr>
            <p:ph idx="1"/>
          </p:nvPr>
        </p:nvSpPr>
        <p:spPr/>
        <p:txBody>
          <a:bodyPr/>
          <a:lstStyle/>
          <a:p>
            <a:r>
              <a:rPr lang="en-IN" dirty="0" smtClean="0"/>
              <a:t> There are mainly 6 different designs that have been adopted for OS:</a:t>
            </a:r>
          </a:p>
          <a:p>
            <a:pPr marL="0" indent="0">
              <a:buNone/>
            </a:pPr>
            <a:endParaRPr lang="en-IN" dirty="0" smtClean="0"/>
          </a:p>
          <a:p>
            <a:pPr marL="1166813" indent="-536575"/>
            <a:r>
              <a:rPr lang="en-IN" b="1" dirty="0" smtClean="0"/>
              <a:t>monolithic systems</a:t>
            </a:r>
          </a:p>
          <a:p>
            <a:pPr marL="1166813" indent="-536575"/>
            <a:r>
              <a:rPr lang="en-IN" b="1" dirty="0" smtClean="0"/>
              <a:t>layered systems</a:t>
            </a:r>
          </a:p>
          <a:p>
            <a:pPr marL="1166813" indent="-536575"/>
            <a:r>
              <a:rPr lang="en-IN" b="1" dirty="0" smtClean="0"/>
              <a:t>microkernels</a:t>
            </a:r>
          </a:p>
          <a:p>
            <a:pPr marL="1166813" indent="-536575"/>
            <a:r>
              <a:rPr lang="en-IN" b="1" dirty="0" smtClean="0"/>
              <a:t>client-server systems</a:t>
            </a:r>
          </a:p>
          <a:p>
            <a:pPr marL="1166813" indent="-536575"/>
            <a:r>
              <a:rPr lang="en-IN" b="1" dirty="0" smtClean="0"/>
              <a:t>virtual machines</a:t>
            </a:r>
            <a:endParaRPr lang="en-IN" b="1" dirty="0"/>
          </a:p>
          <a:p>
            <a:pPr marL="1166813" indent="-536575"/>
            <a:r>
              <a:rPr lang="en-IN" b="1" dirty="0" err="1"/>
              <a:t>e</a:t>
            </a:r>
            <a:r>
              <a:rPr lang="en-IN" b="1" dirty="0" err="1" smtClean="0"/>
              <a:t>xokernels</a:t>
            </a:r>
            <a:endParaRPr lang="en-IN" b="1" dirty="0"/>
          </a:p>
        </p:txBody>
      </p:sp>
    </p:spTree>
    <p:extLst>
      <p:ext uri="{BB962C8B-B14F-4D97-AF65-F5344CB8AC3E}">
        <p14:creationId xmlns:p14="http://schemas.microsoft.com/office/powerpoint/2010/main" val="367596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t>   1. Monolithic systems</a:t>
            </a:r>
            <a:br>
              <a:rPr lang="en-IN" b="1" dirty="0" smtClean="0"/>
            </a:br>
            <a:endParaRPr lang="en-IN" dirty="0"/>
          </a:p>
        </p:txBody>
      </p:sp>
      <p:sp>
        <p:nvSpPr>
          <p:cNvPr id="3" name="Content Placeholder 2"/>
          <p:cNvSpPr>
            <a:spLocks noGrp="1"/>
          </p:cNvSpPr>
          <p:nvPr>
            <p:ph idx="1"/>
          </p:nvPr>
        </p:nvSpPr>
        <p:spPr/>
        <p:txBody>
          <a:bodyPr/>
          <a:lstStyle/>
          <a:p>
            <a:r>
              <a:rPr lang="en-IN" dirty="0"/>
              <a:t>M</a:t>
            </a:r>
            <a:r>
              <a:rPr lang="en-IN" dirty="0" smtClean="0"/>
              <a:t>ost common organization where entire operating system runs as a single program in kernel mode.</a:t>
            </a:r>
          </a:p>
          <a:p>
            <a:endParaRPr lang="en-IN" dirty="0"/>
          </a:p>
          <a:p>
            <a:r>
              <a:rPr lang="en-IN" dirty="0" smtClean="0"/>
              <a:t> Operating system is written as a collection of procedures, linked together into a single large executable binary program.</a:t>
            </a:r>
          </a:p>
          <a:p>
            <a:endParaRPr lang="en-IN" dirty="0"/>
          </a:p>
          <a:p>
            <a:r>
              <a:rPr lang="en-IN" dirty="0" smtClean="0"/>
              <a:t>Each  procedure in the system is free to call any other one.</a:t>
            </a:r>
          </a:p>
          <a:p>
            <a:endParaRPr lang="en-IN" dirty="0"/>
          </a:p>
          <a:p>
            <a:r>
              <a:rPr lang="en-IN" dirty="0" smtClean="0"/>
              <a:t>There is no information hiding: Every procedure visible to every other</a:t>
            </a:r>
            <a:endParaRPr lang="en-IN" dirty="0"/>
          </a:p>
        </p:txBody>
      </p:sp>
    </p:spTree>
    <p:extLst>
      <p:ext uri="{BB962C8B-B14F-4D97-AF65-F5344CB8AC3E}">
        <p14:creationId xmlns:p14="http://schemas.microsoft.com/office/powerpoint/2010/main" val="2735320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t>   Monolithic systems</a:t>
            </a:r>
            <a:br>
              <a:rPr lang="en-IN" b="1" dirty="0" smtClean="0"/>
            </a:br>
            <a:endParaRPr lang="en-IN" dirty="0"/>
          </a:p>
        </p:txBody>
      </p:sp>
      <p:sp>
        <p:nvSpPr>
          <p:cNvPr id="3" name="Content Placeholder 2"/>
          <p:cNvSpPr>
            <a:spLocks noGrp="1"/>
          </p:cNvSpPr>
          <p:nvPr>
            <p:ph idx="1"/>
          </p:nvPr>
        </p:nvSpPr>
        <p:spPr/>
        <p:txBody>
          <a:bodyPr/>
          <a:lstStyle/>
          <a:p>
            <a:r>
              <a:rPr lang="en-IN" dirty="0" smtClean="0"/>
              <a:t>The object program for OS is created as follows:</a:t>
            </a:r>
          </a:p>
          <a:p>
            <a:pPr marL="0" indent="0">
              <a:buNone/>
            </a:pPr>
            <a:endParaRPr lang="en-IN" dirty="0" smtClean="0"/>
          </a:p>
          <a:p>
            <a:pPr marL="630238" indent="-188913">
              <a:tabLst>
                <a:tab pos="361950" algn="l"/>
                <a:tab pos="803275" algn="l"/>
              </a:tabLst>
            </a:pPr>
            <a:r>
              <a:rPr lang="en-IN" dirty="0" smtClean="0"/>
              <a:t> </a:t>
            </a:r>
            <a:r>
              <a:rPr lang="en-IN" sz="2400" dirty="0" smtClean="0"/>
              <a:t>Compile all </a:t>
            </a:r>
            <a:r>
              <a:rPr lang="en-IN" sz="2400" dirty="0"/>
              <a:t>the individual procedures (or the files containing</a:t>
            </a:r>
          </a:p>
          <a:p>
            <a:pPr indent="39688">
              <a:buNone/>
              <a:tabLst>
                <a:tab pos="361950" algn="l"/>
                <a:tab pos="803275" algn="l"/>
              </a:tabLst>
            </a:pPr>
            <a:r>
              <a:rPr lang="en-IN" sz="2400" dirty="0" smtClean="0"/>
              <a:t>      the </a:t>
            </a:r>
            <a:r>
              <a:rPr lang="en-IN" sz="2400" dirty="0"/>
              <a:t>procedures) </a:t>
            </a:r>
            <a:endParaRPr lang="en-IN" sz="2400" dirty="0" smtClean="0"/>
          </a:p>
          <a:p>
            <a:pPr indent="39688">
              <a:buNone/>
              <a:tabLst>
                <a:tab pos="361950" algn="l"/>
                <a:tab pos="803275" algn="l"/>
              </a:tabLst>
            </a:pPr>
            <a:endParaRPr lang="en-IN" sz="2400" dirty="0" smtClean="0"/>
          </a:p>
          <a:p>
            <a:pPr marL="536575" indent="-268288">
              <a:tabLst>
                <a:tab pos="361950" algn="l"/>
                <a:tab pos="803275" algn="l"/>
              </a:tabLst>
            </a:pPr>
            <a:r>
              <a:rPr lang="en-IN" sz="2400" dirty="0" smtClean="0"/>
              <a:t>  Binds all </a:t>
            </a:r>
            <a:r>
              <a:rPr lang="en-IN" sz="2400" dirty="0"/>
              <a:t>together into a single </a:t>
            </a:r>
            <a:r>
              <a:rPr lang="en-IN" sz="2400" dirty="0" smtClean="0"/>
              <a:t>executable file </a:t>
            </a:r>
            <a:r>
              <a:rPr lang="en-IN" sz="2400" dirty="0"/>
              <a:t>using the system </a:t>
            </a:r>
            <a:r>
              <a:rPr lang="en-IN" sz="2400" dirty="0" smtClean="0"/>
              <a:t/>
            </a:r>
            <a:br>
              <a:rPr lang="en-IN" sz="2400" dirty="0" smtClean="0"/>
            </a:br>
            <a:r>
              <a:rPr lang="en-IN" sz="2400" dirty="0" smtClean="0"/>
              <a:t>    linker</a:t>
            </a:r>
            <a:endParaRPr lang="en-IN" sz="2400" dirty="0"/>
          </a:p>
        </p:txBody>
      </p:sp>
    </p:spTree>
    <p:extLst>
      <p:ext uri="{BB962C8B-B14F-4D97-AF65-F5344CB8AC3E}">
        <p14:creationId xmlns:p14="http://schemas.microsoft.com/office/powerpoint/2010/main" val="3328806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t>   Monolithic systems</a:t>
            </a:r>
            <a:br>
              <a:rPr lang="en-IN" b="1" dirty="0" smtClean="0"/>
            </a:br>
            <a:endParaRPr lang="en-IN" dirty="0"/>
          </a:p>
        </p:txBody>
      </p:sp>
      <p:sp>
        <p:nvSpPr>
          <p:cNvPr id="3" name="Content Placeholder 2"/>
          <p:cNvSpPr>
            <a:spLocks noGrp="1"/>
          </p:cNvSpPr>
          <p:nvPr>
            <p:ph idx="1"/>
          </p:nvPr>
        </p:nvSpPr>
        <p:spPr/>
        <p:txBody>
          <a:bodyPr/>
          <a:lstStyle/>
          <a:p>
            <a:r>
              <a:rPr lang="en-IN" dirty="0" smtClean="0"/>
              <a:t>Basic </a:t>
            </a:r>
            <a:r>
              <a:rPr lang="en-IN" dirty="0"/>
              <a:t>structure for the operating system</a:t>
            </a:r>
            <a:r>
              <a:rPr lang="en-IN" dirty="0" smtClean="0"/>
              <a:t>:</a:t>
            </a:r>
          </a:p>
          <a:p>
            <a:pPr marL="0" indent="0">
              <a:buNone/>
            </a:pPr>
            <a:endParaRPr lang="en-IN" dirty="0"/>
          </a:p>
          <a:p>
            <a:pPr marL="536575" indent="-268288">
              <a:buNone/>
              <a:tabLst>
                <a:tab pos="268288" algn="l"/>
                <a:tab pos="441325" algn="l"/>
                <a:tab pos="536575" algn="l"/>
                <a:tab pos="803275" algn="l"/>
              </a:tabLst>
            </a:pPr>
            <a:r>
              <a:rPr lang="en-IN" dirty="0"/>
              <a:t>1. A main program that invokes the requested service procedure.</a:t>
            </a:r>
          </a:p>
          <a:p>
            <a:pPr marL="536575" indent="-268288">
              <a:buNone/>
              <a:tabLst>
                <a:tab pos="268288" algn="l"/>
                <a:tab pos="441325" algn="l"/>
                <a:tab pos="536575" algn="l"/>
                <a:tab pos="803275" algn="l"/>
              </a:tabLst>
            </a:pPr>
            <a:r>
              <a:rPr lang="en-IN" dirty="0"/>
              <a:t>2. A set of service procedures that carry out the system calls.</a:t>
            </a:r>
          </a:p>
          <a:p>
            <a:pPr marL="536575" indent="-268288">
              <a:buNone/>
              <a:tabLst>
                <a:tab pos="268288" algn="l"/>
                <a:tab pos="441325" algn="l"/>
                <a:tab pos="536575" algn="l"/>
                <a:tab pos="803275" algn="l"/>
              </a:tabLst>
            </a:pPr>
            <a:r>
              <a:rPr lang="en-IN" dirty="0"/>
              <a:t>3. A set of utility procedures that help the service procedures</a:t>
            </a:r>
            <a:endParaRPr lang="en-IN" sz="2400" dirty="0"/>
          </a:p>
        </p:txBody>
      </p:sp>
    </p:spTree>
    <p:extLst>
      <p:ext uri="{BB962C8B-B14F-4D97-AF65-F5344CB8AC3E}">
        <p14:creationId xmlns:p14="http://schemas.microsoft.com/office/powerpoint/2010/main" val="2997809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t>   Monolithic systems</a:t>
            </a:r>
            <a:br>
              <a:rPr lang="en-IN" b="1" dirty="0" smtClean="0"/>
            </a:br>
            <a:endParaRPr lang="en-IN" dirty="0"/>
          </a:p>
        </p:txBody>
      </p:sp>
      <p:pic>
        <p:nvPicPr>
          <p:cNvPr id="4" name="Content Placeholder 3"/>
          <p:cNvPicPr>
            <a:picLocks noGrp="1" noChangeAspect="1"/>
          </p:cNvPicPr>
          <p:nvPr>
            <p:ph idx="1"/>
          </p:nvPr>
        </p:nvPicPr>
        <p:blipFill>
          <a:blip r:embed="rId2"/>
          <a:stretch>
            <a:fillRect/>
          </a:stretch>
        </p:blipFill>
        <p:spPr>
          <a:xfrm>
            <a:off x="1498876" y="1828800"/>
            <a:ext cx="6306528" cy="3283979"/>
          </a:xfrm>
          <a:prstGeom prst="rect">
            <a:avLst/>
          </a:prstGeom>
        </p:spPr>
      </p:pic>
    </p:spTree>
    <p:extLst>
      <p:ext uri="{BB962C8B-B14F-4D97-AF65-F5344CB8AC3E}">
        <p14:creationId xmlns:p14="http://schemas.microsoft.com/office/powerpoint/2010/main" val="3781248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t>   2. Layered systems</a:t>
            </a:r>
            <a:br>
              <a:rPr lang="en-IN" b="1" dirty="0" smtClean="0"/>
            </a:br>
            <a:endParaRPr lang="en-IN" dirty="0"/>
          </a:p>
        </p:txBody>
      </p:sp>
      <p:sp>
        <p:nvSpPr>
          <p:cNvPr id="3" name="Content Placeholder 2"/>
          <p:cNvSpPr>
            <a:spLocks noGrp="1"/>
          </p:cNvSpPr>
          <p:nvPr>
            <p:ph idx="1"/>
          </p:nvPr>
        </p:nvSpPr>
        <p:spPr/>
        <p:txBody>
          <a:bodyPr/>
          <a:lstStyle/>
          <a:p>
            <a:r>
              <a:rPr lang="en-IN" dirty="0" smtClean="0"/>
              <a:t>Organize </a:t>
            </a:r>
            <a:r>
              <a:rPr lang="en-IN" dirty="0"/>
              <a:t>the operating </a:t>
            </a:r>
            <a:r>
              <a:rPr lang="en-IN" dirty="0" smtClean="0"/>
              <a:t>system as </a:t>
            </a:r>
            <a:r>
              <a:rPr lang="en-IN" dirty="0"/>
              <a:t>a hierarchy of layers, each one constructed upon the one below it</a:t>
            </a:r>
            <a:r>
              <a:rPr lang="en-IN" dirty="0" smtClean="0"/>
              <a:t>.</a:t>
            </a:r>
          </a:p>
          <a:p>
            <a:endParaRPr lang="en-IN" sz="2400" dirty="0"/>
          </a:p>
          <a:p>
            <a:r>
              <a:rPr lang="en-IN" sz="2400" dirty="0" smtClean="0"/>
              <a:t> </a:t>
            </a:r>
            <a:r>
              <a:rPr lang="en-IN" dirty="0" smtClean="0"/>
              <a:t>The </a:t>
            </a:r>
            <a:r>
              <a:rPr lang="en-IN" dirty="0"/>
              <a:t>first system constructed in this way in 1968 had 6 </a:t>
            </a:r>
            <a:r>
              <a:rPr lang="en-IN" dirty="0" smtClean="0"/>
              <a:t>layers,</a:t>
            </a:r>
          </a:p>
          <a:p>
            <a:endParaRPr lang="en-IN" dirty="0"/>
          </a:p>
          <a:p>
            <a:pPr marL="0" indent="0">
              <a:buNone/>
            </a:pPr>
            <a:endParaRPr lang="en-IN" dirty="0"/>
          </a:p>
        </p:txBody>
      </p:sp>
      <p:pic>
        <p:nvPicPr>
          <p:cNvPr id="4" name="Picture 3"/>
          <p:cNvPicPr>
            <a:picLocks noChangeAspect="1"/>
          </p:cNvPicPr>
          <p:nvPr/>
        </p:nvPicPr>
        <p:blipFill>
          <a:blip r:embed="rId3"/>
          <a:stretch>
            <a:fillRect/>
          </a:stretch>
        </p:blipFill>
        <p:spPr>
          <a:xfrm>
            <a:off x="2994298" y="3769359"/>
            <a:ext cx="6307357" cy="2660672"/>
          </a:xfrm>
          <a:prstGeom prst="rect">
            <a:avLst/>
          </a:prstGeom>
        </p:spPr>
      </p:pic>
    </p:spTree>
    <p:extLst>
      <p:ext uri="{BB962C8B-B14F-4D97-AF65-F5344CB8AC3E}">
        <p14:creationId xmlns:p14="http://schemas.microsoft.com/office/powerpoint/2010/main" val="3739891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t>   3. Micro Kernels</a:t>
            </a:r>
            <a:br>
              <a:rPr lang="en-IN" b="1" dirty="0" smtClean="0"/>
            </a:br>
            <a:endParaRPr lang="en-IN" dirty="0"/>
          </a:p>
        </p:txBody>
      </p:sp>
      <p:sp>
        <p:nvSpPr>
          <p:cNvPr id="3" name="Content Placeholder 2"/>
          <p:cNvSpPr>
            <a:spLocks noGrp="1"/>
          </p:cNvSpPr>
          <p:nvPr>
            <p:ph idx="1"/>
          </p:nvPr>
        </p:nvSpPr>
        <p:spPr/>
        <p:txBody>
          <a:bodyPr/>
          <a:lstStyle/>
          <a:p>
            <a:r>
              <a:rPr lang="en-IN" dirty="0" smtClean="0"/>
              <a:t> Designed to reduce bugs in Kernel by limiting the contents put in kernel, there by limiting the chances of crash</a:t>
            </a:r>
          </a:p>
          <a:p>
            <a:endParaRPr lang="en-IN" dirty="0" smtClean="0"/>
          </a:p>
          <a:p>
            <a:r>
              <a:rPr lang="en-IN" dirty="0" smtClean="0"/>
              <a:t>The basic idea behind the microkernel design is to achieve high reliability by splitting the operating system up into small, well-defined modules.</a:t>
            </a:r>
          </a:p>
          <a:p>
            <a:pPr marL="0" indent="0">
              <a:buNone/>
            </a:pPr>
            <a:endParaRPr lang="en-IN" dirty="0" smtClean="0"/>
          </a:p>
          <a:p>
            <a:r>
              <a:rPr lang="en-IN" dirty="0" smtClean="0"/>
              <a:t> Only one of which—the microkernel—runs in kernel mode and the rest run as relatively powerless ordinary user processes</a:t>
            </a:r>
            <a:endParaRPr lang="en-IN" dirty="0"/>
          </a:p>
        </p:txBody>
      </p:sp>
    </p:spTree>
    <p:extLst>
      <p:ext uri="{BB962C8B-B14F-4D97-AF65-F5344CB8AC3E}">
        <p14:creationId xmlns:p14="http://schemas.microsoft.com/office/powerpoint/2010/main" val="833504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t>   Micro Kernels: MINIX kernel</a:t>
            </a:r>
            <a:br>
              <a:rPr lang="en-IN" b="1" dirty="0" smtClean="0"/>
            </a:br>
            <a:endParaRPr lang="en-IN" dirty="0"/>
          </a:p>
        </p:txBody>
      </p:sp>
      <p:sp>
        <p:nvSpPr>
          <p:cNvPr id="3" name="Content Placeholder 2"/>
          <p:cNvSpPr>
            <a:spLocks noGrp="1"/>
          </p:cNvSpPr>
          <p:nvPr>
            <p:ph idx="1"/>
          </p:nvPr>
        </p:nvSpPr>
        <p:spPr/>
        <p:txBody>
          <a:bodyPr/>
          <a:lstStyle/>
          <a:p>
            <a:r>
              <a:rPr lang="en-IN" dirty="0" smtClean="0"/>
              <a:t>Microkernel performs functions such as catching interrupts and switching processes.</a:t>
            </a:r>
          </a:p>
          <a:p>
            <a:pPr marL="0" indent="0">
              <a:buNone/>
            </a:pPr>
            <a:endParaRPr lang="en-IN" dirty="0" smtClean="0"/>
          </a:p>
          <a:p>
            <a:r>
              <a:rPr lang="en-IN" dirty="0"/>
              <a:t>O</a:t>
            </a:r>
            <a:r>
              <a:rPr lang="en-IN" dirty="0" smtClean="0"/>
              <a:t>ffers a set of about 40 kernel calls to allow the rest of the operating system to do its work.</a:t>
            </a:r>
          </a:p>
          <a:p>
            <a:endParaRPr lang="en-IN" dirty="0"/>
          </a:p>
          <a:p>
            <a:r>
              <a:rPr lang="en-IN" dirty="0" smtClean="0"/>
              <a:t>Outside the kernel, the system is structured as three layers of processes all running in user mode</a:t>
            </a:r>
            <a:endParaRPr lang="en-IN" dirty="0"/>
          </a:p>
        </p:txBody>
      </p:sp>
    </p:spTree>
    <p:extLst>
      <p:ext uri="{BB962C8B-B14F-4D97-AF65-F5344CB8AC3E}">
        <p14:creationId xmlns:p14="http://schemas.microsoft.com/office/powerpoint/2010/main" val="551247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a:t> </a:t>
            </a:r>
            <a:r>
              <a:rPr lang="en-IN" b="1" dirty="0" smtClean="0"/>
              <a:t>   Micro Kernels: MINIX kernel</a:t>
            </a:r>
            <a:br>
              <a:rPr lang="en-IN" b="1" dirty="0" smtClean="0"/>
            </a:br>
            <a:endParaRPr lang="en-IN" dirty="0"/>
          </a:p>
        </p:txBody>
      </p:sp>
      <p:sp>
        <p:nvSpPr>
          <p:cNvPr id="3" name="Content Placeholder 2"/>
          <p:cNvSpPr>
            <a:spLocks noGrp="1"/>
          </p:cNvSpPr>
          <p:nvPr>
            <p:ph idx="1"/>
          </p:nvPr>
        </p:nvSpPr>
        <p:spPr>
          <a:xfrm>
            <a:off x="696310" y="1615638"/>
            <a:ext cx="10515600" cy="4351338"/>
          </a:xfrm>
        </p:spPr>
        <p:txBody>
          <a:bodyPr>
            <a:normAutofit/>
          </a:bodyPr>
          <a:lstStyle/>
          <a:p>
            <a:r>
              <a:rPr lang="en-IN" dirty="0" smtClean="0"/>
              <a:t>The idea of minimal kernel is to put the mechanism for doing something in the kernel, but not the policy.</a:t>
            </a:r>
          </a:p>
          <a:p>
            <a:endParaRPr lang="en-IN" dirty="0"/>
          </a:p>
          <a:p>
            <a:r>
              <a:rPr lang="en-IN" dirty="0" smtClean="0"/>
              <a:t>The policy handling is managed by user processes. </a:t>
            </a:r>
            <a:endParaRPr lang="en-IN" dirty="0"/>
          </a:p>
        </p:txBody>
      </p:sp>
      <p:pic>
        <p:nvPicPr>
          <p:cNvPr id="4" name="Picture 3"/>
          <p:cNvPicPr>
            <a:picLocks noChangeAspect="1"/>
          </p:cNvPicPr>
          <p:nvPr/>
        </p:nvPicPr>
        <p:blipFill>
          <a:blip r:embed="rId2"/>
          <a:stretch>
            <a:fillRect/>
          </a:stretch>
        </p:blipFill>
        <p:spPr>
          <a:xfrm>
            <a:off x="2757158" y="3362808"/>
            <a:ext cx="5756221" cy="3127658"/>
          </a:xfrm>
          <a:prstGeom prst="rect">
            <a:avLst/>
          </a:prstGeom>
        </p:spPr>
      </p:pic>
    </p:spTree>
    <p:extLst>
      <p:ext uri="{BB962C8B-B14F-4D97-AF65-F5344CB8AC3E}">
        <p14:creationId xmlns:p14="http://schemas.microsoft.com/office/powerpoint/2010/main" val="1832176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What is OS?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Operating System is a software, which makes a computer to actually work.</a:t>
            </a:r>
          </a:p>
          <a:p>
            <a:pPr marL="0" indent="0">
              <a:buNone/>
            </a:pPr>
            <a:endParaRPr lang="en-IN" dirty="0" smtClean="0"/>
          </a:p>
          <a:p>
            <a:r>
              <a:rPr lang="en-IN" dirty="0" smtClean="0"/>
              <a:t>It is the software the enables all the programs we use.</a:t>
            </a:r>
          </a:p>
          <a:p>
            <a:pPr marL="0" indent="0">
              <a:buNone/>
            </a:pPr>
            <a:endParaRPr lang="en-IN" dirty="0" smtClean="0"/>
          </a:p>
          <a:p>
            <a:r>
              <a:rPr lang="en-IN" dirty="0" smtClean="0"/>
              <a:t>The OS organizes and controls the hardware.</a:t>
            </a:r>
          </a:p>
          <a:p>
            <a:pPr marL="0" indent="0">
              <a:buNone/>
            </a:pPr>
            <a:endParaRPr lang="en-IN" dirty="0" smtClean="0"/>
          </a:p>
          <a:p>
            <a:r>
              <a:rPr lang="en-IN" dirty="0" smtClean="0"/>
              <a:t>OS acts as an interface between the application programs and the machine hardware.</a:t>
            </a:r>
          </a:p>
          <a:p>
            <a:pPr marL="0" indent="0">
              <a:buNone/>
            </a:pPr>
            <a:endParaRPr lang="en-IN" dirty="0" smtClean="0"/>
          </a:p>
          <a:p>
            <a:r>
              <a:rPr lang="en-IN" dirty="0" smtClean="0"/>
              <a:t>Examples: Windows, Linux, Unix and Mac OS, etc.</a:t>
            </a:r>
            <a:endParaRPr lang="en-IN" dirty="0"/>
          </a:p>
        </p:txBody>
      </p:sp>
    </p:spTree>
    <p:extLst>
      <p:ext uri="{BB962C8B-B14F-4D97-AF65-F5344CB8AC3E}">
        <p14:creationId xmlns:p14="http://schemas.microsoft.com/office/powerpoint/2010/main" val="3987449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Client Server Model</a:t>
            </a:r>
            <a:endParaRPr lang="en-IN" b="1" dirty="0"/>
          </a:p>
        </p:txBody>
      </p:sp>
      <p:sp>
        <p:nvSpPr>
          <p:cNvPr id="3" name="Content Placeholder 2"/>
          <p:cNvSpPr>
            <a:spLocks noGrp="1"/>
          </p:cNvSpPr>
          <p:nvPr>
            <p:ph idx="1"/>
          </p:nvPr>
        </p:nvSpPr>
        <p:spPr/>
        <p:txBody>
          <a:bodyPr>
            <a:normAutofit fontScale="92500"/>
          </a:bodyPr>
          <a:lstStyle/>
          <a:p>
            <a:r>
              <a:rPr lang="en-IN" dirty="0" smtClean="0"/>
              <a:t>Two classes of processes </a:t>
            </a:r>
            <a:r>
              <a:rPr lang="en-IN" dirty="0"/>
              <a:t>are there</a:t>
            </a:r>
            <a:r>
              <a:rPr lang="en-IN" dirty="0" smtClean="0"/>
              <a:t>: the </a:t>
            </a:r>
            <a:r>
              <a:rPr lang="en-IN" b="1" dirty="0" smtClean="0"/>
              <a:t>servers</a:t>
            </a:r>
            <a:r>
              <a:rPr lang="en-IN" dirty="0" smtClean="0"/>
              <a:t>, which </a:t>
            </a:r>
            <a:r>
              <a:rPr lang="en-IN" dirty="0"/>
              <a:t>provides some service, and the </a:t>
            </a:r>
            <a:r>
              <a:rPr lang="en-IN" b="1" dirty="0" smtClean="0"/>
              <a:t>clients</a:t>
            </a:r>
            <a:r>
              <a:rPr lang="en-IN" dirty="0" smtClean="0"/>
              <a:t>, </a:t>
            </a:r>
            <a:r>
              <a:rPr lang="en-IN" dirty="0"/>
              <a:t>which </a:t>
            </a:r>
            <a:r>
              <a:rPr lang="en-IN" dirty="0" smtClean="0"/>
              <a:t>use these </a:t>
            </a:r>
            <a:r>
              <a:rPr lang="en-IN" dirty="0"/>
              <a:t>services</a:t>
            </a:r>
            <a:r>
              <a:rPr lang="en-IN" dirty="0" smtClean="0"/>
              <a:t>.</a:t>
            </a:r>
          </a:p>
          <a:p>
            <a:endParaRPr lang="en-IN" dirty="0" smtClean="0"/>
          </a:p>
          <a:p>
            <a:r>
              <a:rPr lang="en-IN" dirty="0"/>
              <a:t> Communication between clients and servers is often by message passing. </a:t>
            </a:r>
          </a:p>
          <a:p>
            <a:endParaRPr lang="en-IN" dirty="0" smtClean="0"/>
          </a:p>
          <a:p>
            <a:r>
              <a:rPr lang="en-IN" dirty="0"/>
              <a:t> </a:t>
            </a:r>
            <a:r>
              <a:rPr lang="en-IN" dirty="0" smtClean="0"/>
              <a:t>To obtain a service client constructs a message  specifying its need and sends it to the server.</a:t>
            </a:r>
          </a:p>
          <a:p>
            <a:pPr marL="0" indent="0">
              <a:buNone/>
            </a:pPr>
            <a:endParaRPr lang="en-IN" dirty="0" smtClean="0"/>
          </a:p>
          <a:p>
            <a:r>
              <a:rPr lang="en-IN" dirty="0" smtClean="0"/>
              <a:t>The server then provides the required service and sends back the response</a:t>
            </a:r>
            <a:endParaRPr lang="en-IN" dirty="0"/>
          </a:p>
        </p:txBody>
      </p:sp>
    </p:spTree>
    <p:extLst>
      <p:ext uri="{BB962C8B-B14F-4D97-AF65-F5344CB8AC3E}">
        <p14:creationId xmlns:p14="http://schemas.microsoft.com/office/powerpoint/2010/main" val="2468847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Client Server Model</a:t>
            </a:r>
            <a:endParaRPr lang="en-IN" b="1" dirty="0"/>
          </a:p>
        </p:txBody>
      </p:sp>
      <p:sp>
        <p:nvSpPr>
          <p:cNvPr id="3" name="Content Placeholder 2"/>
          <p:cNvSpPr>
            <a:spLocks noGrp="1"/>
          </p:cNvSpPr>
          <p:nvPr>
            <p:ph idx="1"/>
          </p:nvPr>
        </p:nvSpPr>
        <p:spPr/>
        <p:txBody>
          <a:bodyPr>
            <a:normAutofit/>
          </a:bodyPr>
          <a:lstStyle/>
          <a:p>
            <a:r>
              <a:rPr lang="en-IN" dirty="0" smtClean="0"/>
              <a:t>General assumption </a:t>
            </a:r>
            <a:r>
              <a:rPr lang="en-IN" dirty="0"/>
              <a:t>is that clients and servers run </a:t>
            </a:r>
            <a:r>
              <a:rPr lang="en-IN" dirty="0" smtClean="0"/>
              <a:t>on different </a:t>
            </a:r>
            <a:r>
              <a:rPr lang="en-IN" dirty="0"/>
              <a:t>computers, connected by a local or wide-area </a:t>
            </a:r>
            <a:r>
              <a:rPr lang="en-IN" dirty="0" smtClean="0"/>
              <a:t>network.</a:t>
            </a:r>
            <a:endParaRPr lang="en-IN" dirty="0"/>
          </a:p>
        </p:txBody>
      </p:sp>
      <p:pic>
        <p:nvPicPr>
          <p:cNvPr id="4" name="Picture 3"/>
          <p:cNvPicPr>
            <a:picLocks noChangeAspect="1"/>
          </p:cNvPicPr>
          <p:nvPr/>
        </p:nvPicPr>
        <p:blipFill>
          <a:blip r:embed="rId2"/>
          <a:stretch>
            <a:fillRect/>
          </a:stretch>
        </p:blipFill>
        <p:spPr>
          <a:xfrm>
            <a:off x="1446824" y="3054905"/>
            <a:ext cx="8300265" cy="2321136"/>
          </a:xfrm>
          <a:prstGeom prst="rect">
            <a:avLst/>
          </a:prstGeom>
        </p:spPr>
      </p:pic>
    </p:spTree>
    <p:extLst>
      <p:ext uri="{BB962C8B-B14F-4D97-AF65-F5344CB8AC3E}">
        <p14:creationId xmlns:p14="http://schemas.microsoft.com/office/powerpoint/2010/main" val="2972514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IN" b="1" dirty="0" smtClean="0"/>
              <a:t>	5. Virtual  Machines</a:t>
            </a:r>
            <a:endParaRPr lang="en-IN" b="1" dirty="0"/>
          </a:p>
        </p:txBody>
      </p:sp>
      <p:sp>
        <p:nvSpPr>
          <p:cNvPr id="3" name="Content Placeholder 2"/>
          <p:cNvSpPr>
            <a:spLocks noGrp="1"/>
          </p:cNvSpPr>
          <p:nvPr>
            <p:ph idx="1"/>
          </p:nvPr>
        </p:nvSpPr>
        <p:spPr/>
        <p:txBody>
          <a:bodyPr>
            <a:normAutofit lnSpcReduction="10000"/>
          </a:bodyPr>
          <a:lstStyle/>
          <a:p>
            <a:r>
              <a:rPr lang="en-IN" dirty="0" smtClean="0"/>
              <a:t>IBM was the first to introduce the concept through a system called VM/370 in 1979.</a:t>
            </a:r>
          </a:p>
          <a:p>
            <a:pPr marL="0" indent="0">
              <a:buNone/>
            </a:pPr>
            <a:endParaRPr lang="en-IN" dirty="0" smtClean="0"/>
          </a:p>
          <a:p>
            <a:r>
              <a:rPr lang="en-IN" dirty="0"/>
              <a:t>The heart of the system, known as the </a:t>
            </a:r>
            <a:r>
              <a:rPr lang="en-IN" b="1" dirty="0" smtClean="0"/>
              <a:t>virtual machine monitor</a:t>
            </a:r>
            <a:r>
              <a:rPr lang="en-IN" b="1" dirty="0"/>
              <a:t>,</a:t>
            </a:r>
            <a:r>
              <a:rPr lang="en-IN" dirty="0"/>
              <a:t> runs on </a:t>
            </a:r>
            <a:r>
              <a:rPr lang="en-IN" dirty="0" smtClean="0"/>
              <a:t>the </a:t>
            </a:r>
            <a:r>
              <a:rPr lang="en-IN" dirty="0"/>
              <a:t>bare hardware </a:t>
            </a:r>
            <a:r>
              <a:rPr lang="en-IN" dirty="0" smtClean="0"/>
              <a:t> and does </a:t>
            </a:r>
            <a:r>
              <a:rPr lang="en-IN" dirty="0"/>
              <a:t>the multiprogramming, </a:t>
            </a:r>
            <a:r>
              <a:rPr lang="en-IN" dirty="0" smtClean="0"/>
              <a:t>by providing  </a:t>
            </a:r>
            <a:r>
              <a:rPr lang="en-IN" dirty="0"/>
              <a:t>several </a:t>
            </a:r>
            <a:r>
              <a:rPr lang="en-IN" dirty="0" smtClean="0"/>
              <a:t>virtual machines </a:t>
            </a:r>
            <a:r>
              <a:rPr lang="en-IN" dirty="0"/>
              <a:t>to the next </a:t>
            </a:r>
            <a:r>
              <a:rPr lang="en-IN" dirty="0" smtClean="0"/>
              <a:t>layer.</a:t>
            </a:r>
          </a:p>
          <a:p>
            <a:endParaRPr lang="en-IN" dirty="0"/>
          </a:p>
          <a:p>
            <a:r>
              <a:rPr lang="en-IN" dirty="0" smtClean="0"/>
              <a:t>The </a:t>
            </a:r>
            <a:r>
              <a:rPr lang="en-IN" dirty="0" smtClean="0"/>
              <a:t>VMs </a:t>
            </a:r>
            <a:r>
              <a:rPr lang="en-IN" dirty="0"/>
              <a:t>are exact copies of the bare hardware, </a:t>
            </a:r>
            <a:r>
              <a:rPr lang="en-IN" dirty="0" smtClean="0"/>
              <a:t>including kernel/user </a:t>
            </a:r>
            <a:r>
              <a:rPr lang="en-IN" dirty="0"/>
              <a:t>mode, I/O, interrupts everything else the real machine </a:t>
            </a:r>
            <a:r>
              <a:rPr lang="en-IN" dirty="0" smtClean="0"/>
              <a:t>has and so supports any OS that bare h/w supports.</a:t>
            </a:r>
            <a:endParaRPr lang="en-IN" dirty="0"/>
          </a:p>
        </p:txBody>
      </p:sp>
    </p:spTree>
    <p:extLst>
      <p:ext uri="{BB962C8B-B14F-4D97-AF65-F5344CB8AC3E}">
        <p14:creationId xmlns:p14="http://schemas.microsoft.com/office/powerpoint/2010/main" val="137207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IN" b="1" dirty="0" smtClean="0"/>
              <a:t>	5. Virtual  Machines</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IN" dirty="0" smtClean="0"/>
              <a:t>But the idea of Virtualization became popular only after 4 decades.</a:t>
            </a:r>
          </a:p>
          <a:p>
            <a:pPr algn="just"/>
            <a:endParaRPr lang="en-IN" dirty="0"/>
          </a:p>
          <a:p>
            <a:pPr algn="just"/>
            <a:r>
              <a:rPr lang="en-IN" dirty="0" smtClean="0"/>
              <a:t>It was suggested as a way </a:t>
            </a:r>
            <a:r>
              <a:rPr lang="en-IN" dirty="0"/>
              <a:t>to run </a:t>
            </a:r>
            <a:r>
              <a:rPr lang="en-IN" dirty="0" smtClean="0"/>
              <a:t>Web servers</a:t>
            </a:r>
            <a:r>
              <a:rPr lang="en-IN" dirty="0"/>
              <a:t>, FTP servers, and other servers  </a:t>
            </a:r>
            <a:r>
              <a:rPr lang="en-IN" dirty="0" smtClean="0"/>
              <a:t>implemented on separate computers into the same machine.</a:t>
            </a:r>
          </a:p>
          <a:p>
            <a:pPr algn="just"/>
            <a:endParaRPr lang="en-IN" dirty="0"/>
          </a:p>
          <a:p>
            <a:pPr algn="just"/>
            <a:r>
              <a:rPr lang="en-IN" dirty="0" smtClean="0"/>
              <a:t>Another important use of virtualization is in Web hosting where it can provide the customers with the same feel of  dedicated hosting (server).</a:t>
            </a:r>
          </a:p>
          <a:p>
            <a:pPr algn="just"/>
            <a:endParaRPr lang="en-IN" dirty="0"/>
          </a:p>
          <a:p>
            <a:pPr algn="just"/>
            <a:r>
              <a:rPr lang="en-IN" dirty="0"/>
              <a:t>Another use of virtualization is for end users who want to be able to run two </a:t>
            </a:r>
            <a:r>
              <a:rPr lang="en-IN" dirty="0" smtClean="0"/>
              <a:t>or more </a:t>
            </a:r>
            <a:r>
              <a:rPr lang="en-IN" dirty="0"/>
              <a:t>operating systems at the same time</a:t>
            </a:r>
          </a:p>
        </p:txBody>
      </p:sp>
    </p:spTree>
    <p:extLst>
      <p:ext uri="{BB962C8B-B14F-4D97-AF65-F5344CB8AC3E}">
        <p14:creationId xmlns:p14="http://schemas.microsoft.com/office/powerpoint/2010/main" val="3653311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6.Exokernels</a:t>
            </a:r>
            <a:endParaRPr lang="en-IN" b="1" dirty="0"/>
          </a:p>
        </p:txBody>
      </p:sp>
      <p:sp>
        <p:nvSpPr>
          <p:cNvPr id="3" name="Content Placeholder 2"/>
          <p:cNvSpPr>
            <a:spLocks noGrp="1"/>
          </p:cNvSpPr>
          <p:nvPr>
            <p:ph idx="1"/>
          </p:nvPr>
        </p:nvSpPr>
        <p:spPr/>
        <p:txBody>
          <a:bodyPr>
            <a:normAutofit fontScale="92500" lnSpcReduction="10000"/>
          </a:bodyPr>
          <a:lstStyle/>
          <a:p>
            <a:r>
              <a:rPr lang="en-IN" dirty="0" smtClean="0"/>
              <a:t>An alternative strategy to VM is to divide the resources  of the actual machine among the differ users.</a:t>
            </a:r>
          </a:p>
          <a:p>
            <a:endParaRPr lang="en-IN" dirty="0"/>
          </a:p>
          <a:p>
            <a:r>
              <a:rPr lang="en-IN" dirty="0" smtClean="0"/>
              <a:t>Each user will get a subset of resources.</a:t>
            </a:r>
          </a:p>
          <a:p>
            <a:endParaRPr lang="en-IN" dirty="0"/>
          </a:p>
          <a:p>
            <a:r>
              <a:rPr lang="en-IN" dirty="0" smtClean="0"/>
              <a:t>In these type of systems, at bottom layer, running </a:t>
            </a:r>
            <a:r>
              <a:rPr lang="en-IN" dirty="0"/>
              <a:t>in kernel mode, is a program called the </a:t>
            </a:r>
            <a:r>
              <a:rPr lang="en-IN" dirty="0" smtClean="0"/>
              <a:t>exokernel</a:t>
            </a:r>
          </a:p>
          <a:p>
            <a:endParaRPr lang="en-IN" dirty="0"/>
          </a:p>
          <a:p>
            <a:r>
              <a:rPr lang="en-IN" dirty="0"/>
              <a:t>Its job is to allocate resources to virtual machines and </a:t>
            </a:r>
            <a:r>
              <a:rPr lang="en-IN" dirty="0" smtClean="0"/>
              <a:t>then check </a:t>
            </a:r>
            <a:r>
              <a:rPr lang="en-IN" dirty="0"/>
              <a:t>attempts to use them to make sure no machine is trying to use </a:t>
            </a:r>
            <a:r>
              <a:rPr lang="en-IN" dirty="0" smtClean="0"/>
              <a:t>somebody else’s </a:t>
            </a:r>
            <a:r>
              <a:rPr lang="en-IN" dirty="0"/>
              <a:t>resources.</a:t>
            </a:r>
          </a:p>
        </p:txBody>
      </p:sp>
    </p:spTree>
    <p:extLst>
      <p:ext uri="{BB962C8B-B14F-4D97-AF65-F5344CB8AC3E}">
        <p14:creationId xmlns:p14="http://schemas.microsoft.com/office/powerpoint/2010/main" val="2244560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b="1" dirty="0" smtClean="0"/>
              <a:t>6.Exokernels</a:t>
            </a:r>
            <a:endParaRPr lang="en-IN" b="1" dirty="0"/>
          </a:p>
        </p:txBody>
      </p:sp>
      <p:sp>
        <p:nvSpPr>
          <p:cNvPr id="3" name="Content Placeholder 2"/>
          <p:cNvSpPr>
            <a:spLocks noGrp="1"/>
          </p:cNvSpPr>
          <p:nvPr>
            <p:ph idx="1"/>
          </p:nvPr>
        </p:nvSpPr>
        <p:spPr/>
        <p:txBody>
          <a:bodyPr>
            <a:normAutofit/>
          </a:bodyPr>
          <a:lstStyle/>
          <a:p>
            <a:r>
              <a:rPr lang="en-IN" dirty="0"/>
              <a:t>Each user-level </a:t>
            </a:r>
            <a:r>
              <a:rPr lang="en-IN" dirty="0" smtClean="0"/>
              <a:t>virtual </a:t>
            </a:r>
            <a:r>
              <a:rPr lang="en-IN" dirty="0"/>
              <a:t>machine can run its own operating </a:t>
            </a:r>
            <a:r>
              <a:rPr lang="en-IN" dirty="0" smtClean="0"/>
              <a:t>system</a:t>
            </a:r>
            <a:r>
              <a:rPr lang="en-IN" dirty="0"/>
              <a:t>, </a:t>
            </a:r>
            <a:r>
              <a:rPr lang="en-IN" dirty="0" smtClean="0"/>
              <a:t>but restricted to using </a:t>
            </a:r>
            <a:r>
              <a:rPr lang="en-IN" dirty="0"/>
              <a:t>only the resources it has </a:t>
            </a:r>
            <a:r>
              <a:rPr lang="en-IN" dirty="0" smtClean="0"/>
              <a:t> </a:t>
            </a:r>
            <a:r>
              <a:rPr lang="en-IN" dirty="0"/>
              <a:t>been allocated </a:t>
            </a:r>
            <a:r>
              <a:rPr lang="en-IN" dirty="0" smtClean="0"/>
              <a:t>.</a:t>
            </a:r>
          </a:p>
          <a:p>
            <a:endParaRPr lang="en-IN" dirty="0"/>
          </a:p>
          <a:p>
            <a:r>
              <a:rPr lang="en-IN" dirty="0"/>
              <a:t>The advantage of the exokernel scheme is that it saves a layer of </a:t>
            </a:r>
            <a:r>
              <a:rPr lang="en-IN" dirty="0" smtClean="0"/>
              <a:t>mapping.</a:t>
            </a:r>
          </a:p>
          <a:p>
            <a:endParaRPr lang="en-IN" dirty="0"/>
          </a:p>
          <a:p>
            <a:r>
              <a:rPr lang="en-IN" dirty="0" smtClean="0"/>
              <a:t>In other designs, for </a:t>
            </a:r>
            <a:r>
              <a:rPr lang="en-IN" dirty="0"/>
              <a:t>each VM,  VM Monitor must </a:t>
            </a:r>
            <a:r>
              <a:rPr lang="en-IN" dirty="0" smtClean="0"/>
              <a:t>maintain tables </a:t>
            </a:r>
            <a:r>
              <a:rPr lang="en-IN" dirty="0"/>
              <a:t>to remap disk </a:t>
            </a:r>
            <a:r>
              <a:rPr lang="en-IN" dirty="0" smtClean="0"/>
              <a:t>addresses, which can be avoided with exokernel.</a:t>
            </a:r>
          </a:p>
          <a:p>
            <a:endParaRPr lang="en-IN" dirty="0"/>
          </a:p>
          <a:p>
            <a:pPr marL="0" indent="0">
              <a:buNone/>
            </a:pPr>
            <a:endParaRPr lang="en-IN" dirty="0"/>
          </a:p>
        </p:txBody>
      </p:sp>
    </p:spTree>
    <p:extLst>
      <p:ext uri="{BB962C8B-B14F-4D97-AF65-F5344CB8AC3E}">
        <p14:creationId xmlns:p14="http://schemas.microsoft.com/office/powerpoint/2010/main" val="3899803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Types of Advanced OSs </a:t>
            </a:r>
          </a:p>
        </p:txBody>
      </p:sp>
      <p:pic>
        <p:nvPicPr>
          <p:cNvPr id="4" name="Content Placeholder 3"/>
          <p:cNvPicPr>
            <a:picLocks noGrp="1" noChangeAspect="1"/>
          </p:cNvPicPr>
          <p:nvPr>
            <p:ph idx="1"/>
          </p:nvPr>
        </p:nvPicPr>
        <p:blipFill>
          <a:blip r:embed="rId3"/>
          <a:stretch>
            <a:fillRect/>
          </a:stretch>
        </p:blipFill>
        <p:spPr>
          <a:xfrm>
            <a:off x="738510" y="2863056"/>
            <a:ext cx="7480659" cy="3317027"/>
          </a:xfrm>
          <a:prstGeom prst="rect">
            <a:avLst/>
          </a:prstGeom>
        </p:spPr>
      </p:pic>
    </p:spTree>
    <p:extLst>
      <p:ext uri="{BB962C8B-B14F-4D97-AF65-F5344CB8AC3E}">
        <p14:creationId xmlns:p14="http://schemas.microsoft.com/office/powerpoint/2010/main" val="1117585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Distributed Operating Systems</a:t>
            </a:r>
          </a:p>
        </p:txBody>
      </p:sp>
      <p:sp>
        <p:nvSpPr>
          <p:cNvPr id="3" name="Content Placeholder 2"/>
          <p:cNvSpPr>
            <a:spLocks noGrp="1"/>
          </p:cNvSpPr>
          <p:nvPr>
            <p:ph idx="1"/>
          </p:nvPr>
        </p:nvSpPr>
        <p:spPr/>
        <p:txBody>
          <a:bodyPr>
            <a:normAutofit fontScale="92500"/>
          </a:bodyPr>
          <a:lstStyle/>
          <a:p>
            <a:r>
              <a:rPr lang="en-IN" dirty="0"/>
              <a:t>Controls and manages resources for a network of autonomous </a:t>
            </a:r>
            <a:r>
              <a:rPr lang="en-IN" dirty="0" smtClean="0"/>
              <a:t>computers.</a:t>
            </a:r>
          </a:p>
          <a:p>
            <a:pPr marL="803275"/>
            <a:r>
              <a:rPr lang="en-IN" sz="2600" dirty="0" smtClean="0"/>
              <a:t>manage </a:t>
            </a:r>
            <a:r>
              <a:rPr lang="en-IN" sz="2600" dirty="0"/>
              <a:t>both hardware and software resources </a:t>
            </a:r>
          </a:p>
          <a:p>
            <a:pPr marL="803275"/>
            <a:r>
              <a:rPr lang="en-IN" sz="2600" dirty="0" smtClean="0"/>
              <a:t>behaves </a:t>
            </a:r>
            <a:r>
              <a:rPr lang="en-IN" sz="2600" dirty="0"/>
              <a:t>as a single monolithic system</a:t>
            </a:r>
            <a:r>
              <a:rPr lang="en-IN" dirty="0"/>
              <a:t>. </a:t>
            </a:r>
          </a:p>
          <a:p>
            <a:r>
              <a:rPr lang="en-IN" dirty="0" smtClean="0"/>
              <a:t>User </a:t>
            </a:r>
            <a:r>
              <a:rPr lang="en-IN" dirty="0"/>
              <a:t>not aware of program or resource location </a:t>
            </a:r>
          </a:p>
          <a:p>
            <a:r>
              <a:rPr lang="en-IN" dirty="0" smtClean="0"/>
              <a:t>Design </a:t>
            </a:r>
            <a:r>
              <a:rPr lang="en-IN" dirty="0"/>
              <a:t>issues same as traditional systems </a:t>
            </a:r>
          </a:p>
          <a:p>
            <a:r>
              <a:rPr lang="en-IN" dirty="0" smtClean="0"/>
              <a:t>Practical </a:t>
            </a:r>
            <a:r>
              <a:rPr lang="en-IN" dirty="0"/>
              <a:t>issues: </a:t>
            </a:r>
          </a:p>
          <a:p>
            <a:pPr marL="725488">
              <a:tabLst>
                <a:tab pos="1260475" algn="l"/>
              </a:tabLst>
            </a:pPr>
            <a:r>
              <a:rPr lang="en-IN" sz="2600" dirty="0" smtClean="0"/>
              <a:t>lack </a:t>
            </a:r>
            <a:r>
              <a:rPr lang="en-IN" sz="2600" dirty="0"/>
              <a:t>of shared memory </a:t>
            </a:r>
          </a:p>
          <a:p>
            <a:pPr marL="725488">
              <a:tabLst>
                <a:tab pos="1260475" algn="l"/>
              </a:tabLst>
            </a:pPr>
            <a:r>
              <a:rPr lang="en-IN" sz="2600" dirty="0" smtClean="0"/>
              <a:t>lack </a:t>
            </a:r>
            <a:r>
              <a:rPr lang="en-IN" sz="2600" dirty="0"/>
              <a:t>of global clock </a:t>
            </a:r>
          </a:p>
          <a:p>
            <a:pPr marL="725488">
              <a:tabLst>
                <a:tab pos="1260475" algn="l"/>
              </a:tabLst>
            </a:pPr>
            <a:r>
              <a:rPr lang="en-IN" sz="2600" dirty="0" smtClean="0"/>
              <a:t>unpredictable </a:t>
            </a:r>
            <a:r>
              <a:rPr lang="en-IN" sz="2600" dirty="0"/>
              <a:t>communication delays</a:t>
            </a:r>
            <a:r>
              <a:rPr lang="en-IN" dirty="0"/>
              <a:t> </a:t>
            </a:r>
          </a:p>
          <a:p>
            <a:endParaRPr lang="en-IN" dirty="0"/>
          </a:p>
        </p:txBody>
      </p:sp>
    </p:spTree>
    <p:extLst>
      <p:ext uri="{BB962C8B-B14F-4D97-AF65-F5344CB8AC3E}">
        <p14:creationId xmlns:p14="http://schemas.microsoft.com/office/powerpoint/2010/main" val="37559527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Distributed Operating Systems</a:t>
            </a:r>
          </a:p>
        </p:txBody>
      </p:sp>
      <p:sp>
        <p:nvSpPr>
          <p:cNvPr id="3" name="Content Placeholder 2"/>
          <p:cNvSpPr>
            <a:spLocks noGrp="1"/>
          </p:cNvSpPr>
          <p:nvPr>
            <p:ph idx="1"/>
          </p:nvPr>
        </p:nvSpPr>
        <p:spPr/>
        <p:txBody>
          <a:bodyPr/>
          <a:lstStyle/>
          <a:p>
            <a:pPr marL="0" indent="0">
              <a:buNone/>
            </a:pPr>
            <a:r>
              <a:rPr lang="en-IN" dirty="0" smtClean="0"/>
              <a:t>Four Major Advantages are:</a:t>
            </a:r>
          </a:p>
          <a:p>
            <a:pPr>
              <a:tabLst>
                <a:tab pos="536575" algn="l"/>
              </a:tabLst>
            </a:pPr>
            <a:r>
              <a:rPr lang="en-IN" dirty="0"/>
              <a:t>resource sharing, </a:t>
            </a:r>
            <a:endParaRPr lang="en-IN" dirty="0" smtClean="0"/>
          </a:p>
          <a:p>
            <a:pPr>
              <a:tabLst>
                <a:tab pos="536575" algn="l"/>
              </a:tabLst>
            </a:pPr>
            <a:r>
              <a:rPr lang="en-IN" dirty="0" smtClean="0"/>
              <a:t>computation </a:t>
            </a:r>
            <a:r>
              <a:rPr lang="en-IN" dirty="0"/>
              <a:t>speedup, </a:t>
            </a:r>
            <a:endParaRPr lang="en-IN" dirty="0" smtClean="0"/>
          </a:p>
          <a:p>
            <a:pPr>
              <a:tabLst>
                <a:tab pos="536575" algn="l"/>
              </a:tabLst>
            </a:pPr>
            <a:r>
              <a:rPr lang="en-IN" dirty="0" smtClean="0"/>
              <a:t>reliability</a:t>
            </a:r>
            <a:r>
              <a:rPr lang="en-IN" dirty="0"/>
              <a:t>, and </a:t>
            </a:r>
            <a:endParaRPr lang="en-IN" dirty="0" smtClean="0"/>
          </a:p>
          <a:p>
            <a:pPr>
              <a:tabLst>
                <a:tab pos="536575" algn="l"/>
              </a:tabLst>
            </a:pPr>
            <a:r>
              <a:rPr lang="en-IN" dirty="0" smtClean="0"/>
              <a:t>Communication </a:t>
            </a:r>
            <a:endParaRPr lang="en-IN" dirty="0"/>
          </a:p>
        </p:txBody>
      </p:sp>
    </p:spTree>
    <p:extLst>
      <p:ext uri="{BB962C8B-B14F-4D97-AF65-F5344CB8AC3E}">
        <p14:creationId xmlns:p14="http://schemas.microsoft.com/office/powerpoint/2010/main" val="953054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Multiprocessor Operating Systems </a:t>
            </a:r>
          </a:p>
        </p:txBody>
      </p:sp>
      <p:sp>
        <p:nvSpPr>
          <p:cNvPr id="3" name="Content Placeholder 2"/>
          <p:cNvSpPr>
            <a:spLocks noGrp="1"/>
          </p:cNvSpPr>
          <p:nvPr>
            <p:ph idx="1"/>
          </p:nvPr>
        </p:nvSpPr>
        <p:spPr/>
        <p:txBody>
          <a:bodyPr>
            <a:normAutofit fontScale="92500" lnSpcReduction="10000"/>
          </a:bodyPr>
          <a:lstStyle/>
          <a:p>
            <a:r>
              <a:rPr lang="en-IN" dirty="0" smtClean="0"/>
              <a:t>Consists </a:t>
            </a:r>
            <a:r>
              <a:rPr lang="en-IN" dirty="0"/>
              <a:t>of a set of processors that </a:t>
            </a:r>
          </a:p>
          <a:p>
            <a:pPr marL="441325" indent="-173038">
              <a:tabLst>
                <a:tab pos="803275" algn="l"/>
              </a:tabLst>
            </a:pPr>
            <a:r>
              <a:rPr lang="en-IN" sz="2600" dirty="0" smtClean="0"/>
              <a:t>share </a:t>
            </a:r>
            <a:r>
              <a:rPr lang="en-IN" sz="2600" dirty="0"/>
              <a:t>a set of physical memory blocks </a:t>
            </a:r>
          </a:p>
          <a:p>
            <a:pPr marL="441325" indent="-173038">
              <a:tabLst>
                <a:tab pos="803275" algn="l"/>
              </a:tabLst>
            </a:pPr>
            <a:r>
              <a:rPr lang="en-IN" sz="2600" dirty="0" smtClean="0"/>
              <a:t>share </a:t>
            </a:r>
            <a:r>
              <a:rPr lang="en-IN" sz="2600" dirty="0"/>
              <a:t>a common clock </a:t>
            </a:r>
            <a:endParaRPr lang="en-IN" dirty="0"/>
          </a:p>
          <a:p>
            <a:pPr marL="441325" indent="-173038">
              <a:tabLst>
                <a:tab pos="803275" algn="l"/>
              </a:tabLst>
            </a:pPr>
            <a:r>
              <a:rPr lang="en-IN" dirty="0" smtClean="0"/>
              <a:t>"</a:t>
            </a:r>
            <a:r>
              <a:rPr lang="en-IN" sz="2600" dirty="0"/>
              <a:t>share" over an interconnection network. </a:t>
            </a:r>
            <a:endParaRPr lang="en-IN" dirty="0"/>
          </a:p>
          <a:p>
            <a:pPr>
              <a:tabLst>
                <a:tab pos="630238" algn="l"/>
              </a:tabLst>
            </a:pPr>
            <a:r>
              <a:rPr lang="en-IN" dirty="0" smtClean="0"/>
              <a:t>Control </a:t>
            </a:r>
            <a:r>
              <a:rPr lang="en-IN" dirty="0"/>
              <a:t>and manage resources </a:t>
            </a:r>
          </a:p>
          <a:p>
            <a:pPr marL="536575">
              <a:tabLst>
                <a:tab pos="725488" algn="l"/>
              </a:tabLst>
            </a:pPr>
            <a:r>
              <a:rPr lang="en-IN" sz="2600" dirty="0" smtClean="0"/>
              <a:t>hardware </a:t>
            </a:r>
            <a:r>
              <a:rPr lang="en-IN" sz="2600" dirty="0"/>
              <a:t>and software resources </a:t>
            </a:r>
          </a:p>
          <a:p>
            <a:pPr marL="536575">
              <a:tabLst>
                <a:tab pos="725488" algn="l"/>
              </a:tabLst>
            </a:pPr>
            <a:r>
              <a:rPr lang="en-IN" sz="2600" dirty="0" smtClean="0"/>
              <a:t>viewed </a:t>
            </a:r>
            <a:r>
              <a:rPr lang="en-IN" sz="2600" dirty="0"/>
              <a:t>as a uniprocessor system</a:t>
            </a:r>
            <a:r>
              <a:rPr lang="en-IN" dirty="0"/>
              <a:t>. </a:t>
            </a:r>
            <a:r>
              <a:rPr lang="en-IN" dirty="0" smtClean="0"/>
              <a:t> </a:t>
            </a:r>
            <a:endParaRPr lang="en-IN" dirty="0"/>
          </a:p>
          <a:p>
            <a:pPr marL="0" indent="0">
              <a:buNone/>
            </a:pPr>
            <a:r>
              <a:rPr lang="en-IN" dirty="0" smtClean="0"/>
              <a:t>Practical </a:t>
            </a:r>
            <a:r>
              <a:rPr lang="en-IN" dirty="0"/>
              <a:t>issues: </a:t>
            </a:r>
          </a:p>
          <a:p>
            <a:r>
              <a:rPr lang="en-IN" dirty="0" smtClean="0"/>
              <a:t>increased </a:t>
            </a:r>
            <a:r>
              <a:rPr lang="en-IN" dirty="0"/>
              <a:t>complexity of synchronization, scheduling, memory management, protection and security </a:t>
            </a:r>
          </a:p>
          <a:p>
            <a:endParaRPr lang="en-IN" dirty="0"/>
          </a:p>
        </p:txBody>
      </p:sp>
    </p:spTree>
    <p:extLst>
      <p:ext uri="{BB962C8B-B14F-4D97-AF65-F5344CB8AC3E}">
        <p14:creationId xmlns:p14="http://schemas.microsoft.com/office/powerpoint/2010/main" val="3300968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Fitting OS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2148051" y="2292568"/>
            <a:ext cx="5822685" cy="3446079"/>
          </a:xfrm>
          <a:prstGeom prst="rect">
            <a:avLst/>
          </a:prstGeom>
        </p:spPr>
      </p:pic>
    </p:spTree>
    <p:extLst>
      <p:ext uri="{BB962C8B-B14F-4D97-AF65-F5344CB8AC3E}">
        <p14:creationId xmlns:p14="http://schemas.microsoft.com/office/powerpoint/2010/main" val="755933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Time OS</a:t>
            </a:r>
            <a:endParaRPr lang="en-IN" dirty="0"/>
          </a:p>
        </p:txBody>
      </p:sp>
      <p:sp>
        <p:nvSpPr>
          <p:cNvPr id="3" name="Content Placeholder 2"/>
          <p:cNvSpPr>
            <a:spLocks noGrp="1"/>
          </p:cNvSpPr>
          <p:nvPr>
            <p:ph idx="1"/>
          </p:nvPr>
        </p:nvSpPr>
        <p:spPr>
          <a:xfrm>
            <a:off x="838200" y="1450428"/>
            <a:ext cx="10515600" cy="4726535"/>
          </a:xfrm>
        </p:spPr>
        <p:txBody>
          <a:bodyPr>
            <a:normAutofit lnSpcReduction="10000"/>
          </a:bodyPr>
          <a:lstStyle/>
          <a:p>
            <a:r>
              <a:rPr lang="en-IN" sz="2400" dirty="0"/>
              <a:t>R</a:t>
            </a:r>
            <a:r>
              <a:rPr lang="en-IN" sz="2400" dirty="0" smtClean="0"/>
              <a:t>equires </a:t>
            </a:r>
            <a:r>
              <a:rPr lang="en-IN" sz="2400" dirty="0"/>
              <a:t>not only that the computing results be "correct" but also that the results be produced within a specified deadline </a:t>
            </a:r>
            <a:r>
              <a:rPr lang="en-IN" sz="2400" dirty="0" smtClean="0"/>
              <a:t>period.</a:t>
            </a:r>
          </a:p>
          <a:p>
            <a:pPr marL="0" indent="0">
              <a:buNone/>
            </a:pPr>
            <a:endParaRPr lang="en-IN" sz="2400" dirty="0" smtClean="0"/>
          </a:p>
          <a:p>
            <a:r>
              <a:rPr lang="en-IN" sz="2400" dirty="0" smtClean="0"/>
              <a:t>Many </a:t>
            </a:r>
            <a:r>
              <a:rPr lang="en-IN" sz="2400" dirty="0"/>
              <a:t>real-time systems are embedded in "specialized devices," such as ordinary home appliances </a:t>
            </a:r>
            <a:r>
              <a:rPr lang="en-IN" sz="2400" dirty="0" smtClean="0"/>
              <a:t>.</a:t>
            </a:r>
          </a:p>
          <a:p>
            <a:pPr marL="0" indent="0">
              <a:buNone/>
            </a:pPr>
            <a:endParaRPr lang="en-IN" sz="2400" dirty="0" smtClean="0"/>
          </a:p>
          <a:p>
            <a:r>
              <a:rPr lang="en-IN" sz="2400" dirty="0"/>
              <a:t>They are also present in larger entities, such as automobiles and </a:t>
            </a:r>
            <a:r>
              <a:rPr lang="en-IN" sz="2400" dirty="0" smtClean="0"/>
              <a:t>airplanes.</a:t>
            </a:r>
          </a:p>
          <a:p>
            <a:pPr marL="0" indent="0">
              <a:buNone/>
            </a:pPr>
            <a:endParaRPr lang="en-IN" sz="2400" dirty="0" smtClean="0"/>
          </a:p>
          <a:p>
            <a:r>
              <a:rPr lang="en-IN" sz="2400" dirty="0" smtClean="0"/>
              <a:t>There are two types of real time computing:</a:t>
            </a:r>
          </a:p>
          <a:p>
            <a:pPr marL="993775">
              <a:tabLst>
                <a:tab pos="1071563" algn="l"/>
              </a:tabLst>
            </a:pPr>
            <a:r>
              <a:rPr lang="en-IN" sz="2400" b="1" dirty="0" smtClean="0"/>
              <a:t>Hard </a:t>
            </a:r>
          </a:p>
          <a:p>
            <a:pPr marL="993775">
              <a:tabLst>
                <a:tab pos="1071563" algn="l"/>
              </a:tabLst>
            </a:pPr>
            <a:r>
              <a:rPr lang="en-IN" sz="2400" b="1" dirty="0" smtClean="0"/>
              <a:t>Soft</a:t>
            </a:r>
          </a:p>
          <a:p>
            <a:endParaRPr lang="en-IN" sz="2400" dirty="0" smtClean="0"/>
          </a:p>
          <a:p>
            <a:pPr lvl="3"/>
            <a:endParaRPr lang="en-IN" sz="1600" dirty="0"/>
          </a:p>
        </p:txBody>
      </p:sp>
    </p:spTree>
    <p:extLst>
      <p:ext uri="{BB962C8B-B14F-4D97-AF65-F5344CB8AC3E}">
        <p14:creationId xmlns:p14="http://schemas.microsoft.com/office/powerpoint/2010/main" val="2103893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Real-time Operating Systems </a:t>
            </a:r>
          </a:p>
        </p:txBody>
      </p:sp>
      <p:sp>
        <p:nvSpPr>
          <p:cNvPr id="3" name="Content Placeholder 2"/>
          <p:cNvSpPr>
            <a:spLocks noGrp="1"/>
          </p:cNvSpPr>
          <p:nvPr>
            <p:ph idx="1"/>
          </p:nvPr>
        </p:nvSpPr>
        <p:spPr/>
        <p:txBody>
          <a:bodyPr/>
          <a:lstStyle/>
          <a:p>
            <a:pPr algn="just"/>
            <a:r>
              <a:rPr lang="en-IN" dirty="0"/>
              <a:t>A hard real-time system has the most stringent requirements, guaranteeing that critical real-time tasks be completed within their </a:t>
            </a:r>
            <a:r>
              <a:rPr lang="en-IN" dirty="0" smtClean="0"/>
              <a:t>deadlines.</a:t>
            </a:r>
          </a:p>
          <a:p>
            <a:pPr marL="0" indent="0" algn="just">
              <a:buNone/>
            </a:pPr>
            <a:endParaRPr lang="en-IN" dirty="0" smtClean="0"/>
          </a:p>
          <a:p>
            <a:pPr algn="just"/>
            <a:r>
              <a:rPr lang="en-IN" dirty="0"/>
              <a:t>Safety-critical systems are typically hard real-time systems. </a:t>
            </a:r>
            <a:endParaRPr lang="en-IN" dirty="0" smtClean="0"/>
          </a:p>
          <a:p>
            <a:pPr algn="just"/>
            <a:endParaRPr lang="en-IN" dirty="0"/>
          </a:p>
          <a:p>
            <a:pPr algn="just"/>
            <a:r>
              <a:rPr lang="en-IN" dirty="0" smtClean="0"/>
              <a:t>A </a:t>
            </a:r>
            <a:r>
              <a:rPr lang="en-IN" dirty="0"/>
              <a:t>soft real-time system is less restrictive, simply providing that a critical real-time task will receive priority over other tasks and that it will retain that priority until it complete</a:t>
            </a:r>
          </a:p>
        </p:txBody>
      </p:sp>
    </p:spTree>
    <p:extLst>
      <p:ext uri="{BB962C8B-B14F-4D97-AF65-F5344CB8AC3E}">
        <p14:creationId xmlns:p14="http://schemas.microsoft.com/office/powerpoint/2010/main" val="204318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7829"/>
            <a:ext cx="10515600" cy="1325563"/>
          </a:xfrm>
        </p:spPr>
        <p:txBody>
          <a:bodyPr/>
          <a:lstStyle/>
          <a:p>
            <a:r>
              <a:rPr lang="en-US" altLang="en-US" dirty="0"/>
              <a:t>Database Operating System</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Databases place special requirements on OS</a:t>
            </a:r>
          </a:p>
          <a:p>
            <a:pPr algn="just"/>
            <a:r>
              <a:rPr lang="en-IN" dirty="0"/>
              <a:t>It must support</a:t>
            </a:r>
          </a:p>
          <a:p>
            <a:pPr marL="803275" algn="just" defTabSz="993775">
              <a:tabLst>
                <a:tab pos="725488" algn="l"/>
              </a:tabLst>
            </a:pPr>
            <a:r>
              <a:rPr lang="en-IN" sz="2600" dirty="0"/>
              <a:t>The concept of transaction</a:t>
            </a:r>
          </a:p>
          <a:p>
            <a:pPr marL="803275" algn="just" defTabSz="993775">
              <a:tabLst>
                <a:tab pos="725488" algn="l"/>
              </a:tabLst>
            </a:pPr>
            <a:r>
              <a:rPr lang="en-IN" sz="2600" dirty="0"/>
              <a:t>Operations to store, retrieve and manipulate data efficiently</a:t>
            </a:r>
          </a:p>
          <a:p>
            <a:pPr marL="803275" algn="just" defTabSz="993775">
              <a:tabLst>
                <a:tab pos="725488" algn="l"/>
              </a:tabLst>
            </a:pPr>
            <a:r>
              <a:rPr lang="en-IN" sz="2600" dirty="0"/>
              <a:t>Primitives for concurrency control</a:t>
            </a:r>
          </a:p>
          <a:p>
            <a:pPr marL="803275" algn="just" defTabSz="993775">
              <a:tabLst>
                <a:tab pos="725488" algn="l"/>
              </a:tabLst>
            </a:pPr>
            <a:r>
              <a:rPr lang="en-IN" sz="2600" dirty="0"/>
              <a:t>And system failure recovery</a:t>
            </a:r>
          </a:p>
          <a:p>
            <a:pPr algn="just"/>
            <a:r>
              <a:rPr lang="en-IN" dirty="0"/>
              <a:t>Should also have buffer management schemes for data retrieval and storage from secondary storage</a:t>
            </a:r>
          </a:p>
          <a:p>
            <a:pPr algn="just"/>
            <a:r>
              <a:rPr lang="en-IN" dirty="0"/>
              <a:t>Concurrency control is one of the most challenging problems in the design of database operating systems</a:t>
            </a:r>
          </a:p>
          <a:p>
            <a:pPr algn="just"/>
            <a:endParaRPr lang="en-IN" dirty="0"/>
          </a:p>
        </p:txBody>
      </p:sp>
    </p:spTree>
    <p:extLst>
      <p:ext uri="{BB962C8B-B14F-4D97-AF65-F5344CB8AC3E}">
        <p14:creationId xmlns:p14="http://schemas.microsoft.com/office/powerpoint/2010/main" val="310650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Fitting OS</a:t>
            </a:r>
            <a:endParaRPr lang="en-IN" dirty="0"/>
          </a:p>
        </p:txBody>
      </p:sp>
      <p:sp>
        <p:nvSpPr>
          <p:cNvPr id="3" name="Content Placeholder 2"/>
          <p:cNvSpPr>
            <a:spLocks noGrp="1"/>
          </p:cNvSpPr>
          <p:nvPr>
            <p:ph idx="1"/>
          </p:nvPr>
        </p:nvSpPr>
        <p:spPr>
          <a:xfrm>
            <a:off x="838200" y="1576552"/>
            <a:ext cx="10515600" cy="4600411"/>
          </a:xfrm>
        </p:spPr>
        <p:txBody>
          <a:bodyPr>
            <a:normAutofit/>
          </a:bodyPr>
          <a:lstStyle/>
          <a:p>
            <a:r>
              <a:rPr lang="en-IN" dirty="0" smtClean="0"/>
              <a:t>The hardware consists of chips, disks, a keyboard, a monitor, and  similar physical objects.</a:t>
            </a:r>
          </a:p>
          <a:p>
            <a:r>
              <a:rPr lang="en-IN" dirty="0"/>
              <a:t> </a:t>
            </a:r>
            <a:r>
              <a:rPr lang="en-IN" dirty="0" smtClean="0"/>
              <a:t>On top of the hardware is the software. </a:t>
            </a:r>
          </a:p>
          <a:p>
            <a:r>
              <a:rPr lang="en-IN" dirty="0" smtClean="0"/>
              <a:t> Most computers have two modes of operation: </a:t>
            </a:r>
          </a:p>
          <a:p>
            <a:pPr marL="0" indent="0">
              <a:buNone/>
            </a:pPr>
            <a:r>
              <a:rPr lang="en-IN" dirty="0"/>
              <a:t> </a:t>
            </a:r>
            <a:r>
              <a:rPr lang="en-IN" dirty="0" smtClean="0"/>
              <a:t>                                             </a:t>
            </a:r>
            <a:r>
              <a:rPr lang="en-IN" b="1" dirty="0" smtClean="0"/>
              <a:t>kernel mode </a:t>
            </a:r>
            <a:endParaRPr lang="en-IN" b="1" dirty="0"/>
          </a:p>
          <a:p>
            <a:pPr marL="0" indent="0">
              <a:buNone/>
            </a:pPr>
            <a:r>
              <a:rPr lang="en-IN" b="1" dirty="0" smtClean="0"/>
              <a:t>                                              user mode</a:t>
            </a:r>
          </a:p>
          <a:p>
            <a:r>
              <a:rPr lang="en-IN" b="1" dirty="0" smtClean="0"/>
              <a:t> </a:t>
            </a:r>
            <a:r>
              <a:rPr lang="en-IN" dirty="0" smtClean="0"/>
              <a:t>The operating system</a:t>
            </a:r>
            <a:r>
              <a:rPr lang="en-IN" dirty="0"/>
              <a:t> </a:t>
            </a:r>
            <a:r>
              <a:rPr lang="en-IN" dirty="0" smtClean="0"/>
              <a:t>runs in kernel mode (also called supervisor mode.</a:t>
            </a:r>
          </a:p>
        </p:txBody>
      </p:sp>
    </p:spTree>
    <p:extLst>
      <p:ext uri="{BB962C8B-B14F-4D97-AF65-F5344CB8AC3E}">
        <p14:creationId xmlns:p14="http://schemas.microsoft.com/office/powerpoint/2010/main" val="4022417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Fitting OS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 It has Complete access to all the hardware and can execute any instruction the machine is capable of executing.</a:t>
            </a:r>
          </a:p>
          <a:p>
            <a:endParaRPr lang="en-IN" dirty="0"/>
          </a:p>
          <a:p>
            <a:r>
              <a:rPr lang="en-IN" dirty="0" smtClean="0"/>
              <a:t>It runs on the bare hardware and provides the base for all the other software</a:t>
            </a:r>
          </a:p>
          <a:p>
            <a:pPr marL="0" indent="0">
              <a:buNone/>
            </a:pPr>
            <a:endParaRPr lang="en-IN" dirty="0" smtClean="0"/>
          </a:p>
          <a:p>
            <a:r>
              <a:rPr lang="en-IN" dirty="0" smtClean="0"/>
              <a:t>The </a:t>
            </a:r>
            <a:r>
              <a:rPr lang="en-IN" dirty="0"/>
              <a:t>rest of the software runs in </a:t>
            </a:r>
            <a:r>
              <a:rPr lang="en-IN" b="1" dirty="0"/>
              <a:t>user </a:t>
            </a:r>
            <a:r>
              <a:rPr lang="en-IN" b="1" dirty="0" smtClean="0"/>
              <a:t>mode, </a:t>
            </a:r>
            <a:r>
              <a:rPr lang="en-IN" dirty="0" smtClean="0"/>
              <a:t>where subset of machine instructions are available.</a:t>
            </a:r>
          </a:p>
          <a:p>
            <a:endParaRPr lang="en-IN" dirty="0"/>
          </a:p>
          <a:p>
            <a:r>
              <a:rPr lang="en-IN" dirty="0" smtClean="0"/>
              <a:t> The user interface program, shell or GUI, is the lowest level of user-mode software, which allows user to start other programs.</a:t>
            </a:r>
          </a:p>
          <a:p>
            <a:endParaRPr lang="en-IN" dirty="0"/>
          </a:p>
          <a:p>
            <a:pPr marL="0" indent="0">
              <a:buNone/>
            </a:pPr>
            <a:endParaRPr lang="en-IN" dirty="0"/>
          </a:p>
        </p:txBody>
      </p:sp>
    </p:spTree>
    <p:extLst>
      <p:ext uri="{BB962C8B-B14F-4D97-AF65-F5344CB8AC3E}">
        <p14:creationId xmlns:p14="http://schemas.microsoft.com/office/powerpoint/2010/main" val="2763781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Functions of OS</a:t>
            </a:r>
            <a:endParaRPr lang="en-IN" b="1" dirty="0"/>
          </a:p>
        </p:txBody>
      </p:sp>
      <p:sp>
        <p:nvSpPr>
          <p:cNvPr id="3" name="Content Placeholder 2"/>
          <p:cNvSpPr>
            <a:spLocks noGrp="1"/>
          </p:cNvSpPr>
          <p:nvPr>
            <p:ph idx="1"/>
          </p:nvPr>
        </p:nvSpPr>
        <p:spPr/>
        <p:txBody>
          <a:bodyPr/>
          <a:lstStyle/>
          <a:p>
            <a:r>
              <a:rPr lang="en-IN" dirty="0" smtClean="0"/>
              <a:t> Operating systems perform two essentially unrelated functions:</a:t>
            </a:r>
          </a:p>
          <a:p>
            <a:pPr marL="0" indent="0">
              <a:buNone/>
            </a:pPr>
            <a:endParaRPr lang="en-IN" dirty="0" smtClean="0"/>
          </a:p>
          <a:p>
            <a:pPr marL="1260475">
              <a:buFont typeface="Wingdings" panose="05000000000000000000" pitchFamily="2" charset="2"/>
              <a:buChar char="q"/>
            </a:pPr>
            <a:r>
              <a:rPr lang="en-IN" dirty="0" smtClean="0"/>
              <a:t>  </a:t>
            </a:r>
            <a:r>
              <a:rPr lang="en-IN" b="1" dirty="0" smtClean="0"/>
              <a:t>The </a:t>
            </a:r>
            <a:r>
              <a:rPr lang="en-IN" b="1" dirty="0"/>
              <a:t>Operating System as an Extended </a:t>
            </a:r>
            <a:r>
              <a:rPr lang="en-IN" b="1" dirty="0" smtClean="0"/>
              <a:t>Machine:</a:t>
            </a:r>
          </a:p>
          <a:p>
            <a:pPr marL="0" indent="0">
              <a:buNone/>
            </a:pPr>
            <a:r>
              <a:rPr lang="en-IN" b="1" dirty="0"/>
              <a:t> </a:t>
            </a:r>
            <a:r>
              <a:rPr lang="en-IN" b="1" dirty="0" smtClean="0"/>
              <a:t>                   </a:t>
            </a:r>
            <a:r>
              <a:rPr lang="en-IN" sz="1800" dirty="0" smtClean="0"/>
              <a:t>providing application programmers (and application programs) a clean</a:t>
            </a:r>
          </a:p>
          <a:p>
            <a:pPr marL="0" indent="0">
              <a:buNone/>
            </a:pPr>
            <a:r>
              <a:rPr lang="en-IN" sz="1800" dirty="0"/>
              <a:t> </a:t>
            </a:r>
            <a:r>
              <a:rPr lang="en-IN" sz="1800" dirty="0" smtClean="0"/>
              <a:t>                               abstract set of resources instead of the messy hardware ones</a:t>
            </a:r>
          </a:p>
          <a:p>
            <a:pPr marL="0" indent="0">
              <a:buNone/>
            </a:pPr>
            <a:endParaRPr lang="en-IN" sz="1800" dirty="0" smtClean="0"/>
          </a:p>
          <a:p>
            <a:pPr marL="1260475">
              <a:buFont typeface="Wingdings" panose="05000000000000000000" pitchFamily="2" charset="2"/>
              <a:buChar char="q"/>
              <a:tabLst>
                <a:tab pos="1166813" algn="l"/>
              </a:tabLst>
            </a:pPr>
            <a:r>
              <a:rPr lang="en-IN" b="1" dirty="0"/>
              <a:t> </a:t>
            </a:r>
            <a:r>
              <a:rPr lang="en-IN" b="1" dirty="0" smtClean="0"/>
              <a:t>  The Operating </a:t>
            </a:r>
            <a:r>
              <a:rPr lang="en-IN" b="1" dirty="0"/>
              <a:t>System as a Resource </a:t>
            </a:r>
            <a:r>
              <a:rPr lang="en-IN" b="1" dirty="0" smtClean="0"/>
              <a:t>Manager:</a:t>
            </a:r>
          </a:p>
          <a:p>
            <a:pPr marL="1031875" indent="0">
              <a:buNone/>
              <a:tabLst>
                <a:tab pos="1166813" algn="l"/>
              </a:tabLst>
            </a:pPr>
            <a:r>
              <a:rPr lang="en-IN" b="1" dirty="0"/>
              <a:t> </a:t>
            </a:r>
            <a:r>
              <a:rPr lang="en-IN" b="1" dirty="0" smtClean="0"/>
              <a:t>       </a:t>
            </a:r>
            <a:r>
              <a:rPr lang="en-IN" sz="2000" dirty="0" smtClean="0"/>
              <a:t>Managing the available hardware resources and their allocation as per requirement</a:t>
            </a:r>
            <a:endParaRPr lang="en-IN" dirty="0"/>
          </a:p>
        </p:txBody>
      </p:sp>
    </p:spTree>
    <p:extLst>
      <p:ext uri="{BB962C8B-B14F-4D97-AF65-F5344CB8AC3E}">
        <p14:creationId xmlns:p14="http://schemas.microsoft.com/office/powerpoint/2010/main" val="347799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Operating System as an Extended Machine</a:t>
            </a:r>
            <a:endParaRPr lang="en-IN" b="1" dirty="0"/>
          </a:p>
        </p:txBody>
      </p:sp>
      <p:sp>
        <p:nvSpPr>
          <p:cNvPr id="3" name="Content Placeholder 2"/>
          <p:cNvSpPr>
            <a:spLocks noGrp="1"/>
          </p:cNvSpPr>
          <p:nvPr>
            <p:ph idx="1"/>
          </p:nvPr>
        </p:nvSpPr>
        <p:spPr/>
        <p:txBody>
          <a:bodyPr/>
          <a:lstStyle/>
          <a:p>
            <a:r>
              <a:rPr lang="en-IN" dirty="0" smtClean="0"/>
              <a:t>The  architecture of most computers at the machine-language level is primitive and difficult to program, especially for I/O.</a:t>
            </a:r>
          </a:p>
          <a:p>
            <a:endParaRPr lang="en-IN" dirty="0"/>
          </a:p>
          <a:p>
            <a:r>
              <a:rPr lang="en-IN" dirty="0" smtClean="0"/>
              <a:t>So Operating systems contain many drivers for controlling I/O devices.</a:t>
            </a:r>
          </a:p>
          <a:p>
            <a:pPr marL="630238"/>
            <a:r>
              <a:rPr lang="en-IN" sz="2400" dirty="0" err="1" smtClean="0"/>
              <a:t>Eg</a:t>
            </a:r>
            <a:r>
              <a:rPr lang="en-IN" sz="2400" dirty="0" smtClean="0"/>
              <a:t>: Disk drive, providing an interface  to read and write data from hard disk.</a:t>
            </a:r>
          </a:p>
          <a:p>
            <a:pPr marL="401638" indent="0">
              <a:buNone/>
            </a:pPr>
            <a:endParaRPr lang="en-IN" sz="2400" dirty="0"/>
          </a:p>
          <a:p>
            <a:r>
              <a:rPr lang="en-IN" dirty="0" smtClean="0"/>
              <a:t> It provides good abstractions, hiding  the unpleasant, low-level details </a:t>
            </a:r>
            <a:r>
              <a:rPr lang="en-IN" dirty="0"/>
              <a:t> </a:t>
            </a:r>
            <a:r>
              <a:rPr lang="en-IN" dirty="0" smtClean="0"/>
              <a:t>   of bare H/W machine</a:t>
            </a:r>
          </a:p>
          <a:p>
            <a:endParaRPr lang="en-IN" dirty="0" smtClean="0"/>
          </a:p>
          <a:p>
            <a:endParaRPr lang="en-IN" dirty="0"/>
          </a:p>
        </p:txBody>
      </p:sp>
    </p:spTree>
    <p:extLst>
      <p:ext uri="{BB962C8B-B14F-4D97-AF65-F5344CB8AC3E}">
        <p14:creationId xmlns:p14="http://schemas.microsoft.com/office/powerpoint/2010/main" val="619327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Operating System as an Extended Machine</a:t>
            </a:r>
            <a:endParaRPr lang="en-IN" b="1" dirty="0"/>
          </a:p>
        </p:txBody>
      </p:sp>
      <p:sp>
        <p:nvSpPr>
          <p:cNvPr id="3" name="Content Placeholder 2"/>
          <p:cNvSpPr>
            <a:spLocks noGrp="1"/>
          </p:cNvSpPr>
          <p:nvPr>
            <p:ph idx="1"/>
          </p:nvPr>
        </p:nvSpPr>
        <p:spPr/>
        <p:txBody>
          <a:bodyPr>
            <a:normAutofit fontScale="92500" lnSpcReduction="20000"/>
          </a:bodyPr>
          <a:lstStyle/>
          <a:p>
            <a:r>
              <a:rPr lang="en-IN" dirty="0" smtClean="0"/>
              <a:t>It encompasses the following functions:</a:t>
            </a:r>
          </a:p>
          <a:p>
            <a:pPr marL="0" indent="0">
              <a:buNone/>
            </a:pPr>
            <a:endParaRPr lang="en-IN" dirty="0" smtClean="0"/>
          </a:p>
          <a:p>
            <a:pPr marL="536575"/>
            <a:r>
              <a:rPr lang="en-IN" dirty="0" smtClean="0"/>
              <a:t>Execution environment (Process management – creation, control, and termination, file manipulation, interrupt handling, support for I/O operations. Language support).</a:t>
            </a:r>
          </a:p>
          <a:p>
            <a:pPr marL="307975" indent="0">
              <a:buNone/>
            </a:pPr>
            <a:endParaRPr lang="en-IN" dirty="0" smtClean="0"/>
          </a:p>
          <a:p>
            <a:pPr marL="536575"/>
            <a:r>
              <a:rPr lang="en-IN" dirty="0" smtClean="0"/>
              <a:t>Error detection and handling</a:t>
            </a:r>
          </a:p>
          <a:p>
            <a:pPr marL="307975" indent="0">
              <a:buNone/>
            </a:pPr>
            <a:endParaRPr lang="en-IN" dirty="0" smtClean="0"/>
          </a:p>
          <a:p>
            <a:pPr marL="536575"/>
            <a:r>
              <a:rPr lang="en-IN" dirty="0" smtClean="0"/>
              <a:t>Protection and security</a:t>
            </a:r>
          </a:p>
          <a:p>
            <a:pPr marL="307975" indent="0">
              <a:buNone/>
            </a:pPr>
            <a:endParaRPr lang="en-IN" dirty="0" smtClean="0"/>
          </a:p>
          <a:p>
            <a:pPr marL="536575"/>
            <a:r>
              <a:rPr lang="en-IN" dirty="0" smtClean="0"/>
              <a:t>Fault tolerance and failure recovery.</a:t>
            </a:r>
            <a:endParaRPr lang="en-IN" dirty="0"/>
          </a:p>
        </p:txBody>
      </p:sp>
    </p:spTree>
    <p:extLst>
      <p:ext uri="{BB962C8B-B14F-4D97-AF65-F5344CB8AC3E}">
        <p14:creationId xmlns:p14="http://schemas.microsoft.com/office/powerpoint/2010/main" val="2063401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Operating System as a Resource Manager</a:t>
            </a:r>
            <a:endParaRPr lang="en-IN" dirty="0"/>
          </a:p>
        </p:txBody>
      </p:sp>
      <p:sp>
        <p:nvSpPr>
          <p:cNvPr id="3" name="Content Placeholder 2"/>
          <p:cNvSpPr>
            <a:spLocks noGrp="1"/>
          </p:cNvSpPr>
          <p:nvPr>
            <p:ph idx="1"/>
          </p:nvPr>
        </p:nvSpPr>
        <p:spPr/>
        <p:txBody>
          <a:bodyPr/>
          <a:lstStyle/>
          <a:p>
            <a:r>
              <a:rPr lang="en-IN" dirty="0"/>
              <a:t>O</a:t>
            </a:r>
            <a:r>
              <a:rPr lang="en-IN" dirty="0" smtClean="0"/>
              <a:t>perating system as primarily providing abstractions to application programs is a top-down view.</a:t>
            </a:r>
          </a:p>
          <a:p>
            <a:endParaRPr lang="en-IN" dirty="0" smtClean="0"/>
          </a:p>
          <a:p>
            <a:r>
              <a:rPr lang="en-IN" dirty="0" smtClean="0"/>
              <a:t>In the alternate bottom-up view, operating system  provides  an orderly and controlled allocation of the processors, memories, and I/O devices among the various programs wanting them.</a:t>
            </a:r>
          </a:p>
          <a:p>
            <a:endParaRPr lang="en-IN" dirty="0" smtClean="0"/>
          </a:p>
          <a:p>
            <a:endParaRPr lang="en-IN" dirty="0"/>
          </a:p>
        </p:txBody>
      </p:sp>
    </p:spTree>
    <p:extLst>
      <p:ext uri="{BB962C8B-B14F-4D97-AF65-F5344CB8AC3E}">
        <p14:creationId xmlns:p14="http://schemas.microsoft.com/office/powerpoint/2010/main" val="3102377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1706</Words>
  <Application>Microsoft Office PowerPoint</Application>
  <PresentationFormat>Widescreen</PresentationFormat>
  <Paragraphs>214</Paragraphs>
  <Slides>32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Introduction to OS</vt:lpstr>
      <vt:lpstr>     What is OS?</vt:lpstr>
      <vt:lpstr>     Fitting OS</vt:lpstr>
      <vt:lpstr>     Fitting OS</vt:lpstr>
      <vt:lpstr> Fitting OS</vt:lpstr>
      <vt:lpstr> Functions of OS</vt:lpstr>
      <vt:lpstr>The Operating System as an Extended Machine</vt:lpstr>
      <vt:lpstr>The Operating System as an Extended Machine</vt:lpstr>
      <vt:lpstr>The Operating System as a Resource Manager</vt:lpstr>
      <vt:lpstr>The Operating System as a Resource Manager</vt:lpstr>
      <vt:lpstr>Operating System Designs</vt:lpstr>
      <vt:lpstr>     1. Monolithic systems </vt:lpstr>
      <vt:lpstr>     Monolithic systems </vt:lpstr>
      <vt:lpstr>     Monolithic systems </vt:lpstr>
      <vt:lpstr>     Monolithic systems </vt:lpstr>
      <vt:lpstr>     2. Layered systems </vt:lpstr>
      <vt:lpstr>     3. Micro Kernels </vt:lpstr>
      <vt:lpstr>     Micro Kernels: MINIX kernel </vt:lpstr>
      <vt:lpstr>     Micro Kernels: MINIX kernel </vt:lpstr>
      <vt:lpstr>              Client Server Model</vt:lpstr>
      <vt:lpstr>              Client Server Model</vt:lpstr>
      <vt:lpstr> 5. Virtual  Machines</vt:lpstr>
      <vt:lpstr> 5. Virtual  Machines</vt:lpstr>
      <vt:lpstr> 6.Exokernels</vt:lpstr>
      <vt:lpstr> 6.Exokernels</vt:lpstr>
      <vt:lpstr> Types of Advanced OSs </vt:lpstr>
      <vt:lpstr>Distributed Operating Systems</vt:lpstr>
      <vt:lpstr>Distributed Operating Systems</vt:lpstr>
      <vt:lpstr> Multiprocessor Operating Systems </vt:lpstr>
      <vt:lpstr>Real Time OS</vt:lpstr>
      <vt:lpstr> Real-time Operating Systems </vt:lpstr>
      <vt:lpstr>Database Operating System</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dc:creator>
  <cp:lastModifiedBy>Anish</cp:lastModifiedBy>
  <cp:revision>64</cp:revision>
  <dcterms:created xsi:type="dcterms:W3CDTF">2021-04-25T22:45:39Z</dcterms:created>
  <dcterms:modified xsi:type="dcterms:W3CDTF">2021-04-28T05:27:00Z</dcterms:modified>
</cp:coreProperties>
</file>