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1"/>
  </p:notesMasterIdLst>
  <p:sldIdLst>
    <p:sldId id="256" r:id="rId2"/>
    <p:sldId id="257" r:id="rId3"/>
    <p:sldId id="266" r:id="rId4"/>
    <p:sldId id="269" r:id="rId5"/>
    <p:sldId id="258" r:id="rId6"/>
    <p:sldId id="259" r:id="rId7"/>
    <p:sldId id="280" r:id="rId8"/>
    <p:sldId id="265" r:id="rId9"/>
    <p:sldId id="281" r:id="rId10"/>
    <p:sldId id="261" r:id="rId11"/>
    <p:sldId id="264" r:id="rId12"/>
    <p:sldId id="271" r:id="rId13"/>
    <p:sldId id="263" r:id="rId14"/>
    <p:sldId id="270" r:id="rId15"/>
    <p:sldId id="262" r:id="rId16"/>
    <p:sldId id="272" r:id="rId17"/>
    <p:sldId id="273" r:id="rId18"/>
    <p:sldId id="275" r:id="rId19"/>
    <p:sldId id="274" r:id="rId20"/>
    <p:sldId id="276" r:id="rId21"/>
    <p:sldId id="278" r:id="rId22"/>
    <p:sldId id="279" r:id="rId23"/>
    <p:sldId id="282" r:id="rId24"/>
    <p:sldId id="283" r:id="rId25"/>
    <p:sldId id="284" r:id="rId26"/>
    <p:sldId id="285" r:id="rId27"/>
    <p:sldId id="287" r:id="rId28"/>
    <p:sldId id="286" r:id="rId29"/>
    <p:sldId id="289" r:id="rId30"/>
    <p:sldId id="288" r:id="rId31"/>
    <p:sldId id="294" r:id="rId32"/>
    <p:sldId id="290" r:id="rId33"/>
    <p:sldId id="291" r:id="rId34"/>
    <p:sldId id="292" r:id="rId35"/>
    <p:sldId id="293" r:id="rId36"/>
    <p:sldId id="295" r:id="rId37"/>
    <p:sldId id="296" r:id="rId38"/>
    <p:sldId id="297"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4" autoAdjust="0"/>
    <p:restoredTop sz="88372" autoAdjust="0"/>
  </p:normalViewPr>
  <p:slideViewPr>
    <p:cSldViewPr snapToGrid="0">
      <p:cViewPr varScale="1">
        <p:scale>
          <a:sx n="59" d="100"/>
          <a:sy n="59" d="100"/>
        </p:scale>
        <p:origin x="10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39641-1D6F-4E5C-91A8-E93687833CB5}" type="datetimeFigureOut">
              <a:rPr lang="en-IN" smtClean="0"/>
              <a:t>07-05-2021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09B40-58E7-446F-85ED-395FE3C96260}" type="slidenum">
              <a:rPr lang="en-IN" smtClean="0"/>
              <a:t>‹#›</a:t>
            </a:fld>
            <a:endParaRPr lang="en-IN"/>
          </a:p>
        </p:txBody>
      </p:sp>
    </p:spTree>
    <p:extLst>
      <p:ext uri="{BB962C8B-B14F-4D97-AF65-F5344CB8AC3E}">
        <p14:creationId xmlns:p14="http://schemas.microsoft.com/office/powerpoint/2010/main" val="164076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4</a:t>
            </a:fld>
            <a:endParaRPr lang="en-IN"/>
          </a:p>
        </p:txBody>
      </p:sp>
    </p:spTree>
    <p:extLst>
      <p:ext uri="{BB962C8B-B14F-4D97-AF65-F5344CB8AC3E}">
        <p14:creationId xmlns:p14="http://schemas.microsoft.com/office/powerpoint/2010/main" val="3801013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24</a:t>
            </a:fld>
            <a:endParaRPr lang="en-IN"/>
          </a:p>
        </p:txBody>
      </p:sp>
    </p:spTree>
    <p:extLst>
      <p:ext uri="{BB962C8B-B14F-4D97-AF65-F5344CB8AC3E}">
        <p14:creationId xmlns:p14="http://schemas.microsoft.com/office/powerpoint/2010/main" val="1668811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25</a:t>
            </a:fld>
            <a:endParaRPr lang="en-IN"/>
          </a:p>
        </p:txBody>
      </p:sp>
    </p:spTree>
    <p:extLst>
      <p:ext uri="{BB962C8B-B14F-4D97-AF65-F5344CB8AC3E}">
        <p14:creationId xmlns:p14="http://schemas.microsoft.com/office/powerpoint/2010/main" val="3142519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26</a:t>
            </a:fld>
            <a:endParaRPr lang="en-IN"/>
          </a:p>
        </p:txBody>
      </p:sp>
    </p:spTree>
    <p:extLst>
      <p:ext uri="{BB962C8B-B14F-4D97-AF65-F5344CB8AC3E}">
        <p14:creationId xmlns:p14="http://schemas.microsoft.com/office/powerpoint/2010/main" val="2297755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27</a:t>
            </a:fld>
            <a:endParaRPr lang="en-IN"/>
          </a:p>
        </p:txBody>
      </p:sp>
    </p:spTree>
    <p:extLst>
      <p:ext uri="{BB962C8B-B14F-4D97-AF65-F5344CB8AC3E}">
        <p14:creationId xmlns:p14="http://schemas.microsoft.com/office/powerpoint/2010/main" val="3376646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28</a:t>
            </a:fld>
            <a:endParaRPr lang="en-IN"/>
          </a:p>
        </p:txBody>
      </p:sp>
    </p:spTree>
    <p:extLst>
      <p:ext uri="{BB962C8B-B14F-4D97-AF65-F5344CB8AC3E}">
        <p14:creationId xmlns:p14="http://schemas.microsoft.com/office/powerpoint/2010/main" val="269529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29</a:t>
            </a:fld>
            <a:endParaRPr lang="en-IN"/>
          </a:p>
        </p:txBody>
      </p:sp>
    </p:spTree>
    <p:extLst>
      <p:ext uri="{BB962C8B-B14F-4D97-AF65-F5344CB8AC3E}">
        <p14:creationId xmlns:p14="http://schemas.microsoft.com/office/powerpoint/2010/main" val="2366137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30</a:t>
            </a:fld>
            <a:endParaRPr lang="en-IN"/>
          </a:p>
        </p:txBody>
      </p:sp>
    </p:spTree>
    <p:extLst>
      <p:ext uri="{BB962C8B-B14F-4D97-AF65-F5344CB8AC3E}">
        <p14:creationId xmlns:p14="http://schemas.microsoft.com/office/powerpoint/2010/main" val="358733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Consider the philosophers to be processes and the chopsticks to be a shared resource. Every process needs two resources out of which one it has already acquired and the other is acquired by some other process. Till the other process does not free the resource, this process cannot proceed. Similarly, the other process is dependent on another process for its resource. Since every process is dependent on each other, it forms a circular-P and the system goes into a deadlock condition.</a:t>
            </a:r>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32</a:t>
            </a:fld>
            <a:endParaRPr lang="en-IN"/>
          </a:p>
        </p:txBody>
      </p:sp>
    </p:spTree>
    <p:extLst>
      <p:ext uri="{BB962C8B-B14F-4D97-AF65-F5344CB8AC3E}">
        <p14:creationId xmlns:p14="http://schemas.microsoft.com/office/powerpoint/2010/main" val="174239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33</a:t>
            </a:fld>
            <a:endParaRPr lang="en-IN"/>
          </a:p>
        </p:txBody>
      </p:sp>
    </p:spTree>
    <p:extLst>
      <p:ext uri="{BB962C8B-B14F-4D97-AF65-F5344CB8AC3E}">
        <p14:creationId xmlns:p14="http://schemas.microsoft.com/office/powerpoint/2010/main" val="2882528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For example, a web server produces (that is, provides) HTML files and images, which are consumed (that is, read) by the client web browser requesting the resource.</a:t>
            </a:r>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34</a:t>
            </a:fld>
            <a:endParaRPr lang="en-IN"/>
          </a:p>
        </p:txBody>
      </p:sp>
    </p:spTree>
    <p:extLst>
      <p:ext uri="{BB962C8B-B14F-4D97-AF65-F5344CB8AC3E}">
        <p14:creationId xmlns:p14="http://schemas.microsoft.com/office/powerpoint/2010/main" val="93858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Four principal events cause processes to be created:</a:t>
            </a:r>
          </a:p>
          <a:p>
            <a:r>
              <a:rPr lang="en-IN" sz="1200" b="0" i="0" u="none" strike="noStrike" kern="1200" baseline="0" dirty="0" smtClean="0">
                <a:solidFill>
                  <a:schemeClr val="tx1"/>
                </a:solidFill>
                <a:latin typeface="+mn-lt"/>
                <a:ea typeface="+mn-ea"/>
                <a:cs typeface="+mn-cs"/>
              </a:rPr>
              <a:t>1. System initialization.</a:t>
            </a:r>
          </a:p>
          <a:p>
            <a:r>
              <a:rPr lang="en-IN" sz="1200" b="0" i="0" u="none" strike="noStrike" kern="1200" baseline="0" dirty="0" smtClean="0">
                <a:solidFill>
                  <a:schemeClr val="tx1"/>
                </a:solidFill>
                <a:latin typeface="+mn-lt"/>
                <a:ea typeface="+mn-ea"/>
                <a:cs typeface="+mn-cs"/>
              </a:rPr>
              <a:t>2. Execution of a process-creation system call by a running process.</a:t>
            </a:r>
          </a:p>
          <a:p>
            <a:r>
              <a:rPr lang="en-IN" sz="1200" b="0" i="0" u="none" strike="noStrike" kern="1200" baseline="0" dirty="0" smtClean="0">
                <a:solidFill>
                  <a:schemeClr val="tx1"/>
                </a:solidFill>
                <a:latin typeface="+mn-lt"/>
                <a:ea typeface="+mn-ea"/>
                <a:cs typeface="+mn-cs"/>
              </a:rPr>
              <a:t>3. A user request to create a new process.</a:t>
            </a:r>
          </a:p>
          <a:p>
            <a:r>
              <a:rPr lang="en-IN" sz="1200" b="0" i="0" u="none" strike="noStrike" kern="1200" baseline="0" dirty="0" smtClean="0">
                <a:solidFill>
                  <a:schemeClr val="tx1"/>
                </a:solidFill>
                <a:latin typeface="+mn-lt"/>
                <a:ea typeface="+mn-ea"/>
                <a:cs typeface="+mn-cs"/>
              </a:rPr>
              <a:t>4. Initiation of a batch job.</a:t>
            </a:r>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5</a:t>
            </a:fld>
            <a:endParaRPr lang="en-IN"/>
          </a:p>
        </p:txBody>
      </p:sp>
    </p:spTree>
    <p:extLst>
      <p:ext uri="{BB962C8B-B14F-4D97-AF65-F5344CB8AC3E}">
        <p14:creationId xmlns:p14="http://schemas.microsoft.com/office/powerpoint/2010/main" val="253152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35</a:t>
            </a:fld>
            <a:endParaRPr lang="en-IN"/>
          </a:p>
        </p:txBody>
      </p:sp>
    </p:spTree>
    <p:extLst>
      <p:ext uri="{BB962C8B-B14F-4D97-AF65-F5344CB8AC3E}">
        <p14:creationId xmlns:p14="http://schemas.microsoft.com/office/powerpoint/2010/main" val="1900088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36</a:t>
            </a:fld>
            <a:endParaRPr lang="en-IN"/>
          </a:p>
        </p:txBody>
      </p:sp>
    </p:spTree>
    <p:extLst>
      <p:ext uri="{BB962C8B-B14F-4D97-AF65-F5344CB8AC3E}">
        <p14:creationId xmlns:p14="http://schemas.microsoft.com/office/powerpoint/2010/main" val="3966984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37</a:t>
            </a:fld>
            <a:endParaRPr lang="en-IN"/>
          </a:p>
        </p:txBody>
      </p:sp>
    </p:spTree>
    <p:extLst>
      <p:ext uri="{BB962C8B-B14F-4D97-AF65-F5344CB8AC3E}">
        <p14:creationId xmlns:p14="http://schemas.microsoft.com/office/powerpoint/2010/main" val="1282174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38</a:t>
            </a:fld>
            <a:endParaRPr lang="en-IN"/>
          </a:p>
        </p:txBody>
      </p:sp>
    </p:spTree>
    <p:extLst>
      <p:ext uri="{BB962C8B-B14F-4D97-AF65-F5344CB8AC3E}">
        <p14:creationId xmlns:p14="http://schemas.microsoft.com/office/powerpoint/2010/main" val="403069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39</a:t>
            </a:fld>
            <a:endParaRPr lang="en-IN"/>
          </a:p>
        </p:txBody>
      </p:sp>
    </p:spTree>
    <p:extLst>
      <p:ext uri="{BB962C8B-B14F-4D97-AF65-F5344CB8AC3E}">
        <p14:creationId xmlns:p14="http://schemas.microsoft.com/office/powerpoint/2010/main" val="220505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Process</a:t>
            </a:r>
            <a:r>
              <a:rPr lang="en-IN" baseline="0" dirty="0" smtClean="0"/>
              <a:t> </a:t>
            </a:r>
            <a:r>
              <a:rPr lang="en-IN" dirty="0" smtClean="0"/>
              <a:t>will terminate, usually due to one of the following conditions:</a:t>
            </a:r>
          </a:p>
          <a:p>
            <a:r>
              <a:rPr lang="en-IN" dirty="0" smtClean="0"/>
              <a:t>1. Normal exit (voluntary).</a:t>
            </a:r>
          </a:p>
          <a:p>
            <a:r>
              <a:rPr lang="en-IN" dirty="0" smtClean="0"/>
              <a:t>2. Error exit (voluntary).</a:t>
            </a:r>
          </a:p>
          <a:p>
            <a:r>
              <a:rPr lang="en-IN" dirty="0" smtClean="0"/>
              <a:t>3. Fatal error (involuntary).</a:t>
            </a:r>
          </a:p>
          <a:p>
            <a:r>
              <a:rPr lang="en-IN" dirty="0" smtClean="0"/>
              <a:t>4. Killed by another process (involuntary).</a:t>
            </a:r>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6</a:t>
            </a:fld>
            <a:endParaRPr lang="en-IN"/>
          </a:p>
        </p:txBody>
      </p:sp>
    </p:spTree>
    <p:extLst>
      <p:ext uri="{BB962C8B-B14F-4D97-AF65-F5344CB8AC3E}">
        <p14:creationId xmlns:p14="http://schemas.microsoft.com/office/powerpoint/2010/main" val="116694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7</a:t>
            </a:fld>
            <a:endParaRPr lang="en-IN"/>
          </a:p>
        </p:txBody>
      </p:sp>
    </p:spTree>
    <p:extLst>
      <p:ext uri="{BB962C8B-B14F-4D97-AF65-F5344CB8AC3E}">
        <p14:creationId xmlns:p14="http://schemas.microsoft.com/office/powerpoint/2010/main" val="289241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8</a:t>
            </a:fld>
            <a:endParaRPr lang="en-IN"/>
          </a:p>
        </p:txBody>
      </p:sp>
    </p:spTree>
    <p:extLst>
      <p:ext uri="{BB962C8B-B14F-4D97-AF65-F5344CB8AC3E}">
        <p14:creationId xmlns:p14="http://schemas.microsoft.com/office/powerpoint/2010/main" val="306207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9</a:t>
            </a:fld>
            <a:endParaRPr lang="en-IN"/>
          </a:p>
        </p:txBody>
      </p:sp>
    </p:spTree>
    <p:extLst>
      <p:ext uri="{BB962C8B-B14F-4D97-AF65-F5344CB8AC3E}">
        <p14:creationId xmlns:p14="http://schemas.microsoft.com/office/powerpoint/2010/main" val="2153925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15</a:t>
            </a:fld>
            <a:endParaRPr lang="en-IN"/>
          </a:p>
        </p:txBody>
      </p:sp>
    </p:spTree>
    <p:extLst>
      <p:ext uri="{BB962C8B-B14F-4D97-AF65-F5344CB8AC3E}">
        <p14:creationId xmlns:p14="http://schemas.microsoft.com/office/powerpoint/2010/main" val="3589847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16</a:t>
            </a:fld>
            <a:endParaRPr lang="en-IN"/>
          </a:p>
        </p:txBody>
      </p:sp>
    </p:spTree>
    <p:extLst>
      <p:ext uri="{BB962C8B-B14F-4D97-AF65-F5344CB8AC3E}">
        <p14:creationId xmlns:p14="http://schemas.microsoft.com/office/powerpoint/2010/main" val="4244928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109B40-58E7-446F-85ED-395FE3C96260}" type="slidenum">
              <a:rPr lang="en-IN" smtClean="0"/>
              <a:t>17</a:t>
            </a:fld>
            <a:endParaRPr lang="en-IN"/>
          </a:p>
        </p:txBody>
      </p:sp>
    </p:spTree>
    <p:extLst>
      <p:ext uri="{BB962C8B-B14F-4D97-AF65-F5344CB8AC3E}">
        <p14:creationId xmlns:p14="http://schemas.microsoft.com/office/powerpoint/2010/main" val="178011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86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307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583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029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0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143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3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613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5/7/2021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70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5/7/2021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86385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647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5/7/2021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753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10023"/>
            <a:ext cx="10058400" cy="3566160"/>
          </a:xfrm>
        </p:spPr>
        <p:txBody>
          <a:bodyPr>
            <a:normAutofit/>
          </a:bodyPr>
          <a:lstStyle/>
          <a:p>
            <a:r>
              <a:rPr lang="en-IN" sz="6600" b="1" dirty="0" smtClean="0"/>
              <a:t>Synchronization </a:t>
            </a:r>
            <a:r>
              <a:rPr lang="en-IN" sz="6600" b="1" dirty="0"/>
              <a:t>Mechanisms</a:t>
            </a:r>
            <a:endParaRPr lang="en-IN" sz="6600" dirty="0"/>
          </a:p>
        </p:txBody>
      </p:sp>
      <p:sp>
        <p:nvSpPr>
          <p:cNvPr id="3" name="Subtitle 2"/>
          <p:cNvSpPr>
            <a:spLocks noGrp="1"/>
          </p:cNvSpPr>
          <p:nvPr>
            <p:ph type="subTitle" idx="1"/>
          </p:nvPr>
        </p:nvSpPr>
        <p:spPr/>
        <p:txBody>
          <a:bodyPr>
            <a:normAutofit/>
          </a:bodyPr>
          <a:lstStyle/>
          <a:p>
            <a:r>
              <a:rPr lang="en-IN" cap="none" dirty="0" smtClean="0"/>
              <a:t>Concept of processes and threads –the critical section problem – other </a:t>
            </a:r>
            <a:r>
              <a:rPr lang="en-IN" cap="none" smtClean="0"/>
              <a:t>synchronization problems</a:t>
            </a:r>
            <a:endParaRPr lang="en-IN" cap="none" dirty="0"/>
          </a:p>
        </p:txBody>
      </p:sp>
    </p:spTree>
    <p:extLst>
      <p:ext uri="{BB962C8B-B14F-4D97-AF65-F5344CB8AC3E}">
        <p14:creationId xmlns:p14="http://schemas.microsoft.com/office/powerpoint/2010/main" val="651491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Threads</a:t>
            </a:r>
          </a:p>
        </p:txBody>
      </p:sp>
      <p:sp>
        <p:nvSpPr>
          <p:cNvPr id="3" name="Content Placeholder 2"/>
          <p:cNvSpPr>
            <a:spLocks noGrp="1"/>
          </p:cNvSpPr>
          <p:nvPr>
            <p:ph idx="1"/>
          </p:nvPr>
        </p:nvSpPr>
        <p:spPr>
          <a:xfrm>
            <a:off x="1097280" y="1845733"/>
            <a:ext cx="10058400" cy="4330477"/>
          </a:xfrm>
        </p:spPr>
        <p:txBody>
          <a:bodyPr>
            <a:normAutofit/>
          </a:bodyPr>
          <a:lstStyle/>
          <a:p>
            <a:pPr algn="just">
              <a:buFont typeface="Wingdings" panose="05000000000000000000" pitchFamily="2" charset="2"/>
              <a:buChar char="q"/>
            </a:pPr>
            <a:r>
              <a:rPr lang="en-IN" sz="2400" dirty="0" smtClean="0"/>
              <a:t>   A </a:t>
            </a:r>
            <a:r>
              <a:rPr lang="en-IN" sz="2400" dirty="0"/>
              <a:t>thread is a basic unit of CPU utilization which </a:t>
            </a:r>
            <a:r>
              <a:rPr lang="en-IN" sz="2400" dirty="0" smtClean="0"/>
              <a:t> </a:t>
            </a:r>
            <a:r>
              <a:rPr lang="en-IN" sz="2400" dirty="0"/>
              <a:t>comprises a thread ID, a </a:t>
            </a:r>
            <a:r>
              <a:rPr lang="en-IN" sz="2400" dirty="0" smtClean="0"/>
              <a:t/>
            </a:r>
            <a:br>
              <a:rPr lang="en-IN" sz="2400" dirty="0" smtClean="0"/>
            </a:br>
            <a:r>
              <a:rPr lang="en-IN" sz="2400" dirty="0" smtClean="0"/>
              <a:t>     program counter</a:t>
            </a:r>
            <a:r>
              <a:rPr lang="en-IN" sz="2400" dirty="0"/>
              <a:t>, a register set, and a </a:t>
            </a:r>
            <a:r>
              <a:rPr lang="en-IN" sz="2400" dirty="0" smtClean="0"/>
              <a:t>stack</a:t>
            </a:r>
          </a:p>
          <a:p>
            <a:pPr marL="0" indent="0" algn="just">
              <a:buNone/>
            </a:pPr>
            <a:endParaRPr lang="en-IN" sz="2400" dirty="0" smtClean="0"/>
          </a:p>
          <a:p>
            <a:pPr algn="just">
              <a:buFont typeface="Wingdings" panose="05000000000000000000" pitchFamily="2" charset="2"/>
              <a:buChar char="q"/>
            </a:pPr>
            <a:r>
              <a:rPr lang="en-IN" sz="2400" dirty="0"/>
              <a:t>  Thread is a single sequence stream within a process</a:t>
            </a:r>
            <a:r>
              <a:rPr lang="en-IN" sz="2400" dirty="0" smtClean="0"/>
              <a:t>.</a:t>
            </a:r>
          </a:p>
          <a:p>
            <a:pPr marL="0" indent="0" algn="just">
              <a:buNone/>
            </a:pPr>
            <a:endParaRPr lang="en-IN" sz="2400" dirty="0" smtClean="0"/>
          </a:p>
          <a:p>
            <a:pPr algn="just">
              <a:buFont typeface="Wingdings" panose="05000000000000000000" pitchFamily="2" charset="2"/>
              <a:buChar char="q"/>
            </a:pPr>
            <a:r>
              <a:rPr lang="en-IN" sz="2400" dirty="0"/>
              <a:t>  Threads have same properties as of the process so they are called as light </a:t>
            </a:r>
            <a:r>
              <a:rPr lang="en-IN" sz="2400" dirty="0" smtClean="0"/>
              <a:t/>
            </a:r>
            <a:br>
              <a:rPr lang="en-IN" sz="2400" dirty="0" smtClean="0"/>
            </a:br>
            <a:r>
              <a:rPr lang="en-IN" sz="2400" dirty="0" smtClean="0"/>
              <a:t>   weight </a:t>
            </a:r>
            <a:r>
              <a:rPr lang="en-IN" sz="2400" dirty="0"/>
              <a:t>processes</a:t>
            </a:r>
            <a:r>
              <a:rPr lang="en-IN" sz="2400" dirty="0" smtClean="0"/>
              <a:t>.</a:t>
            </a:r>
          </a:p>
          <a:p>
            <a:pPr marL="0" indent="0" algn="just">
              <a:buNone/>
            </a:pPr>
            <a:endParaRPr lang="en-IN" sz="2400" dirty="0" smtClean="0"/>
          </a:p>
          <a:p>
            <a:pPr algn="just">
              <a:buFont typeface="Wingdings" panose="05000000000000000000" pitchFamily="2" charset="2"/>
              <a:buChar char="q"/>
            </a:pPr>
            <a:r>
              <a:rPr lang="en-IN" sz="2400" dirty="0"/>
              <a:t>   A traditional (or heavyweight) process has a </a:t>
            </a:r>
            <a:r>
              <a:rPr lang="en-IN" sz="2400" b="1" dirty="0"/>
              <a:t>single thread</a:t>
            </a:r>
            <a:r>
              <a:rPr lang="en-IN" sz="2400" dirty="0"/>
              <a:t> of control</a:t>
            </a:r>
          </a:p>
        </p:txBody>
      </p:sp>
    </p:spTree>
    <p:extLst>
      <p:ext uri="{BB962C8B-B14F-4D97-AF65-F5344CB8AC3E}">
        <p14:creationId xmlns:p14="http://schemas.microsoft.com/office/powerpoint/2010/main" val="2000704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Threads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400" dirty="0" smtClean="0"/>
              <a:t> Most </a:t>
            </a:r>
            <a:r>
              <a:rPr lang="en-IN" sz="2400" dirty="0"/>
              <a:t>software applications that run on modern computers are </a:t>
            </a:r>
            <a:r>
              <a:rPr lang="en-IN" sz="2400" dirty="0" smtClean="0"/>
              <a:t/>
            </a:r>
            <a:br>
              <a:rPr lang="en-IN" sz="2400" dirty="0" smtClean="0"/>
            </a:br>
            <a:r>
              <a:rPr lang="en-IN" sz="2400" dirty="0" smtClean="0"/>
              <a:t>     </a:t>
            </a:r>
            <a:r>
              <a:rPr lang="en-IN" sz="2400" b="1" dirty="0" smtClean="0"/>
              <a:t>multithreaded</a:t>
            </a:r>
            <a:r>
              <a:rPr lang="en-IN" sz="2400" dirty="0" smtClean="0"/>
              <a:t>.</a:t>
            </a:r>
          </a:p>
          <a:p>
            <a:pPr>
              <a:buFont typeface="Wingdings" panose="05000000000000000000" pitchFamily="2" charset="2"/>
              <a:buChar char="q"/>
            </a:pPr>
            <a:r>
              <a:rPr lang="en-IN" sz="2400" dirty="0"/>
              <a:t> </a:t>
            </a:r>
            <a:r>
              <a:rPr lang="en-IN" sz="2400" dirty="0" smtClean="0"/>
              <a:t> The process for the application will have multiple threads, each thread </a:t>
            </a:r>
            <a:br>
              <a:rPr lang="en-IN" sz="2400" dirty="0" smtClean="0"/>
            </a:br>
            <a:r>
              <a:rPr lang="en-IN" sz="2400" dirty="0" smtClean="0"/>
              <a:t>      performing a particular task.</a:t>
            </a:r>
          </a:p>
          <a:p>
            <a:pPr>
              <a:buFont typeface="Wingdings" panose="05000000000000000000" pitchFamily="2" charset="2"/>
              <a:buChar char="q"/>
            </a:pPr>
            <a:r>
              <a:rPr lang="en-IN" sz="2400" dirty="0"/>
              <a:t> The CPU switches rapidly back and forth among the threads, providing </a:t>
            </a:r>
            <a:r>
              <a:rPr lang="en-IN" sz="2400" dirty="0" smtClean="0"/>
              <a:t>the </a:t>
            </a:r>
            <a:br>
              <a:rPr lang="en-IN" sz="2400" dirty="0" smtClean="0"/>
            </a:br>
            <a:r>
              <a:rPr lang="en-IN" sz="2400" dirty="0" smtClean="0"/>
              <a:t>    illusion </a:t>
            </a:r>
            <a:r>
              <a:rPr lang="en-IN" sz="2400" dirty="0"/>
              <a:t>that the threads are running in </a:t>
            </a:r>
            <a:r>
              <a:rPr lang="en-IN" sz="2400" dirty="0" smtClean="0"/>
              <a:t>parallel.</a:t>
            </a:r>
          </a:p>
          <a:p>
            <a:pPr>
              <a:buFont typeface="Wingdings" panose="05000000000000000000" pitchFamily="2" charset="2"/>
              <a:buChar char="q"/>
            </a:pPr>
            <a:r>
              <a:rPr lang="en-IN" sz="2400" dirty="0"/>
              <a:t> For example a web server handling request from multiple clients , a thread </a:t>
            </a:r>
            <a:br>
              <a:rPr lang="en-IN" sz="2400" dirty="0"/>
            </a:br>
            <a:r>
              <a:rPr lang="en-IN" sz="2400" dirty="0"/>
              <a:t>    can be created for serving each client</a:t>
            </a:r>
          </a:p>
        </p:txBody>
      </p:sp>
    </p:spTree>
    <p:extLst>
      <p:ext uri="{BB962C8B-B14F-4D97-AF65-F5344CB8AC3E}">
        <p14:creationId xmlns:p14="http://schemas.microsoft.com/office/powerpoint/2010/main" val="902815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Single threaded &amp; multithreaded</a:t>
            </a:r>
            <a:endParaRPr lang="en-IN" b="1"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029617" y="2673584"/>
            <a:ext cx="6821092" cy="2678872"/>
          </a:xfrm>
          <a:prstGeom prst="rect">
            <a:avLst/>
          </a:prstGeom>
        </p:spPr>
      </p:pic>
    </p:spTree>
    <p:extLst>
      <p:ext uri="{BB962C8B-B14F-4D97-AF65-F5344CB8AC3E}">
        <p14:creationId xmlns:p14="http://schemas.microsoft.com/office/powerpoint/2010/main" val="3826433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400" dirty="0" smtClean="0"/>
              <a:t> </a:t>
            </a:r>
            <a:r>
              <a:rPr lang="en-IN" sz="2400" dirty="0"/>
              <a:t>Each thread belongs to exactly one process and no thread can exist outside a </a:t>
            </a:r>
            <a:r>
              <a:rPr lang="en-IN" sz="2400" dirty="0" smtClean="0"/>
              <a:t/>
            </a:r>
            <a:br>
              <a:rPr lang="en-IN" sz="2400" dirty="0" smtClean="0"/>
            </a:br>
            <a:r>
              <a:rPr lang="en-IN" sz="2400" dirty="0" smtClean="0"/>
              <a:t>    process</a:t>
            </a:r>
            <a:r>
              <a:rPr lang="en-IN" sz="2400" dirty="0"/>
              <a:t>. </a:t>
            </a:r>
            <a:endParaRPr lang="en-IN" sz="2400" dirty="0" smtClean="0"/>
          </a:p>
          <a:p>
            <a:pPr>
              <a:buFont typeface="Wingdings" panose="05000000000000000000" pitchFamily="2" charset="2"/>
              <a:buChar char="q"/>
            </a:pPr>
            <a:r>
              <a:rPr lang="en-IN" sz="2400" dirty="0"/>
              <a:t> </a:t>
            </a:r>
            <a:r>
              <a:rPr lang="en-IN" sz="2400" dirty="0" smtClean="0"/>
              <a:t>Threads within a process share data, code and resources</a:t>
            </a:r>
          </a:p>
          <a:p>
            <a:pPr>
              <a:buFont typeface="Wingdings" panose="05000000000000000000" pitchFamily="2" charset="2"/>
              <a:buChar char="q"/>
            </a:pPr>
            <a:r>
              <a:rPr lang="en-IN" sz="2400" dirty="0" smtClean="0"/>
              <a:t> Each </a:t>
            </a:r>
            <a:r>
              <a:rPr lang="en-IN" sz="2400" dirty="0"/>
              <a:t>thread represents a separate flow of control. </a:t>
            </a:r>
            <a:endParaRPr lang="en-IN" sz="2400" dirty="0" smtClean="0"/>
          </a:p>
          <a:p>
            <a:pPr>
              <a:buFont typeface="Wingdings" panose="05000000000000000000" pitchFamily="2" charset="2"/>
              <a:buChar char="q"/>
            </a:pPr>
            <a:r>
              <a:rPr lang="en-IN" sz="2400" dirty="0" smtClean="0"/>
              <a:t> Threads </a:t>
            </a:r>
            <a:r>
              <a:rPr lang="en-IN" sz="2400" dirty="0"/>
              <a:t>have been successfully used in implementing network servers and </a:t>
            </a:r>
            <a:r>
              <a:rPr lang="en-IN" sz="2400" dirty="0" smtClean="0"/>
              <a:t/>
            </a:r>
            <a:br>
              <a:rPr lang="en-IN" sz="2400" dirty="0" smtClean="0"/>
            </a:br>
            <a:r>
              <a:rPr lang="en-IN" sz="2400" dirty="0" smtClean="0"/>
              <a:t>    web </a:t>
            </a:r>
            <a:r>
              <a:rPr lang="en-IN" sz="2400" dirty="0"/>
              <a:t>server. </a:t>
            </a:r>
            <a:endParaRPr lang="en-IN" sz="2400" dirty="0" smtClean="0"/>
          </a:p>
          <a:p>
            <a:pPr>
              <a:buFont typeface="Wingdings" panose="05000000000000000000" pitchFamily="2" charset="2"/>
              <a:buChar char="q"/>
            </a:pPr>
            <a:r>
              <a:rPr lang="en-IN" sz="2400" dirty="0" smtClean="0"/>
              <a:t> They </a:t>
            </a:r>
            <a:r>
              <a:rPr lang="en-IN" sz="2400" dirty="0"/>
              <a:t>also provide a suitable foundation for parallel execution of applications </a:t>
            </a:r>
            <a:r>
              <a:rPr lang="en-IN" sz="2400" dirty="0" smtClean="0"/>
              <a:t/>
            </a:r>
            <a:br>
              <a:rPr lang="en-IN" sz="2400" dirty="0" smtClean="0"/>
            </a:br>
            <a:r>
              <a:rPr lang="en-IN" sz="2400" dirty="0" smtClean="0"/>
              <a:t>   on </a:t>
            </a:r>
            <a:r>
              <a:rPr lang="en-IN" sz="2400" dirty="0"/>
              <a:t>shared  </a:t>
            </a:r>
            <a:r>
              <a:rPr lang="en-IN" sz="2400" dirty="0" smtClean="0"/>
              <a:t>memory </a:t>
            </a:r>
            <a:r>
              <a:rPr lang="en-IN" sz="2400" dirty="0"/>
              <a:t>multiprocessors</a:t>
            </a:r>
          </a:p>
        </p:txBody>
      </p:sp>
    </p:spTree>
    <p:extLst>
      <p:ext uri="{BB962C8B-B14F-4D97-AF65-F5344CB8AC3E}">
        <p14:creationId xmlns:p14="http://schemas.microsoft.com/office/powerpoint/2010/main" val="2991801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Threads-States</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400" dirty="0" smtClean="0"/>
              <a:t>  Like </a:t>
            </a:r>
            <a:r>
              <a:rPr lang="en-IN" sz="2400" dirty="0"/>
              <a:t>a traditional process (i.e., a process with only one thread), a thread can </a:t>
            </a:r>
            <a:r>
              <a:rPr lang="en-IN" sz="2400" dirty="0" smtClean="0"/>
              <a:t/>
            </a:r>
            <a:br>
              <a:rPr lang="en-IN" sz="2400" dirty="0" smtClean="0"/>
            </a:br>
            <a:r>
              <a:rPr lang="en-IN" sz="2400" dirty="0" smtClean="0"/>
              <a:t>    be in </a:t>
            </a:r>
            <a:r>
              <a:rPr lang="en-IN" sz="2400" dirty="0"/>
              <a:t>any one of several states: running, blocked, ready, or terminated. </a:t>
            </a:r>
            <a:endParaRPr lang="en-IN" sz="2400" dirty="0" smtClean="0"/>
          </a:p>
          <a:p>
            <a:pPr>
              <a:buFont typeface="Wingdings" panose="05000000000000000000" pitchFamily="2" charset="2"/>
              <a:buChar char="q"/>
            </a:pPr>
            <a:r>
              <a:rPr lang="en-IN" sz="2400" dirty="0"/>
              <a:t> </a:t>
            </a:r>
            <a:r>
              <a:rPr lang="en-IN" sz="2400" dirty="0" smtClean="0"/>
              <a:t>A running thread </a:t>
            </a:r>
            <a:r>
              <a:rPr lang="en-IN" sz="2400" dirty="0"/>
              <a:t>currently has the CPU and is active. In contrast, a blocked </a:t>
            </a:r>
            <a:r>
              <a:rPr lang="en-IN" sz="2400" dirty="0" smtClean="0"/>
              <a:t/>
            </a:r>
            <a:br>
              <a:rPr lang="en-IN" sz="2400" dirty="0" smtClean="0"/>
            </a:br>
            <a:r>
              <a:rPr lang="en-IN" sz="2400" dirty="0" smtClean="0"/>
              <a:t>   thread </a:t>
            </a:r>
            <a:r>
              <a:rPr lang="en-IN" sz="2400" dirty="0"/>
              <a:t>is </a:t>
            </a:r>
            <a:r>
              <a:rPr lang="en-IN" sz="2400" dirty="0" smtClean="0"/>
              <a:t>Ping for </a:t>
            </a:r>
            <a:r>
              <a:rPr lang="en-IN" sz="2400" dirty="0"/>
              <a:t>some event to unblock </a:t>
            </a:r>
            <a:r>
              <a:rPr lang="en-IN" sz="2400" dirty="0" smtClean="0"/>
              <a:t>it.</a:t>
            </a:r>
          </a:p>
          <a:p>
            <a:pPr>
              <a:buFont typeface="Wingdings" panose="05000000000000000000" pitchFamily="2" charset="2"/>
              <a:buChar char="q"/>
            </a:pPr>
            <a:r>
              <a:rPr lang="en-IN" sz="2400" dirty="0"/>
              <a:t> R</a:t>
            </a:r>
            <a:r>
              <a:rPr lang="en-IN" sz="2400" dirty="0" smtClean="0"/>
              <a:t>eady </a:t>
            </a:r>
            <a:r>
              <a:rPr lang="en-IN" sz="2400" dirty="0"/>
              <a:t>thread is scheduled to run and will as soon as its turn comes up</a:t>
            </a:r>
          </a:p>
        </p:txBody>
      </p:sp>
    </p:spTree>
    <p:extLst>
      <p:ext uri="{BB962C8B-B14F-4D97-AF65-F5344CB8AC3E}">
        <p14:creationId xmlns:p14="http://schemas.microsoft.com/office/powerpoint/2010/main" val="1943364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Benefits of Threads</a:t>
            </a:r>
            <a:endParaRPr lang="en-IN" b="1" dirty="0"/>
          </a:p>
        </p:txBody>
      </p:sp>
      <p:sp>
        <p:nvSpPr>
          <p:cNvPr id="3" name="Content Placeholder 2"/>
          <p:cNvSpPr>
            <a:spLocks noGrp="1"/>
          </p:cNvSpPr>
          <p:nvPr>
            <p:ph idx="1"/>
          </p:nvPr>
        </p:nvSpPr>
        <p:spPr>
          <a:xfrm>
            <a:off x="1097279" y="1845734"/>
            <a:ext cx="10260531" cy="4266308"/>
          </a:xfrm>
        </p:spPr>
        <p:txBody>
          <a:bodyPr>
            <a:normAutofit/>
          </a:bodyPr>
          <a:lstStyle/>
          <a:p>
            <a:pPr>
              <a:buFont typeface="Wingdings" panose="05000000000000000000" pitchFamily="2" charset="2"/>
              <a:buChar char="q"/>
            </a:pPr>
            <a:r>
              <a:rPr lang="en-IN" sz="2400" dirty="0" smtClean="0"/>
              <a:t>  The </a:t>
            </a:r>
            <a:r>
              <a:rPr lang="en-IN" sz="2400" dirty="0"/>
              <a:t>benefits of multithreaded programming can be broken down into </a:t>
            </a:r>
            <a:r>
              <a:rPr lang="en-IN" sz="2400" dirty="0" smtClean="0"/>
              <a:t>four </a:t>
            </a:r>
            <a:br>
              <a:rPr lang="en-IN" sz="2400" dirty="0" smtClean="0"/>
            </a:br>
            <a:r>
              <a:rPr lang="en-IN" sz="2400" dirty="0" smtClean="0"/>
              <a:t>    major </a:t>
            </a:r>
            <a:r>
              <a:rPr lang="en-IN" sz="2400" dirty="0"/>
              <a:t>categories</a:t>
            </a:r>
            <a:r>
              <a:rPr lang="en-IN" sz="2400" dirty="0" smtClean="0"/>
              <a:t>:</a:t>
            </a:r>
          </a:p>
          <a:p>
            <a:pPr>
              <a:buFont typeface="Wingdings" panose="05000000000000000000" pitchFamily="2" charset="2"/>
              <a:buChar char="q"/>
            </a:pPr>
            <a:r>
              <a:rPr lang="en-IN" sz="2400" dirty="0"/>
              <a:t> </a:t>
            </a:r>
            <a:r>
              <a:rPr lang="en-IN" sz="2400" b="1" dirty="0" smtClean="0"/>
              <a:t>Responsiveness</a:t>
            </a:r>
            <a:r>
              <a:rPr lang="en-IN" sz="2400" dirty="0"/>
              <a:t>: </a:t>
            </a:r>
            <a:r>
              <a:rPr lang="en-IN" sz="2400" dirty="0" smtClean="0"/>
              <a:t>allow a </a:t>
            </a:r>
            <a:r>
              <a:rPr lang="en-IN" sz="2400" dirty="0"/>
              <a:t>program to continue running even if part of it is </a:t>
            </a:r>
            <a:r>
              <a:rPr lang="en-IN" sz="2400" dirty="0" smtClean="0"/>
              <a:t/>
            </a:r>
            <a:br>
              <a:rPr lang="en-IN" sz="2400" dirty="0" smtClean="0"/>
            </a:br>
            <a:r>
              <a:rPr lang="en-IN" sz="2400" dirty="0" smtClean="0"/>
              <a:t>    blocked </a:t>
            </a:r>
            <a:r>
              <a:rPr lang="en-IN" sz="2400" dirty="0"/>
              <a:t>or </a:t>
            </a:r>
            <a:r>
              <a:rPr lang="en-IN" sz="2400" dirty="0" smtClean="0"/>
              <a:t>is performing </a:t>
            </a:r>
            <a:r>
              <a:rPr lang="en-IN" sz="2400" dirty="0"/>
              <a:t>a lengthy </a:t>
            </a:r>
            <a:r>
              <a:rPr lang="en-IN" sz="2400" dirty="0" smtClean="0"/>
              <a:t>operation.</a:t>
            </a:r>
          </a:p>
          <a:p>
            <a:pPr>
              <a:buFont typeface="Wingdings" panose="05000000000000000000" pitchFamily="2" charset="2"/>
              <a:buChar char="q"/>
            </a:pPr>
            <a:r>
              <a:rPr lang="en-IN" sz="2400" dirty="0"/>
              <a:t> </a:t>
            </a:r>
            <a:r>
              <a:rPr lang="en-IN" sz="2400" b="1" dirty="0"/>
              <a:t>Resource sharing: </a:t>
            </a:r>
            <a:r>
              <a:rPr lang="en-IN" sz="2400" dirty="0"/>
              <a:t>threads share </a:t>
            </a:r>
            <a:r>
              <a:rPr lang="en-IN" sz="2400" dirty="0" smtClean="0"/>
              <a:t>the memory </a:t>
            </a:r>
            <a:r>
              <a:rPr lang="en-IN" sz="2400" dirty="0"/>
              <a:t>and the resources of the process </a:t>
            </a:r>
            <a:r>
              <a:rPr lang="en-IN" sz="2400" dirty="0" smtClean="0"/>
              <a:t/>
            </a:r>
            <a:br>
              <a:rPr lang="en-IN" sz="2400" dirty="0" smtClean="0"/>
            </a:br>
            <a:r>
              <a:rPr lang="en-IN" sz="2400" dirty="0" smtClean="0"/>
              <a:t>   to </a:t>
            </a:r>
            <a:r>
              <a:rPr lang="en-IN" sz="2400" dirty="0"/>
              <a:t>which they belong by default</a:t>
            </a:r>
            <a:r>
              <a:rPr lang="en-IN" sz="2400" b="1" dirty="0"/>
              <a:t>.</a:t>
            </a:r>
            <a:endParaRPr lang="en-IN" sz="2400" b="1" dirty="0" smtClean="0"/>
          </a:p>
          <a:p>
            <a:pPr>
              <a:buFont typeface="Wingdings" panose="05000000000000000000" pitchFamily="2" charset="2"/>
              <a:buChar char="q"/>
            </a:pPr>
            <a:r>
              <a:rPr lang="en-IN" sz="2400" dirty="0"/>
              <a:t> </a:t>
            </a:r>
            <a:r>
              <a:rPr lang="en-IN" sz="2400" b="1" dirty="0" smtClean="0"/>
              <a:t>Economy : </a:t>
            </a:r>
            <a:r>
              <a:rPr lang="en-IN" sz="2400" dirty="0" smtClean="0"/>
              <a:t>As threads in same process share the resources ,we can save the cost </a:t>
            </a:r>
            <a:br>
              <a:rPr lang="en-IN" sz="2400" dirty="0" smtClean="0"/>
            </a:br>
            <a:r>
              <a:rPr lang="en-IN" sz="2400" dirty="0" smtClean="0"/>
              <a:t>   of individual process creation.</a:t>
            </a:r>
          </a:p>
          <a:p>
            <a:pPr>
              <a:buFont typeface="Wingdings" panose="05000000000000000000" pitchFamily="2" charset="2"/>
              <a:buChar char="q"/>
            </a:pPr>
            <a:r>
              <a:rPr lang="en-IN" sz="2400" dirty="0"/>
              <a:t> </a:t>
            </a:r>
            <a:r>
              <a:rPr lang="en-IN" sz="2400" b="1" dirty="0"/>
              <a:t>Scalability: </a:t>
            </a:r>
            <a:r>
              <a:rPr lang="en-IN" sz="2400" dirty="0" smtClean="0"/>
              <a:t>In a multiprocessor </a:t>
            </a:r>
            <a:r>
              <a:rPr lang="en-IN" sz="2400" dirty="0"/>
              <a:t>architecture, </a:t>
            </a:r>
            <a:r>
              <a:rPr lang="en-IN" sz="2400" dirty="0" smtClean="0"/>
              <a:t>threads </a:t>
            </a:r>
            <a:r>
              <a:rPr lang="en-IN" sz="2400" dirty="0"/>
              <a:t>may be running in </a:t>
            </a:r>
            <a:r>
              <a:rPr lang="en-IN" sz="2400" dirty="0" smtClean="0"/>
              <a:t>parallel </a:t>
            </a:r>
            <a:br>
              <a:rPr lang="en-IN" sz="2400" dirty="0" smtClean="0"/>
            </a:br>
            <a:r>
              <a:rPr lang="en-IN" sz="2400" dirty="0" smtClean="0"/>
              <a:t>    on </a:t>
            </a:r>
            <a:r>
              <a:rPr lang="en-IN" sz="2400" dirty="0"/>
              <a:t>different </a:t>
            </a:r>
            <a:r>
              <a:rPr lang="en-IN" sz="2400" dirty="0" smtClean="0"/>
              <a:t>processors</a:t>
            </a:r>
            <a:endParaRPr lang="en-IN" sz="2400" dirty="0"/>
          </a:p>
          <a:p>
            <a:pPr marL="0" indent="0">
              <a:buNone/>
            </a:pPr>
            <a:endParaRPr lang="en-IN" sz="2400" dirty="0"/>
          </a:p>
        </p:txBody>
      </p:sp>
    </p:spTree>
    <p:extLst>
      <p:ext uri="{BB962C8B-B14F-4D97-AF65-F5344CB8AC3E}">
        <p14:creationId xmlns:p14="http://schemas.microsoft.com/office/powerpoint/2010/main" val="3238357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Types of Threads</a:t>
            </a:r>
            <a:endParaRPr lang="en-IN" b="1" dirty="0"/>
          </a:p>
        </p:txBody>
      </p:sp>
      <p:sp>
        <p:nvSpPr>
          <p:cNvPr id="3" name="Content Placeholder 2"/>
          <p:cNvSpPr>
            <a:spLocks noGrp="1"/>
          </p:cNvSpPr>
          <p:nvPr>
            <p:ph idx="1"/>
          </p:nvPr>
        </p:nvSpPr>
        <p:spPr>
          <a:xfrm>
            <a:off x="1097279" y="1845734"/>
            <a:ext cx="10260531" cy="4266308"/>
          </a:xfrm>
        </p:spPr>
        <p:txBody>
          <a:bodyPr>
            <a:normAutofit lnSpcReduction="10000"/>
          </a:bodyPr>
          <a:lstStyle/>
          <a:p>
            <a:pPr>
              <a:buFont typeface="Wingdings" panose="05000000000000000000" pitchFamily="2" charset="2"/>
              <a:buChar char="q"/>
            </a:pPr>
            <a:r>
              <a:rPr lang="en-IN" sz="2400" dirty="0" smtClean="0"/>
              <a:t>  There </a:t>
            </a:r>
            <a:r>
              <a:rPr lang="en-IN" sz="2400" dirty="0"/>
              <a:t>are two types of threads to be managed in a modern </a:t>
            </a:r>
            <a:r>
              <a:rPr lang="en-IN" sz="2400" dirty="0" smtClean="0"/>
              <a:t>system:</a:t>
            </a:r>
          </a:p>
          <a:p>
            <a:pPr marL="900113" indent="-457200">
              <a:buFont typeface="+mj-lt"/>
              <a:buAutoNum type="arabicPeriod"/>
            </a:pPr>
            <a:r>
              <a:rPr lang="en-IN" b="1" dirty="0" smtClean="0"/>
              <a:t>User level threads</a:t>
            </a:r>
          </a:p>
          <a:p>
            <a:pPr marL="900113" indent="-457200">
              <a:buFont typeface="+mj-lt"/>
              <a:buAutoNum type="arabicPeriod"/>
            </a:pPr>
            <a:r>
              <a:rPr lang="en-IN" b="1" dirty="0" smtClean="0"/>
              <a:t>Kernel level threads</a:t>
            </a:r>
          </a:p>
          <a:p>
            <a:pPr marL="530225" indent="-354013">
              <a:buFont typeface="Wingdings" panose="05000000000000000000" pitchFamily="2" charset="2"/>
              <a:buChar char="q"/>
              <a:tabLst>
                <a:tab pos="265113" algn="l"/>
                <a:tab pos="354013" algn="l"/>
                <a:tab pos="633413" algn="l"/>
              </a:tabLst>
            </a:pPr>
            <a:endParaRPr lang="en-IN" sz="2400" b="1" dirty="0" smtClean="0"/>
          </a:p>
          <a:p>
            <a:pPr marL="530225" indent="-354013">
              <a:buFont typeface="Wingdings" panose="05000000000000000000" pitchFamily="2" charset="2"/>
              <a:buChar char="q"/>
              <a:tabLst>
                <a:tab pos="265113" algn="l"/>
                <a:tab pos="354013" algn="l"/>
                <a:tab pos="633413" algn="l"/>
              </a:tabLst>
            </a:pPr>
            <a:r>
              <a:rPr lang="en-IN" sz="2400" dirty="0"/>
              <a:t>User threads are </a:t>
            </a:r>
            <a:r>
              <a:rPr lang="en-IN" sz="2400" dirty="0" smtClean="0"/>
              <a:t>created in user space, </a:t>
            </a:r>
            <a:r>
              <a:rPr lang="en-IN" sz="2400" dirty="0"/>
              <a:t>without kernel support. </a:t>
            </a:r>
            <a:endParaRPr lang="en-IN" sz="2400" dirty="0" smtClean="0"/>
          </a:p>
          <a:p>
            <a:pPr marL="530225" indent="-354013">
              <a:buFont typeface="Wingdings" panose="05000000000000000000" pitchFamily="2" charset="2"/>
              <a:buChar char="q"/>
              <a:tabLst>
                <a:tab pos="265113" algn="l"/>
                <a:tab pos="354013" algn="l"/>
                <a:tab pos="633413" algn="l"/>
              </a:tabLst>
            </a:pPr>
            <a:r>
              <a:rPr lang="en-IN" sz="2400" dirty="0"/>
              <a:t> </a:t>
            </a:r>
            <a:r>
              <a:rPr lang="en-IN" sz="2400" dirty="0" smtClean="0"/>
              <a:t>The kernel knows nothing about the user threads</a:t>
            </a:r>
          </a:p>
          <a:p>
            <a:pPr marL="530225" indent="-354013">
              <a:buFont typeface="Wingdings" panose="05000000000000000000" pitchFamily="2" charset="2"/>
              <a:buChar char="q"/>
              <a:tabLst>
                <a:tab pos="265113" algn="l"/>
                <a:tab pos="354013" algn="l"/>
                <a:tab pos="633413" algn="l"/>
              </a:tabLst>
            </a:pPr>
            <a:r>
              <a:rPr lang="en-IN" sz="2400" dirty="0" smtClean="0"/>
              <a:t>These </a:t>
            </a:r>
            <a:r>
              <a:rPr lang="en-IN" sz="2400" dirty="0"/>
              <a:t>are the threads that application programmers would put into their programs</a:t>
            </a:r>
            <a:r>
              <a:rPr lang="en-IN" sz="2400" b="1" dirty="0" smtClean="0"/>
              <a:t>.</a:t>
            </a:r>
          </a:p>
          <a:p>
            <a:pPr marL="530225" indent="-354013">
              <a:buFont typeface="Wingdings" panose="05000000000000000000" pitchFamily="2" charset="2"/>
              <a:buChar char="q"/>
              <a:tabLst>
                <a:tab pos="265113" algn="l"/>
                <a:tab pos="354013" algn="l"/>
                <a:tab pos="633413" algn="l"/>
              </a:tabLst>
            </a:pPr>
            <a:r>
              <a:rPr lang="en-IN" sz="2400" dirty="0"/>
              <a:t>Each process needs its own private thread table to keep track of the threads in that process.</a:t>
            </a:r>
          </a:p>
        </p:txBody>
      </p:sp>
    </p:spTree>
    <p:extLst>
      <p:ext uri="{BB962C8B-B14F-4D97-AF65-F5344CB8AC3E}">
        <p14:creationId xmlns:p14="http://schemas.microsoft.com/office/powerpoint/2010/main" val="4081173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Types of Threads</a:t>
            </a:r>
            <a:endParaRPr lang="en-IN" b="1" dirty="0"/>
          </a:p>
        </p:txBody>
      </p:sp>
      <p:sp>
        <p:nvSpPr>
          <p:cNvPr id="3" name="Content Placeholder 2"/>
          <p:cNvSpPr>
            <a:spLocks noGrp="1"/>
          </p:cNvSpPr>
          <p:nvPr>
            <p:ph idx="1"/>
          </p:nvPr>
        </p:nvSpPr>
        <p:spPr>
          <a:xfrm>
            <a:off x="1097279" y="1845734"/>
            <a:ext cx="10260531" cy="4266308"/>
          </a:xfrm>
        </p:spPr>
        <p:txBody>
          <a:bodyPr>
            <a:normAutofit/>
          </a:bodyPr>
          <a:lstStyle/>
          <a:p>
            <a:pPr algn="just">
              <a:buFont typeface="Wingdings" panose="05000000000000000000" pitchFamily="2" charset="2"/>
              <a:buChar char="q"/>
            </a:pPr>
            <a:r>
              <a:rPr lang="en-IN" sz="2400" dirty="0" smtClean="0"/>
              <a:t> Operating-system </a:t>
            </a:r>
            <a:r>
              <a:rPr lang="en-IN" sz="2400" dirty="0"/>
              <a:t>kernel supports and </a:t>
            </a:r>
            <a:r>
              <a:rPr lang="en-IN" sz="2400" dirty="0" smtClean="0"/>
              <a:t>manages kernel-level threads.</a:t>
            </a:r>
          </a:p>
          <a:p>
            <a:pPr algn="just">
              <a:buFont typeface="Wingdings" panose="05000000000000000000" pitchFamily="2" charset="2"/>
              <a:buChar char="q"/>
            </a:pPr>
            <a:r>
              <a:rPr lang="en-IN" sz="2400" dirty="0"/>
              <a:t> </a:t>
            </a:r>
            <a:r>
              <a:rPr lang="en-IN" sz="2400" dirty="0" smtClean="0"/>
              <a:t> Kernel has </a:t>
            </a:r>
            <a:r>
              <a:rPr lang="en-IN" sz="2400" dirty="0"/>
              <a:t>a thread table that keeps </a:t>
            </a:r>
            <a:r>
              <a:rPr lang="en-IN" sz="2400" dirty="0" smtClean="0"/>
              <a:t>track of </a:t>
            </a:r>
            <a:r>
              <a:rPr lang="en-IN" sz="2400" dirty="0"/>
              <a:t>all the threads in the </a:t>
            </a:r>
            <a:r>
              <a:rPr lang="en-IN" sz="2400" dirty="0" smtClean="0"/>
              <a:t>system.</a:t>
            </a:r>
          </a:p>
          <a:p>
            <a:pPr algn="just">
              <a:buFont typeface="Wingdings" panose="05000000000000000000" pitchFamily="2" charset="2"/>
              <a:buChar char="q"/>
            </a:pPr>
            <a:r>
              <a:rPr lang="en-IN" sz="2400" dirty="0"/>
              <a:t> </a:t>
            </a:r>
            <a:r>
              <a:rPr lang="en-IN" sz="2400" dirty="0" smtClean="0"/>
              <a:t> When </a:t>
            </a:r>
            <a:r>
              <a:rPr lang="en-IN" sz="2400" dirty="0"/>
              <a:t>a thread wants to create a new thread </a:t>
            </a:r>
            <a:r>
              <a:rPr lang="en-IN" sz="2400" dirty="0" smtClean="0"/>
              <a:t>or destroy </a:t>
            </a:r>
            <a:r>
              <a:rPr lang="en-IN" sz="2400" dirty="0"/>
              <a:t>an existing thread, it </a:t>
            </a:r>
            <a:r>
              <a:rPr lang="en-IN" sz="2400" dirty="0" smtClean="0"/>
              <a:t/>
            </a:r>
            <a:br>
              <a:rPr lang="en-IN" sz="2400" dirty="0" smtClean="0"/>
            </a:br>
            <a:r>
              <a:rPr lang="en-IN" sz="2400" dirty="0" smtClean="0"/>
              <a:t>    makes </a:t>
            </a:r>
            <a:r>
              <a:rPr lang="en-IN" sz="2400" dirty="0"/>
              <a:t>a kernel </a:t>
            </a:r>
            <a:r>
              <a:rPr lang="en-IN" sz="2400" dirty="0" smtClean="0"/>
              <a:t>call, which performs the operation and updates table.</a:t>
            </a:r>
          </a:p>
          <a:p>
            <a:pPr algn="just">
              <a:buFont typeface="Wingdings" panose="05000000000000000000" pitchFamily="2" charset="2"/>
              <a:buChar char="q"/>
            </a:pPr>
            <a:r>
              <a:rPr lang="en-IN" sz="2400" dirty="0"/>
              <a:t> </a:t>
            </a:r>
            <a:r>
              <a:rPr lang="en-IN" sz="2400" dirty="0" smtClean="0"/>
              <a:t>The kernel threads are costlier and slower when compared to user threads.</a:t>
            </a:r>
          </a:p>
          <a:p>
            <a:pPr algn="just">
              <a:buFont typeface="Wingdings" panose="05000000000000000000" pitchFamily="2" charset="2"/>
              <a:buChar char="q"/>
            </a:pPr>
            <a:r>
              <a:rPr lang="en-IN" sz="2400" dirty="0"/>
              <a:t> Most modern operating systems provide kernel support for </a:t>
            </a:r>
            <a:r>
              <a:rPr lang="en-IN" sz="2400" dirty="0" smtClean="0"/>
              <a:t>threads.</a:t>
            </a:r>
          </a:p>
          <a:p>
            <a:pPr algn="just">
              <a:buFont typeface="Wingdings" panose="05000000000000000000" pitchFamily="2" charset="2"/>
              <a:buChar char="q"/>
            </a:pPr>
            <a:r>
              <a:rPr lang="en-IN" sz="2400" dirty="0"/>
              <a:t> </a:t>
            </a:r>
            <a:r>
              <a:rPr lang="en-IN" sz="2400" dirty="0" smtClean="0"/>
              <a:t>Thread </a:t>
            </a:r>
            <a:r>
              <a:rPr lang="en-IN" sz="2400" dirty="0"/>
              <a:t>libraries provide the application programmer with an API </a:t>
            </a:r>
            <a:r>
              <a:rPr lang="en-IN" sz="2400" dirty="0" smtClean="0"/>
              <a:t>for creating </a:t>
            </a:r>
            <a:r>
              <a:rPr lang="en-IN" sz="2400" dirty="0"/>
              <a:t>and managing threads.</a:t>
            </a:r>
          </a:p>
        </p:txBody>
      </p:sp>
    </p:spTree>
    <p:extLst>
      <p:ext uri="{BB962C8B-B14F-4D97-AF65-F5344CB8AC3E}">
        <p14:creationId xmlns:p14="http://schemas.microsoft.com/office/powerpoint/2010/main" val="174184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000" b="1" dirty="0"/>
              <a:t>C</a:t>
            </a:r>
            <a:r>
              <a:rPr lang="en-IN" sz="6000" b="1" dirty="0" smtClean="0"/>
              <a:t>ritical </a:t>
            </a:r>
            <a:r>
              <a:rPr lang="en-IN" sz="6000" b="1" dirty="0"/>
              <a:t>section problem </a:t>
            </a:r>
            <a:r>
              <a:rPr lang="en-IN" sz="6000" b="1" dirty="0" smtClean="0"/>
              <a:t>&amp; other </a:t>
            </a:r>
            <a:r>
              <a:rPr lang="en-IN" sz="6000" b="1" dirty="0"/>
              <a:t>synchronization problems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084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Critical Section Problem</a:t>
            </a:r>
            <a:endParaRPr lang="en-IN" dirty="0"/>
          </a:p>
        </p:txBody>
      </p:sp>
      <p:sp>
        <p:nvSpPr>
          <p:cNvPr id="3" name="Content Placeholder 2"/>
          <p:cNvSpPr>
            <a:spLocks noGrp="1"/>
          </p:cNvSpPr>
          <p:nvPr>
            <p:ph idx="1"/>
          </p:nvPr>
        </p:nvSpPr>
        <p:spPr>
          <a:xfrm>
            <a:off x="1097279" y="1845734"/>
            <a:ext cx="10417387" cy="4334933"/>
          </a:xfrm>
        </p:spPr>
        <p:txBody>
          <a:bodyPr>
            <a:normAutofit/>
          </a:bodyPr>
          <a:lstStyle/>
          <a:p>
            <a:pPr algn="just">
              <a:buFont typeface="Wingdings" panose="05000000000000000000" pitchFamily="2" charset="2"/>
              <a:buChar char="q"/>
            </a:pPr>
            <a:r>
              <a:rPr lang="en-IN" sz="2400" dirty="0" smtClean="0"/>
              <a:t> As the computers are multitasking, often there are processes executing </a:t>
            </a:r>
            <a:br>
              <a:rPr lang="en-IN" sz="2400" dirty="0" smtClean="0"/>
            </a:br>
            <a:r>
              <a:rPr lang="en-IN" sz="2400" dirty="0" smtClean="0"/>
              <a:t>   concurrently.</a:t>
            </a:r>
          </a:p>
          <a:p>
            <a:pPr algn="just">
              <a:buFont typeface="Wingdings" panose="05000000000000000000" pitchFamily="2" charset="2"/>
              <a:buChar char="q"/>
            </a:pPr>
            <a:r>
              <a:rPr lang="en-IN" sz="2400" dirty="0"/>
              <a:t> </a:t>
            </a:r>
            <a:r>
              <a:rPr lang="en-IN" sz="2400" dirty="0" smtClean="0"/>
              <a:t> This </a:t>
            </a:r>
            <a:r>
              <a:rPr lang="en-IN" sz="2400" dirty="0"/>
              <a:t>can contribute to </a:t>
            </a:r>
            <a:r>
              <a:rPr lang="en-IN" sz="2400" dirty="0" smtClean="0"/>
              <a:t>issues involving </a:t>
            </a:r>
            <a:r>
              <a:rPr lang="en-IN" sz="2400" dirty="0"/>
              <a:t>the integrity of data shared by several </a:t>
            </a:r>
            <a:r>
              <a:rPr lang="en-IN" sz="2400" dirty="0" smtClean="0"/>
              <a:t/>
            </a:r>
            <a:br>
              <a:rPr lang="en-IN" sz="2400" dirty="0" smtClean="0"/>
            </a:br>
            <a:r>
              <a:rPr lang="en-IN" sz="2400" dirty="0" smtClean="0"/>
              <a:t>     processes.</a:t>
            </a:r>
          </a:p>
          <a:p>
            <a:pPr algn="just">
              <a:buFont typeface="Wingdings" panose="05000000000000000000" pitchFamily="2" charset="2"/>
              <a:buChar char="q"/>
            </a:pPr>
            <a:r>
              <a:rPr lang="en-IN" sz="2400" dirty="0"/>
              <a:t> </a:t>
            </a:r>
            <a:r>
              <a:rPr lang="en-IN" sz="2400" dirty="0" smtClean="0"/>
              <a:t> Examples of integrity violation are:</a:t>
            </a:r>
          </a:p>
          <a:p>
            <a:pPr marL="457200" indent="-185738" algn="just">
              <a:buFont typeface="+mj-lt"/>
              <a:buAutoNum type="arabicPeriod"/>
            </a:pPr>
            <a:r>
              <a:rPr lang="en-IN" sz="2400" b="1" dirty="0" smtClean="0"/>
              <a:t>Variables doesn’t record all changes</a:t>
            </a:r>
          </a:p>
          <a:p>
            <a:pPr marL="457200" indent="-185738" algn="just">
              <a:buFont typeface="+mj-lt"/>
              <a:buAutoNum type="arabicPeriod"/>
            </a:pPr>
            <a:r>
              <a:rPr lang="en-IN" sz="2400" b="1" dirty="0"/>
              <a:t> </a:t>
            </a:r>
            <a:r>
              <a:rPr lang="en-IN" sz="2400" b="1" dirty="0" smtClean="0"/>
              <a:t>Process may read inconsistent values</a:t>
            </a:r>
          </a:p>
          <a:p>
            <a:pPr marL="457200" indent="-185738" algn="just">
              <a:buFont typeface="+mj-lt"/>
              <a:buAutoNum type="arabicPeriod"/>
            </a:pPr>
            <a:r>
              <a:rPr lang="en-IN" sz="2400" b="1" dirty="0" smtClean="0"/>
              <a:t> Final value of variable may be inconsistent</a:t>
            </a:r>
          </a:p>
          <a:p>
            <a:pPr marL="457200" indent="-185738" algn="just">
              <a:buFont typeface="+mj-lt"/>
              <a:buAutoNum type="arabicPeriod"/>
            </a:pPr>
            <a:endParaRPr lang="en-IN" sz="2400" b="1" dirty="0" smtClean="0"/>
          </a:p>
          <a:p>
            <a:pPr algn="just">
              <a:buFont typeface="Wingdings" panose="05000000000000000000" pitchFamily="2" charset="2"/>
              <a:buChar char="q"/>
            </a:pPr>
            <a:endParaRPr lang="en-IN" sz="2400" dirty="0"/>
          </a:p>
        </p:txBody>
      </p:sp>
    </p:spTree>
    <p:extLst>
      <p:ext uri="{BB962C8B-B14F-4D97-AF65-F5344CB8AC3E}">
        <p14:creationId xmlns:p14="http://schemas.microsoft.com/office/powerpoint/2010/main" val="173789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P</a:t>
            </a:r>
            <a:r>
              <a:rPr lang="en-IN" b="1" dirty="0" smtClean="0"/>
              <a:t>rocess</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400" dirty="0"/>
              <a:t> A process is just an instance of an executing program, including the current values of the program counter, registers, and </a:t>
            </a:r>
            <a:r>
              <a:rPr lang="en-IN" sz="2400" dirty="0" smtClean="0"/>
              <a:t>variables</a:t>
            </a:r>
          </a:p>
          <a:p>
            <a:pPr>
              <a:buFont typeface="Wingdings" panose="05000000000000000000" pitchFamily="2" charset="2"/>
              <a:buChar char="q"/>
            </a:pPr>
            <a:r>
              <a:rPr lang="en-IN" sz="2400" dirty="0"/>
              <a:t>  </a:t>
            </a:r>
            <a:r>
              <a:rPr lang="en-IN" sz="2400" dirty="0" smtClean="0"/>
              <a:t>It Support </a:t>
            </a:r>
            <a:r>
              <a:rPr lang="en-IN" sz="2400" dirty="0"/>
              <a:t>the ability to have (pseudo) concurrent </a:t>
            </a:r>
            <a:r>
              <a:rPr lang="en-IN" sz="2400" dirty="0" smtClean="0"/>
              <a:t>operation even </a:t>
            </a:r>
            <a:r>
              <a:rPr lang="en-IN" sz="2400" dirty="0"/>
              <a:t>when there </a:t>
            </a:r>
            <a:r>
              <a:rPr lang="en-IN" sz="2400" dirty="0" smtClean="0"/>
              <a:t/>
            </a:r>
            <a:br>
              <a:rPr lang="en-IN" sz="2400" dirty="0" smtClean="0"/>
            </a:br>
            <a:r>
              <a:rPr lang="en-IN" sz="2400" dirty="0" smtClean="0"/>
              <a:t>     is </a:t>
            </a:r>
            <a:r>
              <a:rPr lang="en-IN" sz="2400" dirty="0"/>
              <a:t>only one CPU </a:t>
            </a:r>
            <a:r>
              <a:rPr lang="en-IN" sz="2400" dirty="0" smtClean="0"/>
              <a:t>available.</a:t>
            </a:r>
          </a:p>
          <a:p>
            <a:pPr>
              <a:buFont typeface="Wingdings" panose="05000000000000000000" pitchFamily="2" charset="2"/>
              <a:buChar char="q"/>
            </a:pPr>
            <a:r>
              <a:rPr lang="en-IN" sz="2400" dirty="0"/>
              <a:t> </a:t>
            </a:r>
            <a:r>
              <a:rPr lang="en-IN" sz="2400" dirty="0" smtClean="0"/>
              <a:t>In all modern </a:t>
            </a:r>
            <a:r>
              <a:rPr lang="en-IN" sz="2400" dirty="0"/>
              <a:t>Multiprogramming systems, the CPU switches from process to </a:t>
            </a:r>
            <a:r>
              <a:rPr lang="en-IN" sz="2400" dirty="0" smtClean="0"/>
              <a:t/>
            </a:r>
            <a:br>
              <a:rPr lang="en-IN" sz="2400" dirty="0" smtClean="0"/>
            </a:br>
            <a:r>
              <a:rPr lang="en-IN" sz="2400" dirty="0" smtClean="0"/>
              <a:t>   process </a:t>
            </a:r>
            <a:r>
              <a:rPr lang="en-IN" sz="2400" dirty="0"/>
              <a:t>quickly </a:t>
            </a:r>
            <a:r>
              <a:rPr lang="en-IN" sz="2400" dirty="0" smtClean="0"/>
              <a:t>running </a:t>
            </a:r>
            <a:r>
              <a:rPr lang="en-IN" sz="2400" dirty="0"/>
              <a:t>each for tens or hundreds of </a:t>
            </a:r>
            <a:r>
              <a:rPr lang="en-IN" sz="2400" dirty="0" smtClean="0"/>
              <a:t>milliseconds</a:t>
            </a:r>
          </a:p>
          <a:p>
            <a:pPr>
              <a:buFont typeface="Wingdings" panose="05000000000000000000" pitchFamily="2" charset="2"/>
              <a:buChar char="q"/>
            </a:pPr>
            <a:r>
              <a:rPr lang="en-IN" sz="2400" dirty="0"/>
              <a:t> A program is </a:t>
            </a:r>
            <a:r>
              <a:rPr lang="en-IN" sz="2400" dirty="0" smtClean="0"/>
              <a:t>a passive </a:t>
            </a:r>
            <a:r>
              <a:rPr lang="en-IN" sz="2400" dirty="0"/>
              <a:t>entity, such as a file containing a list of instructions </a:t>
            </a:r>
            <a:r>
              <a:rPr lang="en-IN" sz="2400" dirty="0" smtClean="0"/>
              <a:t>stored </a:t>
            </a:r>
            <a:r>
              <a:rPr lang="en-IN" sz="2400" dirty="0"/>
              <a:t>on </a:t>
            </a:r>
            <a:r>
              <a:rPr lang="en-IN" sz="2400" dirty="0" smtClean="0"/>
              <a:t>disk</a:t>
            </a:r>
          </a:p>
          <a:p>
            <a:pPr>
              <a:buFont typeface="Wingdings" panose="05000000000000000000" pitchFamily="2" charset="2"/>
              <a:buChar char="q"/>
            </a:pPr>
            <a:r>
              <a:rPr lang="en-IN" sz="2400" dirty="0"/>
              <a:t> A program becomes a process when an executable </a:t>
            </a:r>
            <a:r>
              <a:rPr lang="en-IN" sz="2400" dirty="0" smtClean="0"/>
              <a:t>file is </a:t>
            </a:r>
            <a:r>
              <a:rPr lang="en-IN" sz="2400" dirty="0"/>
              <a:t>loaded into memory.</a:t>
            </a:r>
          </a:p>
        </p:txBody>
      </p:sp>
    </p:spTree>
    <p:extLst>
      <p:ext uri="{BB962C8B-B14F-4D97-AF65-F5344CB8AC3E}">
        <p14:creationId xmlns:p14="http://schemas.microsoft.com/office/powerpoint/2010/main" val="3854534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Critical-Section Problem</a:t>
            </a:r>
          </a:p>
        </p:txBody>
      </p:sp>
      <p:sp>
        <p:nvSpPr>
          <p:cNvPr id="3" name="Content Placeholder 2"/>
          <p:cNvSpPr>
            <a:spLocks noGrp="1"/>
          </p:cNvSpPr>
          <p:nvPr>
            <p:ph idx="1"/>
          </p:nvPr>
        </p:nvSpPr>
        <p:spPr>
          <a:xfrm>
            <a:off x="1097279" y="1845734"/>
            <a:ext cx="10417387" cy="4334933"/>
          </a:xfrm>
        </p:spPr>
        <p:txBody>
          <a:bodyPr>
            <a:normAutofit/>
          </a:bodyPr>
          <a:lstStyle/>
          <a:p>
            <a:pPr algn="just">
              <a:buFont typeface="Wingdings" panose="05000000000000000000" pitchFamily="2" charset="2"/>
              <a:buChar char="q"/>
            </a:pPr>
            <a:r>
              <a:rPr lang="en-IN" sz="2400" dirty="0" smtClean="0"/>
              <a:t> </a:t>
            </a:r>
            <a:r>
              <a:rPr lang="en-IN" sz="2400" b="1" dirty="0" smtClean="0"/>
              <a:t>Solution</a:t>
            </a:r>
            <a:r>
              <a:rPr lang="en-IN" sz="2400" dirty="0" smtClean="0"/>
              <a:t> : the process should be synchronized so that only one process can access the variable at any one time</a:t>
            </a:r>
          </a:p>
          <a:p>
            <a:pPr marL="0" indent="0" algn="just">
              <a:buNone/>
            </a:pPr>
            <a:endParaRPr lang="en-IN" sz="2400" dirty="0" smtClean="0"/>
          </a:p>
          <a:p>
            <a:pPr algn="just">
              <a:buFont typeface="Wingdings" panose="05000000000000000000" pitchFamily="2" charset="2"/>
              <a:buChar char="q"/>
            </a:pPr>
            <a:r>
              <a:rPr lang="en-IN" sz="2400" dirty="0"/>
              <a:t> </a:t>
            </a:r>
            <a:r>
              <a:rPr lang="en-IN" sz="2400" dirty="0" smtClean="0"/>
              <a:t>This is also referred to as 	</a:t>
            </a:r>
            <a:r>
              <a:rPr lang="en-IN" sz="2400" b="1" dirty="0" smtClean="0"/>
              <a:t>Problem of Mutual Exclusion	</a:t>
            </a:r>
          </a:p>
          <a:p>
            <a:pPr marL="0" indent="0" algn="just">
              <a:buNone/>
            </a:pPr>
            <a:endParaRPr lang="en-IN" sz="2400" b="1" dirty="0" smtClean="0"/>
          </a:p>
          <a:p>
            <a:pPr algn="just">
              <a:buFont typeface="Wingdings" panose="05000000000000000000" pitchFamily="2" charset="2"/>
              <a:buChar char="q"/>
            </a:pPr>
            <a:r>
              <a:rPr lang="en-IN" sz="2400" b="1" dirty="0"/>
              <a:t> </a:t>
            </a:r>
            <a:r>
              <a:rPr lang="en-IN" sz="2400" dirty="0" smtClean="0"/>
              <a:t>The critical section is a code segment in a process in which shared resource is accessed.</a:t>
            </a:r>
          </a:p>
          <a:p>
            <a:pPr marL="0" indent="0" algn="just">
              <a:buNone/>
            </a:pPr>
            <a:endParaRPr lang="en-IN" sz="2400" b="1" dirty="0"/>
          </a:p>
        </p:txBody>
      </p:sp>
    </p:spTree>
    <p:extLst>
      <p:ext uri="{BB962C8B-B14F-4D97-AF65-F5344CB8AC3E}">
        <p14:creationId xmlns:p14="http://schemas.microsoft.com/office/powerpoint/2010/main" val="3924694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Critical-Section Problem</a:t>
            </a:r>
          </a:p>
        </p:txBody>
      </p:sp>
      <p:sp>
        <p:nvSpPr>
          <p:cNvPr id="3" name="Content Placeholder 2"/>
          <p:cNvSpPr>
            <a:spLocks noGrp="1"/>
          </p:cNvSpPr>
          <p:nvPr>
            <p:ph idx="1"/>
          </p:nvPr>
        </p:nvSpPr>
        <p:spPr>
          <a:xfrm>
            <a:off x="1097279" y="1845734"/>
            <a:ext cx="10417387" cy="4334933"/>
          </a:xfrm>
        </p:spPr>
        <p:txBody>
          <a:bodyPr>
            <a:normAutofit/>
          </a:bodyPr>
          <a:lstStyle/>
          <a:p>
            <a:r>
              <a:rPr lang="en-IN" sz="2400" dirty="0" smtClean="0"/>
              <a:t>We need</a:t>
            </a:r>
            <a:r>
              <a:rPr lang="en-IN" sz="2400" dirty="0"/>
              <a:t> </a:t>
            </a:r>
            <a:r>
              <a:rPr lang="en-IN" sz="2400" dirty="0" smtClean="0"/>
              <a:t>four </a:t>
            </a:r>
            <a:r>
              <a:rPr lang="en-IN" sz="2400" dirty="0"/>
              <a:t>conditions to hold to have a good solution</a:t>
            </a:r>
            <a:r>
              <a:rPr lang="en-IN" sz="2400" dirty="0" smtClean="0"/>
              <a:t>:</a:t>
            </a:r>
          </a:p>
          <a:p>
            <a:endParaRPr lang="en-IN" sz="2400" dirty="0"/>
          </a:p>
          <a:p>
            <a:r>
              <a:rPr lang="en-IN" sz="2400" dirty="0"/>
              <a:t>1</a:t>
            </a:r>
            <a:r>
              <a:rPr lang="en-IN" sz="2400" b="1" dirty="0"/>
              <a:t>. </a:t>
            </a:r>
            <a:r>
              <a:rPr lang="en-IN" sz="2400" dirty="0"/>
              <a:t>No two processes may be simultaneously inside their critical </a:t>
            </a:r>
            <a:r>
              <a:rPr lang="en-IN" sz="2400" dirty="0" smtClean="0"/>
              <a:t>Sections.</a:t>
            </a:r>
            <a:endParaRPr lang="en-IN" sz="2400" dirty="0"/>
          </a:p>
          <a:p>
            <a:r>
              <a:rPr lang="en-IN" sz="2400" dirty="0"/>
              <a:t>2. W</a:t>
            </a:r>
            <a:r>
              <a:rPr lang="en-IN" sz="2400" dirty="0" smtClean="0"/>
              <a:t>hen no process is executing in its critical section , any process that request </a:t>
            </a:r>
            <a:br>
              <a:rPr lang="en-IN" sz="2400" dirty="0" smtClean="0"/>
            </a:br>
            <a:r>
              <a:rPr lang="en-IN" sz="2400" dirty="0" smtClean="0"/>
              <a:t>    entry to critical section must be permitted to enter without delay</a:t>
            </a:r>
            <a:endParaRPr lang="en-IN" sz="2400" dirty="0"/>
          </a:p>
          <a:p>
            <a:r>
              <a:rPr lang="en-IN" sz="2400" dirty="0"/>
              <a:t>3. </a:t>
            </a:r>
            <a:r>
              <a:rPr lang="en-IN" sz="2400" dirty="0" smtClean="0"/>
              <a:t>When 2 or more process compete to enter its </a:t>
            </a:r>
            <a:r>
              <a:rPr lang="en-IN" sz="2400" dirty="0"/>
              <a:t>critical region </a:t>
            </a:r>
            <a:r>
              <a:rPr lang="en-IN" sz="2400" dirty="0" smtClean="0"/>
              <a:t>the selection cannot </a:t>
            </a:r>
            <a:br>
              <a:rPr lang="en-IN" sz="2400" dirty="0" smtClean="0"/>
            </a:br>
            <a:r>
              <a:rPr lang="en-IN" sz="2400" dirty="0" smtClean="0"/>
              <a:t>   be postponed indefinitely.</a:t>
            </a:r>
            <a:endParaRPr lang="en-IN" sz="2400" dirty="0"/>
          </a:p>
          <a:p>
            <a:r>
              <a:rPr lang="en-IN" sz="2400" dirty="0"/>
              <a:t>4. No process </a:t>
            </a:r>
            <a:r>
              <a:rPr lang="en-IN" sz="2400" dirty="0" smtClean="0"/>
              <a:t>can prevent any other process from entering its critical section </a:t>
            </a:r>
            <a:br>
              <a:rPr lang="en-IN" sz="2400" dirty="0" smtClean="0"/>
            </a:br>
            <a:r>
              <a:rPr lang="en-IN" sz="2400" dirty="0" smtClean="0"/>
              <a:t>   indefinitely</a:t>
            </a:r>
            <a:r>
              <a:rPr lang="en-IN" sz="2400" b="1" dirty="0" smtClean="0"/>
              <a:t>.</a:t>
            </a:r>
            <a:endParaRPr lang="en-IN" sz="2400" b="1" dirty="0"/>
          </a:p>
        </p:txBody>
      </p:sp>
    </p:spTree>
    <p:extLst>
      <p:ext uri="{BB962C8B-B14F-4D97-AF65-F5344CB8AC3E}">
        <p14:creationId xmlns:p14="http://schemas.microsoft.com/office/powerpoint/2010/main" val="3937732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Critical-Section Problem</a:t>
            </a:r>
          </a:p>
        </p:txBody>
      </p:sp>
      <p:pic>
        <p:nvPicPr>
          <p:cNvPr id="5" name="Content Placeholder 4"/>
          <p:cNvPicPr>
            <a:picLocks noGrp="1" noChangeAspect="1"/>
          </p:cNvPicPr>
          <p:nvPr>
            <p:ph idx="1"/>
          </p:nvPr>
        </p:nvPicPr>
        <p:blipFill>
          <a:blip r:embed="rId2"/>
          <a:stretch>
            <a:fillRect/>
          </a:stretch>
        </p:blipFill>
        <p:spPr>
          <a:xfrm>
            <a:off x="2101678" y="1986461"/>
            <a:ext cx="8407745" cy="4053479"/>
          </a:xfrm>
          <a:prstGeom prst="rect">
            <a:avLst/>
          </a:prstGeom>
        </p:spPr>
      </p:pic>
    </p:spTree>
    <p:extLst>
      <p:ext uri="{BB962C8B-B14F-4D97-AF65-F5344CB8AC3E}">
        <p14:creationId xmlns:p14="http://schemas.microsoft.com/office/powerpoint/2010/main" val="425358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Early Solutions to CS/Mutual Exclusion Problem</a:t>
            </a:r>
            <a:endParaRPr lang="en-IN" sz="4000" b="1" dirty="0"/>
          </a:p>
        </p:txBody>
      </p:sp>
      <p:sp>
        <p:nvSpPr>
          <p:cNvPr id="3" name="Content Placeholder 2"/>
          <p:cNvSpPr>
            <a:spLocks noGrp="1"/>
          </p:cNvSpPr>
          <p:nvPr>
            <p:ph idx="1"/>
          </p:nvPr>
        </p:nvSpPr>
        <p:spPr/>
        <p:txBody>
          <a:bodyPr>
            <a:normAutofit/>
          </a:bodyPr>
          <a:lstStyle/>
          <a:p>
            <a:pPr marL="0" indent="0" algn="just">
              <a:buNone/>
            </a:pPr>
            <a:r>
              <a:rPr lang="en-IN" sz="2800" b="1" dirty="0" smtClean="0"/>
              <a:t>Busy</a:t>
            </a:r>
            <a:r>
              <a:rPr lang="en-IN" sz="2800" dirty="0" smtClean="0"/>
              <a:t> </a:t>
            </a:r>
            <a:r>
              <a:rPr lang="en-IN" sz="2800" b="1" dirty="0" smtClean="0"/>
              <a:t>Ping</a:t>
            </a:r>
            <a:r>
              <a:rPr lang="en-IN" sz="2800" dirty="0" smtClean="0"/>
              <a:t> : first mechanism  introduced to achieve mutual exclusion</a:t>
            </a:r>
          </a:p>
          <a:p>
            <a:pPr marL="0" indent="0" algn="just">
              <a:buNone/>
            </a:pPr>
            <a:endParaRPr lang="en-IN" sz="2800" dirty="0" smtClean="0"/>
          </a:p>
          <a:p>
            <a:pPr algn="just">
              <a:buFont typeface="Wingdings" panose="05000000000000000000" pitchFamily="2" charset="2"/>
              <a:buChar char="q"/>
            </a:pPr>
            <a:r>
              <a:rPr lang="en-IN" sz="2800" dirty="0"/>
              <a:t> </a:t>
            </a:r>
            <a:r>
              <a:rPr lang="en-IN" sz="2800" dirty="0" smtClean="0"/>
              <a:t>A process which cannot to access critical section continuously checks a status variable to find out the availability of shared resource.</a:t>
            </a:r>
          </a:p>
          <a:p>
            <a:pPr algn="just">
              <a:buFont typeface="Wingdings" panose="05000000000000000000" pitchFamily="2" charset="2"/>
              <a:buChar char="q"/>
            </a:pPr>
            <a:endParaRPr lang="en-IN" sz="2800" dirty="0" smtClean="0"/>
          </a:p>
          <a:p>
            <a:pPr algn="just">
              <a:buFont typeface="Wingdings" panose="05000000000000000000" pitchFamily="2" charset="2"/>
              <a:buChar char="q"/>
            </a:pPr>
            <a:r>
              <a:rPr lang="en-IN" sz="2800" dirty="0"/>
              <a:t> </a:t>
            </a:r>
            <a:r>
              <a:rPr lang="en-IN" sz="2800" dirty="0" smtClean="0"/>
              <a:t>Main draw back: CPU cycle wastage</a:t>
            </a:r>
            <a:endParaRPr lang="en-IN" sz="2800" dirty="0"/>
          </a:p>
          <a:p>
            <a:pPr marL="0" indent="0" algn="just">
              <a:buNone/>
            </a:pPr>
            <a:endParaRPr lang="en-IN" sz="2800" dirty="0" smtClean="0"/>
          </a:p>
          <a:p>
            <a:pPr marL="0" indent="0" algn="just">
              <a:buNone/>
            </a:pPr>
            <a:endParaRPr lang="en-IN" sz="2800" dirty="0"/>
          </a:p>
        </p:txBody>
      </p:sp>
    </p:spTree>
    <p:extLst>
      <p:ext uri="{BB962C8B-B14F-4D97-AF65-F5344CB8AC3E}">
        <p14:creationId xmlns:p14="http://schemas.microsoft.com/office/powerpoint/2010/main" val="3931896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Early </a:t>
            </a:r>
            <a:r>
              <a:rPr lang="en-IN" sz="4000" b="1" dirty="0"/>
              <a:t>Solutions to CS/Mutual Exclusion Problem</a:t>
            </a:r>
          </a:p>
        </p:txBody>
      </p:sp>
      <p:sp>
        <p:nvSpPr>
          <p:cNvPr id="3" name="Content Placeholder 2"/>
          <p:cNvSpPr>
            <a:spLocks noGrp="1"/>
          </p:cNvSpPr>
          <p:nvPr>
            <p:ph idx="1"/>
          </p:nvPr>
        </p:nvSpPr>
        <p:spPr/>
        <p:txBody>
          <a:bodyPr>
            <a:normAutofit/>
          </a:bodyPr>
          <a:lstStyle/>
          <a:p>
            <a:pPr marL="0" indent="0" algn="just">
              <a:buNone/>
            </a:pPr>
            <a:r>
              <a:rPr lang="en-IN" sz="2800" b="1" dirty="0" smtClean="0"/>
              <a:t>Disabling Interrupts: </a:t>
            </a:r>
            <a:r>
              <a:rPr lang="en-IN" sz="2800" dirty="0" smtClean="0"/>
              <a:t>another mechanism that achieves mutual exclusion</a:t>
            </a:r>
          </a:p>
          <a:p>
            <a:pPr algn="just">
              <a:buFont typeface="Wingdings" panose="05000000000000000000" pitchFamily="2" charset="2"/>
              <a:buChar char="q"/>
            </a:pPr>
            <a:r>
              <a:rPr lang="en-IN" sz="2800" dirty="0"/>
              <a:t> </a:t>
            </a:r>
            <a:r>
              <a:rPr lang="en-IN" sz="2800" dirty="0" smtClean="0"/>
              <a:t>A process disable interrupts just before it enters its critical section </a:t>
            </a:r>
            <a:br>
              <a:rPr lang="en-IN" sz="2800" dirty="0" smtClean="0"/>
            </a:br>
            <a:r>
              <a:rPr lang="en-IN" sz="2800" dirty="0" smtClean="0"/>
              <a:t>  and enables the interrupt immediately after exiting the critical </a:t>
            </a:r>
            <a:br>
              <a:rPr lang="en-IN" sz="2800" dirty="0" smtClean="0"/>
            </a:br>
            <a:r>
              <a:rPr lang="en-IN" sz="2800" dirty="0" smtClean="0"/>
              <a:t>  section</a:t>
            </a:r>
          </a:p>
          <a:p>
            <a:pPr algn="just">
              <a:buFont typeface="Wingdings" panose="05000000000000000000" pitchFamily="2" charset="2"/>
              <a:buChar char="q"/>
            </a:pPr>
            <a:r>
              <a:rPr lang="en-IN" sz="2800" dirty="0"/>
              <a:t> </a:t>
            </a:r>
            <a:r>
              <a:rPr lang="en-IN" sz="2800" dirty="0" smtClean="0"/>
              <a:t>Mutual exclusion is achieved, as the process is not interrupted </a:t>
            </a:r>
            <a:br>
              <a:rPr lang="en-IN" sz="2800" dirty="0" smtClean="0"/>
            </a:br>
            <a:r>
              <a:rPr lang="en-IN" sz="2800" dirty="0" smtClean="0"/>
              <a:t>   during CS execution and excludes all other processes from entering</a:t>
            </a:r>
          </a:p>
          <a:p>
            <a:pPr algn="just">
              <a:buFont typeface="Wingdings" panose="05000000000000000000" pitchFamily="2" charset="2"/>
              <a:buChar char="q"/>
            </a:pPr>
            <a:r>
              <a:rPr lang="en-IN" sz="2800" dirty="0"/>
              <a:t> </a:t>
            </a:r>
            <a:r>
              <a:rPr lang="en-IN" sz="2800" dirty="0" smtClean="0"/>
              <a:t>Drawback: Applicable only to uniprocessor system</a:t>
            </a:r>
          </a:p>
          <a:p>
            <a:pPr marL="0" indent="0" algn="just">
              <a:buNone/>
            </a:pPr>
            <a:endParaRPr lang="en-IN" sz="2800" dirty="0"/>
          </a:p>
        </p:txBody>
      </p:sp>
    </p:spTree>
    <p:extLst>
      <p:ext uri="{BB962C8B-B14F-4D97-AF65-F5344CB8AC3E}">
        <p14:creationId xmlns:p14="http://schemas.microsoft.com/office/powerpoint/2010/main" val="287710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Semaphores</a:t>
            </a:r>
            <a:endParaRPr lang="en-IN" sz="4000" b="1"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smtClean="0"/>
              <a:t> Semaphore is a high level construct used to synchronize </a:t>
            </a:r>
            <a:br>
              <a:rPr lang="en-IN" sz="2800" dirty="0" smtClean="0"/>
            </a:br>
            <a:r>
              <a:rPr lang="en-IN" sz="2800" dirty="0" smtClean="0"/>
              <a:t>    concurrent processes.</a:t>
            </a:r>
          </a:p>
          <a:p>
            <a:pPr algn="just">
              <a:buFont typeface="Wingdings" panose="05000000000000000000" pitchFamily="2" charset="2"/>
              <a:buChar char="q"/>
            </a:pPr>
            <a:r>
              <a:rPr lang="en-IN" sz="2800" dirty="0"/>
              <a:t> </a:t>
            </a:r>
            <a:r>
              <a:rPr lang="en-IN" sz="2800" dirty="0" smtClean="0"/>
              <a:t>A semaphore is an integer variable on which processes can </a:t>
            </a:r>
            <a:br>
              <a:rPr lang="en-IN" sz="2800" dirty="0" smtClean="0"/>
            </a:br>
            <a:r>
              <a:rPr lang="en-IN" sz="2800" dirty="0" smtClean="0"/>
              <a:t>   perform 2 operations P(s) and V(s)</a:t>
            </a:r>
          </a:p>
          <a:p>
            <a:pPr algn="just">
              <a:buFont typeface="Wingdings" panose="05000000000000000000" pitchFamily="2" charset="2"/>
              <a:buChar char="q"/>
            </a:pPr>
            <a:r>
              <a:rPr lang="en-IN" sz="2800" dirty="0"/>
              <a:t> </a:t>
            </a:r>
            <a:r>
              <a:rPr lang="en-IN" sz="2800" dirty="0" smtClean="0"/>
              <a:t>Each semaphore has a queue associated with it ,containing </a:t>
            </a:r>
            <a:br>
              <a:rPr lang="en-IN" sz="2800" dirty="0" smtClean="0"/>
            </a:br>
            <a:r>
              <a:rPr lang="en-IN" sz="2800" dirty="0" smtClean="0"/>
              <a:t>    processes that are blocked on semaphore.</a:t>
            </a:r>
          </a:p>
          <a:p>
            <a:pPr algn="just">
              <a:buFont typeface="Wingdings" panose="05000000000000000000" pitchFamily="2" charset="2"/>
              <a:buChar char="q"/>
            </a:pPr>
            <a:r>
              <a:rPr lang="en-IN" sz="2800" dirty="0"/>
              <a:t> </a:t>
            </a:r>
            <a:r>
              <a:rPr lang="en-IN" sz="2800" dirty="0" smtClean="0"/>
              <a:t>The operations P(s) and V(s) restricts the entry into the critical </a:t>
            </a:r>
            <a:br>
              <a:rPr lang="en-IN" sz="2800" dirty="0" smtClean="0"/>
            </a:br>
            <a:r>
              <a:rPr lang="en-IN" sz="2800" dirty="0" smtClean="0"/>
              <a:t>    section  ensuring mutual exclusion to shared resource</a:t>
            </a:r>
            <a:endParaRPr lang="en-IN" sz="2800" dirty="0"/>
          </a:p>
        </p:txBody>
      </p:sp>
    </p:spTree>
    <p:extLst>
      <p:ext uri="{BB962C8B-B14F-4D97-AF65-F5344CB8AC3E}">
        <p14:creationId xmlns:p14="http://schemas.microsoft.com/office/powerpoint/2010/main" val="2669251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Semaphores</a:t>
            </a:r>
            <a:endParaRPr lang="en-IN" sz="4000" b="1"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smtClean="0"/>
              <a:t> Operations P(also known as P) and V(V) are defined as follows:</a:t>
            </a:r>
          </a:p>
          <a:p>
            <a:pPr marL="0" indent="0" algn="just">
              <a:buNone/>
            </a:pPr>
            <a:r>
              <a:rPr lang="en-IN" sz="2800" dirty="0" smtClean="0"/>
              <a:t>     </a:t>
            </a:r>
            <a:r>
              <a:rPr lang="en-IN" sz="2800" b="1" dirty="0" smtClean="0">
                <a:solidFill>
                  <a:srgbClr val="FF0000"/>
                </a:solidFill>
                <a:latin typeface="+mj-lt"/>
              </a:rPr>
              <a:t>P(S): if S≥1 then S=S-1</a:t>
            </a:r>
          </a:p>
          <a:p>
            <a:pPr marL="0" indent="0" algn="just">
              <a:buNone/>
            </a:pPr>
            <a:r>
              <a:rPr lang="en-IN" sz="2800" b="1" dirty="0">
                <a:solidFill>
                  <a:srgbClr val="FF0000"/>
                </a:solidFill>
                <a:latin typeface="+mj-lt"/>
              </a:rPr>
              <a:t> </a:t>
            </a:r>
            <a:r>
              <a:rPr lang="en-IN" sz="2800" b="1" dirty="0" smtClean="0">
                <a:solidFill>
                  <a:srgbClr val="FF0000"/>
                </a:solidFill>
                <a:latin typeface="+mj-lt"/>
              </a:rPr>
              <a:t>        else block the process on semaphore queue</a:t>
            </a:r>
          </a:p>
          <a:p>
            <a:pPr marL="0" indent="0" algn="just">
              <a:buNone/>
            </a:pPr>
            <a:endParaRPr lang="en-IN" sz="2800" b="1" dirty="0" smtClean="0">
              <a:solidFill>
                <a:srgbClr val="FF0000"/>
              </a:solidFill>
              <a:latin typeface="+mj-lt"/>
            </a:endParaRPr>
          </a:p>
          <a:p>
            <a:pPr marL="0" indent="0" algn="just">
              <a:buNone/>
            </a:pPr>
            <a:r>
              <a:rPr lang="en-IN" sz="2800" b="1" dirty="0">
                <a:solidFill>
                  <a:srgbClr val="FF0000"/>
                </a:solidFill>
                <a:latin typeface="+mj-lt"/>
              </a:rPr>
              <a:t> </a:t>
            </a:r>
            <a:r>
              <a:rPr lang="en-IN" sz="2800" b="1" dirty="0" smtClean="0">
                <a:solidFill>
                  <a:srgbClr val="FF0000"/>
                </a:solidFill>
                <a:latin typeface="+mj-lt"/>
              </a:rPr>
              <a:t>  V(S):if some processes are blocked on semaphore 	 	 	unblock it</a:t>
            </a:r>
          </a:p>
          <a:p>
            <a:pPr marL="0" indent="0" algn="just">
              <a:buNone/>
            </a:pPr>
            <a:r>
              <a:rPr lang="en-IN" sz="2800" b="1" dirty="0">
                <a:solidFill>
                  <a:srgbClr val="FF0000"/>
                </a:solidFill>
                <a:latin typeface="+mj-lt"/>
              </a:rPr>
              <a:t>	 </a:t>
            </a:r>
            <a:r>
              <a:rPr lang="en-IN" sz="2800" b="1" dirty="0" smtClean="0">
                <a:solidFill>
                  <a:srgbClr val="FF0000"/>
                </a:solidFill>
                <a:latin typeface="+mj-lt"/>
              </a:rPr>
              <a:t> else S=S+1</a:t>
            </a:r>
          </a:p>
          <a:p>
            <a:pPr algn="just">
              <a:buFont typeface="Wingdings" panose="05000000000000000000" pitchFamily="2" charset="2"/>
              <a:buChar char="q"/>
            </a:pPr>
            <a:endParaRPr lang="en-IN" sz="2800" dirty="0"/>
          </a:p>
        </p:txBody>
      </p:sp>
    </p:spTree>
    <p:extLst>
      <p:ext uri="{BB962C8B-B14F-4D97-AF65-F5344CB8AC3E}">
        <p14:creationId xmlns:p14="http://schemas.microsoft.com/office/powerpoint/2010/main" val="1338356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Types of  Semaphores</a:t>
            </a:r>
            <a:endParaRPr lang="en-IN" sz="4000" b="1"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smtClean="0"/>
              <a:t>There are two types of semaphore depending upon the value of semaphore:</a:t>
            </a:r>
          </a:p>
          <a:p>
            <a:pPr algn="just">
              <a:buFont typeface="Wingdings" panose="05000000000000000000" pitchFamily="2" charset="2"/>
              <a:buChar char="q"/>
            </a:pPr>
            <a:endParaRPr lang="en-IN" sz="2800" smtClean="0"/>
          </a:p>
          <a:p>
            <a:pPr algn="just">
              <a:buFont typeface="Wingdings" panose="05000000000000000000" pitchFamily="2" charset="2"/>
              <a:buChar char="q"/>
            </a:pPr>
            <a:r>
              <a:rPr lang="en-IN" sz="2800" smtClean="0"/>
              <a:t> Binary semaphore: Initial value of S is 1</a:t>
            </a:r>
          </a:p>
          <a:p>
            <a:pPr algn="just">
              <a:buFont typeface="Wingdings" panose="05000000000000000000" pitchFamily="2" charset="2"/>
              <a:buChar char="q"/>
            </a:pPr>
            <a:r>
              <a:rPr lang="en-IN" sz="2800" smtClean="0"/>
              <a:t> Resource counting semaphore: initial value &gt;1</a:t>
            </a:r>
          </a:p>
          <a:p>
            <a:pPr marL="0" indent="0" algn="just">
              <a:buNone/>
            </a:pPr>
            <a:endParaRPr lang="en-IN" sz="2800" dirty="0"/>
          </a:p>
        </p:txBody>
      </p:sp>
      <p:pic>
        <p:nvPicPr>
          <p:cNvPr id="6" name="Picture 5"/>
          <p:cNvPicPr>
            <a:picLocks noChangeAspect="1"/>
          </p:cNvPicPr>
          <p:nvPr/>
        </p:nvPicPr>
        <p:blipFill>
          <a:blip r:embed="rId3"/>
          <a:stretch>
            <a:fillRect/>
          </a:stretch>
        </p:blipFill>
        <p:spPr>
          <a:xfrm>
            <a:off x="8500526" y="2404866"/>
            <a:ext cx="3691474" cy="4293160"/>
          </a:xfrm>
          <a:prstGeom prst="rect">
            <a:avLst/>
          </a:prstGeom>
        </p:spPr>
      </p:pic>
    </p:spTree>
    <p:extLst>
      <p:ext uri="{BB962C8B-B14F-4D97-AF65-F5344CB8AC3E}">
        <p14:creationId xmlns:p14="http://schemas.microsoft.com/office/powerpoint/2010/main" val="890582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Semaphores: Drawbacks</a:t>
            </a:r>
            <a:endParaRPr lang="en-IN" sz="4000" b="1"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smtClean="0"/>
              <a:t> A process using semaphore has to know which other processes are using semaphore to co-ordinate the semaphore operations to interacting processes</a:t>
            </a:r>
          </a:p>
          <a:p>
            <a:pPr marL="0" indent="0" algn="just">
              <a:buNone/>
            </a:pPr>
            <a:endParaRPr lang="en-IN" sz="2800" dirty="0" smtClean="0"/>
          </a:p>
          <a:p>
            <a:pPr algn="just">
              <a:buFont typeface="Wingdings" panose="05000000000000000000" pitchFamily="2" charset="2"/>
              <a:buChar char="q"/>
            </a:pPr>
            <a:r>
              <a:rPr lang="en-IN" sz="2800" dirty="0"/>
              <a:t> </a:t>
            </a:r>
            <a:r>
              <a:rPr lang="en-IN" sz="2800" dirty="0" smtClean="0"/>
              <a:t>Semaphores must be carefully installed. An omission of P or V operation may result in inconsistencies.</a:t>
            </a:r>
          </a:p>
          <a:p>
            <a:pPr marL="0" indent="0" algn="just">
              <a:buNone/>
            </a:pPr>
            <a:endParaRPr lang="en-IN" sz="2800" dirty="0" smtClean="0"/>
          </a:p>
          <a:p>
            <a:pPr algn="just">
              <a:buFont typeface="Wingdings" panose="05000000000000000000" pitchFamily="2" charset="2"/>
              <a:buChar char="q"/>
            </a:pPr>
            <a:r>
              <a:rPr lang="en-IN" sz="2800" dirty="0"/>
              <a:t> </a:t>
            </a:r>
            <a:r>
              <a:rPr lang="en-IN" sz="2800" dirty="0" smtClean="0"/>
              <a:t>Programmes using semaphore are extremely hard to verify</a:t>
            </a:r>
            <a:endParaRPr lang="en-IN" sz="2800" dirty="0"/>
          </a:p>
        </p:txBody>
      </p:sp>
    </p:spTree>
    <p:extLst>
      <p:ext uri="{BB962C8B-B14F-4D97-AF65-F5344CB8AC3E}">
        <p14:creationId xmlns:p14="http://schemas.microsoft.com/office/powerpoint/2010/main" val="1133394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Other Synchronization Problems</a:t>
            </a:r>
            <a:endParaRPr lang="en-IN" sz="4000" b="1"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IN" sz="2800" dirty="0" smtClean="0"/>
              <a:t> In addition to mutual exclusion there are other situations where process synchronization is necessary.</a:t>
            </a:r>
          </a:p>
          <a:p>
            <a:pPr marL="0" indent="0" algn="just">
              <a:buNone/>
            </a:pPr>
            <a:endParaRPr lang="en-IN" sz="2800" dirty="0" smtClean="0"/>
          </a:p>
          <a:p>
            <a:pPr algn="just">
              <a:buFont typeface="Wingdings" panose="05000000000000000000" pitchFamily="2" charset="2"/>
              <a:buChar char="q"/>
            </a:pPr>
            <a:r>
              <a:rPr lang="en-IN" sz="2800" dirty="0"/>
              <a:t> </a:t>
            </a:r>
            <a:r>
              <a:rPr lang="en-IN" sz="2800" dirty="0" smtClean="0"/>
              <a:t>Some common synchronization problems are:</a:t>
            </a:r>
          </a:p>
          <a:p>
            <a:pPr marL="0" indent="0" algn="just">
              <a:buNone/>
            </a:pPr>
            <a:endParaRPr lang="en-IN" sz="2800" dirty="0" smtClean="0"/>
          </a:p>
          <a:p>
            <a:pPr marL="541338" indent="-90488" algn="just">
              <a:buFont typeface="Wingdings" panose="05000000000000000000" pitchFamily="2" charset="2"/>
              <a:buChar char="q"/>
            </a:pPr>
            <a:r>
              <a:rPr lang="en-IN" sz="2800" dirty="0"/>
              <a:t> </a:t>
            </a:r>
            <a:r>
              <a:rPr lang="en-IN" sz="2800" b="1" dirty="0" smtClean="0"/>
              <a:t>The Dining Philosophers problem</a:t>
            </a:r>
          </a:p>
          <a:p>
            <a:pPr marL="541338" indent="-90488" algn="just">
              <a:buFont typeface="Wingdings" panose="05000000000000000000" pitchFamily="2" charset="2"/>
              <a:buChar char="q"/>
            </a:pPr>
            <a:r>
              <a:rPr lang="en-IN" sz="2800" b="1" dirty="0"/>
              <a:t> </a:t>
            </a:r>
            <a:r>
              <a:rPr lang="en-IN" sz="2800" b="1" dirty="0" smtClean="0"/>
              <a:t>The Producer consumer problem</a:t>
            </a:r>
          </a:p>
          <a:p>
            <a:pPr marL="541338" indent="-90488" algn="just">
              <a:buFont typeface="Wingdings" panose="05000000000000000000" pitchFamily="2" charset="2"/>
              <a:buChar char="q"/>
            </a:pPr>
            <a:r>
              <a:rPr lang="en-IN" sz="2800" b="1" dirty="0"/>
              <a:t> </a:t>
            </a:r>
            <a:r>
              <a:rPr lang="en-IN" sz="2800" b="1" dirty="0" smtClean="0"/>
              <a:t>The Readers-Writers problem</a:t>
            </a:r>
            <a:endParaRPr lang="en-IN" sz="2800" b="1" dirty="0"/>
          </a:p>
        </p:txBody>
      </p:sp>
    </p:spTree>
    <p:extLst>
      <p:ext uri="{BB962C8B-B14F-4D97-AF65-F5344CB8AC3E}">
        <p14:creationId xmlns:p14="http://schemas.microsoft.com/office/powerpoint/2010/main" val="47239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3407"/>
            <a:ext cx="10058400" cy="1450757"/>
          </a:xfrm>
        </p:spPr>
        <p:txBody>
          <a:bodyPr/>
          <a:lstStyle/>
          <a:p>
            <a:r>
              <a:rPr lang="en-IN" dirty="0"/>
              <a:t>			</a:t>
            </a:r>
            <a:r>
              <a:rPr lang="en-IN" b="1" dirty="0" smtClean="0"/>
              <a:t>Process model</a:t>
            </a:r>
            <a:endParaRPr lang="en-IN" b="1" dirty="0"/>
          </a:p>
        </p:txBody>
      </p:sp>
      <p:sp>
        <p:nvSpPr>
          <p:cNvPr id="3" name="Content Placeholder 2"/>
          <p:cNvSpPr>
            <a:spLocks noGrp="1"/>
          </p:cNvSpPr>
          <p:nvPr>
            <p:ph idx="1"/>
          </p:nvPr>
        </p:nvSpPr>
        <p:spPr>
          <a:xfrm>
            <a:off x="914400" y="1862667"/>
            <a:ext cx="10481733" cy="4023360"/>
          </a:xfrm>
        </p:spPr>
        <p:txBody>
          <a:bodyPr>
            <a:noAutofit/>
          </a:bodyPr>
          <a:lstStyle/>
          <a:p>
            <a:pPr>
              <a:buFont typeface="Wingdings" panose="05000000000000000000" pitchFamily="2" charset="2"/>
              <a:buChar char="q"/>
            </a:pPr>
            <a:r>
              <a:rPr lang="en-IN" sz="2800" dirty="0"/>
              <a:t> </a:t>
            </a:r>
            <a:r>
              <a:rPr lang="en-IN" sz="2800" dirty="0" smtClean="0"/>
              <a:t>All </a:t>
            </a:r>
            <a:r>
              <a:rPr lang="en-IN" sz="2800" dirty="0"/>
              <a:t>the runnable software on the computer, sometimes </a:t>
            </a:r>
            <a:r>
              <a:rPr lang="en-IN" sz="2800" dirty="0" smtClean="0"/>
              <a:t>including the </a:t>
            </a:r>
            <a:r>
              <a:rPr lang="en-IN" sz="2800" dirty="0"/>
              <a:t>operating </a:t>
            </a:r>
            <a:r>
              <a:rPr lang="en-IN" sz="2800" dirty="0" smtClean="0"/>
              <a:t> system</a:t>
            </a:r>
            <a:r>
              <a:rPr lang="en-IN" sz="2800" dirty="0"/>
              <a:t>, is organized into a number of sequential </a:t>
            </a:r>
            <a:r>
              <a:rPr lang="en-IN" sz="2800" dirty="0" smtClean="0"/>
              <a:t>processes.</a:t>
            </a:r>
          </a:p>
          <a:p>
            <a:pPr marL="0" indent="0">
              <a:buNone/>
            </a:pPr>
            <a:endParaRPr lang="en-IN" sz="2800" dirty="0" smtClean="0"/>
          </a:p>
          <a:p>
            <a:pPr>
              <a:buFont typeface="Wingdings" panose="05000000000000000000" pitchFamily="2" charset="2"/>
              <a:buChar char="q"/>
            </a:pPr>
            <a:r>
              <a:rPr lang="en-IN" sz="2800" dirty="0"/>
              <a:t> </a:t>
            </a:r>
            <a:r>
              <a:rPr lang="en-IN" sz="2800" dirty="0" smtClean="0"/>
              <a:t> The CPU switches back and forth from process to process, serving each one of them.</a:t>
            </a:r>
          </a:p>
          <a:p>
            <a:pPr>
              <a:buFont typeface="Wingdings" panose="05000000000000000000" pitchFamily="2" charset="2"/>
              <a:buChar char="q"/>
            </a:pPr>
            <a:endParaRPr lang="en-IN" sz="2800" dirty="0" smtClean="0"/>
          </a:p>
          <a:p>
            <a:pPr>
              <a:buFont typeface="Wingdings" panose="05000000000000000000" pitchFamily="2" charset="2"/>
              <a:buChar char="q"/>
            </a:pPr>
            <a:r>
              <a:rPr lang="en-IN" sz="2800" dirty="0"/>
              <a:t> </a:t>
            </a:r>
            <a:r>
              <a:rPr lang="en-IN" sz="2800" dirty="0" smtClean="0"/>
              <a:t>Scheduling algorithms are used to give fixed time intervals of CPU execution  for each process, there by implementing multiprogramming.</a:t>
            </a:r>
            <a:endParaRPr lang="en-IN" sz="2800" dirty="0"/>
          </a:p>
        </p:txBody>
      </p:sp>
    </p:spTree>
    <p:extLst>
      <p:ext uri="{BB962C8B-B14F-4D97-AF65-F5344CB8AC3E}">
        <p14:creationId xmlns:p14="http://schemas.microsoft.com/office/powerpoint/2010/main" val="2656131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The </a:t>
            </a:r>
            <a:r>
              <a:rPr lang="en-IN" sz="4000" b="1" dirty="0"/>
              <a:t>Dining Philosophers problem</a:t>
            </a: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IN" sz="2800" dirty="0" smtClean="0"/>
              <a:t> Classic </a:t>
            </a:r>
            <a:r>
              <a:rPr lang="en-IN" sz="2800" dirty="0"/>
              <a:t>synchronization problem </a:t>
            </a:r>
            <a:r>
              <a:rPr lang="en-IN" sz="2800" dirty="0" smtClean="0"/>
              <a:t>used </a:t>
            </a:r>
            <a:r>
              <a:rPr lang="en-IN" sz="2800" dirty="0"/>
              <a:t>to evaluate situations where  </a:t>
            </a:r>
            <a:r>
              <a:rPr lang="en-IN" sz="2800" dirty="0" smtClean="0"/>
              <a:t>there </a:t>
            </a:r>
            <a:r>
              <a:rPr lang="en-IN" sz="2800" dirty="0"/>
              <a:t>is a need of allocating multiple resources to multiple  </a:t>
            </a:r>
            <a:r>
              <a:rPr lang="en-IN" sz="2800" dirty="0" smtClean="0"/>
              <a:t>processes.</a:t>
            </a:r>
          </a:p>
          <a:p>
            <a:pPr>
              <a:buFont typeface="Wingdings" panose="05000000000000000000" pitchFamily="2" charset="2"/>
              <a:buChar char="q"/>
            </a:pPr>
            <a:r>
              <a:rPr lang="en-IN" sz="2800" dirty="0"/>
              <a:t> There are 5 philosophers sitting around a round table eating  </a:t>
            </a:r>
            <a:r>
              <a:rPr lang="en-IN" sz="2800" dirty="0" smtClean="0"/>
              <a:t>spaghetti</a:t>
            </a:r>
            <a:r>
              <a:rPr lang="en-IN" sz="2800" dirty="0"/>
              <a:t>  </a:t>
            </a:r>
            <a:r>
              <a:rPr lang="en-IN" sz="2800" dirty="0" smtClean="0"/>
              <a:t>	</a:t>
            </a:r>
          </a:p>
          <a:p>
            <a:pPr>
              <a:buFont typeface="Wingdings" panose="05000000000000000000" pitchFamily="2" charset="2"/>
              <a:buChar char="q"/>
            </a:pPr>
            <a:r>
              <a:rPr lang="en-IN" sz="2800" dirty="0"/>
              <a:t> </a:t>
            </a:r>
            <a:r>
              <a:rPr lang="en-IN" sz="2800" dirty="0" smtClean="0"/>
              <a:t>But there are only 5 chopsticks/forks one to the left and one to the right  of </a:t>
            </a:r>
            <a:br>
              <a:rPr lang="en-IN" sz="2800" dirty="0" smtClean="0"/>
            </a:br>
            <a:r>
              <a:rPr lang="en-IN" sz="2800" dirty="0" smtClean="0"/>
              <a:t>     each philosopher</a:t>
            </a:r>
          </a:p>
          <a:p>
            <a:pPr>
              <a:buFont typeface="Wingdings" panose="05000000000000000000" pitchFamily="2" charset="2"/>
              <a:buChar char="q"/>
            </a:pPr>
            <a:r>
              <a:rPr lang="en-IN" sz="2800" dirty="0" smtClean="0"/>
              <a:t> Each philosopher needs both forks to eat the spaghetti.</a:t>
            </a:r>
          </a:p>
          <a:p>
            <a:pPr>
              <a:buFont typeface="Wingdings" panose="05000000000000000000" pitchFamily="2" charset="2"/>
              <a:buChar char="q"/>
            </a:pPr>
            <a:r>
              <a:rPr lang="en-IN" sz="2800" dirty="0"/>
              <a:t> </a:t>
            </a:r>
            <a:r>
              <a:rPr lang="en-IN" sz="2800" dirty="0" smtClean="0"/>
              <a:t> If each philosopher is getting hold of one fork, none of them will be able to </a:t>
            </a:r>
            <a:br>
              <a:rPr lang="en-IN" sz="2800" dirty="0" smtClean="0"/>
            </a:br>
            <a:r>
              <a:rPr lang="en-IN" sz="2800" dirty="0" smtClean="0"/>
              <a:t>    eat the spaghetti</a:t>
            </a:r>
          </a:p>
          <a:p>
            <a:pPr>
              <a:buFont typeface="Wingdings" panose="05000000000000000000" pitchFamily="2" charset="2"/>
              <a:buChar char="q"/>
            </a:pPr>
            <a:r>
              <a:rPr lang="en-IN" sz="2800" dirty="0"/>
              <a:t>  </a:t>
            </a:r>
            <a:r>
              <a:rPr lang="en-IN" sz="2800" dirty="0" smtClean="0"/>
              <a:t>Dining </a:t>
            </a:r>
            <a:r>
              <a:rPr lang="en-IN" sz="2800" dirty="0"/>
              <a:t>philosophers problem is an excellent example to explain the concept of </a:t>
            </a:r>
            <a:r>
              <a:rPr lang="en-IN" sz="2800" dirty="0" smtClean="0"/>
              <a:t/>
            </a:r>
            <a:br>
              <a:rPr lang="en-IN" sz="2800" dirty="0" smtClean="0"/>
            </a:br>
            <a:r>
              <a:rPr lang="en-IN" sz="2800" dirty="0" smtClean="0"/>
              <a:t>     deadlock </a:t>
            </a:r>
            <a:r>
              <a:rPr lang="en-IN" sz="2800" dirty="0"/>
              <a:t>while resource sharing in OS.</a:t>
            </a:r>
          </a:p>
          <a:p>
            <a:endParaRPr lang="en-IN" sz="2800" b="1" dirty="0"/>
          </a:p>
        </p:txBody>
      </p:sp>
    </p:spTree>
    <p:extLst>
      <p:ext uri="{BB962C8B-B14F-4D97-AF65-F5344CB8AC3E}">
        <p14:creationId xmlns:p14="http://schemas.microsoft.com/office/powerpoint/2010/main" val="1710849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Dining Philosophers Problem</a:t>
            </a:r>
            <a:endParaRPr lang="en-IN" dirty="0"/>
          </a:p>
        </p:txBody>
      </p:sp>
      <p:sp>
        <p:nvSpPr>
          <p:cNvPr id="5" name="Content Placeholder 4"/>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3919537" y="1976437"/>
            <a:ext cx="5613930" cy="3746715"/>
          </a:xfrm>
          <a:prstGeom prst="rect">
            <a:avLst/>
          </a:prstGeom>
        </p:spPr>
      </p:pic>
    </p:spTree>
    <p:extLst>
      <p:ext uri="{BB962C8B-B14F-4D97-AF65-F5344CB8AC3E}">
        <p14:creationId xmlns:p14="http://schemas.microsoft.com/office/powerpoint/2010/main" val="4215522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The </a:t>
            </a:r>
            <a:r>
              <a:rPr lang="en-IN" sz="4000" b="1" dirty="0"/>
              <a:t>Dining Philosophers problem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800" dirty="0" smtClean="0"/>
              <a:t> Philosopher alternates between 2 phases: </a:t>
            </a:r>
          </a:p>
          <a:p>
            <a:pPr marL="722312" indent="-457200">
              <a:buFont typeface="Arial" panose="020B0604020202020204" pitchFamily="34" charset="0"/>
              <a:buChar char="•"/>
              <a:tabLst>
                <a:tab pos="541338" algn="l"/>
              </a:tabLst>
            </a:pPr>
            <a:r>
              <a:rPr lang="en-IN" sz="2400" dirty="0" smtClean="0"/>
              <a:t>Thinking:-Philosopher doesn’t hold any fork</a:t>
            </a:r>
            <a:endParaRPr lang="en-IN" dirty="0" smtClean="0"/>
          </a:p>
          <a:p>
            <a:pPr marL="722312" indent="-457200">
              <a:buFont typeface="Arial" panose="020B0604020202020204" pitchFamily="34" charset="0"/>
              <a:buChar char="•"/>
              <a:tabLst>
                <a:tab pos="541338" algn="l"/>
              </a:tabLst>
            </a:pPr>
            <a:r>
              <a:rPr lang="en-IN" sz="2400" dirty="0" smtClean="0"/>
              <a:t>Eating:-Philosopher holds 2 forks and eats.</a:t>
            </a:r>
            <a:endParaRPr lang="en-IN" sz="2800" dirty="0" smtClean="0"/>
          </a:p>
          <a:p>
            <a:pPr marL="722312" indent="-457200">
              <a:buFont typeface="Wingdings" panose="05000000000000000000" pitchFamily="2" charset="2"/>
              <a:buChar char="q"/>
              <a:tabLst>
                <a:tab pos="541338" algn="l"/>
              </a:tabLst>
            </a:pPr>
            <a:r>
              <a:rPr lang="en-IN" sz="2800" dirty="0" smtClean="0"/>
              <a:t>After being in thinking state for some time, the philosopher  picks up forks on both sides and starts eating.</a:t>
            </a:r>
          </a:p>
          <a:p>
            <a:pPr marL="722312" indent="-457200">
              <a:buFont typeface="Wingdings" panose="05000000000000000000" pitchFamily="2" charset="2"/>
              <a:buChar char="q"/>
              <a:tabLst>
                <a:tab pos="541338" algn="l"/>
              </a:tabLst>
            </a:pPr>
            <a:r>
              <a:rPr lang="en-IN" sz="2800" dirty="0" smtClean="0"/>
              <a:t>Philosopher can eat only if he has 2 forks.</a:t>
            </a:r>
          </a:p>
          <a:p>
            <a:pPr marL="722312" indent="-457200">
              <a:buFont typeface="Wingdings" panose="05000000000000000000" pitchFamily="2" charset="2"/>
              <a:buChar char="q"/>
              <a:tabLst>
                <a:tab pos="541338" algn="l"/>
              </a:tabLst>
            </a:pPr>
            <a:r>
              <a:rPr lang="en-IN" sz="2800" dirty="0" smtClean="0"/>
              <a:t>Once philosopher starts eating, he doesn’t leave the  fork until the eating phase is over     </a:t>
            </a:r>
            <a:endParaRPr lang="en-IN" sz="2800" dirty="0"/>
          </a:p>
        </p:txBody>
      </p:sp>
    </p:spTree>
    <p:extLst>
      <p:ext uri="{BB962C8B-B14F-4D97-AF65-F5344CB8AC3E}">
        <p14:creationId xmlns:p14="http://schemas.microsoft.com/office/powerpoint/2010/main" val="1793042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The </a:t>
            </a:r>
            <a:r>
              <a:rPr lang="en-IN" sz="4000" b="1" dirty="0"/>
              <a:t>Dining Philosophers problem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800" dirty="0" smtClean="0"/>
              <a:t>When eating phase is over, philosopher puts back the forks and enters thinking phase.</a:t>
            </a:r>
          </a:p>
          <a:p>
            <a:pPr>
              <a:buFont typeface="Wingdings" panose="05000000000000000000" pitchFamily="2" charset="2"/>
              <a:buChar char="q"/>
            </a:pPr>
            <a:r>
              <a:rPr lang="en-IN" sz="2800" dirty="0"/>
              <a:t> </a:t>
            </a:r>
            <a:r>
              <a:rPr lang="en-IN" sz="2800" dirty="0" smtClean="0"/>
              <a:t>Here no two neighbours can eat simultaneously.</a:t>
            </a:r>
          </a:p>
          <a:p>
            <a:pPr>
              <a:buFont typeface="Wingdings" panose="05000000000000000000" pitchFamily="2" charset="2"/>
              <a:buChar char="q"/>
            </a:pPr>
            <a:r>
              <a:rPr lang="en-IN" sz="2800" dirty="0" smtClean="0"/>
              <a:t> The act of picking a fork by philosopher must be critical section .</a:t>
            </a:r>
          </a:p>
          <a:p>
            <a:pPr>
              <a:buFont typeface="Wingdings" panose="05000000000000000000" pitchFamily="2" charset="2"/>
              <a:buChar char="q"/>
            </a:pPr>
            <a:r>
              <a:rPr lang="en-IN" sz="2800" dirty="0"/>
              <a:t> </a:t>
            </a:r>
            <a:r>
              <a:rPr lang="en-IN" sz="2800" dirty="0" smtClean="0"/>
              <a:t>Need to devise a solution so that no philosopher starves.(need to </a:t>
            </a:r>
            <a:br>
              <a:rPr lang="en-IN" sz="2800" dirty="0" smtClean="0"/>
            </a:br>
            <a:r>
              <a:rPr lang="en-IN" sz="2800" dirty="0" smtClean="0"/>
              <a:t>   prevent deadlock)</a:t>
            </a:r>
          </a:p>
          <a:p>
            <a:pPr>
              <a:buFont typeface="Wingdings" panose="05000000000000000000" pitchFamily="2" charset="2"/>
              <a:buChar char="q"/>
            </a:pPr>
            <a:endParaRPr lang="en-IN" sz="2800" dirty="0"/>
          </a:p>
        </p:txBody>
      </p:sp>
    </p:spTree>
    <p:extLst>
      <p:ext uri="{BB962C8B-B14F-4D97-AF65-F5344CB8AC3E}">
        <p14:creationId xmlns:p14="http://schemas.microsoft.com/office/powerpoint/2010/main" val="17994774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Producer Consumer Problem</a:t>
            </a:r>
            <a:endParaRPr lang="en-IN" sz="4000" b="1"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IN" sz="2800" dirty="0"/>
              <a:t> </a:t>
            </a:r>
            <a:r>
              <a:rPr lang="en-IN" sz="2800" dirty="0" smtClean="0"/>
              <a:t>This is another important Multi process synchronization problem.</a:t>
            </a:r>
          </a:p>
          <a:p>
            <a:pPr algn="just">
              <a:buFont typeface="Wingdings" panose="05000000000000000000" pitchFamily="2" charset="2"/>
              <a:buChar char="q"/>
            </a:pPr>
            <a:r>
              <a:rPr lang="en-IN" sz="2800" dirty="0"/>
              <a:t> </a:t>
            </a:r>
            <a:r>
              <a:rPr lang="en-IN" sz="2800" dirty="0" smtClean="0"/>
              <a:t>It is a common paradigm for concurrent processes.</a:t>
            </a:r>
          </a:p>
          <a:p>
            <a:pPr algn="just">
              <a:buFont typeface="Wingdings" panose="05000000000000000000" pitchFamily="2" charset="2"/>
              <a:buChar char="q"/>
            </a:pPr>
            <a:r>
              <a:rPr lang="en-IN" sz="2800" dirty="0"/>
              <a:t> </a:t>
            </a:r>
            <a:r>
              <a:rPr lang="en-IN" sz="2800" dirty="0" smtClean="0"/>
              <a:t>A producer process produces information which is consumed by </a:t>
            </a:r>
            <a:br>
              <a:rPr lang="en-IN" sz="2800" dirty="0" smtClean="0"/>
            </a:br>
            <a:r>
              <a:rPr lang="en-IN" sz="2800" dirty="0" smtClean="0"/>
              <a:t>   consumer process.</a:t>
            </a:r>
          </a:p>
          <a:p>
            <a:pPr algn="just">
              <a:buFont typeface="Wingdings" panose="05000000000000000000" pitchFamily="2" charset="2"/>
              <a:buChar char="q"/>
            </a:pPr>
            <a:r>
              <a:rPr lang="en-IN" sz="2800" dirty="0"/>
              <a:t> </a:t>
            </a:r>
            <a:r>
              <a:rPr lang="en-IN" sz="2800" dirty="0" err="1" smtClean="0"/>
              <a:t>Eg</a:t>
            </a:r>
            <a:r>
              <a:rPr lang="en-IN" sz="2800" dirty="0" smtClean="0"/>
              <a:t>: In client server architecture, server can be considered as    </a:t>
            </a:r>
            <a:br>
              <a:rPr lang="en-IN" sz="2800" dirty="0" smtClean="0"/>
            </a:br>
            <a:r>
              <a:rPr lang="en-IN" sz="2800" dirty="0" smtClean="0"/>
              <a:t>    producer and client as consumer.</a:t>
            </a:r>
          </a:p>
          <a:p>
            <a:pPr algn="just">
              <a:buFont typeface="Wingdings" panose="05000000000000000000" pitchFamily="2" charset="2"/>
              <a:buChar char="q"/>
            </a:pPr>
            <a:r>
              <a:rPr lang="en-IN" sz="2800" dirty="0"/>
              <a:t> </a:t>
            </a:r>
            <a:r>
              <a:rPr lang="en-IN" sz="2800" dirty="0" smtClean="0"/>
              <a:t>To  implement the same, producer and consumer share a buffer in </a:t>
            </a:r>
            <a:br>
              <a:rPr lang="en-IN" sz="2800" dirty="0" smtClean="0"/>
            </a:br>
            <a:r>
              <a:rPr lang="en-IN" sz="2800" dirty="0" smtClean="0"/>
              <a:t>   which producer adds information which will be emptied by the </a:t>
            </a:r>
            <a:br>
              <a:rPr lang="en-IN" sz="2800" dirty="0" smtClean="0"/>
            </a:br>
            <a:r>
              <a:rPr lang="en-IN" sz="2800" dirty="0" smtClean="0"/>
              <a:t>   consumer.</a:t>
            </a:r>
          </a:p>
          <a:p>
            <a:pPr algn="just">
              <a:buFont typeface="Wingdings" panose="05000000000000000000" pitchFamily="2" charset="2"/>
              <a:buChar char="q"/>
            </a:pPr>
            <a:endParaRPr lang="en-IN" sz="2800" dirty="0" smtClean="0"/>
          </a:p>
          <a:p>
            <a:pPr marL="0" indent="0" algn="just">
              <a:buNone/>
            </a:pPr>
            <a:endParaRPr lang="en-IN" sz="2800" dirty="0"/>
          </a:p>
        </p:txBody>
      </p:sp>
    </p:spTree>
    <p:extLst>
      <p:ext uri="{BB962C8B-B14F-4D97-AF65-F5344CB8AC3E}">
        <p14:creationId xmlns:p14="http://schemas.microsoft.com/office/powerpoint/2010/main" val="38125738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What is the  Problem?</a:t>
            </a:r>
            <a:endParaRPr lang="en-IN" sz="4000" b="1" dirty="0"/>
          </a:p>
        </p:txBody>
      </p:sp>
      <p:sp>
        <p:nvSpPr>
          <p:cNvPr id="3" name="Content Placeholder 2"/>
          <p:cNvSpPr>
            <a:spLocks noGrp="1"/>
          </p:cNvSpPr>
          <p:nvPr>
            <p:ph idx="1"/>
          </p:nvPr>
        </p:nvSpPr>
        <p:spPr>
          <a:xfrm>
            <a:off x="1351280" y="1964267"/>
            <a:ext cx="10058400" cy="4023360"/>
          </a:xfrm>
        </p:spPr>
        <p:txBody>
          <a:bodyPr>
            <a:normAutofit fontScale="92500"/>
          </a:bodyPr>
          <a:lstStyle/>
          <a:p>
            <a:pPr algn="just">
              <a:buFont typeface="Wingdings" panose="05000000000000000000" pitchFamily="2" charset="2"/>
              <a:buChar char="q"/>
            </a:pPr>
            <a:r>
              <a:rPr lang="en-IN" sz="2800" dirty="0" smtClean="0"/>
              <a:t> A fixed size buffer is used which should satisfy the following constraints</a:t>
            </a:r>
          </a:p>
          <a:p>
            <a:pPr marL="514350" indent="-328613" algn="just">
              <a:buFont typeface="+mj-lt"/>
              <a:buAutoNum type="arabicPeriod"/>
            </a:pPr>
            <a:r>
              <a:rPr lang="en-IN" sz="2800" dirty="0" smtClean="0"/>
              <a:t> </a:t>
            </a:r>
            <a:r>
              <a:rPr lang="en-IN" sz="2400" dirty="0" smtClean="0"/>
              <a:t>No consumer process should remove </a:t>
            </a:r>
            <a:r>
              <a:rPr lang="en-IN" sz="2400" dirty="0"/>
              <a:t> </a:t>
            </a:r>
            <a:r>
              <a:rPr lang="en-IN" sz="2400" dirty="0" smtClean="0"/>
              <a:t>data from buffer when it is empty</a:t>
            </a:r>
          </a:p>
          <a:p>
            <a:pPr marL="514350" indent="-328613" algn="just">
              <a:buFont typeface="+mj-lt"/>
              <a:buAutoNum type="arabicPeriod"/>
            </a:pPr>
            <a:r>
              <a:rPr lang="en-IN" sz="2400" dirty="0" smtClean="0"/>
              <a:t>No producer process can deposit  data , when buffer is full.</a:t>
            </a:r>
            <a:endParaRPr lang="en-IN" sz="2800" dirty="0" smtClean="0"/>
          </a:p>
          <a:p>
            <a:pPr marL="642937" indent="-457200" algn="just">
              <a:buFont typeface="Wingdings" panose="05000000000000000000" pitchFamily="2" charset="2"/>
              <a:buChar char="q"/>
            </a:pPr>
            <a:r>
              <a:rPr lang="en-IN" sz="2800" dirty="0" smtClean="0"/>
              <a:t> Integrity problem  arises if the multiple consumers(or producers) try to remove data(or add data)  in buffer simultaneously.</a:t>
            </a:r>
          </a:p>
          <a:p>
            <a:pPr marL="642937" indent="-457200" algn="just">
              <a:buFont typeface="Wingdings" panose="05000000000000000000" pitchFamily="2" charset="2"/>
              <a:buChar char="q"/>
            </a:pPr>
            <a:r>
              <a:rPr lang="en-IN" sz="2800" dirty="0" smtClean="0"/>
              <a:t> So one process at a time should be able to access the buffer(mutual exclusion).</a:t>
            </a:r>
          </a:p>
          <a:p>
            <a:pPr marL="642937" indent="-457200" algn="just">
              <a:buFont typeface="Wingdings" panose="05000000000000000000" pitchFamily="2" charset="2"/>
              <a:buChar char="q"/>
            </a:pPr>
            <a:r>
              <a:rPr lang="en-IN" sz="2800" dirty="0" smtClean="0"/>
              <a:t>These problems can be solved by using semaphores</a:t>
            </a:r>
          </a:p>
          <a:p>
            <a:pPr marL="514350" indent="-514350" algn="just">
              <a:buFont typeface="+mj-lt"/>
              <a:buAutoNum type="arabicPeriod"/>
            </a:pPr>
            <a:endParaRPr lang="en-IN" sz="2800" dirty="0" smtClean="0"/>
          </a:p>
        </p:txBody>
      </p:sp>
    </p:spTree>
    <p:extLst>
      <p:ext uri="{BB962C8B-B14F-4D97-AF65-F5344CB8AC3E}">
        <p14:creationId xmlns:p14="http://schemas.microsoft.com/office/powerpoint/2010/main" val="345747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The Readers-Writers Problem</a:t>
            </a:r>
            <a:endParaRPr lang="en-IN" sz="4000" b="1" dirty="0"/>
          </a:p>
        </p:txBody>
      </p:sp>
      <p:sp>
        <p:nvSpPr>
          <p:cNvPr id="3" name="Content Placeholder 2"/>
          <p:cNvSpPr>
            <a:spLocks noGrp="1"/>
          </p:cNvSpPr>
          <p:nvPr>
            <p:ph idx="1"/>
          </p:nvPr>
        </p:nvSpPr>
        <p:spPr>
          <a:xfrm>
            <a:off x="541867" y="1964267"/>
            <a:ext cx="10867813" cy="4023360"/>
          </a:xfrm>
        </p:spPr>
        <p:txBody>
          <a:bodyPr>
            <a:normAutofit fontScale="85000" lnSpcReduction="20000"/>
          </a:bodyPr>
          <a:lstStyle/>
          <a:p>
            <a:pPr algn="just">
              <a:buFont typeface="Wingdings" panose="05000000000000000000" pitchFamily="2" charset="2"/>
              <a:buChar char="q"/>
            </a:pPr>
            <a:r>
              <a:rPr lang="en-IN" sz="2800" dirty="0" smtClean="0"/>
              <a:t> Here shared resource is a file that is accessed by both the reader and writer </a:t>
            </a:r>
            <a:br>
              <a:rPr lang="en-IN" sz="2800" dirty="0" smtClean="0"/>
            </a:br>
            <a:r>
              <a:rPr lang="en-IN" sz="2800" dirty="0" smtClean="0"/>
              <a:t>    processes.</a:t>
            </a:r>
          </a:p>
          <a:p>
            <a:pPr algn="just">
              <a:buFont typeface="Wingdings" panose="05000000000000000000" pitchFamily="2" charset="2"/>
              <a:buChar char="q"/>
            </a:pPr>
            <a:r>
              <a:rPr lang="en-IN" sz="2800" dirty="0"/>
              <a:t> </a:t>
            </a:r>
            <a:r>
              <a:rPr lang="en-IN" sz="2800" dirty="0" smtClean="0"/>
              <a:t>Reader process simply read the information in file without changing its </a:t>
            </a:r>
            <a:br>
              <a:rPr lang="en-IN" sz="2800" dirty="0" smtClean="0"/>
            </a:br>
            <a:r>
              <a:rPr lang="en-IN" sz="2800" dirty="0" smtClean="0"/>
              <a:t>    contents.</a:t>
            </a:r>
          </a:p>
          <a:p>
            <a:pPr algn="just">
              <a:buFont typeface="Wingdings" panose="05000000000000000000" pitchFamily="2" charset="2"/>
              <a:buChar char="q"/>
            </a:pPr>
            <a:r>
              <a:rPr lang="en-IN" sz="2800" dirty="0"/>
              <a:t> </a:t>
            </a:r>
            <a:r>
              <a:rPr lang="en-IN" sz="2800" dirty="0" smtClean="0"/>
              <a:t>Writer process may change the information in the file</a:t>
            </a:r>
          </a:p>
          <a:p>
            <a:pPr algn="just">
              <a:buFont typeface="Wingdings" panose="05000000000000000000" pitchFamily="2" charset="2"/>
              <a:buChar char="q"/>
            </a:pPr>
            <a:r>
              <a:rPr lang="en-IN" sz="2800" dirty="0"/>
              <a:t> </a:t>
            </a:r>
            <a:r>
              <a:rPr lang="en-IN" sz="2800" b="1" dirty="0" smtClean="0"/>
              <a:t>Constraints are:</a:t>
            </a:r>
          </a:p>
          <a:p>
            <a:pPr marL="439738" indent="-90488" algn="just">
              <a:buFont typeface="Arial" panose="020B0604020202020204" pitchFamily="34" charset="0"/>
              <a:buChar char="•"/>
            </a:pPr>
            <a:r>
              <a:rPr lang="en-IN" sz="2800" dirty="0"/>
              <a:t> </a:t>
            </a:r>
            <a:r>
              <a:rPr lang="en-IN" sz="2800" dirty="0" smtClean="0"/>
              <a:t>Any no: of readers can access the file concurrently, (R-R)-possible</a:t>
            </a:r>
          </a:p>
          <a:p>
            <a:pPr marL="439738" indent="-90488" algn="just">
              <a:buFont typeface="Arial" panose="020B0604020202020204" pitchFamily="34" charset="0"/>
              <a:buChar char="•"/>
            </a:pPr>
            <a:r>
              <a:rPr lang="en-IN" sz="2800" dirty="0"/>
              <a:t> </a:t>
            </a:r>
            <a:r>
              <a:rPr lang="en-IN" sz="2800" dirty="0" smtClean="0"/>
              <a:t> When a reader process reads the file no writer can access the file.(R-W) not </a:t>
            </a:r>
            <a:br>
              <a:rPr lang="en-IN" sz="2800" dirty="0" smtClean="0"/>
            </a:br>
            <a:r>
              <a:rPr lang="en-IN" sz="2800" dirty="0" smtClean="0"/>
              <a:t>   allowed</a:t>
            </a:r>
          </a:p>
          <a:p>
            <a:pPr marL="439738" indent="-90488" algn="just">
              <a:buFont typeface="Arial" panose="020B0604020202020204" pitchFamily="34" charset="0"/>
              <a:buChar char="•"/>
            </a:pPr>
            <a:r>
              <a:rPr lang="en-IN" sz="2800" dirty="0"/>
              <a:t> </a:t>
            </a:r>
            <a:r>
              <a:rPr lang="en-IN" sz="2800" dirty="0" smtClean="0"/>
              <a:t>When writer process is accessing the file no other read or write Process can </a:t>
            </a:r>
            <a:br>
              <a:rPr lang="en-IN" sz="2800" dirty="0" smtClean="0"/>
            </a:br>
            <a:r>
              <a:rPr lang="en-IN" sz="2800" dirty="0" smtClean="0"/>
              <a:t>  access the file. (W-R) and (W-W) not possible</a:t>
            </a:r>
          </a:p>
        </p:txBody>
      </p:sp>
    </p:spTree>
    <p:extLst>
      <p:ext uri="{BB962C8B-B14F-4D97-AF65-F5344CB8AC3E}">
        <p14:creationId xmlns:p14="http://schemas.microsoft.com/office/powerpoint/2010/main" val="16193170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Versions of Readers Writers Problem</a:t>
            </a:r>
            <a:endParaRPr lang="en-IN" sz="4000" b="1" dirty="0"/>
          </a:p>
        </p:txBody>
      </p:sp>
      <p:sp>
        <p:nvSpPr>
          <p:cNvPr id="3" name="Content Placeholder 2"/>
          <p:cNvSpPr>
            <a:spLocks noGrp="1"/>
          </p:cNvSpPr>
          <p:nvPr>
            <p:ph idx="1"/>
          </p:nvPr>
        </p:nvSpPr>
        <p:spPr>
          <a:xfrm>
            <a:off x="1351280" y="1964267"/>
            <a:ext cx="10058400" cy="4023360"/>
          </a:xfrm>
        </p:spPr>
        <p:txBody>
          <a:bodyPr>
            <a:normAutofit fontScale="92500" lnSpcReduction="10000"/>
          </a:bodyPr>
          <a:lstStyle/>
          <a:p>
            <a:pPr algn="just">
              <a:buFont typeface="Wingdings" panose="05000000000000000000" pitchFamily="2" charset="2"/>
              <a:buChar char="q"/>
            </a:pPr>
            <a:r>
              <a:rPr lang="en-IN" sz="2800" dirty="0" smtClean="0"/>
              <a:t> Several versions of the problem exists depending upon whether </a:t>
            </a:r>
            <a:br>
              <a:rPr lang="en-IN" sz="2800" dirty="0" smtClean="0"/>
            </a:br>
            <a:r>
              <a:rPr lang="en-IN" sz="2800" dirty="0" smtClean="0"/>
              <a:t>    readers or writers are given priority</a:t>
            </a:r>
          </a:p>
          <a:p>
            <a:pPr marL="0" indent="0" algn="just">
              <a:buNone/>
            </a:pPr>
            <a:r>
              <a:rPr lang="en-IN" sz="2800" b="1" dirty="0" smtClean="0"/>
              <a:t>Readers Priority</a:t>
            </a:r>
          </a:p>
          <a:p>
            <a:pPr algn="just">
              <a:buFont typeface="Arial" panose="020B0604020202020204" pitchFamily="34" charset="0"/>
              <a:buChar char="•"/>
            </a:pPr>
            <a:r>
              <a:rPr lang="en-IN" sz="2800" b="1" dirty="0"/>
              <a:t> </a:t>
            </a:r>
            <a:r>
              <a:rPr lang="en-IN" sz="2400" dirty="0" smtClean="0"/>
              <a:t>Arriving readers receive priority over Ping writers.</a:t>
            </a:r>
          </a:p>
          <a:p>
            <a:pPr algn="just">
              <a:buFont typeface="Arial" panose="020B0604020202020204" pitchFamily="34" charset="0"/>
              <a:buChar char="•"/>
            </a:pPr>
            <a:r>
              <a:rPr lang="en-IN" sz="2400" b="1" dirty="0"/>
              <a:t> </a:t>
            </a:r>
            <a:r>
              <a:rPr lang="en-IN" sz="2400" dirty="0" smtClean="0"/>
              <a:t>A Ping/arriving writer gains access if there are no readers in the system.</a:t>
            </a:r>
            <a:endParaRPr lang="en-IN" sz="2800" dirty="0" smtClean="0"/>
          </a:p>
          <a:p>
            <a:pPr marL="0" indent="0" algn="just">
              <a:buNone/>
            </a:pPr>
            <a:r>
              <a:rPr lang="en-IN" sz="2800" b="1" dirty="0" smtClean="0"/>
              <a:t>Writers Priority</a:t>
            </a:r>
          </a:p>
          <a:p>
            <a:pPr algn="just">
              <a:buFont typeface="Arial" panose="020B0604020202020204" pitchFamily="34" charset="0"/>
              <a:buChar char="•"/>
            </a:pPr>
            <a:r>
              <a:rPr lang="en-IN" sz="2800" b="1" dirty="0"/>
              <a:t> </a:t>
            </a:r>
            <a:r>
              <a:rPr lang="en-IN" sz="2600" dirty="0" smtClean="0"/>
              <a:t>Arriving writer receives priority over Ping reader  </a:t>
            </a:r>
          </a:p>
          <a:p>
            <a:pPr algn="just">
              <a:buFont typeface="Arial" panose="020B0604020202020204" pitchFamily="34" charset="0"/>
              <a:buChar char="•"/>
            </a:pPr>
            <a:r>
              <a:rPr lang="en-IN" sz="2600" dirty="0"/>
              <a:t> A </a:t>
            </a:r>
            <a:r>
              <a:rPr lang="en-IN" sz="2600" dirty="0" smtClean="0"/>
              <a:t>Ping/arriving reader gains </a:t>
            </a:r>
            <a:r>
              <a:rPr lang="en-IN" sz="2600" dirty="0"/>
              <a:t>access if there are no </a:t>
            </a:r>
            <a:r>
              <a:rPr lang="en-IN" sz="2600" dirty="0" smtClean="0"/>
              <a:t>writers in </a:t>
            </a:r>
            <a:r>
              <a:rPr lang="en-IN" sz="2600" dirty="0"/>
              <a:t>the </a:t>
            </a:r>
            <a:r>
              <a:rPr lang="en-IN" sz="2600" dirty="0" smtClean="0"/>
              <a:t/>
            </a:r>
            <a:br>
              <a:rPr lang="en-IN" sz="2600" dirty="0" smtClean="0"/>
            </a:br>
            <a:r>
              <a:rPr lang="en-IN" sz="2600" dirty="0" smtClean="0"/>
              <a:t>   system</a:t>
            </a:r>
            <a:r>
              <a:rPr lang="en-IN" sz="2600" dirty="0"/>
              <a:t>.</a:t>
            </a:r>
            <a:endParaRPr lang="en-IN" sz="2800" dirty="0" smtClean="0"/>
          </a:p>
        </p:txBody>
      </p:sp>
    </p:spTree>
    <p:extLst>
      <p:ext uri="{BB962C8B-B14F-4D97-AF65-F5344CB8AC3E}">
        <p14:creationId xmlns:p14="http://schemas.microsoft.com/office/powerpoint/2010/main" val="641378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 </a:t>
            </a:r>
            <a:r>
              <a:rPr lang="en-IN" sz="4000" b="1" dirty="0" smtClean="0"/>
              <a:t>  Solution to R-W problem using Semaphore</a:t>
            </a:r>
            <a:endParaRPr lang="en-IN" sz="4000" b="1" dirty="0"/>
          </a:p>
        </p:txBody>
      </p:sp>
      <p:sp>
        <p:nvSpPr>
          <p:cNvPr id="3" name="Content Placeholder 2"/>
          <p:cNvSpPr>
            <a:spLocks noGrp="1"/>
          </p:cNvSpPr>
          <p:nvPr>
            <p:ph idx="1"/>
          </p:nvPr>
        </p:nvSpPr>
        <p:spPr>
          <a:xfrm>
            <a:off x="1351279" y="1964267"/>
            <a:ext cx="10468187" cy="4023360"/>
          </a:xfrm>
        </p:spPr>
        <p:txBody>
          <a:bodyPr>
            <a:normAutofit lnSpcReduction="10000"/>
          </a:bodyPr>
          <a:lstStyle/>
          <a:p>
            <a:pPr algn="just">
              <a:buFont typeface="Wingdings" panose="05000000000000000000" pitchFamily="2" charset="2"/>
              <a:buChar char="q"/>
            </a:pPr>
            <a:r>
              <a:rPr lang="en-IN" sz="2800" dirty="0" smtClean="0"/>
              <a:t> Readers share 2 semaphores </a:t>
            </a:r>
            <a:r>
              <a:rPr lang="en-IN" sz="2800" b="1" dirty="0" smtClean="0"/>
              <a:t>read</a:t>
            </a:r>
            <a:r>
              <a:rPr lang="en-IN" sz="2800" dirty="0" smtClean="0"/>
              <a:t> and </a:t>
            </a:r>
            <a:r>
              <a:rPr lang="en-IN" sz="2800" b="1" dirty="0" smtClean="0"/>
              <a:t>write </a:t>
            </a:r>
            <a:r>
              <a:rPr lang="en-IN" sz="2800" dirty="0" smtClean="0"/>
              <a:t>both with</a:t>
            </a:r>
            <a:r>
              <a:rPr lang="en-IN" sz="2800" b="1" dirty="0" smtClean="0"/>
              <a:t> </a:t>
            </a:r>
            <a:r>
              <a:rPr lang="en-IN" sz="2800" dirty="0" smtClean="0"/>
              <a:t>initial value 1.</a:t>
            </a:r>
          </a:p>
          <a:p>
            <a:pPr algn="just">
              <a:buFont typeface="Wingdings" panose="05000000000000000000" pitchFamily="2" charset="2"/>
              <a:buChar char="q"/>
            </a:pPr>
            <a:r>
              <a:rPr lang="en-IN" sz="2800" b="1" dirty="0"/>
              <a:t> </a:t>
            </a:r>
            <a:r>
              <a:rPr lang="en-IN" sz="2800" dirty="0" smtClean="0"/>
              <a:t>Integer variable </a:t>
            </a:r>
            <a:r>
              <a:rPr lang="en-IN" sz="2800" b="1" dirty="0" smtClean="0"/>
              <a:t>count</a:t>
            </a:r>
            <a:r>
              <a:rPr lang="en-IN" sz="2800" dirty="0" smtClean="0"/>
              <a:t> initialized to 0,shared by reader processes.</a:t>
            </a:r>
          </a:p>
          <a:p>
            <a:pPr algn="just">
              <a:buFont typeface="Wingdings" panose="05000000000000000000" pitchFamily="2" charset="2"/>
              <a:buChar char="q"/>
            </a:pPr>
            <a:r>
              <a:rPr lang="en-IN" sz="2800" b="1" dirty="0"/>
              <a:t> </a:t>
            </a:r>
            <a:r>
              <a:rPr lang="en-IN" sz="2800" dirty="0" smtClean="0"/>
              <a:t>Writer process shares semaphore </a:t>
            </a:r>
            <a:r>
              <a:rPr lang="en-IN" sz="2800" b="1" dirty="0" smtClean="0"/>
              <a:t>write.</a:t>
            </a:r>
          </a:p>
          <a:p>
            <a:pPr marL="0" indent="0" algn="just">
              <a:buNone/>
            </a:pPr>
            <a:r>
              <a:rPr lang="en-IN" sz="2800" b="1" dirty="0" smtClean="0"/>
              <a:t>Count </a:t>
            </a:r>
            <a:r>
              <a:rPr lang="en-IN" sz="2800" dirty="0" smtClean="0"/>
              <a:t>is used to count no: of readers reading the file</a:t>
            </a:r>
          </a:p>
          <a:p>
            <a:pPr marL="0" indent="0" algn="just">
              <a:buNone/>
            </a:pPr>
            <a:r>
              <a:rPr lang="en-IN" sz="2800" b="1" dirty="0" smtClean="0"/>
              <a:t>Read </a:t>
            </a:r>
            <a:r>
              <a:rPr lang="en-IN" sz="2800" dirty="0" smtClean="0"/>
              <a:t>semaphore provides mutual exclusion to readers when count is updated.</a:t>
            </a:r>
          </a:p>
          <a:p>
            <a:pPr marL="0" indent="0" algn="just">
              <a:buNone/>
            </a:pPr>
            <a:r>
              <a:rPr lang="en-IN" sz="2800" b="1" dirty="0" smtClean="0"/>
              <a:t>Write </a:t>
            </a:r>
            <a:r>
              <a:rPr lang="en-IN" sz="2800" dirty="0" smtClean="0"/>
              <a:t>semaphore provides mutual exclusion to writers. Accessed by all writers and the first and last reader that enters or exits critical section</a:t>
            </a:r>
            <a:endParaRPr lang="en-IN" sz="2800" b="1" dirty="0" smtClean="0"/>
          </a:p>
        </p:txBody>
      </p:sp>
    </p:spTree>
    <p:extLst>
      <p:ext uri="{BB962C8B-B14F-4D97-AF65-F5344CB8AC3E}">
        <p14:creationId xmlns:p14="http://schemas.microsoft.com/office/powerpoint/2010/main" val="19450266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b="1" dirty="0" smtClean="0"/>
              <a:t>Solution using Semaphore</a:t>
            </a:r>
            <a:endParaRPr lang="en-IN" b="1" dirty="0"/>
          </a:p>
        </p:txBody>
      </p:sp>
      <p:sp>
        <p:nvSpPr>
          <p:cNvPr id="3" name="Content Placeholder 2"/>
          <p:cNvSpPr>
            <a:spLocks noGrp="1"/>
          </p:cNvSpPr>
          <p:nvPr>
            <p:ph sz="half" idx="1"/>
          </p:nvPr>
        </p:nvSpPr>
        <p:spPr>
          <a:xfrm>
            <a:off x="1097279" y="1845733"/>
            <a:ext cx="4937760" cy="4179509"/>
          </a:xfrm>
          <a:ln w="15875">
            <a:solidFill>
              <a:schemeClr val="tx1"/>
            </a:solidFill>
          </a:ln>
        </p:spPr>
        <p:txBody>
          <a:bodyPr>
            <a:normAutofit fontScale="92500" lnSpcReduction="20000"/>
          </a:bodyPr>
          <a:lstStyle/>
          <a:p>
            <a:pPr marL="0">
              <a:lnSpc>
                <a:spcPct val="100000"/>
              </a:lnSpc>
              <a:spcBef>
                <a:spcPts val="0"/>
              </a:spcBef>
            </a:pPr>
            <a:r>
              <a:rPr lang="en-IN" dirty="0" smtClean="0"/>
              <a:t>/* Reader Process*/</a:t>
            </a:r>
          </a:p>
          <a:p>
            <a:pPr marL="0">
              <a:lnSpc>
                <a:spcPct val="100000"/>
              </a:lnSpc>
              <a:spcBef>
                <a:spcPts val="0"/>
              </a:spcBef>
            </a:pPr>
            <a:r>
              <a:rPr lang="en-IN" dirty="0" smtClean="0"/>
              <a:t>P(read);</a:t>
            </a:r>
          </a:p>
          <a:p>
            <a:pPr marL="0">
              <a:lnSpc>
                <a:spcPct val="100000"/>
              </a:lnSpc>
              <a:spcBef>
                <a:spcPts val="0"/>
              </a:spcBef>
            </a:pPr>
            <a:r>
              <a:rPr lang="en-IN" dirty="0" smtClean="0"/>
              <a:t>Count++;</a:t>
            </a:r>
          </a:p>
          <a:p>
            <a:pPr marL="0">
              <a:lnSpc>
                <a:spcPct val="100000"/>
              </a:lnSpc>
              <a:spcBef>
                <a:spcPts val="0"/>
              </a:spcBef>
            </a:pPr>
            <a:r>
              <a:rPr lang="en-IN" dirty="0" smtClean="0"/>
              <a:t>If(count==1)</a:t>
            </a:r>
          </a:p>
          <a:p>
            <a:pPr marL="0">
              <a:lnSpc>
                <a:spcPct val="100000"/>
              </a:lnSpc>
              <a:spcBef>
                <a:spcPts val="0"/>
              </a:spcBef>
            </a:pPr>
            <a:r>
              <a:rPr lang="en-IN" dirty="0" smtClean="0"/>
              <a:t>P(write);/* first reader process blocks other writer processes*/</a:t>
            </a:r>
          </a:p>
          <a:p>
            <a:pPr marL="0">
              <a:lnSpc>
                <a:spcPct val="100000"/>
              </a:lnSpc>
              <a:spcBef>
                <a:spcPts val="0"/>
              </a:spcBef>
            </a:pPr>
            <a:r>
              <a:rPr lang="en-IN" dirty="0" smtClean="0"/>
              <a:t>V(read);</a:t>
            </a:r>
          </a:p>
          <a:p>
            <a:pPr marL="0">
              <a:lnSpc>
                <a:spcPct val="100000"/>
              </a:lnSpc>
              <a:spcBef>
                <a:spcPts val="0"/>
              </a:spcBef>
            </a:pPr>
            <a:r>
              <a:rPr lang="en-IN" dirty="0" smtClean="0">
                <a:solidFill>
                  <a:srgbClr val="FF0000"/>
                </a:solidFill>
              </a:rPr>
              <a:t>………………………………..</a:t>
            </a:r>
          </a:p>
          <a:p>
            <a:pPr marL="0">
              <a:lnSpc>
                <a:spcPct val="100000"/>
              </a:lnSpc>
              <a:spcBef>
                <a:spcPts val="0"/>
              </a:spcBef>
            </a:pPr>
            <a:r>
              <a:rPr lang="en-IN" dirty="0" smtClean="0">
                <a:solidFill>
                  <a:srgbClr val="FF0000"/>
                </a:solidFill>
              </a:rPr>
              <a:t>Reading contents of file</a:t>
            </a:r>
          </a:p>
          <a:p>
            <a:pPr marL="0">
              <a:lnSpc>
                <a:spcPct val="100000"/>
              </a:lnSpc>
              <a:spcBef>
                <a:spcPts val="0"/>
              </a:spcBef>
            </a:pPr>
            <a:r>
              <a:rPr lang="en-IN" dirty="0" smtClean="0">
                <a:solidFill>
                  <a:srgbClr val="FF0000"/>
                </a:solidFill>
              </a:rPr>
              <a:t>……………………………………</a:t>
            </a:r>
          </a:p>
          <a:p>
            <a:pPr marL="0">
              <a:lnSpc>
                <a:spcPct val="100000"/>
              </a:lnSpc>
              <a:spcBef>
                <a:spcPts val="0"/>
              </a:spcBef>
            </a:pPr>
            <a:r>
              <a:rPr lang="en-IN" dirty="0" smtClean="0">
                <a:solidFill>
                  <a:srgbClr val="FF0000"/>
                </a:solidFill>
              </a:rPr>
              <a:t>/*other readers also reads the file */</a:t>
            </a:r>
          </a:p>
          <a:p>
            <a:pPr marL="0">
              <a:lnSpc>
                <a:spcPct val="100000"/>
              </a:lnSpc>
              <a:spcBef>
                <a:spcPts val="0"/>
              </a:spcBef>
            </a:pPr>
            <a:r>
              <a:rPr lang="en-IN" dirty="0" smtClean="0">
                <a:solidFill>
                  <a:schemeClr val="tx1"/>
                </a:solidFill>
              </a:rPr>
              <a:t>P(read);</a:t>
            </a:r>
          </a:p>
          <a:p>
            <a:pPr marL="0">
              <a:lnSpc>
                <a:spcPct val="100000"/>
              </a:lnSpc>
              <a:spcBef>
                <a:spcPts val="0"/>
              </a:spcBef>
            </a:pPr>
            <a:r>
              <a:rPr lang="en-IN" dirty="0" smtClean="0">
                <a:solidFill>
                  <a:schemeClr val="tx1"/>
                </a:solidFill>
              </a:rPr>
              <a:t>Count--;</a:t>
            </a:r>
          </a:p>
          <a:p>
            <a:pPr marL="0">
              <a:lnSpc>
                <a:spcPct val="100000"/>
              </a:lnSpc>
              <a:spcBef>
                <a:spcPts val="0"/>
              </a:spcBef>
            </a:pPr>
            <a:r>
              <a:rPr lang="en-IN" dirty="0" smtClean="0">
                <a:solidFill>
                  <a:schemeClr val="tx1"/>
                </a:solidFill>
              </a:rPr>
              <a:t>If(count==0) /*last reader*/</a:t>
            </a:r>
          </a:p>
          <a:p>
            <a:pPr marL="0">
              <a:lnSpc>
                <a:spcPct val="100000"/>
              </a:lnSpc>
              <a:spcBef>
                <a:spcPts val="0"/>
              </a:spcBef>
            </a:pPr>
            <a:r>
              <a:rPr lang="en-IN" dirty="0" smtClean="0">
                <a:solidFill>
                  <a:schemeClr val="tx1"/>
                </a:solidFill>
              </a:rPr>
              <a:t>V(write);/*unblocking writer process</a:t>
            </a:r>
            <a:r>
              <a:rPr lang="en-IN" dirty="0" smtClean="0">
                <a:solidFill>
                  <a:schemeClr val="tx1"/>
                </a:solidFill>
              </a:rPr>
              <a:t>*/</a:t>
            </a:r>
          </a:p>
          <a:p>
            <a:pPr marL="0">
              <a:lnSpc>
                <a:spcPct val="100000"/>
              </a:lnSpc>
              <a:spcBef>
                <a:spcPts val="0"/>
              </a:spcBef>
            </a:pPr>
            <a:r>
              <a:rPr lang="en-IN" dirty="0" smtClean="0">
                <a:solidFill>
                  <a:schemeClr val="tx1"/>
                </a:solidFill>
              </a:rPr>
              <a:t>V(read);/*unblock the read semaphore*/</a:t>
            </a:r>
            <a:endParaRPr lang="en-IN" dirty="0">
              <a:solidFill>
                <a:schemeClr val="tx1"/>
              </a:solidFill>
            </a:endParaRPr>
          </a:p>
        </p:txBody>
      </p:sp>
      <p:sp>
        <p:nvSpPr>
          <p:cNvPr id="5" name="Content Placeholder 4"/>
          <p:cNvSpPr>
            <a:spLocks noGrp="1"/>
          </p:cNvSpPr>
          <p:nvPr>
            <p:ph sz="half" idx="2"/>
          </p:nvPr>
        </p:nvSpPr>
        <p:spPr>
          <a:ln w="15875">
            <a:solidFill>
              <a:schemeClr val="tx1"/>
            </a:solidFill>
          </a:ln>
        </p:spPr>
        <p:txBody>
          <a:bodyPr>
            <a:normAutofit fontScale="92500" lnSpcReduction="20000"/>
          </a:bodyPr>
          <a:lstStyle/>
          <a:p>
            <a:r>
              <a:rPr lang="en-IN" dirty="0" smtClean="0"/>
              <a:t>/*writer Process*/</a:t>
            </a:r>
          </a:p>
          <a:p>
            <a:r>
              <a:rPr lang="en-IN" dirty="0" smtClean="0"/>
              <a:t>P(write);</a:t>
            </a:r>
          </a:p>
          <a:p>
            <a:r>
              <a:rPr lang="en-IN" dirty="0" smtClean="0">
                <a:solidFill>
                  <a:srgbClr val="FF0000"/>
                </a:solidFill>
              </a:rPr>
              <a:t>………………………</a:t>
            </a:r>
          </a:p>
          <a:p>
            <a:r>
              <a:rPr lang="en-IN" dirty="0" smtClean="0">
                <a:solidFill>
                  <a:srgbClr val="FF0000"/>
                </a:solidFill>
              </a:rPr>
              <a:t>Updating the file</a:t>
            </a:r>
          </a:p>
          <a:p>
            <a:r>
              <a:rPr lang="en-IN" dirty="0" smtClean="0">
                <a:solidFill>
                  <a:srgbClr val="FF0000"/>
                </a:solidFill>
              </a:rPr>
              <a:t>……………………….</a:t>
            </a:r>
          </a:p>
          <a:p>
            <a:r>
              <a:rPr lang="en-IN" dirty="0" smtClean="0"/>
              <a:t>V(write);</a:t>
            </a:r>
            <a:endParaRPr lang="en-IN" dirty="0"/>
          </a:p>
        </p:txBody>
      </p:sp>
    </p:spTree>
    <p:extLst>
      <p:ext uri="{BB962C8B-B14F-4D97-AF65-F5344CB8AC3E}">
        <p14:creationId xmlns:p14="http://schemas.microsoft.com/office/powerpoint/2010/main" val="496315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3407"/>
            <a:ext cx="10058400" cy="1450757"/>
          </a:xfrm>
        </p:spPr>
        <p:txBody>
          <a:bodyPr/>
          <a:lstStyle/>
          <a:p>
            <a:r>
              <a:rPr lang="en-IN" dirty="0"/>
              <a:t>			</a:t>
            </a:r>
            <a:r>
              <a:rPr lang="en-IN" b="1" dirty="0" smtClean="0"/>
              <a:t>Process Hierarchies</a:t>
            </a:r>
            <a:endParaRPr lang="en-IN" b="1" dirty="0"/>
          </a:p>
        </p:txBody>
      </p:sp>
      <p:sp>
        <p:nvSpPr>
          <p:cNvPr id="3" name="Content Placeholder 2"/>
          <p:cNvSpPr>
            <a:spLocks noGrp="1"/>
          </p:cNvSpPr>
          <p:nvPr>
            <p:ph idx="1"/>
          </p:nvPr>
        </p:nvSpPr>
        <p:spPr>
          <a:xfrm>
            <a:off x="914400" y="1862667"/>
            <a:ext cx="10481733" cy="4023360"/>
          </a:xfrm>
        </p:spPr>
        <p:txBody>
          <a:bodyPr>
            <a:noAutofit/>
          </a:bodyPr>
          <a:lstStyle/>
          <a:p>
            <a:pPr>
              <a:buFont typeface="Wingdings" panose="05000000000000000000" pitchFamily="2" charset="2"/>
              <a:buChar char="q"/>
            </a:pPr>
            <a:r>
              <a:rPr lang="en-IN" sz="2800" dirty="0"/>
              <a:t> A process may create several new processes during its time of </a:t>
            </a:r>
            <a:r>
              <a:rPr lang="en-IN" sz="2800" dirty="0" smtClean="0"/>
              <a:t/>
            </a:r>
            <a:br>
              <a:rPr lang="en-IN" sz="2800" dirty="0" smtClean="0"/>
            </a:br>
            <a:r>
              <a:rPr lang="en-IN" sz="2800" dirty="0" smtClean="0"/>
              <a:t>   execution</a:t>
            </a:r>
            <a:r>
              <a:rPr lang="en-IN" sz="2800" dirty="0"/>
              <a:t>. </a:t>
            </a:r>
            <a:endParaRPr lang="en-IN" sz="2800" dirty="0" smtClean="0"/>
          </a:p>
          <a:p>
            <a:pPr>
              <a:buFont typeface="Wingdings" panose="05000000000000000000" pitchFamily="2" charset="2"/>
              <a:buChar char="q"/>
            </a:pPr>
            <a:r>
              <a:rPr lang="en-IN" sz="2800" dirty="0" smtClean="0"/>
              <a:t> The </a:t>
            </a:r>
            <a:r>
              <a:rPr lang="en-IN" sz="2800" dirty="0"/>
              <a:t>creating process is called "Parent Process", while new processes </a:t>
            </a:r>
            <a:r>
              <a:rPr lang="en-IN" sz="2800" dirty="0" smtClean="0"/>
              <a:t/>
            </a:r>
            <a:br>
              <a:rPr lang="en-IN" sz="2800" dirty="0" smtClean="0"/>
            </a:br>
            <a:r>
              <a:rPr lang="en-IN" sz="2800" dirty="0" smtClean="0"/>
              <a:t>   are </a:t>
            </a:r>
            <a:r>
              <a:rPr lang="en-IN" sz="2800" dirty="0"/>
              <a:t>called "</a:t>
            </a:r>
            <a:r>
              <a:rPr lang="en-IN" sz="2800" b="1" dirty="0"/>
              <a:t>Child </a:t>
            </a:r>
            <a:r>
              <a:rPr lang="en-IN" sz="2800" b="1" dirty="0" smtClean="0"/>
              <a:t>Process</a:t>
            </a:r>
          </a:p>
          <a:p>
            <a:pPr>
              <a:buFont typeface="Wingdings" panose="05000000000000000000" pitchFamily="2" charset="2"/>
              <a:buChar char="q"/>
            </a:pPr>
            <a:r>
              <a:rPr lang="en-IN" sz="2800" dirty="0" smtClean="0"/>
              <a:t> The </a:t>
            </a:r>
            <a:r>
              <a:rPr lang="en-IN" sz="2800" dirty="0"/>
              <a:t>child process can also create other processes if required. </a:t>
            </a:r>
            <a:endParaRPr lang="en-IN" sz="2800" dirty="0" smtClean="0"/>
          </a:p>
          <a:p>
            <a:pPr>
              <a:buFont typeface="Wingdings" panose="05000000000000000000" pitchFamily="2" charset="2"/>
              <a:buChar char="q"/>
            </a:pPr>
            <a:r>
              <a:rPr lang="en-IN" sz="2800" dirty="0"/>
              <a:t> </a:t>
            </a:r>
            <a:r>
              <a:rPr lang="en-IN" sz="2800" dirty="0" smtClean="0"/>
              <a:t>This </a:t>
            </a:r>
            <a:r>
              <a:rPr lang="en-IN" sz="2800" dirty="0"/>
              <a:t>parent-child like structure of processes form a hierarchy, called </a:t>
            </a:r>
            <a:r>
              <a:rPr lang="en-IN" sz="2800" dirty="0" smtClean="0"/>
              <a:t/>
            </a:r>
            <a:br>
              <a:rPr lang="en-IN" sz="2800" dirty="0" smtClean="0"/>
            </a:br>
            <a:r>
              <a:rPr lang="en-IN" sz="2800" dirty="0" smtClean="0"/>
              <a:t>     </a:t>
            </a:r>
            <a:r>
              <a:rPr lang="en-IN" sz="2800" b="1" dirty="0" smtClean="0"/>
              <a:t>Process Hierarchy</a:t>
            </a:r>
            <a:r>
              <a:rPr lang="en-IN" sz="2800" dirty="0" smtClean="0"/>
              <a:t>.</a:t>
            </a:r>
            <a:endParaRPr lang="en-IN" sz="2800" dirty="0"/>
          </a:p>
        </p:txBody>
      </p:sp>
    </p:spTree>
    <p:extLst>
      <p:ext uri="{BB962C8B-B14F-4D97-AF65-F5344CB8AC3E}">
        <p14:creationId xmlns:p14="http://schemas.microsoft.com/office/powerpoint/2010/main" val="660421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Process States</a:t>
            </a:r>
            <a:endParaRPr lang="en-IN" dirty="0"/>
          </a:p>
        </p:txBody>
      </p:sp>
      <p:sp>
        <p:nvSpPr>
          <p:cNvPr id="3" name="Content Placeholder 2"/>
          <p:cNvSpPr>
            <a:spLocks noGrp="1"/>
          </p:cNvSpPr>
          <p:nvPr>
            <p:ph idx="1"/>
          </p:nvPr>
        </p:nvSpPr>
        <p:spPr>
          <a:xfrm>
            <a:off x="1097280" y="1845734"/>
            <a:ext cx="10058400" cy="4301066"/>
          </a:xfrm>
        </p:spPr>
        <p:txBody>
          <a:bodyPr>
            <a:normAutofit/>
          </a:bodyPr>
          <a:lstStyle/>
          <a:p>
            <a:pPr>
              <a:buFont typeface="Wingdings" panose="05000000000000000000" pitchFamily="2" charset="2"/>
              <a:buChar char="q"/>
            </a:pPr>
            <a:r>
              <a:rPr lang="en-IN" sz="2200" dirty="0"/>
              <a:t> </a:t>
            </a:r>
            <a:r>
              <a:rPr lang="en-IN" sz="2200" dirty="0" smtClean="0"/>
              <a:t>When process </a:t>
            </a:r>
            <a:r>
              <a:rPr lang="en-IN" sz="2200" dirty="0"/>
              <a:t>executes, it changes </a:t>
            </a:r>
            <a:r>
              <a:rPr lang="en-IN" sz="2200" dirty="0" smtClean="0"/>
              <a:t>state, based on the current activity of the process.</a:t>
            </a:r>
          </a:p>
          <a:p>
            <a:pPr>
              <a:buFont typeface="Wingdings" panose="05000000000000000000" pitchFamily="2" charset="2"/>
              <a:buChar char="q"/>
            </a:pPr>
            <a:r>
              <a:rPr lang="en-IN" sz="2200" dirty="0" smtClean="0"/>
              <a:t> The  </a:t>
            </a:r>
            <a:r>
              <a:rPr lang="en-IN" sz="2200" dirty="0"/>
              <a:t>process may be in one of the </a:t>
            </a:r>
            <a:r>
              <a:rPr lang="en-IN" sz="2200" dirty="0" smtClean="0"/>
              <a:t>following states:</a:t>
            </a:r>
          </a:p>
          <a:p>
            <a:pPr marL="633413" indent="-90488">
              <a:buFont typeface="Wingdings" panose="05000000000000000000" pitchFamily="2" charset="2"/>
              <a:buChar char="q"/>
            </a:pPr>
            <a:r>
              <a:rPr lang="en-IN" sz="2200" dirty="0"/>
              <a:t>  </a:t>
            </a:r>
            <a:r>
              <a:rPr lang="en-IN" sz="2200" b="1" dirty="0" smtClean="0"/>
              <a:t>New</a:t>
            </a:r>
            <a:r>
              <a:rPr lang="en-IN" sz="2200" dirty="0" smtClean="0"/>
              <a:t>: The </a:t>
            </a:r>
            <a:r>
              <a:rPr lang="en-IN" sz="2200" dirty="0"/>
              <a:t>process is being created.</a:t>
            </a:r>
          </a:p>
          <a:p>
            <a:pPr marL="633413" indent="-90488">
              <a:buFont typeface="Wingdings" panose="05000000000000000000" pitchFamily="2" charset="2"/>
              <a:buChar char="q"/>
            </a:pPr>
            <a:r>
              <a:rPr lang="en-IN" sz="2200" dirty="0" smtClean="0"/>
              <a:t> </a:t>
            </a:r>
            <a:r>
              <a:rPr lang="en-IN" sz="2200" b="1" dirty="0"/>
              <a:t>Running</a:t>
            </a:r>
            <a:r>
              <a:rPr lang="en-IN" sz="2200" dirty="0"/>
              <a:t>. Instructions are being executed.</a:t>
            </a:r>
          </a:p>
          <a:p>
            <a:pPr marL="633413" indent="-90488">
              <a:buFont typeface="Wingdings" panose="05000000000000000000" pitchFamily="2" charset="2"/>
              <a:buChar char="q"/>
            </a:pPr>
            <a:r>
              <a:rPr lang="en-IN" sz="2200" dirty="0" smtClean="0"/>
              <a:t> </a:t>
            </a:r>
            <a:r>
              <a:rPr lang="en-IN" sz="2200" b="1" dirty="0" smtClean="0"/>
              <a:t>Ping</a:t>
            </a:r>
            <a:r>
              <a:rPr lang="en-IN" sz="2200" dirty="0"/>
              <a:t>. The process is </a:t>
            </a:r>
            <a:r>
              <a:rPr lang="en-IN" sz="2200" dirty="0" smtClean="0"/>
              <a:t>Ping </a:t>
            </a:r>
            <a:r>
              <a:rPr lang="en-IN" sz="2200" dirty="0"/>
              <a:t>for some event to occur (such as an </a:t>
            </a:r>
            <a:r>
              <a:rPr lang="en-IN" sz="2200" dirty="0" smtClean="0"/>
              <a:t>I/O completion </a:t>
            </a:r>
            <a:r>
              <a:rPr lang="en-IN" sz="2200" dirty="0"/>
              <a:t>or  </a:t>
            </a:r>
            <a:r>
              <a:rPr lang="en-IN" sz="2200" dirty="0" smtClean="0"/>
              <a:t>reception </a:t>
            </a:r>
            <a:r>
              <a:rPr lang="en-IN" sz="2200" dirty="0"/>
              <a:t>of a </a:t>
            </a:r>
            <a:r>
              <a:rPr lang="en-IN" sz="2200" dirty="0" smtClean="0"/>
              <a:t>V).</a:t>
            </a:r>
            <a:endParaRPr lang="en-IN" sz="2200" dirty="0"/>
          </a:p>
          <a:p>
            <a:pPr marL="633413" indent="-90488">
              <a:buFont typeface="Wingdings" panose="05000000000000000000" pitchFamily="2" charset="2"/>
              <a:buChar char="q"/>
            </a:pPr>
            <a:r>
              <a:rPr lang="en-IN" sz="2200" dirty="0" smtClean="0"/>
              <a:t> </a:t>
            </a:r>
            <a:r>
              <a:rPr lang="en-IN" sz="2200" b="1" dirty="0" smtClean="0"/>
              <a:t>Ready</a:t>
            </a:r>
            <a:r>
              <a:rPr lang="en-IN" sz="2200" dirty="0"/>
              <a:t>. The process is </a:t>
            </a:r>
            <a:r>
              <a:rPr lang="en-IN" sz="2200" dirty="0" smtClean="0"/>
              <a:t>Ping </a:t>
            </a:r>
            <a:r>
              <a:rPr lang="en-IN" sz="2200" dirty="0"/>
              <a:t>to be assigned to a processor.</a:t>
            </a:r>
          </a:p>
          <a:p>
            <a:pPr marL="633413" indent="-90488">
              <a:buFont typeface="Wingdings" panose="05000000000000000000" pitchFamily="2" charset="2"/>
              <a:buChar char="q"/>
            </a:pPr>
            <a:r>
              <a:rPr lang="en-IN" sz="2200" dirty="0" smtClean="0"/>
              <a:t>.</a:t>
            </a:r>
            <a:r>
              <a:rPr lang="en-IN" sz="2200" b="1" dirty="0" smtClean="0"/>
              <a:t> </a:t>
            </a:r>
            <a:r>
              <a:rPr lang="en-IN" sz="2200" b="1" dirty="0"/>
              <a:t>Terminated</a:t>
            </a:r>
            <a:r>
              <a:rPr lang="en-IN" sz="2200" dirty="0" smtClean="0"/>
              <a:t> </a:t>
            </a:r>
            <a:r>
              <a:rPr lang="en-IN" sz="2200" dirty="0"/>
              <a:t>The process has finished execution</a:t>
            </a:r>
          </a:p>
        </p:txBody>
      </p:sp>
    </p:spTree>
    <p:extLst>
      <p:ext uri="{BB962C8B-B14F-4D97-AF65-F5344CB8AC3E}">
        <p14:creationId xmlns:p14="http://schemas.microsoft.com/office/powerpoint/2010/main" val="2191186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Process State</a:t>
            </a:r>
            <a:endParaRPr lang="en-IN" dirty="0"/>
          </a:p>
        </p:txBody>
      </p:sp>
      <p:sp>
        <p:nvSpPr>
          <p:cNvPr id="3" name="Content Placeholder 2"/>
          <p:cNvSpPr>
            <a:spLocks noGrp="1"/>
          </p:cNvSpPr>
          <p:nvPr>
            <p:ph idx="1"/>
          </p:nvPr>
        </p:nvSpPr>
        <p:spPr>
          <a:xfrm>
            <a:off x="1460090" y="1845734"/>
            <a:ext cx="9695590" cy="3654840"/>
          </a:xfrm>
        </p:spPr>
        <p:txBody>
          <a:bodyPr>
            <a:normAutofit/>
          </a:bodyPr>
          <a:lstStyle/>
          <a:p>
            <a:pPr>
              <a:buFont typeface="Wingdings" panose="05000000000000000000" pitchFamily="2" charset="2"/>
              <a:buChar char="q"/>
            </a:pPr>
            <a:r>
              <a:rPr lang="en-IN" dirty="0" smtClean="0"/>
              <a:t> Only </a:t>
            </a:r>
            <a:r>
              <a:rPr lang="en-IN" dirty="0"/>
              <a:t>one process can be running on any processor at any </a:t>
            </a:r>
            <a:r>
              <a:rPr lang="en-IN" dirty="0" smtClean="0"/>
              <a:t>instant</a:t>
            </a:r>
          </a:p>
          <a:p>
            <a:pPr>
              <a:buFont typeface="Wingdings" panose="05000000000000000000" pitchFamily="2" charset="2"/>
              <a:buChar char="q"/>
            </a:pPr>
            <a:endParaRPr lang="en-IN" dirty="0"/>
          </a:p>
          <a:p>
            <a:pPr>
              <a:buFont typeface="Wingdings" panose="05000000000000000000" pitchFamily="2" charset="2"/>
              <a:buChar char="q"/>
            </a:pPr>
            <a:endParaRPr lang="en-IN" dirty="0" smtClean="0"/>
          </a:p>
          <a:p>
            <a:pPr>
              <a:buFont typeface="Wingdings" panose="05000000000000000000" pitchFamily="2" charset="2"/>
              <a:buChar char="q"/>
            </a:pPr>
            <a:endParaRPr lang="en-IN" dirty="0"/>
          </a:p>
          <a:p>
            <a:pPr>
              <a:buFont typeface="Wingdings" panose="05000000000000000000" pitchFamily="2" charset="2"/>
              <a:buChar char="q"/>
            </a:pPr>
            <a:endParaRPr lang="en-IN" dirty="0" smtClean="0"/>
          </a:p>
          <a:p>
            <a:pPr>
              <a:buFont typeface="Wingdings" panose="05000000000000000000" pitchFamily="2" charset="2"/>
              <a:buChar char="q"/>
            </a:pPr>
            <a:endParaRPr lang="en-IN" dirty="0"/>
          </a:p>
          <a:p>
            <a:pPr>
              <a:buFont typeface="Wingdings" panose="05000000000000000000" pitchFamily="2" charset="2"/>
              <a:buChar char="q"/>
            </a:pPr>
            <a:endParaRPr lang="en-IN" dirty="0" smtClean="0"/>
          </a:p>
          <a:p>
            <a:pPr>
              <a:buFont typeface="Wingdings" panose="05000000000000000000" pitchFamily="2" charset="2"/>
              <a:buChar char="q"/>
            </a:pPr>
            <a:r>
              <a:rPr lang="en-IN" dirty="0"/>
              <a:t> </a:t>
            </a:r>
            <a:r>
              <a:rPr lang="en-IN" dirty="0" smtClean="0"/>
              <a:t>Many  processes </a:t>
            </a:r>
            <a:r>
              <a:rPr lang="en-IN" dirty="0"/>
              <a:t>may be ready and </a:t>
            </a:r>
            <a:r>
              <a:rPr lang="en-IN" dirty="0" smtClean="0"/>
              <a:t>Ping</a:t>
            </a:r>
            <a:endParaRPr lang="en-IN" dirty="0"/>
          </a:p>
        </p:txBody>
      </p:sp>
      <p:pic>
        <p:nvPicPr>
          <p:cNvPr id="4" name="Picture 3"/>
          <p:cNvPicPr>
            <a:picLocks noChangeAspect="1"/>
          </p:cNvPicPr>
          <p:nvPr/>
        </p:nvPicPr>
        <p:blipFill>
          <a:blip r:embed="rId3"/>
          <a:stretch>
            <a:fillRect/>
          </a:stretch>
        </p:blipFill>
        <p:spPr>
          <a:xfrm>
            <a:off x="2518369" y="2390775"/>
            <a:ext cx="6187481" cy="2461444"/>
          </a:xfrm>
          <a:prstGeom prst="rect">
            <a:avLst/>
          </a:prstGeom>
        </p:spPr>
      </p:pic>
    </p:spTree>
    <p:extLst>
      <p:ext uri="{BB962C8B-B14F-4D97-AF65-F5344CB8AC3E}">
        <p14:creationId xmlns:p14="http://schemas.microsoft.com/office/powerpoint/2010/main" val="880482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of Process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400" dirty="0" smtClean="0"/>
              <a:t>  </a:t>
            </a:r>
            <a:r>
              <a:rPr lang="en-IN" sz="2400" dirty="0"/>
              <a:t>Each process is represented in the operating </a:t>
            </a:r>
            <a:r>
              <a:rPr lang="en-IN" sz="2400" dirty="0" smtClean="0"/>
              <a:t>system </a:t>
            </a:r>
            <a:r>
              <a:rPr lang="en-IN" sz="2400" dirty="0"/>
              <a:t>by a </a:t>
            </a:r>
            <a:r>
              <a:rPr lang="en-IN" sz="2400" b="1" dirty="0"/>
              <a:t>process control </a:t>
            </a:r>
            <a:r>
              <a:rPr lang="en-IN" sz="2400" b="1" dirty="0" smtClean="0"/>
              <a:t/>
            </a:r>
            <a:br>
              <a:rPr lang="en-IN" sz="2400" b="1" dirty="0" smtClean="0"/>
            </a:br>
            <a:r>
              <a:rPr lang="en-IN" sz="2400" b="1" dirty="0" smtClean="0"/>
              <a:t>     block, </a:t>
            </a:r>
            <a:r>
              <a:rPr lang="en-IN" sz="2400" dirty="0"/>
              <a:t>containing </a:t>
            </a:r>
            <a:r>
              <a:rPr lang="en-IN" sz="2400" dirty="0" smtClean="0"/>
              <a:t>information </a:t>
            </a:r>
            <a:r>
              <a:rPr lang="en-IN" sz="2400" dirty="0"/>
              <a:t>associated with a specific </a:t>
            </a:r>
            <a:r>
              <a:rPr lang="en-IN" sz="2400" dirty="0" smtClean="0"/>
              <a:t>process.</a:t>
            </a:r>
          </a:p>
          <a:p>
            <a:pPr marL="0" indent="0">
              <a:buNone/>
            </a:pPr>
            <a:endParaRPr lang="en-IN" sz="2400" dirty="0"/>
          </a:p>
        </p:txBody>
      </p:sp>
      <p:pic>
        <p:nvPicPr>
          <p:cNvPr id="4" name="Picture 3"/>
          <p:cNvPicPr>
            <a:picLocks noChangeAspect="1"/>
          </p:cNvPicPr>
          <p:nvPr/>
        </p:nvPicPr>
        <p:blipFill>
          <a:blip r:embed="rId3"/>
          <a:stretch>
            <a:fillRect/>
          </a:stretch>
        </p:blipFill>
        <p:spPr>
          <a:xfrm>
            <a:off x="5107316" y="2695074"/>
            <a:ext cx="2856005" cy="3352048"/>
          </a:xfrm>
          <a:prstGeom prst="rect">
            <a:avLst/>
          </a:prstGeom>
        </p:spPr>
      </p:pic>
    </p:spTree>
    <p:extLst>
      <p:ext uri="{BB962C8B-B14F-4D97-AF65-F5344CB8AC3E}">
        <p14:creationId xmlns:p14="http://schemas.microsoft.com/office/powerpoint/2010/main" val="3055436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Control Block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400" dirty="0" smtClean="0"/>
              <a:t> </a:t>
            </a:r>
            <a:r>
              <a:rPr lang="en-IN" sz="2400" b="1" dirty="0" smtClean="0"/>
              <a:t>Process state</a:t>
            </a:r>
            <a:r>
              <a:rPr lang="en-IN" sz="2400" dirty="0" smtClean="0"/>
              <a:t>: The </a:t>
            </a:r>
            <a:r>
              <a:rPr lang="en-IN" sz="2400" dirty="0"/>
              <a:t>state may be </a:t>
            </a:r>
            <a:r>
              <a:rPr lang="en-IN" sz="2400" b="1" dirty="0"/>
              <a:t>new</a:t>
            </a:r>
            <a:r>
              <a:rPr lang="en-IN" sz="2400" dirty="0"/>
              <a:t>, </a:t>
            </a:r>
            <a:r>
              <a:rPr lang="en-IN" sz="2400" b="1" dirty="0"/>
              <a:t>ready</a:t>
            </a:r>
            <a:r>
              <a:rPr lang="en-IN" sz="2400" dirty="0"/>
              <a:t>, </a:t>
            </a:r>
            <a:r>
              <a:rPr lang="en-IN" sz="2400" b="1" dirty="0"/>
              <a:t>running</a:t>
            </a:r>
            <a:r>
              <a:rPr lang="en-IN" sz="2400" dirty="0"/>
              <a:t>, </a:t>
            </a:r>
            <a:r>
              <a:rPr lang="en-IN" sz="2400" b="1" dirty="0" smtClean="0"/>
              <a:t>Ping</a:t>
            </a:r>
            <a:r>
              <a:rPr lang="en-IN" sz="2400" dirty="0"/>
              <a:t>, halted, </a:t>
            </a:r>
            <a:r>
              <a:rPr lang="en-IN" sz="2400" dirty="0" smtClean="0"/>
              <a:t>and so </a:t>
            </a:r>
            <a:br>
              <a:rPr lang="en-IN" sz="2400" dirty="0" smtClean="0"/>
            </a:br>
            <a:r>
              <a:rPr lang="en-IN" sz="2400" dirty="0" smtClean="0"/>
              <a:t>    on.</a:t>
            </a:r>
            <a:endParaRPr lang="en-IN" sz="2400" dirty="0"/>
          </a:p>
          <a:p>
            <a:pPr>
              <a:buFont typeface="Wingdings" panose="05000000000000000000" pitchFamily="2" charset="2"/>
              <a:buChar char="q"/>
            </a:pPr>
            <a:r>
              <a:rPr lang="en-IN" sz="2400" dirty="0"/>
              <a:t>  </a:t>
            </a:r>
            <a:r>
              <a:rPr lang="en-IN" sz="2400" b="1" dirty="0"/>
              <a:t>Program </a:t>
            </a:r>
            <a:r>
              <a:rPr lang="en-IN" sz="2400" b="1" dirty="0" smtClean="0"/>
              <a:t>counter</a:t>
            </a:r>
            <a:r>
              <a:rPr lang="en-IN" sz="2400" dirty="0" smtClean="0"/>
              <a:t>: The </a:t>
            </a:r>
            <a:r>
              <a:rPr lang="en-IN" sz="2400" dirty="0"/>
              <a:t>counter indicates the address of the next </a:t>
            </a:r>
            <a:r>
              <a:rPr lang="en-IN" sz="2400" dirty="0" smtClean="0"/>
              <a:t>instruction to </a:t>
            </a:r>
            <a:br>
              <a:rPr lang="en-IN" sz="2400" dirty="0" smtClean="0"/>
            </a:br>
            <a:r>
              <a:rPr lang="en-IN" sz="2400" dirty="0" smtClean="0"/>
              <a:t>    be executed.</a:t>
            </a:r>
          </a:p>
          <a:p>
            <a:pPr>
              <a:buFont typeface="Wingdings" panose="05000000000000000000" pitchFamily="2" charset="2"/>
              <a:buChar char="q"/>
            </a:pPr>
            <a:r>
              <a:rPr lang="en-IN" sz="2400" dirty="0"/>
              <a:t>  </a:t>
            </a:r>
            <a:r>
              <a:rPr lang="en-IN" sz="2400" b="1" dirty="0"/>
              <a:t>CPU registers: </a:t>
            </a:r>
            <a:r>
              <a:rPr lang="en-IN" sz="2400" dirty="0" smtClean="0"/>
              <a:t>Include </a:t>
            </a:r>
            <a:r>
              <a:rPr lang="en-IN" sz="2400" dirty="0"/>
              <a:t>accumulators, index </a:t>
            </a:r>
            <a:r>
              <a:rPr lang="en-IN" sz="2400" dirty="0" smtClean="0"/>
              <a:t>registers, stack </a:t>
            </a:r>
            <a:r>
              <a:rPr lang="en-IN" sz="2400" dirty="0"/>
              <a:t>pointers, and </a:t>
            </a:r>
            <a:r>
              <a:rPr lang="en-IN" sz="2400" dirty="0" smtClean="0"/>
              <a:t/>
            </a:r>
            <a:br>
              <a:rPr lang="en-IN" sz="2400" dirty="0" smtClean="0"/>
            </a:br>
            <a:r>
              <a:rPr lang="en-IN" sz="2400" dirty="0" smtClean="0"/>
              <a:t>     general-purpose registers.</a:t>
            </a:r>
          </a:p>
          <a:p>
            <a:pPr>
              <a:buFont typeface="Wingdings" panose="05000000000000000000" pitchFamily="2" charset="2"/>
              <a:buChar char="q"/>
            </a:pPr>
            <a:r>
              <a:rPr lang="en-IN" sz="2400" dirty="0"/>
              <a:t> </a:t>
            </a:r>
            <a:r>
              <a:rPr lang="en-IN" sz="2400" b="1" dirty="0"/>
              <a:t>CPU-scheduling </a:t>
            </a:r>
            <a:r>
              <a:rPr lang="en-IN" sz="2400" b="1" dirty="0" smtClean="0"/>
              <a:t>information</a:t>
            </a:r>
            <a:r>
              <a:rPr lang="en-IN" sz="2400" dirty="0" smtClean="0"/>
              <a:t>: </a:t>
            </a:r>
            <a:r>
              <a:rPr lang="en-IN" sz="2400" dirty="0"/>
              <a:t>This information includes a process </a:t>
            </a:r>
            <a:r>
              <a:rPr lang="en-IN" sz="2400" dirty="0" smtClean="0"/>
              <a:t>priority, </a:t>
            </a:r>
            <a:br>
              <a:rPr lang="en-IN" sz="2400" dirty="0" smtClean="0"/>
            </a:br>
            <a:r>
              <a:rPr lang="en-IN" sz="2400" dirty="0" smtClean="0"/>
              <a:t>    pointers </a:t>
            </a:r>
            <a:r>
              <a:rPr lang="en-IN" sz="2400" dirty="0"/>
              <a:t>to scheduling queues, and any other scheduling parameters</a:t>
            </a:r>
            <a:r>
              <a:rPr lang="en-IN" sz="2400" dirty="0" smtClean="0"/>
              <a:t>.</a:t>
            </a:r>
          </a:p>
          <a:p>
            <a:pPr>
              <a:buFont typeface="Wingdings" panose="05000000000000000000" pitchFamily="2" charset="2"/>
              <a:buChar char="q"/>
            </a:pPr>
            <a:r>
              <a:rPr lang="en-IN" sz="2400" dirty="0"/>
              <a:t> </a:t>
            </a:r>
            <a:r>
              <a:rPr lang="en-IN" sz="2400" b="1" dirty="0"/>
              <a:t>Memory-management </a:t>
            </a:r>
            <a:r>
              <a:rPr lang="en-IN" sz="2400" b="1" dirty="0" smtClean="0"/>
              <a:t>information</a:t>
            </a:r>
            <a:r>
              <a:rPr lang="en-IN" sz="2400" dirty="0" smtClean="0"/>
              <a:t>: Memory allocation details of the process</a:t>
            </a:r>
          </a:p>
          <a:p>
            <a:pPr>
              <a:buFont typeface="Wingdings" panose="05000000000000000000" pitchFamily="2" charset="2"/>
              <a:buChar char="q"/>
            </a:pPr>
            <a:endParaRPr lang="en-IN" sz="2400" dirty="0" smtClean="0"/>
          </a:p>
        </p:txBody>
      </p:sp>
    </p:spTree>
    <p:extLst>
      <p:ext uri="{BB962C8B-B14F-4D97-AF65-F5344CB8AC3E}">
        <p14:creationId xmlns:p14="http://schemas.microsoft.com/office/powerpoint/2010/main" val="3376000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Concurrent Processes</a:t>
            </a:r>
            <a:endParaRPr lang="en-IN" dirty="0"/>
          </a:p>
        </p:txBody>
      </p:sp>
      <p:sp>
        <p:nvSpPr>
          <p:cNvPr id="3" name="Content Placeholder 2"/>
          <p:cNvSpPr>
            <a:spLocks noGrp="1"/>
          </p:cNvSpPr>
          <p:nvPr>
            <p:ph idx="1"/>
          </p:nvPr>
        </p:nvSpPr>
        <p:spPr>
          <a:xfrm>
            <a:off x="594360" y="1806942"/>
            <a:ext cx="11064240" cy="4100944"/>
          </a:xfrm>
        </p:spPr>
        <p:txBody>
          <a:bodyPr>
            <a:normAutofit lnSpcReduction="10000"/>
          </a:bodyPr>
          <a:lstStyle/>
          <a:p>
            <a:pPr>
              <a:buFont typeface="Wingdings" panose="05000000000000000000" pitchFamily="2" charset="2"/>
              <a:buChar char="q"/>
            </a:pPr>
            <a:r>
              <a:rPr lang="en-IN" sz="2400" dirty="0" smtClean="0"/>
              <a:t> Two processes are concurrent if their execution overlap in time.</a:t>
            </a:r>
          </a:p>
          <a:p>
            <a:pPr>
              <a:buFont typeface="Wingdings" panose="05000000000000000000" pitchFamily="2" charset="2"/>
              <a:buChar char="q"/>
            </a:pPr>
            <a:r>
              <a:rPr lang="en-IN" sz="2400" dirty="0"/>
              <a:t> </a:t>
            </a:r>
            <a:r>
              <a:rPr lang="en-IN" sz="2400" dirty="0" smtClean="0"/>
              <a:t>In multiprocessor systems ,with CPUs executing different processes,   </a:t>
            </a:r>
            <a:br>
              <a:rPr lang="en-IN" sz="2400" dirty="0" smtClean="0"/>
            </a:br>
            <a:r>
              <a:rPr lang="en-IN" sz="2400" dirty="0" smtClean="0"/>
              <a:t>   Concurrency is easy to visualize.</a:t>
            </a:r>
          </a:p>
          <a:p>
            <a:pPr>
              <a:buFont typeface="Wingdings" panose="05000000000000000000" pitchFamily="2" charset="2"/>
              <a:buChar char="q"/>
            </a:pPr>
            <a:r>
              <a:rPr lang="en-IN" sz="2400" dirty="0"/>
              <a:t> </a:t>
            </a:r>
            <a:r>
              <a:rPr lang="en-IN" sz="2400" dirty="0" smtClean="0"/>
              <a:t> In single CPU system logical concurrency happens if a CPU interleaves the </a:t>
            </a:r>
            <a:br>
              <a:rPr lang="en-IN" sz="2400" dirty="0" smtClean="0"/>
            </a:br>
            <a:r>
              <a:rPr lang="en-IN" sz="2400" dirty="0" smtClean="0"/>
              <a:t>    execution of various Processes.</a:t>
            </a:r>
          </a:p>
          <a:p>
            <a:pPr>
              <a:buFont typeface="Wingdings" panose="05000000000000000000" pitchFamily="2" charset="2"/>
              <a:buChar char="q"/>
            </a:pPr>
            <a:r>
              <a:rPr lang="en-IN" sz="2400" dirty="0"/>
              <a:t> </a:t>
            </a:r>
            <a:r>
              <a:rPr lang="en-IN" sz="2400" dirty="0" smtClean="0"/>
              <a:t>Concurrent processes uses two mechanisms to interact with each other</a:t>
            </a:r>
          </a:p>
          <a:p>
            <a:pPr marL="457200" indent="-457200">
              <a:buFont typeface="+mj-lt"/>
              <a:buAutoNum type="arabicPeriod"/>
            </a:pPr>
            <a:r>
              <a:rPr lang="en-IN" sz="2400" dirty="0" smtClean="0"/>
              <a:t> </a:t>
            </a:r>
            <a:r>
              <a:rPr lang="en-IN" sz="2400" b="1" dirty="0" smtClean="0"/>
              <a:t>Shared variable</a:t>
            </a:r>
            <a:r>
              <a:rPr lang="en-IN" sz="2400" dirty="0" smtClean="0"/>
              <a:t>: The processes access(read or write) a common variable or common data</a:t>
            </a:r>
          </a:p>
          <a:p>
            <a:pPr marL="457200" indent="-457200">
              <a:buFont typeface="+mj-lt"/>
              <a:buAutoNum type="arabicPeriod"/>
            </a:pPr>
            <a:r>
              <a:rPr lang="en-IN" sz="2400" b="1" dirty="0" smtClean="0"/>
              <a:t>Message Passing</a:t>
            </a:r>
            <a:r>
              <a:rPr lang="en-IN" sz="2400" dirty="0" smtClean="0"/>
              <a:t>: The processes exchange information by sending and receiving message</a:t>
            </a:r>
            <a:endParaRPr lang="en-IN" sz="2400" dirty="0"/>
          </a:p>
        </p:txBody>
      </p:sp>
    </p:spTree>
    <p:extLst>
      <p:ext uri="{BB962C8B-B14F-4D97-AF65-F5344CB8AC3E}">
        <p14:creationId xmlns:p14="http://schemas.microsoft.com/office/powerpoint/2010/main" val="191090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4030</TotalTime>
  <Words>1620</Words>
  <Application>Microsoft Office PowerPoint</Application>
  <PresentationFormat>Widescreen</PresentationFormat>
  <Paragraphs>276</Paragraphs>
  <Slides>39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Retrospect</vt:lpstr>
      <vt:lpstr>Synchronization Mechanisms</vt:lpstr>
      <vt:lpstr>   Process</vt:lpstr>
      <vt:lpstr>   Process model</vt:lpstr>
      <vt:lpstr>   Process Hierarchies</vt:lpstr>
      <vt:lpstr>                 Process States</vt:lpstr>
      <vt:lpstr>  Process State</vt:lpstr>
      <vt:lpstr>Implementation of Process</vt:lpstr>
      <vt:lpstr>Process Control Block</vt:lpstr>
      <vt:lpstr>Concurrent Processes</vt:lpstr>
      <vt:lpstr>Threads</vt:lpstr>
      <vt:lpstr>Threads</vt:lpstr>
      <vt:lpstr>Single threaded &amp; multithreaded</vt:lpstr>
      <vt:lpstr>Threads</vt:lpstr>
      <vt:lpstr>Threads-States</vt:lpstr>
      <vt:lpstr>Benefits of Threads</vt:lpstr>
      <vt:lpstr>Types of Threads</vt:lpstr>
      <vt:lpstr>Types of Threads</vt:lpstr>
      <vt:lpstr>Critical section problem &amp; other synchronization problems</vt:lpstr>
      <vt:lpstr>Critical Section Problem</vt:lpstr>
      <vt:lpstr>The Critical-Section Problem</vt:lpstr>
      <vt:lpstr>The Critical-Section Problem</vt:lpstr>
      <vt:lpstr>The Critical-Section Problem</vt:lpstr>
      <vt:lpstr> Early Solutions to CS/Mutual Exclusion Problem</vt:lpstr>
      <vt:lpstr> Early Solutions to CS/Mutual Exclusion Problem</vt:lpstr>
      <vt:lpstr>                               Semaphores</vt:lpstr>
      <vt:lpstr>                               Semaphores</vt:lpstr>
      <vt:lpstr>                              Types of  Semaphores</vt:lpstr>
      <vt:lpstr>                      Semaphores: Drawbacks</vt:lpstr>
      <vt:lpstr>    Other Synchronization Problems</vt:lpstr>
      <vt:lpstr>               The Dining Philosophers problem</vt:lpstr>
      <vt:lpstr>Dining Philosophers Problem</vt:lpstr>
      <vt:lpstr>               The Dining Philosophers problem</vt:lpstr>
      <vt:lpstr>               The Dining Philosophers problem</vt:lpstr>
      <vt:lpstr>             Producer Consumer Problem</vt:lpstr>
      <vt:lpstr>             What is the  Problem?</vt:lpstr>
      <vt:lpstr>             The Readers-Writers Problem</vt:lpstr>
      <vt:lpstr>       Versions of Readers Writers Problem</vt:lpstr>
      <vt:lpstr>   Solution to R-W problem using Semaphore</vt:lpstr>
      <vt:lpstr>Solution using Semaphore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 Mechanisms</dc:title>
  <dc:creator>Anish</dc:creator>
  <cp:lastModifiedBy>Anish</cp:lastModifiedBy>
  <cp:revision>152</cp:revision>
  <dcterms:created xsi:type="dcterms:W3CDTF">2021-04-27T00:45:43Z</dcterms:created>
  <dcterms:modified xsi:type="dcterms:W3CDTF">2021-05-07T04:28:02Z</dcterms:modified>
</cp:coreProperties>
</file>