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80" r:id="rId21"/>
    <p:sldId id="276" r:id="rId22"/>
    <p:sldId id="278" r:id="rId23"/>
    <p:sldId id="288" r:id="rId24"/>
    <p:sldId id="281" r:id="rId25"/>
    <p:sldId id="283" r:id="rId26"/>
    <p:sldId id="282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09655-A439-4676-971C-470178B3E551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CDA90-937E-4404-A0C2-F57BD85C2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6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semaphores incorrectly can result in timing errors that are difficult to detect, since these errors happen only if particular execution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sequences take place and these sequences do not always occur.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CDA90-937E-4404-A0C2-F57BD85C273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21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7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5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7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06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8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19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10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9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9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2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7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50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A5E3D6-7CF3-49C3-8E0D-E7DAFC7115EA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DA2A-5AD3-4DC7-940D-E649CF42D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4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Monitor, Serializer, Path Expression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7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592" y="803433"/>
            <a:ext cx="4819688" cy="518298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275" y="803433"/>
            <a:ext cx="5566476" cy="51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03313" y="452718"/>
            <a:ext cx="9092248" cy="1101762"/>
          </a:xfrm>
        </p:spPr>
        <p:txBody>
          <a:bodyPr/>
          <a:lstStyle/>
          <a:p>
            <a:r>
              <a:rPr lang="en-IN" dirty="0" smtClean="0"/>
              <a:t>  Procedure:  </a:t>
            </a:r>
            <a:r>
              <a:rPr lang="en-IN" b="1" dirty="0" smtClean="0"/>
              <a:t>startread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554480"/>
            <a:ext cx="8946541" cy="4693919"/>
          </a:xfrm>
        </p:spPr>
        <p:txBody>
          <a:bodyPr/>
          <a:lstStyle/>
          <a:p>
            <a:pPr algn="just"/>
            <a:r>
              <a:rPr lang="en-IN" dirty="0" smtClean="0"/>
              <a:t>If an active writer is present, the reader process which invokes the procedure is blocked and kept in the queue of </a:t>
            </a:r>
            <a:r>
              <a:rPr lang="en-IN" b="1" dirty="0" smtClean="0"/>
              <a:t>Okread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If no process is performing write operation, the reader process increments </a:t>
            </a:r>
            <a:r>
              <a:rPr lang="en-IN" b="1" dirty="0" smtClean="0"/>
              <a:t>readercount</a:t>
            </a:r>
            <a:r>
              <a:rPr lang="en-IN" dirty="0" smtClean="0"/>
              <a:t> and activates a waiting reader, if present.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The waiting reader process gains the control of the monitor and can start executing </a:t>
            </a:r>
            <a:r>
              <a:rPr lang="en-IN" b="1" dirty="0" smtClean="0"/>
              <a:t>startread </a:t>
            </a:r>
            <a:r>
              <a:rPr lang="en-IN" dirty="0" smtClean="0"/>
              <a:t>procedure for accessing the file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Mean while, the  1</a:t>
            </a:r>
            <a:r>
              <a:rPr lang="en-IN" baseline="30000" dirty="0" smtClean="0"/>
              <a:t>st</a:t>
            </a:r>
            <a:r>
              <a:rPr lang="en-IN" dirty="0" smtClean="0"/>
              <a:t> reader process can proceed with reading the file.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1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03313" y="452718"/>
            <a:ext cx="9092248" cy="1101762"/>
          </a:xfrm>
        </p:spPr>
        <p:txBody>
          <a:bodyPr/>
          <a:lstStyle/>
          <a:p>
            <a:r>
              <a:rPr lang="en-IN" dirty="0" smtClean="0"/>
              <a:t>  Procedure:  </a:t>
            </a:r>
            <a:r>
              <a:rPr lang="en-IN" b="1" dirty="0" smtClean="0"/>
              <a:t>endread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554480"/>
            <a:ext cx="8946541" cy="4693919"/>
          </a:xfrm>
        </p:spPr>
        <p:txBody>
          <a:bodyPr/>
          <a:lstStyle/>
          <a:p>
            <a:pPr algn="just"/>
            <a:r>
              <a:rPr lang="en-IN" sz="2400" dirty="0" smtClean="0"/>
              <a:t>This procedure is invoked by each reader process, on completion of file access.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b="1" dirty="0" smtClean="0"/>
              <a:t>readcount</a:t>
            </a:r>
            <a:r>
              <a:rPr lang="en-IN" sz="2400" dirty="0" smtClean="0"/>
              <a:t> is decremented.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When there are no active readers(</a:t>
            </a:r>
            <a:r>
              <a:rPr lang="en-IN" sz="2400" b="1" dirty="0" smtClean="0"/>
              <a:t>readcount=0</a:t>
            </a:r>
            <a:r>
              <a:rPr lang="en-IN" sz="2400" dirty="0" smtClean="0"/>
              <a:t>),the last exiting reader executes </a:t>
            </a:r>
            <a:r>
              <a:rPr lang="en-IN" sz="2400" b="1" dirty="0" smtClean="0"/>
              <a:t>oktowrite.signal</a:t>
            </a:r>
            <a:r>
              <a:rPr lang="en-IN" sz="2400" dirty="0" smtClean="0"/>
              <a:t>, activating any waiting writer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1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7680"/>
            <a:ext cx="8946541" cy="1319848"/>
          </a:xfrm>
        </p:spPr>
        <p:txBody>
          <a:bodyPr/>
          <a:lstStyle/>
          <a:p>
            <a:r>
              <a:rPr lang="en-IN" dirty="0" smtClean="0"/>
              <a:t>Procedure: </a:t>
            </a:r>
            <a:r>
              <a:rPr lang="en-IN" dirty="0" err="1" smtClean="0"/>
              <a:t>startwrite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process invoking </a:t>
            </a:r>
            <a:r>
              <a:rPr lang="en-IN" dirty="0" err="1" smtClean="0"/>
              <a:t>startwite</a:t>
            </a:r>
            <a:r>
              <a:rPr lang="en-IN" dirty="0" smtClean="0"/>
              <a:t> proceeds only if there are no active readers or writers</a:t>
            </a:r>
          </a:p>
          <a:p>
            <a:endParaRPr lang="en-IN" dirty="0"/>
          </a:p>
          <a:p>
            <a:r>
              <a:rPr lang="en-IN" dirty="0" smtClean="0"/>
              <a:t>The variable </a:t>
            </a:r>
            <a:r>
              <a:rPr lang="en-IN" b="1" dirty="0" smtClean="0"/>
              <a:t>busy</a:t>
            </a:r>
            <a:r>
              <a:rPr lang="en-IN" dirty="0" smtClean="0"/>
              <a:t> is set to true by writer process to indicate that a write is 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0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7680"/>
            <a:ext cx="8946541" cy="1319848"/>
          </a:xfrm>
        </p:spPr>
        <p:txBody>
          <a:bodyPr/>
          <a:lstStyle/>
          <a:p>
            <a:r>
              <a:rPr lang="en-IN" dirty="0" smtClean="0"/>
              <a:t>Procedure: </a:t>
            </a:r>
            <a:r>
              <a:rPr lang="en-IN" b="1" dirty="0" err="1" smtClean="0"/>
              <a:t>endwrite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8760"/>
            <a:ext cx="8946541" cy="473963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Invoked by writer process on completion of file access.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Set </a:t>
            </a:r>
            <a:r>
              <a:rPr lang="en-IN" b="1" dirty="0" smtClean="0"/>
              <a:t>busy=false</a:t>
            </a:r>
            <a:r>
              <a:rPr lang="en-IN" dirty="0" smtClean="0"/>
              <a:t> indicating that no writer is active.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Checks for any waiting readers  in </a:t>
            </a:r>
            <a:r>
              <a:rPr lang="en-IN" b="1" dirty="0" err="1" smtClean="0"/>
              <a:t>Oktoread</a:t>
            </a:r>
            <a:r>
              <a:rPr lang="en-IN" dirty="0" smtClean="0"/>
              <a:t>  Queue and signals it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Otherwise signals waiting writers in </a:t>
            </a:r>
            <a:r>
              <a:rPr lang="en-IN" b="1" dirty="0" err="1" smtClean="0"/>
              <a:t>Oktowrite</a:t>
            </a:r>
            <a:r>
              <a:rPr lang="en-IN" dirty="0" smtClean="0"/>
              <a:t> queue.</a:t>
            </a:r>
          </a:p>
          <a:p>
            <a:endParaRPr lang="en-IN" dirty="0"/>
          </a:p>
          <a:p>
            <a:r>
              <a:rPr lang="en-IN" dirty="0" smtClean="0"/>
              <a:t>If there are more than one waiting readers, they are activated and enters monitor one by one.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Meanwhile the processes trying to enter monitor for the first time are blocked and kept in entry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2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7680"/>
            <a:ext cx="8946541" cy="1319848"/>
          </a:xfrm>
        </p:spPr>
        <p:txBody>
          <a:bodyPr/>
          <a:lstStyle/>
          <a:p>
            <a:r>
              <a:rPr lang="en-IN" dirty="0" smtClean="0"/>
              <a:t>Monitor: Drawbacks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8760"/>
            <a:ext cx="8946541" cy="4739639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Absence of Concurrency:</a:t>
            </a:r>
            <a:r>
              <a:rPr lang="en-IN" dirty="0" smtClean="0"/>
              <a:t> Only one Process can be active within the monitor.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Procedures of monitor should be invoked before and after accessing the shared resources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But this may result in processes improperly accessing resources without first invoking monitor’s procedure.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There is a possibility of deadlock in case of nested monitor calls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9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Serializer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08" y="2037678"/>
            <a:ext cx="10132352" cy="4195481"/>
          </a:xfrm>
        </p:spPr>
        <p:txBody>
          <a:bodyPr/>
          <a:lstStyle/>
          <a:p>
            <a:pPr algn="just"/>
            <a:r>
              <a:rPr lang="en-IN" dirty="0" smtClean="0"/>
              <a:t>Introduced to overcome some of the drawbacks  of monitor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Serializer allows concurrency inside and so shared resource can be encapsulated inside in a serializer.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Serializer replaces explicit signalling required in monitor with automatic signalling.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This is achieved by specifying the condition on which </a:t>
            </a:r>
            <a:r>
              <a:rPr lang="en-IN" dirty="0"/>
              <a:t>waiting process</a:t>
            </a:r>
            <a:r>
              <a:rPr lang="en-IN" dirty="0" smtClean="0"/>
              <a:t> can resume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8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08" y="1432560"/>
            <a:ext cx="10132352" cy="4800599"/>
          </a:xfrm>
        </p:spPr>
        <p:txBody>
          <a:bodyPr/>
          <a:lstStyle/>
          <a:p>
            <a:pPr algn="just"/>
            <a:r>
              <a:rPr lang="en-IN" dirty="0" smtClean="0"/>
              <a:t>Similar to monitors, serializer is also an abstract data type defined by a set of procedures(operations)  that encapsulates shared objects.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Users access resources through the operations of serializer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Only one process have access  to serializer at a time.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However, Procedures of serializer may have </a:t>
            </a:r>
            <a:r>
              <a:rPr lang="en-IN" b="1" dirty="0" smtClean="0"/>
              <a:t>hollow regions</a:t>
            </a:r>
            <a:r>
              <a:rPr lang="en-IN" dirty="0" smtClean="0"/>
              <a:t> where in multiple processes can be concurrently active.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When a process enters hollow region ,it releases the possession of serializer and some other process may </a:t>
            </a:r>
            <a:r>
              <a:rPr lang="en-IN" dirty="0" err="1" smtClean="0"/>
              <a:t>intrun</a:t>
            </a:r>
            <a:r>
              <a:rPr lang="en-IN" dirty="0" smtClean="0"/>
              <a:t> take possession of serializer.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8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Structure of a procedure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612" y="1755934"/>
            <a:ext cx="4532947" cy="44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synchronization Mechanisms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23768" cy="4195481"/>
          </a:xfrm>
          <a:noFill/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400" dirty="0" smtClean="0"/>
              <a:t>Synchronization mechanisms discussed so far are primitive to build large complex reliable systems.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The need for reliable and easily manageable software for complex systems has to be addressed.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/>
              <a:t> </a:t>
            </a:r>
            <a:r>
              <a:rPr lang="en-IN" sz="2400" dirty="0" smtClean="0"/>
              <a:t>To achieve the same high level concepts are integrated into the programming languages which is independent of hardware implementation.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Some of the high level mechanisms are: </a:t>
            </a:r>
            <a:r>
              <a:rPr lang="en-IN" sz="2400" b="1" dirty="0" smtClean="0">
                <a:solidFill>
                  <a:srgbClr val="FF0000"/>
                </a:solidFill>
              </a:rPr>
              <a:t>Monitors, Serializers and path expressions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08" y="285078"/>
            <a:ext cx="9404723" cy="1400530"/>
          </a:xfrm>
        </p:spPr>
        <p:txBody>
          <a:bodyPr/>
          <a:lstStyle/>
          <a:p>
            <a:r>
              <a:rPr lang="en-IN" b="1" dirty="0" smtClean="0"/>
              <a:t>Serializer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08" y="1432560"/>
            <a:ext cx="10132352" cy="480059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C</a:t>
            </a:r>
            <a:r>
              <a:rPr lang="en-IN" dirty="0" smtClean="0"/>
              <a:t>oncurrency </a:t>
            </a:r>
            <a:r>
              <a:rPr lang="en-IN" dirty="0"/>
              <a:t>is achieved in the hallow regions of a serializer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a hollow region the process just releases the </a:t>
            </a:r>
            <a:r>
              <a:rPr lang="en-IN" dirty="0" smtClean="0"/>
              <a:t>serializer and the </a:t>
            </a:r>
            <a:r>
              <a:rPr lang="en-IN" dirty="0"/>
              <a:t>process can regain control when it gets out of the hollow region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1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08" y="285078"/>
            <a:ext cx="9404723" cy="1400530"/>
          </a:xfrm>
        </p:spPr>
        <p:txBody>
          <a:bodyPr/>
          <a:lstStyle/>
          <a:p>
            <a:r>
              <a:rPr lang="en-IN" b="1" dirty="0" smtClean="0"/>
              <a:t>Serializer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08" y="1432560"/>
            <a:ext cx="10132352" cy="48005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Any no: of processes can be active inside hollow region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Hollow region is specified by </a:t>
            </a:r>
            <a:r>
              <a:rPr lang="en-IN" b="1" dirty="0" smtClean="0"/>
              <a:t>join-crowd</a:t>
            </a:r>
            <a:r>
              <a:rPr lang="en-IN" dirty="0" smtClean="0"/>
              <a:t> operation which allows processes to release serializer (not exit) and access resources, achieving concurrency.</a:t>
            </a:r>
          </a:p>
          <a:p>
            <a:pPr marL="0" indent="0" algn="just">
              <a:buNone/>
            </a:pPr>
            <a:r>
              <a:rPr lang="en-IN" b="1" dirty="0" smtClean="0"/>
              <a:t>                            </a:t>
            </a:r>
            <a:r>
              <a:rPr lang="en-IN" b="1" dirty="0" smtClean="0">
                <a:solidFill>
                  <a:srgbClr val="FF0000"/>
                </a:solidFill>
              </a:rPr>
              <a:t>join-crowd</a:t>
            </a:r>
            <a:r>
              <a:rPr lang="en-IN" dirty="0">
                <a:solidFill>
                  <a:srgbClr val="FF0000"/>
                </a:solidFill>
              </a:rPr>
              <a:t>(&lt;crowd&gt;)</a:t>
            </a:r>
            <a:r>
              <a:rPr lang="en-IN" b="1" dirty="0">
                <a:solidFill>
                  <a:srgbClr val="FF0000"/>
                </a:solidFill>
              </a:rPr>
              <a:t>then</a:t>
            </a:r>
            <a:r>
              <a:rPr lang="en-IN" dirty="0">
                <a:solidFill>
                  <a:srgbClr val="FF0000"/>
                </a:solidFill>
              </a:rPr>
              <a:t> &lt;body&gt; </a:t>
            </a:r>
            <a:r>
              <a:rPr lang="en-IN" b="1" dirty="0" smtClean="0">
                <a:solidFill>
                  <a:srgbClr val="FF0000"/>
                </a:solidFill>
              </a:rPr>
              <a:t>end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 smtClean="0"/>
              <a:t>On execution of join-crowd operation, possession of the serializer is released, identity of the process invoking the join-crowd is recorded in the crowd and list of statements in the body is executed.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At the end of execution of the body , </a:t>
            </a:r>
            <a:r>
              <a:rPr lang="en-IN" b="1" dirty="0" smtClean="0">
                <a:solidFill>
                  <a:srgbClr val="FF0000"/>
                </a:solidFill>
              </a:rPr>
              <a:t>leave-crowd</a:t>
            </a:r>
            <a:r>
              <a:rPr lang="en-IN" b="1" dirty="0" smtClean="0"/>
              <a:t> </a:t>
            </a:r>
            <a:r>
              <a:rPr lang="en-IN" dirty="0" smtClean="0"/>
              <a:t>operation is executed  which results in:</a:t>
            </a:r>
          </a:p>
          <a:p>
            <a:pPr marL="898525" algn="just">
              <a:buFont typeface="Arial" panose="020B0604020202020204" pitchFamily="34" charset="0"/>
              <a:buChar char="•"/>
              <a:tabLst>
                <a:tab pos="990600" algn="l"/>
                <a:tab pos="1524000" algn="l"/>
              </a:tabLst>
            </a:pPr>
            <a:r>
              <a:rPr lang="en-IN" dirty="0"/>
              <a:t> </a:t>
            </a:r>
            <a:r>
              <a:rPr lang="en-IN" dirty="0" smtClean="0"/>
              <a:t>       Process regain the possession of the serializer </a:t>
            </a:r>
          </a:p>
          <a:p>
            <a:pPr marL="898525" algn="just">
              <a:buFont typeface="Arial" panose="020B0604020202020204" pitchFamily="34" charset="0"/>
              <a:buChar char="•"/>
              <a:tabLst>
                <a:tab pos="990600" algn="l"/>
                <a:tab pos="1524000" algn="l"/>
              </a:tabLst>
            </a:pPr>
            <a:r>
              <a:rPr lang="en-IN" dirty="0"/>
              <a:t> </a:t>
            </a:r>
            <a:r>
              <a:rPr lang="en-IN" dirty="0" smtClean="0"/>
              <a:t>       Identity of process is removed from crowd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Serializer</a:t>
            </a:r>
            <a:r>
              <a:rPr lang="en-IN" dirty="0" smtClean="0"/>
              <a:t> : </a:t>
            </a:r>
            <a:r>
              <a:rPr lang="en-IN" b="1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08" y="1432560"/>
            <a:ext cx="10132352" cy="4800599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serializer has queue variables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An </a:t>
            </a:r>
            <a:r>
              <a:rPr lang="en-IN" dirty="0" err="1" smtClean="0"/>
              <a:t>enqueue</a:t>
            </a:r>
            <a:r>
              <a:rPr lang="en-IN" dirty="0" smtClean="0"/>
              <a:t> operation along with the condition the process is waiting for provides delay or blocking facility.</a:t>
            </a:r>
          </a:p>
          <a:p>
            <a:pPr marL="0" indent="0"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                       </a:t>
            </a:r>
            <a:r>
              <a:rPr lang="en-IN" b="1" dirty="0" err="1" smtClean="0">
                <a:solidFill>
                  <a:schemeClr val="accent1"/>
                </a:solidFill>
              </a:rPr>
              <a:t>enqueue</a:t>
            </a:r>
            <a:r>
              <a:rPr lang="en-IN" b="1" dirty="0">
                <a:solidFill>
                  <a:schemeClr val="accent1"/>
                </a:solidFill>
              </a:rPr>
              <a:t>(&lt;priority&gt;,&lt;queue-name&gt;) until (&lt;condition&gt;)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pPr algn="just"/>
            <a:r>
              <a:rPr lang="en-IN" dirty="0" smtClean="0"/>
              <a:t>A process invoking </a:t>
            </a:r>
            <a:r>
              <a:rPr lang="en-IN" dirty="0" err="1" smtClean="0"/>
              <a:t>enqueue</a:t>
            </a:r>
            <a:r>
              <a:rPr lang="en-IN" dirty="0" smtClean="0"/>
              <a:t> is placed at an appropriate position in queue and the condition is not checked until the process reaches the head of the queue.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The serializer automatically restarts the process at the head, whose condition is satisfied and no other process has control of serializer currently.</a:t>
            </a:r>
          </a:p>
          <a:p>
            <a:pPr algn="just"/>
            <a:endParaRPr lang="en-IN" dirty="0" smtClean="0"/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2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305815"/>
            <a:ext cx="6231255" cy="50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Serializer</a:t>
            </a:r>
            <a:r>
              <a:rPr lang="en-IN" dirty="0" smtClean="0"/>
              <a:t> 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08" y="1447800"/>
            <a:ext cx="10132352" cy="4800599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Serialized doesn’t need explicit signalling when compared to monitor</a:t>
            </a:r>
            <a:endParaRPr lang="en-IN" dirty="0"/>
          </a:p>
          <a:p>
            <a:pPr algn="just"/>
            <a:r>
              <a:rPr lang="en-IN" dirty="0" smtClean="0"/>
              <a:t>Serializer derives its name from the fact that all events that gain or release possession of </a:t>
            </a:r>
            <a:r>
              <a:rPr lang="en-IN" dirty="0" err="1" smtClean="0"/>
              <a:t>serilaizer</a:t>
            </a:r>
            <a:r>
              <a:rPr lang="en-IN" dirty="0" smtClean="0"/>
              <a:t> are totally ordered in time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575560"/>
            <a:ext cx="4446318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Serializer</a:t>
            </a:r>
            <a:r>
              <a:rPr lang="en-IN" dirty="0" smtClean="0"/>
              <a:t> 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08" y="1447800"/>
            <a:ext cx="10132352" cy="4800599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E</a:t>
            </a:r>
            <a:r>
              <a:rPr lang="en-IN" sz="2400" dirty="0" smtClean="0"/>
              <a:t>very </a:t>
            </a:r>
            <a:r>
              <a:rPr lang="en-IN" sz="2400" dirty="0"/>
              <a:t>operation in a serializer can be identified as an event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 smtClean="0"/>
              <a:t> </a:t>
            </a:r>
          </a:p>
          <a:p>
            <a:pPr algn="just"/>
            <a:r>
              <a:rPr lang="en-IN" sz="2400" dirty="0" smtClean="0"/>
              <a:t>An </a:t>
            </a:r>
            <a:r>
              <a:rPr lang="en-IN" sz="2400" b="1" dirty="0"/>
              <a:t>Entry</a:t>
            </a:r>
            <a:r>
              <a:rPr lang="en-IN" sz="2400" dirty="0"/>
              <a:t> </a:t>
            </a:r>
            <a:r>
              <a:rPr lang="en-IN" sz="2400" b="1" dirty="0"/>
              <a:t>event</a:t>
            </a:r>
            <a:r>
              <a:rPr lang="en-IN" sz="2400" dirty="0"/>
              <a:t> can be a request for serializer, in which a condition will be checked. ( For </a:t>
            </a:r>
            <a:r>
              <a:rPr lang="en-IN" sz="2400" dirty="0" err="1"/>
              <a:t>eg</a:t>
            </a:r>
            <a:r>
              <a:rPr lang="en-IN" sz="2400" dirty="0"/>
              <a:t>., Is the serializer free for the process to enter ? </a:t>
            </a:r>
            <a:r>
              <a:rPr lang="en-IN" sz="2400" dirty="0" smtClean="0"/>
              <a:t>)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 smtClean="0"/>
              <a:t>If </a:t>
            </a:r>
            <a:r>
              <a:rPr lang="en-IN" sz="2400" dirty="0"/>
              <a:t>the condition is true the process gains control of the serializer. </a:t>
            </a:r>
            <a:endParaRPr lang="en-IN" sz="2400" dirty="0" smtClean="0"/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Then </a:t>
            </a:r>
            <a:r>
              <a:rPr lang="en-IN" sz="2400" dirty="0"/>
              <a:t>before the process accesses the resource, a </a:t>
            </a:r>
            <a:r>
              <a:rPr lang="en-IN" sz="2400" b="1" dirty="0"/>
              <a:t>guarantee</a:t>
            </a:r>
            <a:r>
              <a:rPr lang="en-IN" sz="2400" dirty="0"/>
              <a:t> </a:t>
            </a:r>
            <a:r>
              <a:rPr lang="en-IN" sz="2400" b="1" dirty="0"/>
              <a:t>event</a:t>
            </a:r>
            <a:r>
              <a:rPr lang="en-IN" sz="2400" dirty="0"/>
              <a:t> is executed. </a:t>
            </a:r>
            <a:endParaRPr lang="en-IN" dirty="0" smtClean="0"/>
          </a:p>
          <a:p>
            <a:pPr algn="just"/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0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Serializer</a:t>
            </a:r>
            <a:r>
              <a:rPr lang="en-IN" dirty="0" smtClean="0"/>
              <a:t> 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08" y="1447800"/>
            <a:ext cx="10132352" cy="4800599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The </a:t>
            </a:r>
            <a:r>
              <a:rPr lang="en-IN" sz="2400" b="1" dirty="0" smtClean="0"/>
              <a:t>guarantee</a:t>
            </a:r>
            <a:r>
              <a:rPr lang="en-IN" sz="2400" dirty="0" smtClean="0"/>
              <a:t> </a:t>
            </a:r>
            <a:r>
              <a:rPr lang="en-IN" sz="2400" b="1" dirty="0" smtClean="0"/>
              <a:t>event</a:t>
            </a:r>
            <a:r>
              <a:rPr lang="en-IN" sz="2400" dirty="0" smtClean="0"/>
              <a:t> results in an </a:t>
            </a:r>
            <a:r>
              <a:rPr lang="en-IN" sz="2400" b="1" dirty="0" smtClean="0"/>
              <a:t>established</a:t>
            </a:r>
            <a:r>
              <a:rPr lang="en-IN" sz="2400" dirty="0" smtClean="0"/>
              <a:t> </a:t>
            </a:r>
            <a:r>
              <a:rPr lang="en-IN" sz="2400" b="1" dirty="0" smtClean="0"/>
              <a:t>event</a:t>
            </a:r>
            <a:r>
              <a:rPr lang="en-IN" sz="2400" dirty="0" smtClean="0"/>
              <a:t> if the condition is true, else the process releases the control of the serializer and waits in its queue.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When a resource is available, the process enters (</a:t>
            </a:r>
            <a:r>
              <a:rPr lang="en-IN" sz="2400" b="1" dirty="0" smtClean="0"/>
              <a:t>Join-Crowd event</a:t>
            </a:r>
            <a:r>
              <a:rPr lang="en-IN" sz="2400" dirty="0" smtClean="0"/>
              <a:t>) the Crowd and accesses </a:t>
            </a:r>
            <a:r>
              <a:rPr lang="en-IN" sz="2400" smtClean="0"/>
              <a:t>the </a:t>
            </a:r>
            <a:r>
              <a:rPr lang="en-IN" sz="2400" smtClean="0"/>
              <a:t>Resource. </a:t>
            </a:r>
            <a:endParaRPr lang="en-IN" sz="2400" dirty="0" smtClean="0"/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After completing the job with the resource, the process leaves (</a:t>
            </a:r>
            <a:r>
              <a:rPr lang="en-IN" sz="2400" b="1" dirty="0" smtClean="0"/>
              <a:t>Leave-Crowd event</a:t>
            </a:r>
            <a:r>
              <a:rPr lang="en-IN" sz="2400" dirty="0" smtClean="0"/>
              <a:t>) the crowd and regains control of the serializer ( if the serializer is available, else it has to wait).</a:t>
            </a:r>
            <a:br>
              <a:rPr lang="en-IN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19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b="1" dirty="0" smtClean="0"/>
              <a:t>Path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81200"/>
            <a:ext cx="9854248" cy="4267199"/>
          </a:xfrm>
        </p:spPr>
        <p:txBody>
          <a:bodyPr>
            <a:noAutofit/>
          </a:bodyPr>
          <a:lstStyle/>
          <a:p>
            <a:pPr algn="just"/>
            <a:r>
              <a:rPr lang="en-IN" sz="1800" dirty="0" smtClean="0"/>
              <a:t>A different approach to process synchronization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algn="just"/>
            <a:r>
              <a:rPr lang="en-IN" sz="1800" dirty="0" smtClean="0"/>
              <a:t>It restricts the set of admissible execution histories of operations on shared resources.</a:t>
            </a:r>
          </a:p>
          <a:p>
            <a:pPr algn="just"/>
            <a:endParaRPr lang="en-IN" sz="1800" dirty="0"/>
          </a:p>
          <a:p>
            <a:pPr algn="just"/>
            <a:r>
              <a:rPr lang="en-IN" sz="1800" dirty="0" smtClean="0"/>
              <a:t>It ensures that no incorrect state is ever reached and it indicates the order in which operations on a shared resource can be interleaved.</a:t>
            </a:r>
          </a:p>
          <a:p>
            <a:pPr marL="0" indent="0" algn="just">
              <a:buNone/>
            </a:pPr>
            <a:endParaRPr lang="en-IN" sz="1800" dirty="0" smtClean="0"/>
          </a:p>
          <a:p>
            <a:pPr algn="just"/>
            <a:r>
              <a:rPr lang="en-IN" sz="1800" dirty="0" smtClean="0"/>
              <a:t>The format for path expression is:</a:t>
            </a:r>
          </a:p>
          <a:p>
            <a:pPr marL="914400" lvl="2" indent="0" algn="just">
              <a:buNone/>
            </a:pPr>
            <a:r>
              <a:rPr lang="en-IN" sz="1800" b="1" dirty="0">
                <a:solidFill>
                  <a:schemeClr val="accent1"/>
                </a:solidFill>
              </a:rPr>
              <a:t>path </a:t>
            </a:r>
            <a:r>
              <a:rPr lang="en-IN" sz="1800" i="1" dirty="0">
                <a:solidFill>
                  <a:schemeClr val="accent1"/>
                </a:solidFill>
              </a:rPr>
              <a:t>S</a:t>
            </a:r>
            <a:r>
              <a:rPr lang="en-IN" sz="1800" b="1" dirty="0">
                <a:solidFill>
                  <a:schemeClr val="accent1"/>
                </a:solidFill>
              </a:rPr>
              <a:t> </a:t>
            </a:r>
            <a:r>
              <a:rPr lang="en-IN" sz="1800" b="1" dirty="0" smtClean="0">
                <a:solidFill>
                  <a:schemeClr val="accent1"/>
                </a:solidFill>
              </a:rPr>
              <a:t>end</a:t>
            </a:r>
          </a:p>
          <a:p>
            <a:pPr marL="914400" lvl="2" indent="0" algn="just">
              <a:buNone/>
            </a:pPr>
            <a:endParaRPr lang="en-IN" dirty="0"/>
          </a:p>
          <a:p>
            <a:pPr algn="just"/>
            <a:r>
              <a:rPr lang="en-IN" sz="1800" dirty="0" smtClean="0"/>
              <a:t>Where S denotes possible execution histories</a:t>
            </a:r>
          </a:p>
          <a:p>
            <a:pPr marL="0" indent="0" algn="just">
              <a:buNone/>
            </a:pPr>
            <a:r>
              <a:rPr lang="en-IN" sz="1800" dirty="0" smtClean="0"/>
              <a:t>                      </a:t>
            </a:r>
            <a:endParaRPr lang="en-IN" sz="1800" b="1" dirty="0" smtClean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endParaRPr lang="en-IN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5407350" y="324433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path </a:t>
            </a:r>
            <a:r>
              <a:rPr lang="en-IN" i="1" dirty="0">
                <a:solidFill>
                  <a:schemeClr val="accent1"/>
                </a:solidFill>
              </a:rPr>
              <a:t>S</a:t>
            </a:r>
            <a:r>
              <a:rPr lang="en-IN" b="1" dirty="0">
                <a:solidFill>
                  <a:schemeClr val="accent1"/>
                </a:solidFill>
              </a:rPr>
              <a:t>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6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b="1" dirty="0" smtClean="0"/>
              <a:t>Path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81200"/>
            <a:ext cx="9854248" cy="4267199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It is an expression whose variables are operations on the resources and whose operators are:</a:t>
            </a:r>
          </a:p>
          <a:p>
            <a:pPr algn="just"/>
            <a:endParaRPr lang="en-IN" dirty="0" smtClean="0"/>
          </a:p>
          <a:p>
            <a:pPr marL="0" indent="0" algn="just">
              <a:buNone/>
            </a:pPr>
            <a:r>
              <a:rPr lang="en-IN" sz="2400" b="1" dirty="0"/>
              <a:t>Sequencing(</a:t>
            </a:r>
            <a:r>
              <a:rPr lang="en-IN" sz="2400" b="1" dirty="0">
                <a:sym typeface="Wingdings" panose="05000000000000000000" pitchFamily="2" charset="2"/>
              </a:rPr>
              <a:t> </a:t>
            </a:r>
            <a:r>
              <a:rPr lang="en-IN" sz="2400" b="1" dirty="0">
                <a:solidFill>
                  <a:schemeClr val="accent1"/>
                </a:solidFill>
                <a:sym typeface="Wingdings" panose="05000000000000000000" pitchFamily="2" charset="2"/>
              </a:rPr>
              <a:t>;</a:t>
            </a:r>
            <a:r>
              <a:rPr lang="en-IN" sz="2400" b="1" dirty="0"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ym typeface="Wingdings" panose="05000000000000000000" pitchFamily="2" charset="2"/>
              </a:rPr>
              <a:t>)   -</a:t>
            </a:r>
            <a:r>
              <a:rPr lang="en-IN" dirty="0" smtClean="0">
                <a:sym typeface="Wingdings" panose="05000000000000000000" pitchFamily="2" charset="2"/>
              </a:rPr>
              <a:t>Defines a sequencing order among operations. </a:t>
            </a:r>
          </a:p>
          <a:p>
            <a:pPr marL="0" indent="0" algn="just">
              <a:buNone/>
            </a:pPr>
            <a:r>
              <a:rPr lang="en-IN" dirty="0" err="1" smtClean="0"/>
              <a:t>Eg</a:t>
            </a:r>
            <a:r>
              <a:rPr lang="en-IN" dirty="0" smtClean="0"/>
              <a:t>:  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path </a:t>
            </a:r>
            <a:r>
              <a:rPr lang="en-IN" b="1" dirty="0" smtClean="0">
                <a:solidFill>
                  <a:schemeClr val="accent1"/>
                </a:solidFill>
              </a:rPr>
              <a:t>open; read; close;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end</a:t>
            </a:r>
            <a:r>
              <a:rPr lang="en-IN" dirty="0" smtClean="0"/>
              <a:t> </a:t>
            </a:r>
          </a:p>
          <a:p>
            <a:pPr algn="just"/>
            <a:r>
              <a:rPr lang="en-IN" dirty="0" smtClean="0"/>
              <a:t>means an </a:t>
            </a:r>
            <a:r>
              <a:rPr lang="en-IN" b="1" dirty="0" smtClean="0"/>
              <a:t>open</a:t>
            </a:r>
            <a:r>
              <a:rPr lang="en-IN" dirty="0" smtClean="0"/>
              <a:t> must be performed first, followed by a </a:t>
            </a:r>
            <a:r>
              <a:rPr lang="en-IN" b="1" dirty="0" smtClean="0"/>
              <a:t>read</a:t>
            </a:r>
            <a:r>
              <a:rPr lang="en-IN" dirty="0" smtClean="0"/>
              <a:t> and </a:t>
            </a:r>
            <a:r>
              <a:rPr lang="en-IN" b="1" dirty="0" smtClean="0"/>
              <a:t>close</a:t>
            </a:r>
            <a:r>
              <a:rPr lang="en-IN" dirty="0" smtClean="0"/>
              <a:t> in that order.</a:t>
            </a:r>
          </a:p>
          <a:p>
            <a:pPr algn="just"/>
            <a:r>
              <a:rPr lang="en-IN" dirty="0" smtClean="0"/>
              <a:t>There is no concurrency in the execution of these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5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b="1" dirty="0" smtClean="0"/>
              <a:t>Path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81200"/>
            <a:ext cx="9854248" cy="4267199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Selection( </a:t>
            </a:r>
            <a:r>
              <a:rPr lang="en-IN" sz="2800" b="1" dirty="0" smtClean="0">
                <a:solidFill>
                  <a:schemeClr val="accent1"/>
                </a:solidFill>
              </a:rPr>
              <a:t>+</a:t>
            </a:r>
            <a:r>
              <a:rPr lang="en-IN" sz="2800" b="1" dirty="0" smtClean="0"/>
              <a:t> ):</a:t>
            </a:r>
            <a:r>
              <a:rPr lang="en-IN" sz="2400" dirty="0" smtClean="0"/>
              <a:t> It signifies, only one of the operations connected by a + operator can be executed at a time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 err="1" smtClean="0"/>
              <a:t>Eg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path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chemeClr val="accent1"/>
                </a:solidFill>
              </a:rPr>
              <a:t>read + write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</a:t>
            </a: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sz="2400" dirty="0" smtClean="0"/>
              <a:t>Here only </a:t>
            </a:r>
            <a:r>
              <a:rPr lang="en-IN" sz="2400" b="1" dirty="0" smtClean="0"/>
              <a:t>read </a:t>
            </a:r>
            <a:r>
              <a:rPr lang="en-IN" sz="2400" dirty="0" smtClean="0"/>
              <a:t>or </a:t>
            </a:r>
            <a:r>
              <a:rPr lang="en-IN" sz="2400" b="1" dirty="0" smtClean="0"/>
              <a:t>write </a:t>
            </a:r>
            <a:r>
              <a:rPr lang="en-IN" sz="2400" dirty="0" smtClean="0"/>
              <a:t>can be executed at a time, but the order of execution of these operations doesn’t matter .</a:t>
            </a:r>
          </a:p>
          <a:p>
            <a:pPr algn="just"/>
            <a:endParaRPr lang="en-IN" sz="2400" dirty="0"/>
          </a:p>
          <a:p>
            <a:pPr algn="just"/>
            <a:endParaRPr lang="en-IN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85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</a:t>
            </a:r>
            <a:r>
              <a:rPr lang="en-IN" b="1" dirty="0" smtClean="0"/>
              <a:t>MONITORS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4052"/>
            <a:ext cx="9905999" cy="4557251"/>
          </a:xfrm>
          <a:noFill/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Monitors are abstract data types for defining shared objects and for scheduling access to these objects.</a:t>
            </a:r>
          </a:p>
          <a:p>
            <a:pPr marL="0" indent="0"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A monitor consist of procedures, shared object and administrative data.</a:t>
            </a:r>
          </a:p>
          <a:p>
            <a:pPr marL="0" indent="0" algn="just">
              <a:buNone/>
            </a:pPr>
            <a:endParaRPr lang="en-IN" sz="2800" dirty="0" smtClean="0"/>
          </a:p>
          <a:p>
            <a:pPr algn="just"/>
            <a:r>
              <a:rPr lang="en-IN" sz="2800" dirty="0" smtClean="0"/>
              <a:t>Procedures provides access to shared resources and are called by processes needing access to resources.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71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b="1" dirty="0" smtClean="0"/>
              <a:t>Path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81200"/>
            <a:ext cx="9854248" cy="4267199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/>
              <a:t>Concurrency( </a:t>
            </a:r>
            <a:r>
              <a:rPr lang="en-IN" sz="2400" b="1" dirty="0">
                <a:solidFill>
                  <a:schemeClr val="accent1"/>
                </a:solidFill>
              </a:rPr>
              <a:t>{ }</a:t>
            </a:r>
            <a:r>
              <a:rPr lang="en-IN" sz="2400" b="1" dirty="0"/>
              <a:t> </a:t>
            </a:r>
            <a:r>
              <a:rPr lang="en-IN" sz="2400" b="1" dirty="0" smtClean="0"/>
              <a:t>): any </a:t>
            </a:r>
            <a:r>
              <a:rPr lang="en-IN" sz="2400" b="1" dirty="0" err="1" smtClean="0"/>
              <a:t>no:of</a:t>
            </a:r>
            <a:r>
              <a:rPr lang="en-IN" sz="2400" b="1" dirty="0" smtClean="0"/>
              <a:t> operations delimited by { } </a:t>
            </a:r>
            <a:r>
              <a:rPr lang="en-IN" sz="2400" dirty="0" smtClean="0"/>
              <a:t>can be executed at a time.</a:t>
            </a:r>
          </a:p>
          <a:p>
            <a:pPr marL="0" indent="0" algn="just">
              <a:buNone/>
            </a:pPr>
            <a:endParaRPr lang="en-IN" sz="2400" b="1" dirty="0"/>
          </a:p>
          <a:p>
            <a:pPr marL="0" indent="0" algn="just">
              <a:buNone/>
            </a:pPr>
            <a:r>
              <a:rPr lang="en-IN" sz="2400" b="1" dirty="0" err="1"/>
              <a:t>Eg</a:t>
            </a:r>
            <a:r>
              <a:rPr lang="en-IN" sz="2400" b="1" dirty="0"/>
              <a:t> :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path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{read}</a:t>
            </a:r>
            <a:r>
              <a:rPr lang="en-IN" sz="2400" b="1" dirty="0"/>
              <a:t> </a:t>
            </a:r>
            <a:r>
              <a:rPr lang="en-I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</a:t>
            </a:r>
          </a:p>
          <a:p>
            <a:pPr algn="just"/>
            <a:r>
              <a:rPr lang="en-IN" sz="2400" dirty="0" smtClean="0"/>
              <a:t>Here any no: of read operations can be performed concurrently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The path expression for reader-writer problem for weak reader’s priority is given as: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path </a:t>
            </a:r>
            <a:r>
              <a:rPr lang="en-IN" sz="2400" b="1" dirty="0" smtClean="0">
                <a:solidFill>
                  <a:schemeClr val="accent1"/>
                </a:solidFill>
              </a:rPr>
              <a:t>{read}+write </a:t>
            </a:r>
            <a:r>
              <a:rPr lang="en-IN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end</a:t>
            </a:r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a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99" y="1776412"/>
            <a:ext cx="5469321" cy="50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26279"/>
          </a:xfrm>
        </p:spPr>
        <p:txBody>
          <a:bodyPr/>
          <a:lstStyle/>
          <a:p>
            <a:r>
              <a:rPr lang="en-IN" dirty="0" smtClean="0"/>
              <a:t>Execution of a monitor obeys the following constraints: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Only one process can be active within the monitor at any time and other processes trying to access the monitor are placed in the monitor’s entry queue.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Procedures of a monitor can access data only local to the monitor and cannot access an outside variable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The variables or data local to the monitor cannot be directly accessed from outside the monitor.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8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26279"/>
          </a:xfrm>
        </p:spPr>
        <p:txBody>
          <a:bodyPr>
            <a:normAutofit/>
          </a:bodyPr>
          <a:lstStyle/>
          <a:p>
            <a:r>
              <a:rPr lang="en-IN" dirty="0" smtClean="0"/>
              <a:t>Monitor accomplish synchronization through two special operations: </a:t>
            </a:r>
            <a:r>
              <a:rPr lang="en-IN" b="1" dirty="0" smtClean="0">
                <a:solidFill>
                  <a:srgbClr val="FFC000"/>
                </a:solidFill>
              </a:rPr>
              <a:t>wait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C000"/>
                </a:solidFill>
              </a:rPr>
              <a:t>signal, </a:t>
            </a:r>
            <a:r>
              <a:rPr lang="en-IN" dirty="0" smtClean="0"/>
              <a:t>executed within monitor’s procedure.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There are conditional variables that corresponds to the various conditions to block and unblock processes.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Wait and signal operations are specified in association with a condition variable.</a:t>
            </a:r>
          </a:p>
          <a:p>
            <a:pPr marL="0" indent="0">
              <a:buNone/>
            </a:pPr>
            <a:r>
              <a:rPr lang="en-IN" dirty="0" smtClean="0"/>
              <a:t>              </a:t>
            </a:r>
            <a:r>
              <a:rPr lang="en-IN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condition_variable.wait</a:t>
            </a:r>
            <a:endParaRPr lang="en-IN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dirty="0" smtClean="0"/>
              <a:t>Wait operation suspends the caller process and the caller process releases the monitor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683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2627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suspended </a:t>
            </a:r>
            <a:r>
              <a:rPr lang="en-IN" dirty="0" smtClean="0"/>
              <a:t>process is placed </a:t>
            </a:r>
            <a:r>
              <a:rPr lang="en-IN" dirty="0"/>
              <a:t>in </a:t>
            </a:r>
            <a:r>
              <a:rPr lang="en-IN" dirty="0" smtClean="0"/>
              <a:t>the queue </a:t>
            </a:r>
            <a:r>
              <a:rPr lang="en-IN" dirty="0"/>
              <a:t>of </a:t>
            </a:r>
            <a:r>
              <a:rPr lang="en-IN" dirty="0" smtClean="0"/>
              <a:t>corresponding condition </a:t>
            </a:r>
            <a:r>
              <a:rPr lang="en-IN" dirty="0"/>
              <a:t>variable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There is an entry queue containing process that are trying to enter the monitor for first time.</a:t>
            </a:r>
          </a:p>
          <a:p>
            <a:endParaRPr lang="en-IN" dirty="0" smtClean="0"/>
          </a:p>
          <a:p>
            <a:r>
              <a:rPr lang="en-IN" dirty="0" smtClean="0"/>
              <a:t>Executing the </a:t>
            </a:r>
            <a:r>
              <a:rPr lang="en-IN" b="1" dirty="0" smtClean="0"/>
              <a:t>signal</a:t>
            </a:r>
            <a:r>
              <a:rPr lang="en-IN" dirty="0" smtClean="0"/>
              <a:t> operation causes one of the waiting process to regain the control of monitor.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processes in the queues of condition variable will be chosen over entry queue for the access to monitor.</a:t>
            </a:r>
          </a:p>
          <a:p>
            <a:pPr marL="0" indent="0" algn="just">
              <a:buNone/>
            </a:pPr>
            <a:endParaRPr lang="en-IN" dirty="0" smtClean="0"/>
          </a:p>
          <a:p>
            <a:r>
              <a:rPr lang="en-IN" dirty="0" smtClean="0"/>
              <a:t>The waiting process that took over the control of monitor starts executing statements that follows the wait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8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Main advantage is the flexibility in scheduling the processes in waiting queues.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First-in-first out approach is used for waiting processes.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Priorities can also be associated with processes in queues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45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791009" cy="1400530"/>
          </a:xfrm>
        </p:spPr>
        <p:txBody>
          <a:bodyPr/>
          <a:lstStyle/>
          <a:p>
            <a:r>
              <a:rPr lang="en-IN" sz="4000" b="1" dirty="0" smtClean="0"/>
              <a:t>Solution to R-W Problem using Monitor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 Procedures are used:</a:t>
            </a:r>
          </a:p>
          <a:p>
            <a:r>
              <a:rPr lang="en-IN" b="1" dirty="0" err="1" smtClean="0"/>
              <a:t>startread</a:t>
            </a:r>
            <a:r>
              <a:rPr lang="en-IN" b="1" dirty="0" smtClean="0"/>
              <a:t>-</a:t>
            </a:r>
            <a:r>
              <a:rPr lang="en-IN" dirty="0" smtClean="0"/>
              <a:t> called  by reader for accessing the file</a:t>
            </a:r>
          </a:p>
          <a:p>
            <a:r>
              <a:rPr lang="en-IN" b="1" dirty="0"/>
              <a:t>e</a:t>
            </a:r>
            <a:r>
              <a:rPr lang="en-IN" b="1" dirty="0" smtClean="0"/>
              <a:t>ndread</a:t>
            </a:r>
            <a:r>
              <a:rPr lang="en-IN" dirty="0" smtClean="0"/>
              <a:t>: -called when read is finished</a:t>
            </a:r>
          </a:p>
          <a:p>
            <a:r>
              <a:rPr lang="en-IN" b="1" dirty="0" err="1" smtClean="0"/>
              <a:t>startwrite</a:t>
            </a:r>
            <a:r>
              <a:rPr lang="en-IN" dirty="0" smtClean="0"/>
              <a:t>: called by writer before writing to file</a:t>
            </a:r>
          </a:p>
          <a:p>
            <a:r>
              <a:rPr lang="en-IN" b="1" dirty="0" err="1" smtClean="0"/>
              <a:t>endwrite</a:t>
            </a:r>
            <a:r>
              <a:rPr lang="en-IN" dirty="0" smtClean="0"/>
              <a:t>: after write is finished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boolean</a:t>
            </a:r>
            <a:r>
              <a:rPr lang="en-IN" dirty="0" smtClean="0"/>
              <a:t> value </a:t>
            </a:r>
            <a:r>
              <a:rPr lang="en-IN" b="1" dirty="0" smtClean="0"/>
              <a:t>busy </a:t>
            </a:r>
            <a:r>
              <a:rPr lang="en-IN" dirty="0" smtClean="0"/>
              <a:t>:whether writer is active</a:t>
            </a:r>
          </a:p>
          <a:p>
            <a:r>
              <a:rPr lang="en-IN" b="1" dirty="0"/>
              <a:t>r</a:t>
            </a:r>
            <a:r>
              <a:rPr lang="en-IN" b="1" dirty="0" smtClean="0"/>
              <a:t>eadercount</a:t>
            </a:r>
            <a:r>
              <a:rPr lang="en-IN" dirty="0" smtClean="0"/>
              <a:t> -</a:t>
            </a:r>
            <a:r>
              <a:rPr lang="en-IN" dirty="0" err="1" smtClean="0"/>
              <a:t>no:of</a:t>
            </a:r>
            <a:r>
              <a:rPr lang="en-IN" dirty="0" smtClean="0"/>
              <a:t> active readers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1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6578</TotalTime>
  <Words>1580</Words>
  <Application>Microsoft Office PowerPoint</Application>
  <PresentationFormat>Widescreen</PresentationFormat>
  <Paragraphs>197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Wingdings</vt:lpstr>
      <vt:lpstr>Wingdings 3</vt:lpstr>
      <vt:lpstr>Ion</vt:lpstr>
      <vt:lpstr>Monitor, Serializer, Path Expression</vt:lpstr>
      <vt:lpstr>High Level synchronization Mechanisms</vt:lpstr>
      <vt:lpstr>                    MONITORS</vt:lpstr>
      <vt:lpstr>Structure of a procedure</vt:lpstr>
      <vt:lpstr>  Monitor</vt:lpstr>
      <vt:lpstr>  Monitor</vt:lpstr>
      <vt:lpstr>  Monitor</vt:lpstr>
      <vt:lpstr>             Monitor</vt:lpstr>
      <vt:lpstr>Solution to R-W Problem using Monitor</vt:lpstr>
      <vt:lpstr>PowerPoint Presentation</vt:lpstr>
      <vt:lpstr>  Procedure:  startread</vt:lpstr>
      <vt:lpstr>  Procedure:  endread</vt:lpstr>
      <vt:lpstr>Procedure: startwrite</vt:lpstr>
      <vt:lpstr>Procedure: endwrite</vt:lpstr>
      <vt:lpstr>Monitor: Drawbacks</vt:lpstr>
      <vt:lpstr>Serializer</vt:lpstr>
      <vt:lpstr>Serializer</vt:lpstr>
      <vt:lpstr>Serializer</vt:lpstr>
      <vt:lpstr>Structure of a procedure</vt:lpstr>
      <vt:lpstr>Serializer </vt:lpstr>
      <vt:lpstr>Serializer </vt:lpstr>
      <vt:lpstr>Serializer : QUEUE</vt:lpstr>
      <vt:lpstr>PowerPoint Presentation</vt:lpstr>
      <vt:lpstr>Serializer Events</vt:lpstr>
      <vt:lpstr>Serializer Events</vt:lpstr>
      <vt:lpstr>Serializer Events</vt:lpstr>
      <vt:lpstr>             Path Expression</vt:lpstr>
      <vt:lpstr>             Path Expression</vt:lpstr>
      <vt:lpstr>             Path Expression</vt:lpstr>
      <vt:lpstr>             Path Expression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Monitor, Serializer, Path Expression</dc:title>
  <dc:creator>Anish</dc:creator>
  <cp:lastModifiedBy>Anish</cp:lastModifiedBy>
  <cp:revision>101</cp:revision>
  <dcterms:created xsi:type="dcterms:W3CDTF">2021-05-04T03:29:51Z</dcterms:created>
  <dcterms:modified xsi:type="dcterms:W3CDTF">2021-05-12T04:27:03Z</dcterms:modified>
</cp:coreProperties>
</file>