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BD67E-52F2-4A9D-BC2C-42BAE488B62B}" type="datetimeFigureOut">
              <a:rPr lang="en-IN" smtClean="0"/>
              <a:t>27-05-2021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EBF3A-7AAA-4CB7-A055-A37EF59DACEE}" type="slidenum">
              <a:rPr lang="en-IN" smtClean="0"/>
              <a:t>‹#›</a:t>
            </a:fld>
            <a:endParaRPr lang="en-IN"/>
          </a:p>
        </p:txBody>
      </p:sp>
    </p:spTree>
    <p:extLst>
      <p:ext uri="{BB962C8B-B14F-4D97-AF65-F5344CB8AC3E}">
        <p14:creationId xmlns:p14="http://schemas.microsoft.com/office/powerpoint/2010/main" val="211269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21</a:t>
            </a:fld>
            <a:endParaRPr lang="en-IN"/>
          </a:p>
        </p:txBody>
      </p:sp>
    </p:spTree>
    <p:extLst>
      <p:ext uri="{BB962C8B-B14F-4D97-AF65-F5344CB8AC3E}">
        <p14:creationId xmlns:p14="http://schemas.microsoft.com/office/powerpoint/2010/main" val="1437590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30</a:t>
            </a:fld>
            <a:endParaRPr lang="en-IN"/>
          </a:p>
        </p:txBody>
      </p:sp>
    </p:spTree>
    <p:extLst>
      <p:ext uri="{BB962C8B-B14F-4D97-AF65-F5344CB8AC3E}">
        <p14:creationId xmlns:p14="http://schemas.microsoft.com/office/powerpoint/2010/main" val="59062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31</a:t>
            </a:fld>
            <a:endParaRPr lang="en-IN"/>
          </a:p>
        </p:txBody>
      </p:sp>
    </p:spTree>
    <p:extLst>
      <p:ext uri="{BB962C8B-B14F-4D97-AF65-F5344CB8AC3E}">
        <p14:creationId xmlns:p14="http://schemas.microsoft.com/office/powerpoint/2010/main" val="2143660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32</a:t>
            </a:fld>
            <a:endParaRPr lang="en-IN"/>
          </a:p>
        </p:txBody>
      </p:sp>
    </p:spTree>
    <p:extLst>
      <p:ext uri="{BB962C8B-B14F-4D97-AF65-F5344CB8AC3E}">
        <p14:creationId xmlns:p14="http://schemas.microsoft.com/office/powerpoint/2010/main" val="922053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33</a:t>
            </a:fld>
            <a:endParaRPr lang="en-IN"/>
          </a:p>
        </p:txBody>
      </p:sp>
    </p:spTree>
    <p:extLst>
      <p:ext uri="{BB962C8B-B14F-4D97-AF65-F5344CB8AC3E}">
        <p14:creationId xmlns:p14="http://schemas.microsoft.com/office/powerpoint/2010/main" val="2689760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34</a:t>
            </a:fld>
            <a:endParaRPr lang="en-IN"/>
          </a:p>
        </p:txBody>
      </p:sp>
    </p:spTree>
    <p:extLst>
      <p:ext uri="{BB962C8B-B14F-4D97-AF65-F5344CB8AC3E}">
        <p14:creationId xmlns:p14="http://schemas.microsoft.com/office/powerpoint/2010/main" val="1080749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35</a:t>
            </a:fld>
            <a:endParaRPr lang="en-IN"/>
          </a:p>
        </p:txBody>
      </p:sp>
    </p:spTree>
    <p:extLst>
      <p:ext uri="{BB962C8B-B14F-4D97-AF65-F5344CB8AC3E}">
        <p14:creationId xmlns:p14="http://schemas.microsoft.com/office/powerpoint/2010/main" val="1223449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36</a:t>
            </a:fld>
            <a:endParaRPr lang="en-IN"/>
          </a:p>
        </p:txBody>
      </p:sp>
    </p:spTree>
    <p:extLst>
      <p:ext uri="{BB962C8B-B14F-4D97-AF65-F5344CB8AC3E}">
        <p14:creationId xmlns:p14="http://schemas.microsoft.com/office/powerpoint/2010/main" val="321673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37</a:t>
            </a:fld>
            <a:endParaRPr lang="en-IN"/>
          </a:p>
        </p:txBody>
      </p:sp>
    </p:spTree>
    <p:extLst>
      <p:ext uri="{BB962C8B-B14F-4D97-AF65-F5344CB8AC3E}">
        <p14:creationId xmlns:p14="http://schemas.microsoft.com/office/powerpoint/2010/main" val="913659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38</a:t>
            </a:fld>
            <a:endParaRPr lang="en-IN"/>
          </a:p>
        </p:txBody>
      </p:sp>
    </p:spTree>
    <p:extLst>
      <p:ext uri="{BB962C8B-B14F-4D97-AF65-F5344CB8AC3E}">
        <p14:creationId xmlns:p14="http://schemas.microsoft.com/office/powerpoint/2010/main" val="3757240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39</a:t>
            </a:fld>
            <a:endParaRPr lang="en-IN"/>
          </a:p>
        </p:txBody>
      </p:sp>
    </p:spTree>
    <p:extLst>
      <p:ext uri="{BB962C8B-B14F-4D97-AF65-F5344CB8AC3E}">
        <p14:creationId xmlns:p14="http://schemas.microsoft.com/office/powerpoint/2010/main" val="385495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22</a:t>
            </a:fld>
            <a:endParaRPr lang="en-IN"/>
          </a:p>
        </p:txBody>
      </p:sp>
    </p:spTree>
    <p:extLst>
      <p:ext uri="{BB962C8B-B14F-4D97-AF65-F5344CB8AC3E}">
        <p14:creationId xmlns:p14="http://schemas.microsoft.com/office/powerpoint/2010/main" val="544267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40</a:t>
            </a:fld>
            <a:endParaRPr lang="en-IN"/>
          </a:p>
        </p:txBody>
      </p:sp>
    </p:spTree>
    <p:extLst>
      <p:ext uri="{BB962C8B-B14F-4D97-AF65-F5344CB8AC3E}">
        <p14:creationId xmlns:p14="http://schemas.microsoft.com/office/powerpoint/2010/main" val="3852204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41</a:t>
            </a:fld>
            <a:endParaRPr lang="en-IN"/>
          </a:p>
        </p:txBody>
      </p:sp>
    </p:spTree>
    <p:extLst>
      <p:ext uri="{BB962C8B-B14F-4D97-AF65-F5344CB8AC3E}">
        <p14:creationId xmlns:p14="http://schemas.microsoft.com/office/powerpoint/2010/main" val="569589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42</a:t>
            </a:fld>
            <a:endParaRPr lang="en-IN"/>
          </a:p>
        </p:txBody>
      </p:sp>
    </p:spTree>
    <p:extLst>
      <p:ext uri="{BB962C8B-B14F-4D97-AF65-F5344CB8AC3E}">
        <p14:creationId xmlns:p14="http://schemas.microsoft.com/office/powerpoint/2010/main" val="1698596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43</a:t>
            </a:fld>
            <a:endParaRPr lang="en-IN"/>
          </a:p>
        </p:txBody>
      </p:sp>
    </p:spTree>
    <p:extLst>
      <p:ext uri="{BB962C8B-B14F-4D97-AF65-F5344CB8AC3E}">
        <p14:creationId xmlns:p14="http://schemas.microsoft.com/office/powerpoint/2010/main" val="87198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44</a:t>
            </a:fld>
            <a:endParaRPr lang="en-IN"/>
          </a:p>
        </p:txBody>
      </p:sp>
    </p:spTree>
    <p:extLst>
      <p:ext uri="{BB962C8B-B14F-4D97-AF65-F5344CB8AC3E}">
        <p14:creationId xmlns:p14="http://schemas.microsoft.com/office/powerpoint/2010/main" val="3926603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45</a:t>
            </a:fld>
            <a:endParaRPr lang="en-IN"/>
          </a:p>
        </p:txBody>
      </p:sp>
    </p:spTree>
    <p:extLst>
      <p:ext uri="{BB962C8B-B14F-4D97-AF65-F5344CB8AC3E}">
        <p14:creationId xmlns:p14="http://schemas.microsoft.com/office/powerpoint/2010/main" val="2029586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46</a:t>
            </a:fld>
            <a:endParaRPr lang="en-IN"/>
          </a:p>
        </p:txBody>
      </p:sp>
    </p:spTree>
    <p:extLst>
      <p:ext uri="{BB962C8B-B14F-4D97-AF65-F5344CB8AC3E}">
        <p14:creationId xmlns:p14="http://schemas.microsoft.com/office/powerpoint/2010/main" val="2822801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47</a:t>
            </a:fld>
            <a:endParaRPr lang="en-IN"/>
          </a:p>
        </p:txBody>
      </p:sp>
    </p:spTree>
    <p:extLst>
      <p:ext uri="{BB962C8B-B14F-4D97-AF65-F5344CB8AC3E}">
        <p14:creationId xmlns:p14="http://schemas.microsoft.com/office/powerpoint/2010/main" val="1985030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48</a:t>
            </a:fld>
            <a:endParaRPr lang="en-IN"/>
          </a:p>
        </p:txBody>
      </p:sp>
    </p:spTree>
    <p:extLst>
      <p:ext uri="{BB962C8B-B14F-4D97-AF65-F5344CB8AC3E}">
        <p14:creationId xmlns:p14="http://schemas.microsoft.com/office/powerpoint/2010/main" val="263941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49</a:t>
            </a:fld>
            <a:endParaRPr lang="en-IN"/>
          </a:p>
        </p:txBody>
      </p:sp>
    </p:spTree>
    <p:extLst>
      <p:ext uri="{BB962C8B-B14F-4D97-AF65-F5344CB8AC3E}">
        <p14:creationId xmlns:p14="http://schemas.microsoft.com/office/powerpoint/2010/main" val="3586650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23</a:t>
            </a:fld>
            <a:endParaRPr lang="en-IN"/>
          </a:p>
        </p:txBody>
      </p:sp>
    </p:spTree>
    <p:extLst>
      <p:ext uri="{BB962C8B-B14F-4D97-AF65-F5344CB8AC3E}">
        <p14:creationId xmlns:p14="http://schemas.microsoft.com/office/powerpoint/2010/main" val="1770718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50</a:t>
            </a:fld>
            <a:endParaRPr lang="en-IN"/>
          </a:p>
        </p:txBody>
      </p:sp>
    </p:spTree>
    <p:extLst>
      <p:ext uri="{BB962C8B-B14F-4D97-AF65-F5344CB8AC3E}">
        <p14:creationId xmlns:p14="http://schemas.microsoft.com/office/powerpoint/2010/main" val="1211797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51</a:t>
            </a:fld>
            <a:endParaRPr lang="en-IN"/>
          </a:p>
        </p:txBody>
      </p:sp>
    </p:spTree>
    <p:extLst>
      <p:ext uri="{BB962C8B-B14F-4D97-AF65-F5344CB8AC3E}">
        <p14:creationId xmlns:p14="http://schemas.microsoft.com/office/powerpoint/2010/main" val="3413260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52</a:t>
            </a:fld>
            <a:endParaRPr lang="en-IN"/>
          </a:p>
        </p:txBody>
      </p:sp>
    </p:spTree>
    <p:extLst>
      <p:ext uri="{BB962C8B-B14F-4D97-AF65-F5344CB8AC3E}">
        <p14:creationId xmlns:p14="http://schemas.microsoft.com/office/powerpoint/2010/main" val="3895361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53</a:t>
            </a:fld>
            <a:endParaRPr lang="en-IN"/>
          </a:p>
        </p:txBody>
      </p:sp>
    </p:spTree>
    <p:extLst>
      <p:ext uri="{BB962C8B-B14F-4D97-AF65-F5344CB8AC3E}">
        <p14:creationId xmlns:p14="http://schemas.microsoft.com/office/powerpoint/2010/main" val="408474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24</a:t>
            </a:fld>
            <a:endParaRPr lang="en-IN"/>
          </a:p>
        </p:txBody>
      </p:sp>
    </p:spTree>
    <p:extLst>
      <p:ext uri="{BB962C8B-B14F-4D97-AF65-F5344CB8AC3E}">
        <p14:creationId xmlns:p14="http://schemas.microsoft.com/office/powerpoint/2010/main" val="100037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25</a:t>
            </a:fld>
            <a:endParaRPr lang="en-IN"/>
          </a:p>
        </p:txBody>
      </p:sp>
    </p:spTree>
    <p:extLst>
      <p:ext uri="{BB962C8B-B14F-4D97-AF65-F5344CB8AC3E}">
        <p14:creationId xmlns:p14="http://schemas.microsoft.com/office/powerpoint/2010/main" val="154962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26</a:t>
            </a:fld>
            <a:endParaRPr lang="en-IN"/>
          </a:p>
        </p:txBody>
      </p:sp>
    </p:spTree>
    <p:extLst>
      <p:ext uri="{BB962C8B-B14F-4D97-AF65-F5344CB8AC3E}">
        <p14:creationId xmlns:p14="http://schemas.microsoft.com/office/powerpoint/2010/main" val="61289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27</a:t>
            </a:fld>
            <a:endParaRPr lang="en-IN"/>
          </a:p>
        </p:txBody>
      </p:sp>
    </p:spTree>
    <p:extLst>
      <p:ext uri="{BB962C8B-B14F-4D97-AF65-F5344CB8AC3E}">
        <p14:creationId xmlns:p14="http://schemas.microsoft.com/office/powerpoint/2010/main" val="3956691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28</a:t>
            </a:fld>
            <a:endParaRPr lang="en-IN"/>
          </a:p>
        </p:txBody>
      </p:sp>
    </p:spTree>
    <p:extLst>
      <p:ext uri="{BB962C8B-B14F-4D97-AF65-F5344CB8AC3E}">
        <p14:creationId xmlns:p14="http://schemas.microsoft.com/office/powerpoint/2010/main" val="872382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EBF3A-7AAA-4CB7-A055-A37EF59DACEE}" type="slidenum">
              <a:rPr lang="en-IN" smtClean="0"/>
              <a:t>29</a:t>
            </a:fld>
            <a:endParaRPr lang="en-IN"/>
          </a:p>
        </p:txBody>
      </p:sp>
    </p:spTree>
    <p:extLst>
      <p:ext uri="{BB962C8B-B14F-4D97-AF65-F5344CB8AC3E}">
        <p14:creationId xmlns:p14="http://schemas.microsoft.com/office/powerpoint/2010/main" val="4187723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C2A17D6-4C60-407A-83F0-DA551E9F5459}" type="datetimeFigureOut">
              <a:rPr lang="en-IN" smtClean="0"/>
              <a:t>27-05-2021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91BFECD-FCB5-4117-ACF4-1F45B2BB9C54}" type="slidenum">
              <a:rPr lang="en-IN" smtClean="0"/>
              <a:t>‹#›</a:t>
            </a:fld>
            <a:endParaRPr lang="en-IN"/>
          </a:p>
        </p:txBody>
      </p:sp>
    </p:spTree>
    <p:extLst>
      <p:ext uri="{BB962C8B-B14F-4D97-AF65-F5344CB8AC3E}">
        <p14:creationId xmlns:p14="http://schemas.microsoft.com/office/powerpoint/2010/main" val="29445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A17D6-4C60-407A-83F0-DA551E9F545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324730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A17D6-4C60-407A-83F0-DA551E9F545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1579062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A17D6-4C60-407A-83F0-DA551E9F545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348229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A17D6-4C60-407A-83F0-DA551E9F545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313247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2A17D6-4C60-407A-83F0-DA551E9F5459}"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2213709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2A17D6-4C60-407A-83F0-DA551E9F5459}"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2739047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A17D6-4C60-407A-83F0-DA551E9F545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3473607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A17D6-4C60-407A-83F0-DA551E9F545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216632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A17D6-4C60-407A-83F0-DA551E9F545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65162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A17D6-4C60-407A-83F0-DA551E9F545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253245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2A17D6-4C60-407A-83F0-DA551E9F545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336289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2A17D6-4C60-407A-83F0-DA551E9F5459}"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287661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2A17D6-4C60-407A-83F0-DA551E9F5459}" type="datetimeFigureOut">
              <a:rPr lang="en-IN" smtClean="0"/>
              <a:t>27-05-2021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273740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A17D6-4C60-407A-83F0-DA551E9F5459}" type="datetimeFigureOut">
              <a:rPr lang="en-IN" smtClean="0"/>
              <a:t>27-05-2021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323399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A17D6-4C60-407A-83F0-DA551E9F545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41586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A17D6-4C60-407A-83F0-DA551E9F545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1BFECD-FCB5-4117-ACF4-1F45B2BB9C54}" type="slidenum">
              <a:rPr lang="en-IN" smtClean="0"/>
              <a:t>‹#›</a:t>
            </a:fld>
            <a:endParaRPr lang="en-IN"/>
          </a:p>
        </p:txBody>
      </p:sp>
    </p:spTree>
    <p:extLst>
      <p:ext uri="{BB962C8B-B14F-4D97-AF65-F5344CB8AC3E}">
        <p14:creationId xmlns:p14="http://schemas.microsoft.com/office/powerpoint/2010/main" val="151552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C2A17D6-4C60-407A-83F0-DA551E9F5459}" type="datetimeFigureOut">
              <a:rPr lang="en-IN" smtClean="0"/>
              <a:t>27-05-2021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591BFECD-FCB5-4117-ACF4-1F45B2BB9C54}" type="slidenum">
              <a:rPr lang="en-IN" smtClean="0"/>
              <a:t>‹#›</a:t>
            </a:fld>
            <a:endParaRPr lang="en-IN"/>
          </a:p>
        </p:txBody>
      </p:sp>
    </p:spTree>
    <p:extLst>
      <p:ext uri="{BB962C8B-B14F-4D97-AF65-F5344CB8AC3E}">
        <p14:creationId xmlns:p14="http://schemas.microsoft.com/office/powerpoint/2010/main" val="20692064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Distributed Operating      System</a:t>
            </a:r>
            <a:endParaRPr lang="en-IN" dirty="0"/>
          </a:p>
        </p:txBody>
      </p:sp>
      <p:sp>
        <p:nvSpPr>
          <p:cNvPr id="3" name="Subtitle 2"/>
          <p:cNvSpPr>
            <a:spLocks noGrp="1"/>
          </p:cNvSpPr>
          <p:nvPr>
            <p:ph type="subTitle" idx="1"/>
          </p:nvPr>
        </p:nvSpPr>
        <p:spPr/>
        <p:txBody>
          <a:bodyPr>
            <a:normAutofit/>
          </a:bodyPr>
          <a:lstStyle/>
          <a:p>
            <a:r>
              <a:rPr lang="en-IN" cap="none" dirty="0" smtClean="0">
                <a:solidFill>
                  <a:schemeClr val="accent1">
                    <a:lumMod val="40000"/>
                    <a:lumOff val="60000"/>
                  </a:schemeClr>
                </a:solidFill>
              </a:rPr>
              <a:t> Issues in distributed operating system – communication networks and</a:t>
            </a:r>
          </a:p>
          <a:p>
            <a:r>
              <a:rPr lang="en-IN" cap="none" dirty="0" smtClean="0">
                <a:solidFill>
                  <a:schemeClr val="accent1">
                    <a:lumMod val="40000"/>
                    <a:lumOff val="60000"/>
                  </a:schemeClr>
                </a:solidFill>
              </a:rPr>
              <a:t>Primitives –</a:t>
            </a:r>
            <a:r>
              <a:rPr lang="en-IN" cap="none" dirty="0" err="1" smtClean="0">
                <a:solidFill>
                  <a:schemeClr val="accent1">
                    <a:lumMod val="40000"/>
                    <a:lumOff val="60000"/>
                  </a:schemeClr>
                </a:solidFill>
              </a:rPr>
              <a:t>lamport’s</a:t>
            </a:r>
            <a:r>
              <a:rPr lang="en-IN" cap="none" dirty="0" smtClean="0">
                <a:solidFill>
                  <a:schemeClr val="accent1">
                    <a:lumMod val="40000"/>
                    <a:lumOff val="60000"/>
                  </a:schemeClr>
                </a:solidFill>
              </a:rPr>
              <a:t> logical clocks – causal ordering of messages.</a:t>
            </a:r>
            <a:endParaRPr lang="en-IN" cap="none" dirty="0">
              <a:solidFill>
                <a:schemeClr val="accent1">
                  <a:lumMod val="40000"/>
                  <a:lumOff val="60000"/>
                </a:schemeClr>
              </a:solidFill>
            </a:endParaRPr>
          </a:p>
        </p:txBody>
      </p:sp>
    </p:spTree>
    <p:extLst>
      <p:ext uri="{BB962C8B-B14F-4D97-AF65-F5344CB8AC3E}">
        <p14:creationId xmlns:p14="http://schemas.microsoft.com/office/powerpoint/2010/main" val="4177681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Compatibility</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r>
              <a:rPr lang="en-IN" b="1" dirty="0" smtClean="0"/>
              <a:t>Protocol level </a:t>
            </a:r>
            <a:r>
              <a:rPr lang="en-IN" dirty="0" smtClean="0"/>
              <a:t>compatibility is the least restrictive form of compatibility</a:t>
            </a:r>
          </a:p>
          <a:p>
            <a:endParaRPr lang="en-IN" dirty="0"/>
          </a:p>
          <a:p>
            <a:r>
              <a:rPr lang="en-IN" dirty="0" smtClean="0"/>
              <a:t>It achieves interoperability by requiring all system components to support a common set of protocols</a:t>
            </a:r>
          </a:p>
          <a:p>
            <a:endParaRPr lang="en-IN" dirty="0" smtClean="0"/>
          </a:p>
          <a:p>
            <a:r>
              <a:rPr lang="en-IN" dirty="0" smtClean="0"/>
              <a:t>Significant advantage of protocol level  is that individual computers can run different operating system without sacrificing interoperability</a:t>
            </a:r>
          </a:p>
          <a:p>
            <a:endParaRPr lang="en-IN" dirty="0"/>
          </a:p>
          <a:p>
            <a:r>
              <a:rPr lang="en-IN" dirty="0" smtClean="0"/>
              <a:t>For example in a DS common protocols can be implemented for services like file access, naming etc.</a:t>
            </a:r>
          </a:p>
        </p:txBody>
      </p:sp>
    </p:spTree>
    <p:extLst>
      <p:ext uri="{BB962C8B-B14F-4D97-AF65-F5344CB8AC3E}">
        <p14:creationId xmlns:p14="http://schemas.microsoft.com/office/powerpoint/2010/main" val="2323835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Process synchronization</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pPr marL="625475" indent="-366713">
              <a:tabLst>
                <a:tab pos="625475" algn="l"/>
                <a:tab pos="898525" algn="l"/>
                <a:tab pos="1082675" algn="l"/>
              </a:tabLst>
            </a:pPr>
            <a:r>
              <a:rPr lang="en-IN" b="1" dirty="0" smtClean="0"/>
              <a:t>Process synchronization</a:t>
            </a:r>
            <a:r>
              <a:rPr lang="en-IN" dirty="0" smtClean="0"/>
              <a:t> is difficult in DS due to the unavailability of shared memory.</a:t>
            </a:r>
          </a:p>
          <a:p>
            <a:pPr marL="625475" indent="-366713">
              <a:tabLst>
                <a:tab pos="625475" algn="l"/>
                <a:tab pos="898525" algn="l"/>
                <a:tab pos="1082675" algn="l"/>
              </a:tabLst>
            </a:pPr>
            <a:endParaRPr lang="en-IN" dirty="0"/>
          </a:p>
          <a:p>
            <a:pPr marL="625475" indent="-366713">
              <a:tabLst>
                <a:tab pos="625475" algn="l"/>
                <a:tab pos="898525" algn="l"/>
                <a:tab pos="1082675" algn="l"/>
              </a:tabLst>
            </a:pPr>
            <a:r>
              <a:rPr lang="en-IN" dirty="0" smtClean="0"/>
              <a:t>A DOS has to synchronize processes running at different computers when they concurrently access a shared resource.</a:t>
            </a:r>
          </a:p>
          <a:p>
            <a:pPr marL="625475" indent="-366713">
              <a:tabLst>
                <a:tab pos="625475" algn="l"/>
                <a:tab pos="898525" algn="l"/>
                <a:tab pos="1082675" algn="l"/>
              </a:tabLst>
            </a:pPr>
            <a:endParaRPr lang="en-IN" dirty="0"/>
          </a:p>
          <a:p>
            <a:pPr marL="625475" indent="-366713">
              <a:tabLst>
                <a:tab pos="625475" algn="l"/>
                <a:tab pos="898525" algn="l"/>
                <a:tab pos="1082675" algn="l"/>
              </a:tabLst>
            </a:pPr>
            <a:r>
              <a:rPr lang="en-IN" dirty="0" smtClean="0"/>
              <a:t>This is called problem of mutual exclusion where a shared resource is accessed by a single processor at a time.</a:t>
            </a:r>
          </a:p>
          <a:p>
            <a:pPr marL="625475" indent="-366713">
              <a:tabLst>
                <a:tab pos="625475" algn="l"/>
                <a:tab pos="898525" algn="l"/>
                <a:tab pos="1082675" algn="l"/>
              </a:tabLst>
            </a:pPr>
            <a:endParaRPr lang="en-IN" dirty="0"/>
          </a:p>
          <a:p>
            <a:pPr marL="625475" indent="-366713">
              <a:tabLst>
                <a:tab pos="625475" algn="l"/>
                <a:tab pos="898525" algn="l"/>
                <a:tab pos="1082675" algn="l"/>
              </a:tabLst>
            </a:pPr>
            <a:r>
              <a:rPr lang="en-IN" dirty="0" smtClean="0"/>
              <a:t>The </a:t>
            </a:r>
            <a:r>
              <a:rPr lang="en-IN" dirty="0"/>
              <a:t>c</a:t>
            </a:r>
            <a:r>
              <a:rPr lang="en-IN" dirty="0" smtClean="0"/>
              <a:t>oncurrent access to the shared resources by several uncoordinated user request must be serialized </a:t>
            </a:r>
          </a:p>
        </p:txBody>
      </p:sp>
    </p:spTree>
    <p:extLst>
      <p:ext uri="{BB962C8B-B14F-4D97-AF65-F5344CB8AC3E}">
        <p14:creationId xmlns:p14="http://schemas.microsoft.com/office/powerpoint/2010/main" val="2660352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Process synchronization</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pPr marL="625475" indent="-366713">
              <a:tabLst>
                <a:tab pos="625475" algn="l"/>
                <a:tab pos="898525" algn="l"/>
                <a:tab pos="1082675" algn="l"/>
              </a:tabLst>
            </a:pPr>
            <a:r>
              <a:rPr lang="en-IN" dirty="0" smtClean="0"/>
              <a:t>In DS Processes request resources and release resources in any order that may not be known prior.</a:t>
            </a:r>
          </a:p>
          <a:p>
            <a:pPr marL="258762" indent="0">
              <a:buNone/>
              <a:tabLst>
                <a:tab pos="625475" algn="l"/>
                <a:tab pos="898525" algn="l"/>
                <a:tab pos="1082675" algn="l"/>
              </a:tabLst>
            </a:pPr>
            <a:endParaRPr lang="en-IN" dirty="0" smtClean="0"/>
          </a:p>
          <a:p>
            <a:pPr marL="625475" indent="-366713">
              <a:tabLst>
                <a:tab pos="625475" algn="l"/>
                <a:tab pos="898525" algn="l"/>
                <a:tab pos="1082675" algn="l"/>
              </a:tabLst>
            </a:pPr>
            <a:r>
              <a:rPr lang="en-IN" dirty="0" smtClean="0"/>
              <a:t>If the sequence of allocation of resources is not controlled in such cases, dead lock may occur.</a:t>
            </a:r>
          </a:p>
          <a:p>
            <a:pPr marL="258762" indent="0">
              <a:buNone/>
              <a:tabLst>
                <a:tab pos="625475" algn="l"/>
                <a:tab pos="898525" algn="l"/>
                <a:tab pos="1082675" algn="l"/>
              </a:tabLst>
            </a:pPr>
            <a:endParaRPr lang="en-IN" dirty="0" smtClean="0"/>
          </a:p>
          <a:p>
            <a:pPr marL="625475" indent="-366713">
              <a:tabLst>
                <a:tab pos="625475" algn="l"/>
                <a:tab pos="898525" algn="l"/>
                <a:tab pos="1082675" algn="l"/>
              </a:tabLst>
            </a:pPr>
            <a:r>
              <a:rPr lang="en-IN" dirty="0" smtClean="0"/>
              <a:t>The dead locks should be detected and resolved immediately as it will degrade the performance of the system.</a:t>
            </a:r>
          </a:p>
        </p:txBody>
      </p:sp>
    </p:spTree>
    <p:extLst>
      <p:ext uri="{BB962C8B-B14F-4D97-AF65-F5344CB8AC3E}">
        <p14:creationId xmlns:p14="http://schemas.microsoft.com/office/powerpoint/2010/main" val="4112847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Resource Management</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pPr marL="625475" indent="-366713">
              <a:tabLst>
                <a:tab pos="625475" algn="l"/>
                <a:tab pos="898525" algn="l"/>
                <a:tab pos="1082675" algn="l"/>
              </a:tabLst>
            </a:pPr>
            <a:r>
              <a:rPr lang="en-IN" dirty="0" smtClean="0"/>
              <a:t>In Distributed systems, both the local and remote resources should be available to user in an effective manner</a:t>
            </a:r>
          </a:p>
          <a:p>
            <a:pPr marL="258762" indent="0">
              <a:buNone/>
              <a:tabLst>
                <a:tab pos="625475" algn="l"/>
                <a:tab pos="898525" algn="l"/>
                <a:tab pos="1082675" algn="l"/>
              </a:tabLst>
            </a:pPr>
            <a:endParaRPr lang="en-IN" dirty="0" smtClean="0"/>
          </a:p>
          <a:p>
            <a:pPr marL="625475" indent="-366713">
              <a:tabLst>
                <a:tab pos="625475" algn="l"/>
                <a:tab pos="898525" algn="l"/>
                <a:tab pos="1082675" algn="l"/>
              </a:tabLst>
            </a:pPr>
            <a:r>
              <a:rPr lang="en-IN" dirty="0" smtClean="0"/>
              <a:t>The resources of a distributed system are made available to the user in the following ways:</a:t>
            </a:r>
          </a:p>
          <a:p>
            <a:pPr marL="625475" indent="-366713">
              <a:tabLst>
                <a:tab pos="625475" algn="l"/>
                <a:tab pos="898525" algn="l"/>
                <a:tab pos="1082675" algn="l"/>
              </a:tabLst>
            </a:pPr>
            <a:endParaRPr lang="en-IN" dirty="0" smtClean="0"/>
          </a:p>
          <a:p>
            <a:pPr marL="1082675" indent="-366713">
              <a:tabLst>
                <a:tab pos="898525" algn="l"/>
                <a:tab pos="1082675" algn="l"/>
              </a:tabLst>
            </a:pPr>
            <a:r>
              <a:rPr lang="en-IN" b="1" dirty="0" smtClean="0"/>
              <a:t>Data migration</a:t>
            </a:r>
          </a:p>
          <a:p>
            <a:pPr marL="1082675" indent="-366713">
              <a:tabLst>
                <a:tab pos="898525" algn="l"/>
                <a:tab pos="1082675" algn="l"/>
              </a:tabLst>
            </a:pPr>
            <a:r>
              <a:rPr lang="en-IN" b="1" dirty="0" smtClean="0"/>
              <a:t>Computation migration</a:t>
            </a:r>
          </a:p>
          <a:p>
            <a:pPr marL="1082675" indent="-366713">
              <a:tabLst>
                <a:tab pos="898525" algn="l"/>
                <a:tab pos="1082675" algn="l"/>
              </a:tabLst>
            </a:pPr>
            <a:r>
              <a:rPr lang="en-IN" b="1" dirty="0" smtClean="0"/>
              <a:t>Distributed sharing</a:t>
            </a:r>
          </a:p>
        </p:txBody>
      </p:sp>
    </p:spTree>
    <p:extLst>
      <p:ext uri="{BB962C8B-B14F-4D97-AF65-F5344CB8AC3E}">
        <p14:creationId xmlns:p14="http://schemas.microsoft.com/office/powerpoint/2010/main" val="399509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Resource Management</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pPr marL="625475" indent="-366713">
              <a:tabLst>
                <a:tab pos="625475" algn="l"/>
                <a:tab pos="898525" algn="l"/>
                <a:tab pos="1082675" algn="l"/>
              </a:tabLst>
            </a:pPr>
            <a:r>
              <a:rPr lang="en-IN" b="1" dirty="0" smtClean="0"/>
              <a:t>Data Migration</a:t>
            </a:r>
            <a:r>
              <a:rPr lang="en-IN" dirty="0" smtClean="0"/>
              <a:t>: Data is brought to the location of computation that needs access to it  by Distributed Operating System.</a:t>
            </a:r>
          </a:p>
          <a:p>
            <a:pPr marL="625475" indent="-366713">
              <a:tabLst>
                <a:tab pos="625475" algn="l"/>
                <a:tab pos="898525" algn="l"/>
                <a:tab pos="1082675" algn="l"/>
              </a:tabLst>
            </a:pPr>
            <a:endParaRPr lang="en-IN" dirty="0"/>
          </a:p>
          <a:p>
            <a:pPr marL="625475" indent="-366713">
              <a:tabLst>
                <a:tab pos="625475" algn="l"/>
                <a:tab pos="898525" algn="l"/>
                <a:tab pos="1082675" algn="l"/>
              </a:tabLst>
            </a:pPr>
            <a:r>
              <a:rPr lang="en-IN" dirty="0" smtClean="0"/>
              <a:t>If the computation updates the data, it should be updated in the original location</a:t>
            </a:r>
          </a:p>
          <a:p>
            <a:pPr marL="625475" indent="-366713">
              <a:tabLst>
                <a:tab pos="625475" algn="l"/>
                <a:tab pos="898525" algn="l"/>
                <a:tab pos="1082675" algn="l"/>
              </a:tabLst>
            </a:pPr>
            <a:endParaRPr lang="en-IN" dirty="0"/>
          </a:p>
          <a:p>
            <a:pPr marL="625475" indent="-366713">
              <a:tabLst>
                <a:tab pos="625475" algn="l"/>
                <a:tab pos="898525" algn="l"/>
                <a:tab pos="1082675" algn="l"/>
              </a:tabLst>
            </a:pPr>
            <a:r>
              <a:rPr lang="en-IN" dirty="0" smtClean="0"/>
              <a:t>If the data accessed is a file then access request is managed by Distributed file system, which implements a common file system for all computers is DS</a:t>
            </a:r>
          </a:p>
          <a:p>
            <a:pPr marL="625475" indent="-366713">
              <a:tabLst>
                <a:tab pos="625475" algn="l"/>
                <a:tab pos="898525" algn="l"/>
                <a:tab pos="1082675" algn="l"/>
              </a:tabLst>
            </a:pPr>
            <a:endParaRPr lang="en-IN" dirty="0"/>
          </a:p>
          <a:p>
            <a:pPr marL="625475" indent="-366713">
              <a:tabLst>
                <a:tab pos="625475" algn="l"/>
                <a:tab pos="898525" algn="l"/>
                <a:tab pos="1082675" algn="l"/>
              </a:tabLst>
            </a:pPr>
            <a:r>
              <a:rPr lang="en-IN" dirty="0" smtClean="0"/>
              <a:t>If the data accessed is in the physical memory of another system, it will be managed by </a:t>
            </a:r>
            <a:r>
              <a:rPr lang="en-IN" b="1" dirty="0"/>
              <a:t>D</a:t>
            </a:r>
            <a:r>
              <a:rPr lang="en-IN" b="1" dirty="0" smtClean="0"/>
              <a:t>istributed shared memory </a:t>
            </a:r>
          </a:p>
          <a:p>
            <a:pPr marL="625475" indent="-366713">
              <a:tabLst>
                <a:tab pos="625475" algn="l"/>
                <a:tab pos="898525" algn="l"/>
                <a:tab pos="1082675" algn="l"/>
              </a:tabLst>
            </a:pPr>
            <a:endParaRPr lang="en-IN" dirty="0" smtClean="0"/>
          </a:p>
          <a:p>
            <a:pPr marL="625475" indent="-366713">
              <a:tabLst>
                <a:tab pos="625475" algn="l"/>
                <a:tab pos="898525" algn="l"/>
                <a:tab pos="1082675" algn="l"/>
              </a:tabLst>
            </a:pPr>
            <a:endParaRPr lang="en-IN" b="1" dirty="0"/>
          </a:p>
          <a:p>
            <a:pPr marL="625475" indent="-366713">
              <a:tabLst>
                <a:tab pos="625475" algn="l"/>
                <a:tab pos="898525" algn="l"/>
                <a:tab pos="1082675" algn="l"/>
              </a:tabLst>
            </a:pPr>
            <a:endParaRPr lang="en-IN" b="1" dirty="0" smtClean="0"/>
          </a:p>
        </p:txBody>
      </p:sp>
    </p:spTree>
    <p:extLst>
      <p:ext uri="{BB962C8B-B14F-4D97-AF65-F5344CB8AC3E}">
        <p14:creationId xmlns:p14="http://schemas.microsoft.com/office/powerpoint/2010/main" val="2073781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Resource Management</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pPr marL="625475" indent="-366713" algn="just">
              <a:tabLst>
                <a:tab pos="625475" algn="l"/>
                <a:tab pos="898525" algn="l"/>
                <a:tab pos="1082675" algn="l"/>
              </a:tabLst>
            </a:pPr>
            <a:r>
              <a:rPr lang="en-IN" dirty="0" smtClean="0"/>
              <a:t>Major issue in Distributed shared Memory is the maintenance of consistency of data and minimization of delays in data access.</a:t>
            </a:r>
          </a:p>
          <a:p>
            <a:pPr marL="625475" indent="-366713" algn="just">
              <a:tabLst>
                <a:tab pos="625475" algn="l"/>
                <a:tab pos="898525" algn="l"/>
                <a:tab pos="1082675" algn="l"/>
              </a:tabLst>
            </a:pPr>
            <a:r>
              <a:rPr lang="en-IN" b="1" dirty="0" smtClean="0"/>
              <a:t>Computation Migration: </a:t>
            </a:r>
            <a:r>
              <a:rPr lang="en-IN" dirty="0" smtClean="0"/>
              <a:t>Here the computation migrates to another location.</a:t>
            </a:r>
          </a:p>
          <a:p>
            <a:pPr marL="625475" indent="-366713" algn="just">
              <a:tabLst>
                <a:tab pos="625475" algn="l"/>
                <a:tab pos="898525" algn="l"/>
                <a:tab pos="1082675" algn="l"/>
              </a:tabLst>
            </a:pPr>
            <a:endParaRPr lang="en-IN" dirty="0"/>
          </a:p>
          <a:p>
            <a:pPr marL="625475" indent="-366713" algn="just">
              <a:tabLst>
                <a:tab pos="625475" algn="l"/>
                <a:tab pos="898525" algn="l"/>
                <a:tab pos="1082675" algn="l"/>
              </a:tabLst>
            </a:pPr>
            <a:r>
              <a:rPr lang="en-IN" b="1" dirty="0" smtClean="0"/>
              <a:t>For example:  </a:t>
            </a:r>
            <a:r>
              <a:rPr lang="en-IN" dirty="0"/>
              <a:t>I</a:t>
            </a:r>
            <a:r>
              <a:rPr lang="en-IN" dirty="0" smtClean="0"/>
              <a:t>f one computer may require another computer’s status, it is efficient to find out this information at the remote computer and send the required information back, rather than sending the private data structure.</a:t>
            </a:r>
          </a:p>
          <a:p>
            <a:pPr marL="625475" indent="-366713" algn="just">
              <a:tabLst>
                <a:tab pos="625475" algn="l"/>
                <a:tab pos="898525" algn="l"/>
                <a:tab pos="1082675" algn="l"/>
              </a:tabLst>
            </a:pPr>
            <a:endParaRPr lang="en-IN" b="1" dirty="0" smtClean="0"/>
          </a:p>
          <a:p>
            <a:pPr marL="625475" indent="-366713" algn="just">
              <a:tabLst>
                <a:tab pos="625475" algn="l"/>
                <a:tab pos="898525" algn="l"/>
                <a:tab pos="1082675" algn="l"/>
              </a:tabLst>
            </a:pPr>
            <a:r>
              <a:rPr lang="en-IN" dirty="0" smtClean="0"/>
              <a:t>Remote procedure call is widely used for computation migration</a:t>
            </a:r>
            <a:endParaRPr lang="en-IN" dirty="0"/>
          </a:p>
          <a:p>
            <a:pPr marL="625475" indent="-366713" algn="just">
              <a:tabLst>
                <a:tab pos="625475" algn="l"/>
                <a:tab pos="898525" algn="l"/>
                <a:tab pos="1082675" algn="l"/>
              </a:tabLst>
            </a:pPr>
            <a:endParaRPr lang="en-IN" b="1" dirty="0" smtClean="0"/>
          </a:p>
        </p:txBody>
      </p:sp>
    </p:spTree>
    <p:extLst>
      <p:ext uri="{BB962C8B-B14F-4D97-AF65-F5344CB8AC3E}">
        <p14:creationId xmlns:p14="http://schemas.microsoft.com/office/powerpoint/2010/main" val="1937668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Resource Management</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pPr marL="625475" indent="-366713" algn="just">
              <a:tabLst>
                <a:tab pos="625475" algn="l"/>
                <a:tab pos="898525" algn="l"/>
                <a:tab pos="1082675" algn="l"/>
              </a:tabLst>
            </a:pPr>
            <a:r>
              <a:rPr lang="en-IN" b="1" dirty="0" smtClean="0"/>
              <a:t>Distributed Scheduling</a:t>
            </a:r>
            <a:r>
              <a:rPr lang="en-IN" dirty="0" smtClean="0"/>
              <a:t>: Processes are transferred from one computer to another by Distributed OS.</a:t>
            </a:r>
          </a:p>
          <a:p>
            <a:pPr marL="258762" indent="0" algn="just">
              <a:buNone/>
              <a:tabLst>
                <a:tab pos="625475" algn="l"/>
                <a:tab pos="898525" algn="l"/>
                <a:tab pos="1082675" algn="l"/>
              </a:tabLst>
            </a:pPr>
            <a:endParaRPr lang="en-IN" dirty="0" smtClean="0"/>
          </a:p>
          <a:p>
            <a:pPr marL="625475" indent="-366713" algn="just">
              <a:tabLst>
                <a:tab pos="625475" algn="l"/>
                <a:tab pos="898525" algn="l"/>
                <a:tab pos="1082675" algn="l"/>
              </a:tabLst>
            </a:pPr>
            <a:r>
              <a:rPr lang="en-IN" dirty="0" smtClean="0"/>
              <a:t>It happens in situations when the system in which the process originated is overloaded and doesn’t have necessary resources or it is overloaded.</a:t>
            </a:r>
          </a:p>
          <a:p>
            <a:pPr marL="625475" indent="-366713" algn="just">
              <a:tabLst>
                <a:tab pos="625475" algn="l"/>
                <a:tab pos="898525" algn="l"/>
                <a:tab pos="1082675" algn="l"/>
              </a:tabLst>
            </a:pPr>
            <a:endParaRPr lang="en-IN" dirty="0"/>
          </a:p>
          <a:p>
            <a:pPr marL="625475" indent="-366713" algn="just">
              <a:tabLst>
                <a:tab pos="625475" algn="l"/>
                <a:tab pos="898525" algn="l"/>
                <a:tab pos="1082675" algn="l"/>
              </a:tabLst>
            </a:pPr>
            <a:r>
              <a:rPr lang="en-IN" dirty="0" smtClean="0"/>
              <a:t>Distributed scheduling is responsible for distributing process among computers such that overall performance is maximized.</a:t>
            </a:r>
          </a:p>
          <a:p>
            <a:pPr marL="625475" indent="-366713" algn="just">
              <a:tabLst>
                <a:tab pos="625475" algn="l"/>
                <a:tab pos="898525" algn="l"/>
                <a:tab pos="1082675" algn="l"/>
              </a:tabLst>
            </a:pPr>
            <a:endParaRPr lang="en-IN" b="1" dirty="0"/>
          </a:p>
          <a:p>
            <a:pPr marL="625475" indent="-366713" algn="just">
              <a:tabLst>
                <a:tab pos="625475" algn="l"/>
                <a:tab pos="898525" algn="l"/>
                <a:tab pos="1082675" algn="l"/>
              </a:tabLst>
            </a:pPr>
            <a:endParaRPr lang="en-IN" b="1" dirty="0" smtClean="0"/>
          </a:p>
        </p:txBody>
      </p:sp>
    </p:spTree>
    <p:extLst>
      <p:ext uri="{BB962C8B-B14F-4D97-AF65-F5344CB8AC3E}">
        <p14:creationId xmlns:p14="http://schemas.microsoft.com/office/powerpoint/2010/main" val="443967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Security</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pPr marL="625475" indent="-366713" algn="just">
              <a:tabLst>
                <a:tab pos="625475" algn="l"/>
                <a:tab pos="898525" algn="l"/>
                <a:tab pos="1082675" algn="l"/>
              </a:tabLst>
            </a:pPr>
            <a:r>
              <a:rPr lang="en-IN" dirty="0" smtClean="0"/>
              <a:t>Security of a system is the responsibility of its operating system</a:t>
            </a:r>
          </a:p>
          <a:p>
            <a:pPr marL="625475" indent="-366713" algn="just">
              <a:tabLst>
                <a:tab pos="625475" algn="l"/>
                <a:tab pos="898525" algn="l"/>
                <a:tab pos="1082675" algn="l"/>
              </a:tabLst>
            </a:pPr>
            <a:endParaRPr lang="en-IN" dirty="0"/>
          </a:p>
          <a:p>
            <a:pPr marL="625475" indent="-366713" algn="just">
              <a:tabLst>
                <a:tab pos="625475" algn="l"/>
                <a:tab pos="898525" algn="l"/>
                <a:tab pos="1082675" algn="l"/>
              </a:tabLst>
            </a:pPr>
            <a:r>
              <a:rPr lang="en-IN" dirty="0" smtClean="0"/>
              <a:t>Two issues concerning the security of a system are:</a:t>
            </a:r>
          </a:p>
          <a:p>
            <a:pPr marL="258762" indent="0" algn="just">
              <a:buNone/>
              <a:tabLst>
                <a:tab pos="625475" algn="l"/>
                <a:tab pos="898525" algn="l"/>
                <a:tab pos="1082675" algn="l"/>
              </a:tabLst>
            </a:pPr>
            <a:endParaRPr lang="en-IN" b="1" dirty="0" smtClean="0"/>
          </a:p>
          <a:p>
            <a:pPr marL="1249363" indent="-366713" algn="just">
              <a:tabLst>
                <a:tab pos="808038" algn="l"/>
                <a:tab pos="898525" algn="l"/>
                <a:tab pos="1082675" algn="l"/>
              </a:tabLst>
            </a:pPr>
            <a:r>
              <a:rPr lang="en-IN" b="1" dirty="0" smtClean="0"/>
              <a:t>Authentication</a:t>
            </a:r>
          </a:p>
          <a:p>
            <a:pPr marL="1249363" indent="-366713" algn="just">
              <a:tabLst>
                <a:tab pos="808038" algn="l"/>
                <a:tab pos="898525" algn="l"/>
                <a:tab pos="1082675" algn="l"/>
              </a:tabLst>
            </a:pPr>
            <a:r>
              <a:rPr lang="en-IN" b="1" dirty="0" smtClean="0"/>
              <a:t>Authorization</a:t>
            </a:r>
          </a:p>
          <a:p>
            <a:pPr marL="366713" indent="-184150" algn="just">
              <a:tabLst>
                <a:tab pos="808038" algn="l"/>
                <a:tab pos="898525" algn="l"/>
                <a:tab pos="1082675" algn="l"/>
              </a:tabLst>
            </a:pPr>
            <a:r>
              <a:rPr lang="en-IN" b="1" dirty="0"/>
              <a:t> </a:t>
            </a:r>
            <a:r>
              <a:rPr lang="en-IN" dirty="0" smtClean="0"/>
              <a:t>Authentication is the process of guaranteeing that an entity is what it claims to be</a:t>
            </a:r>
          </a:p>
          <a:p>
            <a:pPr marL="366713" indent="-184150" algn="just">
              <a:tabLst>
                <a:tab pos="808038" algn="l"/>
                <a:tab pos="898525" algn="l"/>
                <a:tab pos="1082675" algn="l"/>
              </a:tabLst>
            </a:pPr>
            <a:r>
              <a:rPr lang="en-IN" dirty="0" smtClean="0"/>
              <a:t>  Authorization is the process of deciding what privileges an entity has and making </a:t>
            </a:r>
            <a:br>
              <a:rPr lang="en-IN" dirty="0" smtClean="0"/>
            </a:br>
            <a:r>
              <a:rPr lang="en-IN" dirty="0" smtClean="0"/>
              <a:t>  only these privileges available</a:t>
            </a:r>
          </a:p>
        </p:txBody>
      </p:sp>
    </p:spTree>
    <p:extLst>
      <p:ext uri="{BB962C8B-B14F-4D97-AF65-F5344CB8AC3E}">
        <p14:creationId xmlns:p14="http://schemas.microsoft.com/office/powerpoint/2010/main" val="1480712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Structuring</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pPr marL="625475" indent="-366713" algn="just">
              <a:tabLst>
                <a:tab pos="625475" algn="l"/>
                <a:tab pos="898525" algn="l"/>
                <a:tab pos="1082675" algn="l"/>
              </a:tabLst>
            </a:pPr>
            <a:r>
              <a:rPr lang="en-IN" dirty="0" smtClean="0"/>
              <a:t>The structure of an operating system defines how various parts of the operating system are organized:</a:t>
            </a:r>
          </a:p>
          <a:p>
            <a:pPr marL="258762" indent="0" algn="just">
              <a:buNone/>
              <a:tabLst>
                <a:tab pos="625475" algn="l"/>
                <a:tab pos="898525" algn="l"/>
                <a:tab pos="1082675" algn="l"/>
              </a:tabLst>
            </a:pPr>
            <a:endParaRPr lang="en-IN" dirty="0" smtClean="0"/>
          </a:p>
          <a:p>
            <a:pPr marL="625475" indent="-366713" algn="just">
              <a:tabLst>
                <a:tab pos="625475" algn="l"/>
                <a:tab pos="898525" algn="l"/>
                <a:tab pos="1082675" algn="l"/>
              </a:tabLst>
            </a:pPr>
            <a:r>
              <a:rPr lang="en-IN" b="1" dirty="0" smtClean="0"/>
              <a:t>MONOLITHIC KERNEL: </a:t>
            </a:r>
            <a:r>
              <a:rPr lang="en-IN" dirty="0" smtClean="0"/>
              <a:t>The traditional method where operating system is constructed as one big monolithic kernel, which provides all OS services.</a:t>
            </a:r>
          </a:p>
          <a:p>
            <a:pPr marL="258762" indent="0" algn="just">
              <a:buNone/>
              <a:tabLst>
                <a:tab pos="625475" algn="l"/>
                <a:tab pos="898525" algn="l"/>
                <a:tab pos="1082675" algn="l"/>
              </a:tabLst>
            </a:pPr>
            <a:endParaRPr lang="en-IN" dirty="0" smtClean="0"/>
          </a:p>
          <a:p>
            <a:pPr marL="625475" indent="-366713" algn="just">
              <a:tabLst>
                <a:tab pos="625475" algn="l"/>
                <a:tab pos="898525" algn="l"/>
                <a:tab pos="1082675" algn="l"/>
              </a:tabLst>
            </a:pPr>
            <a:r>
              <a:rPr lang="en-IN" dirty="0" smtClean="0"/>
              <a:t>But in DS different computers are meant for different purposes and not every computer would use all the OS services.</a:t>
            </a:r>
          </a:p>
          <a:p>
            <a:pPr marL="625475" indent="-366713" algn="just">
              <a:tabLst>
                <a:tab pos="625475" algn="l"/>
                <a:tab pos="898525" algn="l"/>
                <a:tab pos="1082675" algn="l"/>
              </a:tabLst>
            </a:pPr>
            <a:endParaRPr lang="en-IN" dirty="0"/>
          </a:p>
          <a:p>
            <a:pPr marL="625475" indent="-366713" algn="just">
              <a:tabLst>
                <a:tab pos="625475" algn="l"/>
                <a:tab pos="898525" algn="l"/>
                <a:tab pos="1082675" algn="l"/>
              </a:tabLst>
            </a:pPr>
            <a:r>
              <a:rPr lang="en-IN" dirty="0" smtClean="0"/>
              <a:t>So it is a waste for all computers to run huge monolithic operating systems</a:t>
            </a:r>
          </a:p>
          <a:p>
            <a:pPr marL="625475" indent="-366713" algn="just">
              <a:tabLst>
                <a:tab pos="625475" algn="l"/>
                <a:tab pos="898525" algn="l"/>
                <a:tab pos="1082675" algn="l"/>
              </a:tabLst>
            </a:pPr>
            <a:endParaRPr lang="en-IN" dirty="0" smtClean="0"/>
          </a:p>
        </p:txBody>
      </p:sp>
    </p:spTree>
    <p:extLst>
      <p:ext uri="{BB962C8B-B14F-4D97-AF65-F5344CB8AC3E}">
        <p14:creationId xmlns:p14="http://schemas.microsoft.com/office/powerpoint/2010/main" val="188225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Structuring</a:t>
            </a:r>
            <a:endParaRPr lang="en-IN" b="1" dirty="0"/>
          </a:p>
        </p:txBody>
      </p:sp>
      <p:sp>
        <p:nvSpPr>
          <p:cNvPr id="3" name="Content Placeholder 2"/>
          <p:cNvSpPr>
            <a:spLocks noGrp="1"/>
          </p:cNvSpPr>
          <p:nvPr>
            <p:ph idx="1"/>
          </p:nvPr>
        </p:nvSpPr>
        <p:spPr>
          <a:xfrm>
            <a:off x="641976" y="2225040"/>
            <a:ext cx="10102223" cy="3931920"/>
          </a:xfrm>
        </p:spPr>
        <p:txBody>
          <a:bodyPr>
            <a:normAutofit lnSpcReduction="10000"/>
          </a:bodyPr>
          <a:lstStyle/>
          <a:p>
            <a:pPr marL="625475" indent="-366713" algn="just">
              <a:tabLst>
                <a:tab pos="625475" algn="l"/>
                <a:tab pos="898525" algn="l"/>
                <a:tab pos="1082675" algn="l"/>
              </a:tabLst>
            </a:pPr>
            <a:r>
              <a:rPr lang="en-IN" b="1" dirty="0" smtClean="0"/>
              <a:t>THE COLLECTIVE KERNEL: </a:t>
            </a:r>
            <a:r>
              <a:rPr lang="en-IN" dirty="0" smtClean="0"/>
              <a:t>Operating system services are implemented as a collection of processes that are independent of each other.</a:t>
            </a:r>
          </a:p>
          <a:p>
            <a:pPr marL="625475" indent="-366713" algn="just">
              <a:tabLst>
                <a:tab pos="625475" algn="l"/>
                <a:tab pos="898525" algn="l"/>
                <a:tab pos="1082675" algn="l"/>
              </a:tabLst>
            </a:pPr>
            <a:endParaRPr lang="en-IN" dirty="0"/>
          </a:p>
          <a:p>
            <a:pPr marL="625475" indent="-366713" algn="just">
              <a:tabLst>
                <a:tab pos="625475" algn="l"/>
                <a:tab pos="898525" algn="l"/>
                <a:tab pos="1082675" algn="l"/>
              </a:tabLst>
            </a:pPr>
            <a:r>
              <a:rPr lang="en-IN" dirty="0" smtClean="0"/>
              <a:t>The microkernel manages the interaction between processes that provide system services.</a:t>
            </a:r>
          </a:p>
          <a:p>
            <a:pPr marL="625475" indent="-366713" algn="just">
              <a:tabLst>
                <a:tab pos="625475" algn="l"/>
                <a:tab pos="898525" algn="l"/>
                <a:tab pos="1082675" algn="l"/>
              </a:tabLst>
            </a:pPr>
            <a:endParaRPr lang="en-IN" dirty="0"/>
          </a:p>
          <a:p>
            <a:pPr marL="625475" indent="-366713" algn="just">
              <a:tabLst>
                <a:tab pos="625475" algn="l"/>
                <a:tab pos="898525" algn="l"/>
                <a:tab pos="1082675" algn="l"/>
              </a:tabLst>
            </a:pPr>
            <a:r>
              <a:rPr lang="en-IN" dirty="0" smtClean="0"/>
              <a:t>Microkernel  provides services that are essential for a system in Distributed environment  like processor management, virtual memory management task management etc.</a:t>
            </a:r>
          </a:p>
          <a:p>
            <a:pPr marL="258762" indent="0" algn="just">
              <a:buNone/>
              <a:tabLst>
                <a:tab pos="625475" algn="l"/>
                <a:tab pos="898525" algn="l"/>
                <a:tab pos="1082675" algn="l"/>
              </a:tabLst>
            </a:pPr>
            <a:endParaRPr lang="en-IN" dirty="0" smtClean="0"/>
          </a:p>
          <a:p>
            <a:pPr marL="625475" indent="-366713" algn="just">
              <a:tabLst>
                <a:tab pos="625475" algn="l"/>
                <a:tab pos="898525" algn="l"/>
                <a:tab pos="1082675" algn="l"/>
              </a:tabLst>
            </a:pPr>
            <a:r>
              <a:rPr lang="en-IN" dirty="0" smtClean="0"/>
              <a:t>Microkernels runs on all computers in DS while other processes runs on a computer based on need and hardware available in computer</a:t>
            </a:r>
          </a:p>
          <a:p>
            <a:pPr marL="625475" indent="-366713" algn="just">
              <a:tabLst>
                <a:tab pos="625475" algn="l"/>
                <a:tab pos="898525" algn="l"/>
                <a:tab pos="1082675" algn="l"/>
              </a:tabLst>
            </a:pPr>
            <a:endParaRPr lang="en-IN" dirty="0" smtClean="0"/>
          </a:p>
        </p:txBody>
      </p:sp>
    </p:spTree>
    <p:extLst>
      <p:ext uri="{BB962C8B-B14F-4D97-AF65-F5344CB8AC3E}">
        <p14:creationId xmlns:p14="http://schemas.microsoft.com/office/powerpoint/2010/main" val="2099372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OS</a:t>
            </a:r>
            <a:endParaRPr lang="en-IN" dirty="0"/>
          </a:p>
        </p:txBody>
      </p:sp>
      <p:sp>
        <p:nvSpPr>
          <p:cNvPr id="3" name="Content Placeholder 2"/>
          <p:cNvSpPr>
            <a:spLocks noGrp="1"/>
          </p:cNvSpPr>
          <p:nvPr>
            <p:ph idx="1"/>
          </p:nvPr>
        </p:nvSpPr>
        <p:spPr>
          <a:xfrm>
            <a:off x="1154954" y="2603500"/>
            <a:ext cx="9833085" cy="3888740"/>
          </a:xfrm>
        </p:spPr>
        <p:txBody>
          <a:bodyPr>
            <a:normAutofit/>
          </a:bodyPr>
          <a:lstStyle/>
          <a:p>
            <a:r>
              <a:rPr lang="en-IN" dirty="0" smtClean="0"/>
              <a:t>Extends the concept of resource management and user Interface to a distributed computing system encompassing of several autonomous computers connected by a network</a:t>
            </a:r>
          </a:p>
          <a:p>
            <a:endParaRPr lang="en-IN" dirty="0" smtClean="0"/>
          </a:p>
          <a:p>
            <a:r>
              <a:rPr lang="en-IN" dirty="0" smtClean="0"/>
              <a:t>But to the users it appears as a centralized operating system to a single machine.</a:t>
            </a:r>
          </a:p>
          <a:p>
            <a:pPr marL="0" indent="0">
              <a:buNone/>
            </a:pPr>
            <a:endParaRPr lang="en-IN" dirty="0" smtClean="0"/>
          </a:p>
          <a:p>
            <a:r>
              <a:rPr lang="en-IN" dirty="0" smtClean="0"/>
              <a:t>A copy of operating system may be running on every computer</a:t>
            </a:r>
          </a:p>
          <a:p>
            <a:endParaRPr lang="en-IN" dirty="0" smtClean="0"/>
          </a:p>
          <a:p>
            <a:r>
              <a:rPr lang="en-IN" dirty="0" smtClean="0"/>
              <a:t> The key feature is transparency(</a:t>
            </a:r>
            <a:r>
              <a:rPr lang="en-IN" dirty="0" err="1" smtClean="0"/>
              <a:t>ie</a:t>
            </a:r>
            <a:r>
              <a:rPr lang="en-IN" dirty="0" smtClean="0"/>
              <a:t>, access of multiple processors and remote data is invisible to the user)</a:t>
            </a:r>
          </a:p>
          <a:p>
            <a:endParaRPr lang="en-IN" dirty="0" smtClean="0"/>
          </a:p>
          <a:p>
            <a:endParaRPr lang="en-IN" dirty="0"/>
          </a:p>
        </p:txBody>
      </p:sp>
    </p:spTree>
    <p:extLst>
      <p:ext uri="{BB962C8B-B14F-4D97-AF65-F5344CB8AC3E}">
        <p14:creationId xmlns:p14="http://schemas.microsoft.com/office/powerpoint/2010/main" val="866147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Structuring</a:t>
            </a:r>
          </a:p>
        </p:txBody>
      </p:sp>
      <p:sp>
        <p:nvSpPr>
          <p:cNvPr id="3" name="Content Placeholder 2"/>
          <p:cNvSpPr>
            <a:spLocks noGrp="1"/>
          </p:cNvSpPr>
          <p:nvPr>
            <p:ph idx="1"/>
          </p:nvPr>
        </p:nvSpPr>
        <p:spPr>
          <a:xfrm>
            <a:off x="641976" y="2225040"/>
            <a:ext cx="10102223" cy="3931920"/>
          </a:xfrm>
        </p:spPr>
        <p:txBody>
          <a:bodyPr>
            <a:normAutofit/>
          </a:bodyPr>
          <a:lstStyle/>
          <a:p>
            <a:pPr marL="625475" indent="-366713" algn="just">
              <a:tabLst>
                <a:tab pos="625475" algn="l"/>
                <a:tab pos="898525" algn="l"/>
                <a:tab pos="1082675" algn="l"/>
              </a:tabLst>
            </a:pPr>
            <a:r>
              <a:rPr lang="en-IN" sz="2000" b="1" dirty="0" smtClean="0"/>
              <a:t>Object Oriented Operating System</a:t>
            </a:r>
            <a:r>
              <a:rPr lang="en-IN" sz="2000" dirty="0" smtClean="0"/>
              <a:t>: operating system services are implemented as a collection of objects.</a:t>
            </a:r>
          </a:p>
          <a:p>
            <a:pPr marL="258762" indent="0" algn="just">
              <a:buNone/>
              <a:tabLst>
                <a:tab pos="625475" algn="l"/>
                <a:tab pos="898525" algn="l"/>
                <a:tab pos="1082675" algn="l"/>
              </a:tabLst>
            </a:pPr>
            <a:endParaRPr lang="en-IN" sz="2000" dirty="0" smtClean="0"/>
          </a:p>
          <a:p>
            <a:pPr marL="625475" indent="-366713" algn="just">
              <a:tabLst>
                <a:tab pos="625475" algn="l"/>
                <a:tab pos="898525" algn="l"/>
                <a:tab pos="1082675" algn="l"/>
              </a:tabLst>
            </a:pPr>
            <a:r>
              <a:rPr lang="en-IN" sz="2000" dirty="0" smtClean="0"/>
              <a:t>Each object encapsulates a data structure and defines a set of operations on that data structure</a:t>
            </a:r>
          </a:p>
          <a:p>
            <a:pPr marL="258762" indent="0" algn="just">
              <a:buNone/>
              <a:tabLst>
                <a:tab pos="625475" algn="l"/>
                <a:tab pos="898525" algn="l"/>
                <a:tab pos="1082675" algn="l"/>
              </a:tabLst>
            </a:pPr>
            <a:endParaRPr lang="en-IN" sz="2000" dirty="0" smtClean="0"/>
          </a:p>
          <a:p>
            <a:pPr marL="625475" indent="-366713" algn="just">
              <a:tabLst>
                <a:tab pos="625475" algn="l"/>
                <a:tab pos="898525" algn="l"/>
                <a:tab pos="1082675" algn="l"/>
              </a:tabLst>
            </a:pPr>
            <a:r>
              <a:rPr lang="en-IN" sz="2000" dirty="0" smtClean="0"/>
              <a:t>By performing operations on objects the data encapsulated can be accessed and modified.</a:t>
            </a:r>
          </a:p>
          <a:p>
            <a:pPr marL="625475" indent="-366713" algn="just">
              <a:tabLst>
                <a:tab pos="625475" algn="l"/>
                <a:tab pos="898525" algn="l"/>
                <a:tab pos="1082675" algn="l"/>
              </a:tabLst>
            </a:pPr>
            <a:endParaRPr lang="en-IN" sz="2000" dirty="0" smtClean="0"/>
          </a:p>
          <a:p>
            <a:pPr marL="625475" indent="-366713"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3811679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Client Sever Computing Model</a:t>
            </a:r>
            <a:endParaRPr lang="en-IN" b="1" dirty="0"/>
          </a:p>
        </p:txBody>
      </p:sp>
      <p:sp>
        <p:nvSpPr>
          <p:cNvPr id="3" name="Content Placeholder 2"/>
          <p:cNvSpPr>
            <a:spLocks noGrp="1"/>
          </p:cNvSpPr>
          <p:nvPr>
            <p:ph idx="1"/>
          </p:nvPr>
        </p:nvSpPr>
        <p:spPr>
          <a:xfrm>
            <a:off x="641976" y="2225040"/>
            <a:ext cx="10102223" cy="4267200"/>
          </a:xfrm>
        </p:spPr>
        <p:txBody>
          <a:bodyPr>
            <a:normAutofit fontScale="85000" lnSpcReduction="10000"/>
          </a:bodyPr>
          <a:lstStyle/>
          <a:p>
            <a:pPr marL="625475" indent="-366713" algn="just">
              <a:tabLst>
                <a:tab pos="625475" algn="l"/>
                <a:tab pos="898525" algn="l"/>
                <a:tab pos="1082675" algn="l"/>
              </a:tabLst>
            </a:pPr>
            <a:r>
              <a:rPr lang="en-IN" sz="2000" dirty="0" smtClean="0"/>
              <a:t>In this model processes are categorized as Clients and servers.</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smtClean="0"/>
              <a:t>Processes that need service are referred to as clients and processes that provide service are servers.</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smtClean="0"/>
              <a:t>Clients sends request to server, which performs the requested task and sends a reply to client</a:t>
            </a:r>
          </a:p>
          <a:p>
            <a:pPr marL="258762" indent="0" algn="just">
              <a:buNone/>
              <a:tabLst>
                <a:tab pos="625475" algn="l"/>
                <a:tab pos="898525" algn="l"/>
                <a:tab pos="1082675" algn="l"/>
              </a:tabLst>
            </a:pPr>
            <a:endParaRPr lang="en-IN" sz="2000" dirty="0" smtClean="0"/>
          </a:p>
          <a:p>
            <a:pPr marL="625475" indent="-366713" algn="just">
              <a:tabLst>
                <a:tab pos="625475" algn="l"/>
                <a:tab pos="898525" algn="l"/>
                <a:tab pos="1082675" algn="l"/>
              </a:tabLst>
            </a:pPr>
            <a:r>
              <a:rPr lang="en-IN" sz="2000" dirty="0" smtClean="0"/>
              <a:t>In systems with multiple servers it is desirable that when providing services  to clients, locations and conversations among servers should be transparent to clients.</a:t>
            </a:r>
          </a:p>
          <a:p>
            <a:pPr marL="258762" indent="0" algn="just">
              <a:buNone/>
              <a:tabLst>
                <a:tab pos="625475" algn="l"/>
                <a:tab pos="898525" algn="l"/>
                <a:tab pos="1082675" algn="l"/>
              </a:tabLst>
            </a:pPr>
            <a:endParaRPr lang="en-IN" sz="2000" dirty="0" smtClean="0"/>
          </a:p>
          <a:p>
            <a:pPr marL="625475" indent="-366713" algn="just">
              <a:tabLst>
                <a:tab pos="625475" algn="l"/>
                <a:tab pos="898525" algn="l"/>
                <a:tab pos="1082675" algn="l"/>
              </a:tabLst>
            </a:pPr>
            <a:r>
              <a:rPr lang="en-IN" sz="2000" dirty="0" smtClean="0"/>
              <a:t>Client server systems can easily adapt to collective kernel structuring technique.</a:t>
            </a:r>
          </a:p>
        </p:txBody>
      </p:sp>
    </p:spTree>
    <p:extLst>
      <p:ext uri="{BB962C8B-B14F-4D97-AF65-F5344CB8AC3E}">
        <p14:creationId xmlns:p14="http://schemas.microsoft.com/office/powerpoint/2010/main" val="4244619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Communication Networks</a:t>
            </a:r>
            <a:endParaRPr lang="en-IN" b="1" dirty="0"/>
          </a:p>
        </p:txBody>
      </p:sp>
      <p:sp>
        <p:nvSpPr>
          <p:cNvPr id="3" name="Content Placeholder 2"/>
          <p:cNvSpPr>
            <a:spLocks noGrp="1"/>
          </p:cNvSpPr>
          <p:nvPr>
            <p:ph idx="1"/>
          </p:nvPr>
        </p:nvSpPr>
        <p:spPr>
          <a:xfrm>
            <a:off x="641976" y="2225040"/>
            <a:ext cx="10102223" cy="4267200"/>
          </a:xfrm>
        </p:spPr>
        <p:txBody>
          <a:bodyPr>
            <a:normAutofit/>
          </a:bodyPr>
          <a:lstStyle/>
          <a:p>
            <a:pPr marL="625475" indent="-366713" algn="just">
              <a:tabLst>
                <a:tab pos="625475" algn="l"/>
                <a:tab pos="898525" algn="l"/>
                <a:tab pos="1082675" algn="l"/>
              </a:tabLst>
            </a:pPr>
            <a:r>
              <a:rPr lang="en-IN" sz="2000" dirty="0" smtClean="0"/>
              <a:t>All computers in a distributed system are interconnected through a computer communication network</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smtClean="0"/>
              <a:t>A computer can exchange messages with other computers and access data stored in other computers through this network.</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smtClean="0"/>
              <a:t>Communication networks are broadly classified as:</a:t>
            </a:r>
          </a:p>
          <a:p>
            <a:pPr marL="625475" indent="-366713" algn="just">
              <a:tabLst>
                <a:tab pos="625475" algn="l"/>
                <a:tab pos="898525" algn="l"/>
                <a:tab pos="1082675" algn="l"/>
              </a:tabLst>
            </a:pPr>
            <a:endParaRPr lang="en-IN" sz="2000" dirty="0"/>
          </a:p>
          <a:p>
            <a:pPr marL="1158875" indent="-366713" algn="just">
              <a:tabLst>
                <a:tab pos="898525" algn="l"/>
                <a:tab pos="1082675" algn="l"/>
              </a:tabLst>
            </a:pPr>
            <a:r>
              <a:rPr lang="en-IN" sz="2000" b="1" dirty="0" smtClean="0"/>
              <a:t>Local Area Network.</a:t>
            </a:r>
          </a:p>
          <a:p>
            <a:pPr marL="1158875" indent="-366713" algn="just">
              <a:tabLst>
                <a:tab pos="898525" algn="l"/>
                <a:tab pos="1082675" algn="l"/>
              </a:tabLst>
            </a:pPr>
            <a:r>
              <a:rPr lang="en-IN" sz="2000" b="1" dirty="0" smtClean="0"/>
              <a:t>Wide Area Network</a:t>
            </a:r>
          </a:p>
          <a:p>
            <a:pPr marL="625475" indent="-366713"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1991929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Wide Area Networks</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25475" indent="-366713" algn="just">
              <a:tabLst>
                <a:tab pos="625475" algn="l"/>
                <a:tab pos="898525" algn="l"/>
                <a:tab pos="1082675" algn="l"/>
              </a:tabLst>
            </a:pPr>
            <a:r>
              <a:rPr lang="en-IN" sz="2000" dirty="0" smtClean="0"/>
              <a:t>WAN’s are employed to interconnect various devices spread over a large geographical area that  cover diff states, cities or countries.</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smtClean="0"/>
              <a:t>Communication facility consists of switches connected through communication links.</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smtClean="0"/>
              <a:t>These links may be established through telephone lines, satellites or micro wave links.</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a:t>WAN employ </a:t>
            </a:r>
            <a:r>
              <a:rPr lang="en-IN" sz="2000" b="1" dirty="0"/>
              <a:t>point-to point</a:t>
            </a:r>
            <a:r>
              <a:rPr lang="en-IN" sz="2000" dirty="0"/>
              <a:t> or </a:t>
            </a:r>
            <a:r>
              <a:rPr lang="en-IN" sz="2000" b="1" dirty="0"/>
              <a:t>store and forward</a:t>
            </a:r>
            <a:r>
              <a:rPr lang="en-IN" sz="2000" dirty="0"/>
              <a:t>  technique, where data is transferred through a series of switches between computers</a:t>
            </a:r>
            <a:endParaRPr lang="en-IN" sz="2000" dirty="0" smtClean="0"/>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2024281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Wide Area Networks</a:t>
            </a:r>
            <a:endParaRPr lang="en-IN" b="1" dirty="0"/>
          </a:p>
        </p:txBody>
      </p:sp>
      <p:pic>
        <p:nvPicPr>
          <p:cNvPr id="4" name="Content Placeholder 3"/>
          <p:cNvPicPr>
            <a:picLocks noGrp="1" noChangeAspect="1"/>
          </p:cNvPicPr>
          <p:nvPr>
            <p:ph idx="1"/>
          </p:nvPr>
        </p:nvPicPr>
        <p:blipFill>
          <a:blip r:embed="rId3"/>
          <a:stretch>
            <a:fillRect/>
          </a:stretch>
        </p:blipFill>
        <p:spPr>
          <a:xfrm>
            <a:off x="1189237" y="2468880"/>
            <a:ext cx="7220227" cy="3712528"/>
          </a:xfrm>
          <a:prstGeom prst="rect">
            <a:avLst/>
          </a:prstGeom>
        </p:spPr>
      </p:pic>
    </p:spTree>
    <p:extLst>
      <p:ext uri="{BB962C8B-B14F-4D97-AF65-F5344CB8AC3E}">
        <p14:creationId xmlns:p14="http://schemas.microsoft.com/office/powerpoint/2010/main" val="1079486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Wide Area Networks</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25475" indent="-366713" algn="just">
              <a:tabLst>
                <a:tab pos="625475" algn="l"/>
                <a:tab pos="898525" algn="l"/>
                <a:tab pos="1082675" algn="l"/>
              </a:tabLst>
            </a:pPr>
            <a:r>
              <a:rPr lang="en-IN" sz="2000" dirty="0" smtClean="0"/>
              <a:t>Switches are special devices that are responsible for routing data from one point to another through an appropriate path avoiding data congestion</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smtClean="0"/>
              <a:t>Data congestion takes place either </a:t>
            </a:r>
            <a:r>
              <a:rPr lang="en-IN" sz="2000" dirty="0"/>
              <a:t>b</a:t>
            </a:r>
            <a:r>
              <a:rPr lang="en-IN" sz="2000" dirty="0" smtClean="0"/>
              <a:t>ecause of </a:t>
            </a:r>
            <a:r>
              <a:rPr lang="en-IN" sz="2000" b="1" dirty="0" smtClean="0"/>
              <a:t>heavy data communication or limited bandwidth</a:t>
            </a:r>
            <a:r>
              <a:rPr lang="en-IN" sz="2000" dirty="0" smtClean="0"/>
              <a:t>.</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smtClean="0"/>
              <a:t>Communicate data can be lost due to </a:t>
            </a:r>
            <a:r>
              <a:rPr lang="en-IN" sz="2000" b="1" dirty="0" smtClean="0"/>
              <a:t>switch crashes, communication link failure, transmission error </a:t>
            </a:r>
            <a:r>
              <a:rPr lang="en-IN" sz="2000" dirty="0" smtClean="0"/>
              <a:t>etc.</a:t>
            </a:r>
          </a:p>
          <a:p>
            <a:pPr marL="625475" indent="-366713"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3149578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Circuit Switching Vs Packet Switching</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25475" indent="-366713" algn="just">
              <a:tabLst>
                <a:tab pos="625475" algn="l"/>
                <a:tab pos="898525" algn="l"/>
                <a:tab pos="1082675" algn="l"/>
              </a:tabLst>
            </a:pPr>
            <a:r>
              <a:rPr lang="en-IN" sz="2000" dirty="0" smtClean="0"/>
              <a:t>Communication n/w can be utilized in one of the 2 modes namely circuit switching and packet switching</a:t>
            </a:r>
          </a:p>
          <a:p>
            <a:pPr marL="625475" indent="-366713" algn="just">
              <a:tabLst>
                <a:tab pos="625475" algn="l"/>
                <a:tab pos="898525" algn="l"/>
                <a:tab pos="1082675" algn="l"/>
              </a:tabLst>
            </a:pPr>
            <a:r>
              <a:rPr lang="en-IN" sz="2000" b="1" dirty="0" smtClean="0"/>
              <a:t>Circuit Switching</a:t>
            </a:r>
            <a:r>
              <a:rPr lang="en-IN" sz="2000" dirty="0" smtClean="0"/>
              <a:t> :A dedicate path is established b/w the  2 devices that wishes to communicate</a:t>
            </a:r>
          </a:p>
          <a:p>
            <a:pPr marL="625475" indent="-366713" algn="just">
              <a:tabLst>
                <a:tab pos="625475" algn="l"/>
                <a:tab pos="898525" algn="l"/>
                <a:tab pos="1082675" algn="l"/>
              </a:tabLst>
            </a:pPr>
            <a:r>
              <a:rPr lang="en-IN" sz="2000" dirty="0" smtClean="0"/>
              <a:t>The path is broken when one side terminates the conversation.</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b="1" dirty="0" smtClean="0"/>
              <a:t>Packet switching</a:t>
            </a:r>
            <a:r>
              <a:rPr lang="en-IN" sz="2000" b="1" dirty="0"/>
              <a:t>:</a:t>
            </a:r>
            <a:r>
              <a:rPr lang="en-IN" sz="2000" dirty="0"/>
              <a:t> A path is established between source </a:t>
            </a:r>
            <a:r>
              <a:rPr lang="en-IN" sz="2000" dirty="0" smtClean="0"/>
              <a:t>device and the nearest switch</a:t>
            </a:r>
          </a:p>
          <a:p>
            <a:pPr marL="625475" indent="-366713" algn="just">
              <a:tabLst>
                <a:tab pos="625475" algn="l"/>
                <a:tab pos="898525" algn="l"/>
                <a:tab pos="1082675" algn="l"/>
              </a:tabLst>
            </a:pPr>
            <a:r>
              <a:rPr lang="en-IN" sz="2000" dirty="0" smtClean="0"/>
              <a:t>  Data is broken down into small packets and the address of the destination is contained in each packet</a:t>
            </a:r>
          </a:p>
        </p:txBody>
      </p:sp>
    </p:spTree>
    <p:extLst>
      <p:ext uri="{BB962C8B-B14F-4D97-AF65-F5344CB8AC3E}">
        <p14:creationId xmlns:p14="http://schemas.microsoft.com/office/powerpoint/2010/main" val="3484654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Circuit Switching Vs Packet Switching</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25475" indent="-366713" algn="just">
              <a:tabLst>
                <a:tab pos="625475" algn="l"/>
                <a:tab pos="898525" algn="l"/>
                <a:tab pos="1082675" algn="l"/>
              </a:tabLst>
            </a:pPr>
            <a:r>
              <a:rPr lang="en-IN" sz="2000" dirty="0" smtClean="0"/>
              <a:t>Packets are send to the nearest switch by source device.</a:t>
            </a:r>
          </a:p>
          <a:p>
            <a:pPr marL="258762" indent="0" algn="just">
              <a:buNone/>
              <a:tabLst>
                <a:tab pos="625475" algn="l"/>
                <a:tab pos="898525" algn="l"/>
                <a:tab pos="1082675" algn="l"/>
              </a:tabLst>
            </a:pPr>
            <a:endParaRPr lang="en-IN" sz="2000" dirty="0" smtClean="0"/>
          </a:p>
          <a:p>
            <a:pPr marL="625475" indent="-366713" algn="just">
              <a:tabLst>
                <a:tab pos="625475" algn="l"/>
                <a:tab pos="898525" algn="l"/>
                <a:tab pos="1082675" algn="l"/>
              </a:tabLst>
            </a:pPr>
            <a:r>
              <a:rPr lang="en-IN" sz="2000" dirty="0" smtClean="0"/>
              <a:t>The packets are routed from one  switch to other switch until it reaches the switch connected to destination device and packet is delivered to the device.</a:t>
            </a:r>
          </a:p>
          <a:p>
            <a:pPr marL="258762" indent="0" algn="just">
              <a:buNone/>
              <a:tabLst>
                <a:tab pos="625475" algn="l"/>
                <a:tab pos="898525" algn="l"/>
                <a:tab pos="1082675" algn="l"/>
              </a:tabLst>
            </a:pPr>
            <a:endParaRPr lang="en-IN" sz="2000" dirty="0" smtClean="0"/>
          </a:p>
          <a:p>
            <a:pPr marL="625475" indent="-366713" algn="just">
              <a:tabLst>
                <a:tab pos="625475" algn="l"/>
                <a:tab pos="898525" algn="l"/>
                <a:tab pos="1082675" algn="l"/>
              </a:tabLst>
            </a:pPr>
            <a:r>
              <a:rPr lang="en-IN" sz="2000" dirty="0" smtClean="0"/>
              <a:t>There is no reserved path for the devices that communicate.</a:t>
            </a:r>
          </a:p>
          <a:p>
            <a:pPr marL="258762" indent="0" algn="just">
              <a:buNone/>
              <a:tabLst>
                <a:tab pos="625475" algn="l"/>
                <a:tab pos="898525" algn="l"/>
                <a:tab pos="1082675" algn="l"/>
              </a:tabLst>
            </a:pPr>
            <a:endParaRPr lang="en-IN" sz="2000" dirty="0" smtClean="0"/>
          </a:p>
          <a:p>
            <a:pPr marL="625475" indent="-366713" algn="just">
              <a:tabLst>
                <a:tab pos="625475" algn="l"/>
                <a:tab pos="898525" algn="l"/>
                <a:tab pos="1082675" algn="l"/>
              </a:tabLst>
            </a:pPr>
            <a:r>
              <a:rPr lang="en-IN" sz="2000" dirty="0" smtClean="0"/>
              <a:t>It uses the approach of dynamic selection of path based on demand basis.</a:t>
            </a:r>
          </a:p>
          <a:p>
            <a:pPr marL="625475" indent="-366713" algn="just">
              <a:tabLst>
                <a:tab pos="625475" algn="l"/>
                <a:tab pos="898525" algn="l"/>
                <a:tab pos="1082675" algn="l"/>
              </a:tabLst>
            </a:pPr>
            <a:endParaRPr lang="en-IN" sz="2000" dirty="0" smtClean="0"/>
          </a:p>
          <a:p>
            <a:pPr marL="625475" indent="-366713" algn="just">
              <a:tabLst>
                <a:tab pos="625475" algn="l"/>
                <a:tab pos="898525" algn="l"/>
                <a:tab pos="1082675" algn="l"/>
              </a:tabLst>
            </a:pPr>
            <a:endParaRPr lang="en-IN" sz="2000" dirty="0" smtClean="0"/>
          </a:p>
          <a:p>
            <a:pPr marL="625475" indent="-366713"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2831200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Circuit Switching Vs Packet Switching</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258762" indent="0" algn="just">
              <a:buNone/>
              <a:tabLst>
                <a:tab pos="625475" algn="l"/>
                <a:tab pos="898525" algn="l"/>
                <a:tab pos="1082675" algn="l"/>
              </a:tabLst>
            </a:pPr>
            <a:endParaRPr lang="en-IN" sz="2000" dirty="0" smtClean="0"/>
          </a:p>
          <a:p>
            <a:pPr marL="625475" indent="-366713" algn="just">
              <a:tabLst>
                <a:tab pos="625475" algn="l"/>
                <a:tab pos="898525" algn="l"/>
                <a:tab pos="1082675" algn="l"/>
              </a:tabLst>
            </a:pPr>
            <a:r>
              <a:rPr lang="en-IN" sz="2000" dirty="0" smtClean="0"/>
              <a:t>The achievable utilization of communication network is high under packet switching.</a:t>
            </a:r>
          </a:p>
          <a:p>
            <a:pPr marL="625475" indent="-366713" algn="just">
              <a:tabLst>
                <a:tab pos="625475" algn="l"/>
                <a:tab pos="898525" algn="l"/>
                <a:tab pos="1082675" algn="l"/>
              </a:tabLst>
            </a:pPr>
            <a:endParaRPr lang="en-IN" sz="2000" dirty="0"/>
          </a:p>
          <a:p>
            <a:pPr marL="258762" indent="0" algn="just">
              <a:buNone/>
              <a:tabLst>
                <a:tab pos="625475" algn="l"/>
                <a:tab pos="898525" algn="l"/>
                <a:tab pos="1082675" algn="l"/>
              </a:tabLst>
            </a:pPr>
            <a:endParaRPr lang="en-IN" sz="2000" dirty="0" smtClean="0"/>
          </a:p>
          <a:p>
            <a:pPr marL="625475" indent="-366713" algn="just">
              <a:tabLst>
                <a:tab pos="625475" algn="l"/>
                <a:tab pos="898525" algn="l"/>
                <a:tab pos="1082675" algn="l"/>
              </a:tabLst>
            </a:pPr>
            <a:r>
              <a:rPr lang="en-IN" sz="2000" dirty="0" smtClean="0"/>
              <a:t>Data transmission time is less as packets belonging to a single message can be transmitted parallel.</a:t>
            </a:r>
          </a:p>
          <a:p>
            <a:pPr marL="625475" indent="-366713" algn="just">
              <a:tabLst>
                <a:tab pos="625475" algn="l"/>
                <a:tab pos="898525" algn="l"/>
                <a:tab pos="1082675" algn="l"/>
              </a:tabLst>
            </a:pPr>
            <a:endParaRPr lang="en-IN" sz="2000" dirty="0" smtClean="0"/>
          </a:p>
          <a:p>
            <a:pPr marL="625475" indent="-366713"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4159203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ISO /OSI Reference Model</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25475" indent="-366713" algn="just">
              <a:tabLst>
                <a:tab pos="625475" algn="l"/>
                <a:tab pos="898525" algn="l"/>
                <a:tab pos="1082675" algn="l"/>
              </a:tabLst>
            </a:pPr>
            <a:r>
              <a:rPr lang="en-IN" sz="2000" dirty="0" smtClean="0"/>
              <a:t>ISO/OSI Reference model provides a framework for communication protocol in  a heterogeneous environment to communicate.</a:t>
            </a:r>
          </a:p>
          <a:p>
            <a:pPr marL="625475" indent="-366713" algn="just">
              <a:tabLst>
                <a:tab pos="625475" algn="l"/>
                <a:tab pos="898525" algn="l"/>
                <a:tab pos="1082675" algn="l"/>
              </a:tabLst>
            </a:pPr>
            <a:endParaRPr lang="en-IN" sz="2000" dirty="0"/>
          </a:p>
          <a:p>
            <a:pPr marL="625475" indent="-366713" algn="just">
              <a:tabLst>
                <a:tab pos="625475" algn="l"/>
                <a:tab pos="898525" algn="l"/>
                <a:tab pos="1082675" algn="l"/>
              </a:tabLst>
            </a:pPr>
            <a:r>
              <a:rPr lang="en-IN" sz="2000" dirty="0" smtClean="0"/>
              <a:t>It organizes the protocols as 7 layers and specifies the function of each layer</a:t>
            </a:r>
          </a:p>
          <a:p>
            <a:pPr marL="625475" indent="-366713" algn="just">
              <a:tabLst>
                <a:tab pos="625475" algn="l"/>
                <a:tab pos="898525" algn="l"/>
                <a:tab pos="1082675" algn="l"/>
              </a:tabLst>
            </a:pPr>
            <a:endParaRPr lang="en-IN" sz="2000" dirty="0" smtClean="0"/>
          </a:p>
        </p:txBody>
      </p:sp>
      <p:pic>
        <p:nvPicPr>
          <p:cNvPr id="4" name="Picture 3"/>
          <p:cNvPicPr>
            <a:picLocks noChangeAspect="1"/>
          </p:cNvPicPr>
          <p:nvPr/>
        </p:nvPicPr>
        <p:blipFill>
          <a:blip r:embed="rId3"/>
          <a:stretch>
            <a:fillRect/>
          </a:stretch>
        </p:blipFill>
        <p:spPr>
          <a:xfrm>
            <a:off x="3533774" y="3763184"/>
            <a:ext cx="6082665" cy="2891934"/>
          </a:xfrm>
          <a:prstGeom prst="rect">
            <a:avLst/>
          </a:prstGeom>
        </p:spPr>
      </p:pic>
    </p:spTree>
    <p:extLst>
      <p:ext uri="{BB962C8B-B14F-4D97-AF65-F5344CB8AC3E}">
        <p14:creationId xmlns:p14="http://schemas.microsoft.com/office/powerpoint/2010/main" val="1308903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Issues in Distributed OS</a:t>
            </a:r>
            <a:endParaRPr lang="en-IN" dirty="0"/>
          </a:p>
        </p:txBody>
      </p:sp>
      <p:sp>
        <p:nvSpPr>
          <p:cNvPr id="3" name="Content Placeholder 2"/>
          <p:cNvSpPr>
            <a:spLocks noGrp="1"/>
          </p:cNvSpPr>
          <p:nvPr>
            <p:ph idx="1"/>
          </p:nvPr>
        </p:nvSpPr>
        <p:spPr>
          <a:xfrm>
            <a:off x="1154954" y="2603500"/>
            <a:ext cx="9833085" cy="3888740"/>
          </a:xfrm>
        </p:spPr>
        <p:txBody>
          <a:bodyPr>
            <a:normAutofit/>
          </a:bodyPr>
          <a:lstStyle/>
          <a:p>
            <a:pPr marL="0" indent="0">
              <a:buNone/>
            </a:pPr>
            <a:r>
              <a:rPr lang="en-IN" dirty="0" smtClean="0"/>
              <a:t>Some of the important issues that arises during the design of distributed OS are:</a:t>
            </a:r>
          </a:p>
          <a:p>
            <a:pPr marL="808038" indent="-442913">
              <a:buFont typeface="+mj-lt"/>
              <a:buAutoNum type="arabicPeriod"/>
            </a:pPr>
            <a:r>
              <a:rPr lang="en-IN" b="1" dirty="0" smtClean="0"/>
              <a:t>Unavailability of up-to-date global knowledge</a:t>
            </a:r>
          </a:p>
          <a:p>
            <a:pPr marL="808038" indent="-442913">
              <a:buFont typeface="+mj-lt"/>
              <a:buAutoNum type="arabicPeriod"/>
            </a:pPr>
            <a:r>
              <a:rPr lang="en-IN" b="1" dirty="0" smtClean="0"/>
              <a:t>Naming</a:t>
            </a:r>
          </a:p>
          <a:p>
            <a:pPr marL="808038" indent="-442913">
              <a:buFont typeface="+mj-lt"/>
              <a:buAutoNum type="arabicPeriod"/>
            </a:pPr>
            <a:r>
              <a:rPr lang="en-IN" b="1" dirty="0" smtClean="0"/>
              <a:t>Scalability</a:t>
            </a:r>
          </a:p>
          <a:p>
            <a:pPr marL="808038" indent="-442913">
              <a:buFont typeface="+mj-lt"/>
              <a:buAutoNum type="arabicPeriod"/>
            </a:pPr>
            <a:r>
              <a:rPr lang="en-IN" b="1" dirty="0" smtClean="0"/>
              <a:t>Compatibility</a:t>
            </a:r>
          </a:p>
          <a:p>
            <a:pPr marL="808038" indent="-442913">
              <a:buFont typeface="+mj-lt"/>
              <a:buAutoNum type="arabicPeriod"/>
            </a:pPr>
            <a:r>
              <a:rPr lang="en-IN" b="1" dirty="0" smtClean="0"/>
              <a:t>Process synchronization</a:t>
            </a:r>
          </a:p>
          <a:p>
            <a:pPr marL="808038" indent="-442913">
              <a:buFont typeface="+mj-lt"/>
              <a:buAutoNum type="arabicPeriod"/>
            </a:pPr>
            <a:r>
              <a:rPr lang="en-IN" b="1" dirty="0" smtClean="0"/>
              <a:t>Resource management</a:t>
            </a:r>
          </a:p>
          <a:p>
            <a:pPr marL="808038" indent="-442913">
              <a:buFont typeface="+mj-lt"/>
              <a:buAutoNum type="arabicPeriod"/>
            </a:pPr>
            <a:r>
              <a:rPr lang="en-IN" b="1" dirty="0" smtClean="0"/>
              <a:t>Security</a:t>
            </a:r>
          </a:p>
          <a:p>
            <a:pPr marL="808038" indent="-442913">
              <a:buFont typeface="+mj-lt"/>
              <a:buAutoNum type="arabicPeriod"/>
            </a:pPr>
            <a:r>
              <a:rPr lang="en-IN" b="1" dirty="0" smtClean="0"/>
              <a:t>Structuring of  Operating System</a:t>
            </a:r>
          </a:p>
          <a:p>
            <a:endParaRPr lang="en-IN" dirty="0"/>
          </a:p>
        </p:txBody>
      </p:sp>
    </p:spTree>
    <p:extLst>
      <p:ext uri="{BB962C8B-B14F-4D97-AF65-F5344CB8AC3E}">
        <p14:creationId xmlns:p14="http://schemas.microsoft.com/office/powerpoint/2010/main" val="2683854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ISO /OSI Reference Model</a:t>
            </a:r>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Each layer is aware of the protocol and header formats of its counterpart and doesn’t understand header or protocols used by other layers</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Each layer is independent and can change its protocol without 	affecting other layers </a:t>
            </a:r>
          </a:p>
          <a:p>
            <a:pPr marL="601662" algn="just">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The </a:t>
            </a:r>
            <a:r>
              <a:rPr lang="en-IN" sz="2000" b="1" dirty="0" smtClean="0"/>
              <a:t>physical layer</a:t>
            </a:r>
            <a:r>
              <a:rPr lang="en-IN" sz="2000" dirty="0" smtClean="0"/>
              <a:t> is responsible for the transmission of raw bit stream  of data across the communication network.</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This layer takes care of communication n/w implementation details like type of network, mode of data transfer </a:t>
            </a:r>
            <a:r>
              <a:rPr lang="en-IN" sz="2000" dirty="0" err="1" smtClean="0"/>
              <a:t>etc</a:t>
            </a:r>
            <a:endParaRPr lang="en-IN" sz="2000" dirty="0" smtClean="0"/>
          </a:p>
        </p:txBody>
      </p:sp>
    </p:spTree>
    <p:extLst>
      <p:ext uri="{BB962C8B-B14F-4D97-AF65-F5344CB8AC3E}">
        <p14:creationId xmlns:p14="http://schemas.microsoft.com/office/powerpoint/2010/main" val="4141242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ISO /OSI Reference Model</a:t>
            </a:r>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b="1" dirty="0" smtClean="0"/>
              <a:t>Data link layer</a:t>
            </a:r>
            <a:r>
              <a:rPr lang="en-IN" sz="2000" dirty="0" smtClean="0"/>
              <a:t> is responsible for flow control and recovery of data from transmission error.</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Flow control takes care of the speed with which the bits can be send and received.</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DL layer makes the communication facility provided by physical layer reliable</a:t>
            </a:r>
          </a:p>
          <a:p>
            <a:pPr marL="601662" algn="just">
              <a:tabLst>
                <a:tab pos="625475" algn="l"/>
                <a:tab pos="898525" algn="l"/>
                <a:tab pos="1082675" algn="l"/>
              </a:tabLst>
            </a:pPr>
            <a:endParaRPr lang="en-IN" sz="2000" dirty="0"/>
          </a:p>
          <a:p>
            <a:pPr marL="601662"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3922450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ISO /OSI Reference Model</a:t>
            </a:r>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b="1" dirty="0" smtClean="0"/>
              <a:t>Network Layer</a:t>
            </a:r>
            <a:r>
              <a:rPr lang="en-IN" sz="2000" dirty="0" smtClean="0"/>
              <a:t> is responsible for routing and congestion control</a:t>
            </a:r>
          </a:p>
          <a:p>
            <a:pPr marL="601662" algn="just">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It breaks the </a:t>
            </a:r>
            <a:r>
              <a:rPr lang="en-IN" sz="2000" dirty="0" err="1" smtClean="0"/>
              <a:t>msg</a:t>
            </a:r>
            <a:r>
              <a:rPr lang="en-IN" sz="2000" dirty="0" smtClean="0"/>
              <a:t> into packets and decide which outgoing line will carry the packets towards their destination</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The </a:t>
            </a:r>
            <a:r>
              <a:rPr lang="en-IN" sz="2000" b="1" dirty="0" smtClean="0"/>
              <a:t>transport layer</a:t>
            </a:r>
            <a:r>
              <a:rPr lang="en-IN" sz="2000" dirty="0" smtClean="0"/>
              <a:t> is responsible for hiding all the details of communication n/w from the layers above.</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It provides n/w independent device to device communication</a:t>
            </a:r>
          </a:p>
        </p:txBody>
      </p:sp>
    </p:spTree>
    <p:extLst>
      <p:ext uri="{BB962C8B-B14F-4D97-AF65-F5344CB8AC3E}">
        <p14:creationId xmlns:p14="http://schemas.microsoft.com/office/powerpoint/2010/main" val="1216774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ISO /OSI Reference Model</a:t>
            </a:r>
          </a:p>
        </p:txBody>
      </p:sp>
      <p:sp>
        <p:nvSpPr>
          <p:cNvPr id="3" name="Content Placeholder 2"/>
          <p:cNvSpPr>
            <a:spLocks noGrp="1"/>
          </p:cNvSpPr>
          <p:nvPr>
            <p:ph idx="1"/>
          </p:nvPr>
        </p:nvSpPr>
        <p:spPr>
          <a:xfrm>
            <a:off x="626736" y="2240280"/>
            <a:ext cx="10254624" cy="4267200"/>
          </a:xfrm>
        </p:spPr>
        <p:txBody>
          <a:bodyPr>
            <a:normAutofit/>
          </a:bodyPr>
          <a:lstStyle/>
          <a:p>
            <a:pPr marL="601662" algn="just">
              <a:tabLst>
                <a:tab pos="625475" algn="l"/>
                <a:tab pos="898525" algn="l"/>
                <a:tab pos="1082675" algn="l"/>
              </a:tabLst>
            </a:pPr>
            <a:r>
              <a:rPr lang="en-IN" sz="2000" b="1" dirty="0" smtClean="0"/>
              <a:t>Session layer </a:t>
            </a:r>
            <a:r>
              <a:rPr lang="en-IN" sz="2000" dirty="0" smtClean="0"/>
              <a:t>is responsible for establishing  and maintaining a connection  between two processes.</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Connection establishing involves authentication of communicating processes and selection of right transport service.</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It keep tracks of outstanding requests and replies from processes.</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The </a:t>
            </a:r>
            <a:r>
              <a:rPr lang="en-IN" sz="2000" b="1" dirty="0" smtClean="0"/>
              <a:t>presentation layer </a:t>
            </a:r>
            <a:r>
              <a:rPr lang="en-IN" sz="2000" dirty="0" smtClean="0"/>
              <a:t>is the interface between user programmer and the network</a:t>
            </a:r>
          </a:p>
          <a:p>
            <a:pPr marL="258762" indent="0" algn="just">
              <a:buNone/>
              <a:tabLst>
                <a:tab pos="625475" algn="l"/>
                <a:tab pos="898525" algn="l"/>
                <a:tab pos="1082675" algn="l"/>
              </a:tabLst>
            </a:pPr>
            <a:endParaRPr lang="en-IN" sz="2000" dirty="0" smtClean="0"/>
          </a:p>
          <a:p>
            <a:pPr marL="601662"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4177031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ISO /OSI Reference Model</a:t>
            </a:r>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a:t>Takes care of data transformation utilities and difference in representing information at source and destination </a:t>
            </a:r>
            <a:endParaRPr lang="en-IN" sz="2000" dirty="0" smtClean="0"/>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b="1" dirty="0" smtClean="0"/>
              <a:t>Application layer’s</a:t>
            </a:r>
            <a:r>
              <a:rPr lang="en-IN" sz="2000" dirty="0" smtClean="0"/>
              <a:t> function is to provide user processes with a facility to use ISO/OSI protocol.</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Its content vary specific to the application</a:t>
            </a:r>
          </a:p>
        </p:txBody>
      </p:sp>
    </p:spTree>
    <p:extLst>
      <p:ext uri="{BB962C8B-B14F-4D97-AF65-F5344CB8AC3E}">
        <p14:creationId xmlns:p14="http://schemas.microsoft.com/office/powerpoint/2010/main" val="2262278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Local Area Network</a:t>
            </a:r>
            <a:endParaRPr lang="en-IN" b="1" dirty="0"/>
          </a:p>
        </p:txBody>
      </p:sp>
      <p:sp>
        <p:nvSpPr>
          <p:cNvPr id="3" name="Content Placeholder 2"/>
          <p:cNvSpPr>
            <a:spLocks noGrp="1"/>
          </p:cNvSpPr>
          <p:nvPr>
            <p:ph idx="1"/>
          </p:nvPr>
        </p:nvSpPr>
        <p:spPr>
          <a:xfrm>
            <a:off x="626736" y="2240280"/>
            <a:ext cx="10102223" cy="4267200"/>
          </a:xfrm>
        </p:spPr>
        <p:txBody>
          <a:bodyPr>
            <a:normAutofit lnSpcReduction="10000"/>
          </a:bodyPr>
          <a:lstStyle/>
          <a:p>
            <a:pPr marL="601662" algn="just">
              <a:tabLst>
                <a:tab pos="625475" algn="l"/>
                <a:tab pos="898525" algn="l"/>
                <a:tab pos="1082675" algn="l"/>
              </a:tabLst>
            </a:pPr>
            <a:r>
              <a:rPr lang="en-IN" sz="2000" dirty="0" smtClean="0"/>
              <a:t>A communication network that interconnects a variety of data communication devices in a small geographical area.</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Some characteristics of LAN:</a:t>
            </a:r>
          </a:p>
          <a:p>
            <a:pPr marL="258762" indent="0" algn="just">
              <a:buNone/>
              <a:tabLst>
                <a:tab pos="625475" algn="l"/>
                <a:tab pos="898525" algn="l"/>
                <a:tab pos="1082675" algn="l"/>
              </a:tabLst>
            </a:pPr>
            <a:endParaRPr lang="en-IN" sz="2000" dirty="0" smtClean="0"/>
          </a:p>
          <a:p>
            <a:pPr marL="625475" algn="just">
              <a:buFont typeface="Wingdings" panose="05000000000000000000" pitchFamily="2" charset="2"/>
              <a:buChar char="§"/>
              <a:tabLst>
                <a:tab pos="715963" algn="l"/>
                <a:tab pos="1082675" algn="l"/>
              </a:tabLst>
            </a:pPr>
            <a:r>
              <a:rPr lang="en-IN" dirty="0" smtClean="0"/>
              <a:t>High data transmission rate</a:t>
            </a:r>
          </a:p>
          <a:p>
            <a:pPr marL="625475" algn="just">
              <a:buFont typeface="Wingdings" panose="05000000000000000000" pitchFamily="2" charset="2"/>
              <a:buChar char="§"/>
              <a:tabLst>
                <a:tab pos="715963" algn="l"/>
                <a:tab pos="1082675" algn="l"/>
              </a:tabLst>
            </a:pPr>
            <a:endParaRPr lang="en-IN" dirty="0"/>
          </a:p>
          <a:p>
            <a:pPr marL="625475" algn="just">
              <a:buFont typeface="Wingdings" panose="05000000000000000000" pitchFamily="2" charset="2"/>
              <a:buChar char="§"/>
              <a:tabLst>
                <a:tab pos="715963" algn="l"/>
                <a:tab pos="1082675" algn="l"/>
              </a:tabLst>
            </a:pPr>
            <a:r>
              <a:rPr lang="en-IN" dirty="0" smtClean="0"/>
              <a:t>Confined  to a small geographical area (single building or several buildings like a campus)</a:t>
            </a:r>
          </a:p>
          <a:p>
            <a:pPr marL="625475" algn="just">
              <a:buFont typeface="Wingdings" panose="05000000000000000000" pitchFamily="2" charset="2"/>
              <a:buChar char="§"/>
              <a:tabLst>
                <a:tab pos="715963" algn="l"/>
                <a:tab pos="1082675" algn="l"/>
              </a:tabLst>
            </a:pPr>
            <a:endParaRPr lang="en-IN" dirty="0"/>
          </a:p>
          <a:p>
            <a:pPr marL="625475" algn="just">
              <a:buFont typeface="Wingdings" panose="05000000000000000000" pitchFamily="2" charset="2"/>
              <a:buChar char="§"/>
              <a:tabLst>
                <a:tab pos="715963" algn="l"/>
                <a:tab pos="1082675" algn="l"/>
              </a:tabLst>
            </a:pPr>
            <a:r>
              <a:rPr lang="en-IN" dirty="0" smtClean="0"/>
              <a:t>Low transmission error rate</a:t>
            </a:r>
            <a:endParaRPr lang="en-IN" sz="2000" dirty="0" smtClean="0"/>
          </a:p>
          <a:p>
            <a:pPr marL="601662" algn="just">
              <a:tabLst>
                <a:tab pos="625475" algn="l"/>
                <a:tab pos="898525" algn="l"/>
                <a:tab pos="1082675" algn="l"/>
              </a:tabLst>
            </a:pPr>
            <a:endParaRPr lang="en-IN" sz="2000" dirty="0"/>
          </a:p>
          <a:p>
            <a:pPr marL="601662"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28221311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Local Area Network</a:t>
            </a:r>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Widely used network topologies for LAN are: </a:t>
            </a:r>
            <a:r>
              <a:rPr lang="en-IN" sz="2000" b="1" dirty="0" smtClean="0"/>
              <a:t>Bus ,Ring and Tree</a:t>
            </a:r>
          </a:p>
          <a:p>
            <a:pPr marL="601662" algn="just">
              <a:tabLst>
                <a:tab pos="625475" algn="l"/>
                <a:tab pos="898525" algn="l"/>
                <a:tab pos="1082675" algn="l"/>
              </a:tabLst>
            </a:pPr>
            <a:endParaRPr lang="en-IN" sz="2000" b="1" dirty="0" smtClean="0"/>
          </a:p>
        </p:txBody>
      </p:sp>
      <p:pic>
        <p:nvPicPr>
          <p:cNvPr id="4" name="Picture 3"/>
          <p:cNvPicPr>
            <a:picLocks noChangeAspect="1"/>
          </p:cNvPicPr>
          <p:nvPr/>
        </p:nvPicPr>
        <p:blipFill>
          <a:blip r:embed="rId3"/>
          <a:stretch>
            <a:fillRect/>
          </a:stretch>
        </p:blipFill>
        <p:spPr>
          <a:xfrm>
            <a:off x="4577714" y="3123247"/>
            <a:ext cx="4231006" cy="3534599"/>
          </a:xfrm>
          <a:prstGeom prst="rect">
            <a:avLst/>
          </a:prstGeom>
        </p:spPr>
      </p:pic>
    </p:spTree>
    <p:extLst>
      <p:ext uri="{BB962C8B-B14F-4D97-AF65-F5344CB8AC3E}">
        <p14:creationId xmlns:p14="http://schemas.microsoft.com/office/powerpoint/2010/main" val="17905683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Network Topology</a:t>
            </a:r>
            <a:endParaRPr lang="en-IN" b="1" dirty="0"/>
          </a:p>
        </p:txBody>
      </p:sp>
      <p:sp>
        <p:nvSpPr>
          <p:cNvPr id="3" name="Content Placeholder 2"/>
          <p:cNvSpPr>
            <a:spLocks noGrp="1"/>
          </p:cNvSpPr>
          <p:nvPr>
            <p:ph idx="1"/>
          </p:nvPr>
        </p:nvSpPr>
        <p:spPr>
          <a:xfrm>
            <a:off x="626736" y="2240280"/>
            <a:ext cx="10102223" cy="4267200"/>
          </a:xfrm>
        </p:spPr>
        <p:txBody>
          <a:bodyPr>
            <a:normAutofit fontScale="92500" lnSpcReduction="20000"/>
          </a:bodyPr>
          <a:lstStyle/>
          <a:p>
            <a:pPr marL="601662" algn="just">
              <a:tabLst>
                <a:tab pos="625475" algn="l"/>
                <a:tab pos="898525" algn="l"/>
                <a:tab pos="1082675" algn="l"/>
              </a:tabLst>
            </a:pPr>
            <a:r>
              <a:rPr lang="en-IN" sz="2000" dirty="0" smtClean="0"/>
              <a:t>In  bus topology communicating devices transmit data in the form of packets where each packet contains the address of the destination and the message .</a:t>
            </a:r>
          </a:p>
          <a:p>
            <a:pPr marL="601662" algn="just">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Bus topology is a network </a:t>
            </a:r>
            <a:r>
              <a:rPr lang="en-IN" sz="2000" dirty="0"/>
              <a:t>setup where each computer and network device is connected to a single cable or </a:t>
            </a:r>
            <a:r>
              <a:rPr lang="en-IN" sz="2100" dirty="0"/>
              <a:t>backbone</a:t>
            </a:r>
            <a:r>
              <a:rPr lang="en-IN" sz="2000" dirty="0"/>
              <a:t>.</a:t>
            </a:r>
            <a:endParaRPr lang="en-IN" sz="2000" dirty="0" smtClean="0"/>
          </a:p>
          <a:p>
            <a:pPr marL="258762" indent="0" algn="just">
              <a:buNone/>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A tree topology LAN is obtained by interconnecting many bus topology LANS to a common bus.</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Bus topology Lan’s can be viewed as the branches of the tree.</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As the devices share a common bus for data communication, protocols are implemented to control the access to the bus.</a:t>
            </a:r>
          </a:p>
        </p:txBody>
      </p:sp>
    </p:spTree>
    <p:extLst>
      <p:ext uri="{BB962C8B-B14F-4D97-AF65-F5344CB8AC3E}">
        <p14:creationId xmlns:p14="http://schemas.microsoft.com/office/powerpoint/2010/main" val="1504163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Network Topology</a:t>
            </a:r>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b="1" dirty="0" smtClean="0"/>
              <a:t>CSMA/CD (Carrier Sense Multiple Access with Collision Detection)</a:t>
            </a:r>
            <a:r>
              <a:rPr lang="en-IN" sz="2000" dirty="0" smtClean="0"/>
              <a:t>is a protocol commonly used with bus topology in LAN.</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In this protocol a device listens to the medium before transmission and transmits data only if no other transmissions are in progress.</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In case of another transmission the device waits for a random amount of time and checks again</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The main advantage of this protocol is its simplicity.</a:t>
            </a:r>
          </a:p>
          <a:p>
            <a:pPr marL="601662" algn="just">
              <a:tabLst>
                <a:tab pos="625475" algn="l"/>
                <a:tab pos="898525" algn="l"/>
                <a:tab pos="1082675" algn="l"/>
              </a:tabLst>
            </a:pPr>
            <a:endParaRPr lang="en-IN" sz="2000" dirty="0"/>
          </a:p>
          <a:p>
            <a:pPr marL="601662"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3874236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Network Topology</a:t>
            </a:r>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Another protocol used in bus/tree topology is </a:t>
            </a:r>
            <a:r>
              <a:rPr lang="en-IN" sz="2000" b="1" dirty="0" smtClean="0"/>
              <a:t>token bus</a:t>
            </a:r>
            <a:r>
              <a:rPr lang="en-IN" sz="2000" dirty="0" smtClean="0"/>
              <a:t>, where devices are organized to from a logical ring.</a:t>
            </a:r>
          </a:p>
          <a:p>
            <a:pPr marL="258762" indent="0" algn="just">
              <a:buNone/>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Each device knows the identity of its predecessor and successor</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Access to the bus is controlled by a token and the device with token is allowed to transmit data and receive data from other devices.</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A device is allowed to keep token only for a fixed time interval and it should be transferred to the device following it in the ring</a:t>
            </a:r>
          </a:p>
          <a:p>
            <a:pPr marL="601662" algn="just">
              <a:tabLst>
                <a:tab pos="625475" algn="l"/>
                <a:tab pos="898525" algn="l"/>
                <a:tab pos="1082675" algn="l"/>
              </a:tabLst>
            </a:pPr>
            <a:endParaRPr lang="en-IN" sz="2000" dirty="0" smtClean="0"/>
          </a:p>
          <a:p>
            <a:pPr marL="601662" algn="just">
              <a:tabLst>
                <a:tab pos="625475" algn="l"/>
                <a:tab pos="898525" algn="l"/>
                <a:tab pos="1082675" algn="l"/>
              </a:tabLst>
            </a:pPr>
            <a:endParaRPr lang="en-IN" sz="2000" dirty="0"/>
          </a:p>
          <a:p>
            <a:pPr marL="601662"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119778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Global Knowledge</a:t>
            </a:r>
            <a:endParaRPr lang="en-IN" b="1" dirty="0"/>
          </a:p>
        </p:txBody>
      </p:sp>
      <p:sp>
        <p:nvSpPr>
          <p:cNvPr id="3" name="Content Placeholder 2"/>
          <p:cNvSpPr>
            <a:spLocks noGrp="1"/>
          </p:cNvSpPr>
          <p:nvPr>
            <p:ph idx="1"/>
          </p:nvPr>
        </p:nvSpPr>
        <p:spPr>
          <a:xfrm>
            <a:off x="641976" y="2374900"/>
            <a:ext cx="9787365" cy="3827780"/>
          </a:xfrm>
        </p:spPr>
        <p:txBody>
          <a:bodyPr/>
          <a:lstStyle/>
          <a:p>
            <a:r>
              <a:rPr lang="en-IN" dirty="0" smtClean="0"/>
              <a:t>Up to date knowledge about the processes and resources(</a:t>
            </a:r>
            <a:r>
              <a:rPr lang="en-IN" dirty="0" err="1" smtClean="0"/>
              <a:t>ie</a:t>
            </a:r>
            <a:r>
              <a:rPr lang="en-IN" dirty="0" smtClean="0"/>
              <a:t> global state) should be completely known.</a:t>
            </a:r>
          </a:p>
          <a:p>
            <a:pPr marL="0" indent="0">
              <a:buNone/>
            </a:pPr>
            <a:endParaRPr lang="en-IN" dirty="0" smtClean="0"/>
          </a:p>
          <a:p>
            <a:r>
              <a:rPr lang="en-IN" dirty="0" smtClean="0"/>
              <a:t>But in DOS  due to the unavailability of a global  memory and global clock and delay in message passing , it is impossible to keep up-to date information about global state.</a:t>
            </a:r>
          </a:p>
          <a:p>
            <a:endParaRPr lang="en-IN" dirty="0"/>
          </a:p>
          <a:p>
            <a:r>
              <a:rPr lang="en-IN" dirty="0" smtClean="0"/>
              <a:t>Another important issue in the absence of global clock  is regarding the ordering of events that happen at different times in different systems </a:t>
            </a:r>
          </a:p>
        </p:txBody>
      </p:sp>
    </p:spTree>
    <p:extLst>
      <p:ext uri="{BB962C8B-B14F-4D97-AF65-F5344CB8AC3E}">
        <p14:creationId xmlns:p14="http://schemas.microsoft.com/office/powerpoint/2010/main" val="280364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Network </a:t>
            </a:r>
            <a:r>
              <a:rPr lang="en-IN" b="1" dirty="0" smtClean="0"/>
              <a:t>Topology-Ring</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In Ring topology the devices are connected together to form a physical ring.</a:t>
            </a:r>
          </a:p>
          <a:p>
            <a:pPr marL="601662" algn="just">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Data transmission is point-to-point</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At each point the packet address is checked to find out if packet belongs to the device at that point</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If address matches, the packet is copied or else it is retransmitted to next device in the ring</a:t>
            </a:r>
          </a:p>
          <a:p>
            <a:pPr marL="601662" algn="just">
              <a:tabLst>
                <a:tab pos="625475" algn="l"/>
                <a:tab pos="898525" algn="l"/>
                <a:tab pos="1082675" algn="l"/>
              </a:tabLst>
            </a:pPr>
            <a:endParaRPr lang="en-IN" sz="2000" dirty="0" smtClean="0"/>
          </a:p>
          <a:p>
            <a:pPr marL="601662" algn="just">
              <a:tabLst>
                <a:tab pos="625475" algn="l"/>
                <a:tab pos="898525" algn="l"/>
                <a:tab pos="1082675" algn="l"/>
              </a:tabLst>
            </a:pPr>
            <a:endParaRPr lang="en-IN" sz="2000" dirty="0" smtClean="0"/>
          </a:p>
          <a:p>
            <a:pPr marL="601662" algn="just">
              <a:tabLst>
                <a:tab pos="625475" algn="l"/>
                <a:tab pos="898525" algn="l"/>
                <a:tab pos="1082675" algn="l"/>
              </a:tabLst>
            </a:pPr>
            <a:endParaRPr lang="en-IN" sz="2000" dirty="0" smtClean="0"/>
          </a:p>
          <a:p>
            <a:pPr marL="601662" algn="just">
              <a:tabLst>
                <a:tab pos="625475" algn="l"/>
                <a:tab pos="898525" algn="l"/>
                <a:tab pos="1082675" algn="l"/>
              </a:tabLst>
            </a:pPr>
            <a:endParaRPr lang="en-IN" sz="2000" dirty="0"/>
          </a:p>
          <a:p>
            <a:pPr marL="601662" algn="just">
              <a:tabLst>
                <a:tab pos="625475" algn="l"/>
                <a:tab pos="898525" algn="l"/>
                <a:tab pos="1082675" algn="l"/>
              </a:tabLst>
            </a:pPr>
            <a:endParaRPr lang="en-IN" sz="2000" dirty="0" smtClean="0"/>
          </a:p>
        </p:txBody>
      </p:sp>
    </p:spTree>
    <p:extLst>
      <p:ext uri="{BB962C8B-B14F-4D97-AF65-F5344CB8AC3E}">
        <p14:creationId xmlns:p14="http://schemas.microsoft.com/office/powerpoint/2010/main" val="9473809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Network </a:t>
            </a:r>
            <a:r>
              <a:rPr lang="en-IN" b="1" dirty="0" smtClean="0"/>
              <a:t>Topology</a:t>
            </a:r>
            <a:endParaRPr lang="en-IN" b="1" dirty="0"/>
          </a:p>
        </p:txBody>
      </p:sp>
      <p:sp>
        <p:nvSpPr>
          <p:cNvPr id="3" name="Content Placeholder 2"/>
          <p:cNvSpPr>
            <a:spLocks noGrp="1"/>
          </p:cNvSpPr>
          <p:nvPr>
            <p:ph idx="1"/>
          </p:nvPr>
        </p:nvSpPr>
        <p:spPr>
          <a:xfrm>
            <a:off x="626736" y="2240280"/>
            <a:ext cx="10102223" cy="4267200"/>
          </a:xfrm>
        </p:spPr>
        <p:txBody>
          <a:bodyPr>
            <a:normAutofit lnSpcReduction="10000"/>
          </a:bodyPr>
          <a:lstStyle/>
          <a:p>
            <a:pPr marL="601662" algn="just">
              <a:tabLst>
                <a:tab pos="625475" algn="l"/>
                <a:tab pos="898525" algn="l"/>
                <a:tab pos="1082675" algn="l"/>
              </a:tabLst>
            </a:pPr>
            <a:r>
              <a:rPr lang="en-IN" sz="2000" dirty="0" smtClean="0"/>
              <a:t>Slotted ring is another protocol to control access to a ring network</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Here a no: of fixed length slots continuously circulate around the ring</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A device which wants to transmit data wait for an empty slot ,marks it full and insert the destination address and data into the slot.</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The device can’t retransmit the data until this slot reaches the device which is then marked empty.</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Few bits are reserved in each slot to transmit the result of transmission</a:t>
            </a:r>
          </a:p>
        </p:txBody>
      </p:sp>
    </p:spTree>
    <p:extLst>
      <p:ext uri="{BB962C8B-B14F-4D97-AF65-F5344CB8AC3E}">
        <p14:creationId xmlns:p14="http://schemas.microsoft.com/office/powerpoint/2010/main" val="38989279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Communication Primitives</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Communication n/w provides a way for data transfer</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Communication primitives are high level constructs with which the program use underlying communication network</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2 commonly used communication models that provide primitives are: </a:t>
            </a:r>
            <a:r>
              <a:rPr lang="en-IN" sz="2000" b="1" dirty="0" smtClean="0"/>
              <a:t>Message passing</a:t>
            </a:r>
            <a:r>
              <a:rPr lang="en-IN" sz="2000" dirty="0" smtClean="0"/>
              <a:t> and </a:t>
            </a:r>
            <a:r>
              <a:rPr lang="en-IN" sz="2000" b="1" dirty="0" smtClean="0"/>
              <a:t>Remote procedure call</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These 2 models are widely used for developing Distributed operating system and applications for distributed systems</a:t>
            </a:r>
          </a:p>
        </p:txBody>
      </p:sp>
    </p:spTree>
    <p:extLst>
      <p:ext uri="{BB962C8B-B14F-4D97-AF65-F5344CB8AC3E}">
        <p14:creationId xmlns:p14="http://schemas.microsoft.com/office/powerpoint/2010/main" val="40261554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Message Passing Model</a:t>
            </a:r>
            <a:endParaRPr lang="en-IN" b="1" dirty="0"/>
          </a:p>
        </p:txBody>
      </p:sp>
      <p:sp>
        <p:nvSpPr>
          <p:cNvPr id="3" name="Content Placeholder 2"/>
          <p:cNvSpPr>
            <a:spLocks noGrp="1"/>
          </p:cNvSpPr>
          <p:nvPr>
            <p:ph idx="1"/>
          </p:nvPr>
        </p:nvSpPr>
        <p:spPr>
          <a:xfrm>
            <a:off x="626736" y="2240280"/>
            <a:ext cx="10102223" cy="4267200"/>
          </a:xfrm>
        </p:spPr>
        <p:txBody>
          <a:bodyPr>
            <a:normAutofit fontScale="92500" lnSpcReduction="10000"/>
          </a:bodyPr>
          <a:lstStyle/>
          <a:p>
            <a:pPr marL="601662" algn="just">
              <a:tabLst>
                <a:tab pos="625475" algn="l"/>
                <a:tab pos="898525" algn="l"/>
                <a:tab pos="1082675" algn="l"/>
              </a:tabLst>
            </a:pPr>
            <a:r>
              <a:rPr lang="en-IN" sz="2000" dirty="0" smtClean="0"/>
              <a:t>This model </a:t>
            </a:r>
            <a:r>
              <a:rPr lang="en-IN" sz="2000" dirty="0"/>
              <a:t>provides 2 basic communication primitives: </a:t>
            </a:r>
            <a:r>
              <a:rPr lang="en-IN" sz="2000" b="1" dirty="0"/>
              <a:t>SEND</a:t>
            </a:r>
            <a:r>
              <a:rPr lang="en-IN" sz="2000" dirty="0"/>
              <a:t> and </a:t>
            </a:r>
            <a:r>
              <a:rPr lang="en-IN" sz="2000" b="1" dirty="0"/>
              <a:t>RECEIVE</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b="1" dirty="0"/>
              <a:t>SEND</a:t>
            </a:r>
            <a:r>
              <a:rPr lang="en-IN" sz="2000" dirty="0"/>
              <a:t> primitive has 2 parameters: message and its destination </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b="1" dirty="0"/>
              <a:t>RECEIVE</a:t>
            </a:r>
            <a:r>
              <a:rPr lang="en-IN" sz="2000" dirty="0"/>
              <a:t>  primitive a</a:t>
            </a:r>
            <a:r>
              <a:rPr lang="en-IN" sz="2000" dirty="0" smtClean="0">
                <a:solidFill>
                  <a:schemeClr val="tx1">
                    <a:lumMod val="65000"/>
                    <a:lumOff val="35000"/>
                  </a:schemeClr>
                </a:solidFill>
              </a:rPr>
              <a:t>l</a:t>
            </a:r>
            <a:r>
              <a:rPr lang="en-IN" sz="2000" dirty="0"/>
              <a:t>so has 2 parameters: Source of the message and buffer for storing the </a:t>
            </a:r>
            <a:r>
              <a:rPr lang="en-IN" sz="2000" dirty="0" smtClean="0"/>
              <a:t>message.</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These primitives can be commonly seen in client server computation model.</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The client which requires a service sends a message to server and waits for reply</a:t>
            </a:r>
            <a:endParaRPr lang="en-IN" sz="2000" dirty="0"/>
          </a:p>
        </p:txBody>
      </p:sp>
    </p:spTree>
    <p:extLst>
      <p:ext uri="{BB962C8B-B14F-4D97-AF65-F5344CB8AC3E}">
        <p14:creationId xmlns:p14="http://schemas.microsoft.com/office/powerpoint/2010/main" val="40404192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Message Passing Model</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Depending upon the design of the communication model the semantics of SEND and Receive Primitives may vary.</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2 Design issues that determine the semantics of 2 primitives are:</a:t>
            </a:r>
          </a:p>
          <a:p>
            <a:pPr marL="601662" algn="just">
              <a:tabLst>
                <a:tab pos="625475" algn="l"/>
                <a:tab pos="898525" algn="l"/>
                <a:tab pos="1082675" algn="l"/>
              </a:tabLst>
            </a:pPr>
            <a:endParaRPr lang="en-IN" sz="2000" dirty="0" smtClean="0"/>
          </a:p>
          <a:p>
            <a:pPr marL="1249363" algn="just">
              <a:tabLst>
                <a:tab pos="625475" algn="l"/>
                <a:tab pos="898525" algn="l"/>
                <a:tab pos="1082675" algn="l"/>
              </a:tabLst>
            </a:pPr>
            <a:r>
              <a:rPr lang="en-IN" sz="2000" b="1" dirty="0" smtClean="0"/>
              <a:t>Blocking vs Non blocking primitive</a:t>
            </a:r>
          </a:p>
          <a:p>
            <a:pPr marL="1249363" algn="just">
              <a:tabLst>
                <a:tab pos="625475" algn="l"/>
                <a:tab pos="898525" algn="l"/>
                <a:tab pos="1082675" algn="l"/>
              </a:tabLst>
            </a:pPr>
            <a:r>
              <a:rPr lang="en-IN" sz="2000" b="1" dirty="0" smtClean="0"/>
              <a:t>Synchronous vs Asynchronous Primitive</a:t>
            </a:r>
          </a:p>
          <a:p>
            <a:pPr marL="601662" algn="just">
              <a:tabLst>
                <a:tab pos="625475" algn="l"/>
                <a:tab pos="898525" algn="l"/>
                <a:tab pos="1082675" algn="l"/>
              </a:tabLst>
            </a:pPr>
            <a:endParaRPr lang="en-IN" sz="2000" dirty="0"/>
          </a:p>
        </p:txBody>
      </p:sp>
    </p:spTree>
    <p:extLst>
      <p:ext uri="{BB962C8B-B14F-4D97-AF65-F5344CB8AC3E}">
        <p14:creationId xmlns:p14="http://schemas.microsoft.com/office/powerpoint/2010/main" val="990365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Blocking Vs Non Blocking</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Standard message passing model uses </a:t>
            </a:r>
            <a:r>
              <a:rPr lang="en-IN" sz="2000" b="1" dirty="0" smtClean="0">
                <a:solidFill>
                  <a:srgbClr val="FF0000"/>
                </a:solidFill>
              </a:rPr>
              <a:t>buffered option</a:t>
            </a:r>
            <a:r>
              <a:rPr lang="en-IN" sz="2000" dirty="0" smtClean="0"/>
              <a:t> for transfer of messages.</a:t>
            </a:r>
          </a:p>
          <a:p>
            <a:pPr marL="258762" indent="0" algn="just">
              <a:buNone/>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It uses both the </a:t>
            </a:r>
            <a:r>
              <a:rPr lang="en-IN" sz="2000" dirty="0" smtClean="0">
                <a:solidFill>
                  <a:srgbClr val="FF0000"/>
                </a:solidFill>
              </a:rPr>
              <a:t>user and kernel buffers </a:t>
            </a:r>
            <a:r>
              <a:rPr lang="en-IN" sz="2000" dirty="0" smtClean="0"/>
              <a:t>of both sender and receiver</a:t>
            </a:r>
          </a:p>
          <a:p>
            <a:pPr marL="258762" indent="0" algn="just">
              <a:buNone/>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The message is copied from user buffer to kernel buffer of sending computer and then to kernel buffer of receiver and finally to user buffer of receiver.</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In non blocking primitive the </a:t>
            </a:r>
            <a:r>
              <a:rPr lang="en-IN" sz="2000" b="1" dirty="0" smtClean="0">
                <a:solidFill>
                  <a:srgbClr val="FF0000"/>
                </a:solidFill>
              </a:rPr>
              <a:t>SEND</a:t>
            </a:r>
            <a:r>
              <a:rPr lang="en-IN" sz="2000" dirty="0" smtClean="0"/>
              <a:t> primitive returns the control to the user process as soon as the message is copied fro user buffer to kernel buffer</a:t>
            </a:r>
          </a:p>
          <a:p>
            <a:pPr marL="601662" algn="just">
              <a:tabLst>
                <a:tab pos="625475" algn="l"/>
                <a:tab pos="898525" algn="l"/>
                <a:tab pos="1082675" algn="l"/>
              </a:tabLst>
            </a:pPr>
            <a:endParaRPr lang="en-IN" sz="2000" dirty="0"/>
          </a:p>
        </p:txBody>
      </p:sp>
    </p:spTree>
    <p:extLst>
      <p:ext uri="{BB962C8B-B14F-4D97-AF65-F5344CB8AC3E}">
        <p14:creationId xmlns:p14="http://schemas.microsoft.com/office/powerpoint/2010/main" val="11891197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Blocking Vs Non Blocking</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The </a:t>
            </a:r>
            <a:r>
              <a:rPr lang="en-IN" sz="2000" b="1" dirty="0" smtClean="0">
                <a:solidFill>
                  <a:srgbClr val="FF0000"/>
                </a:solidFill>
              </a:rPr>
              <a:t>RECIEVE</a:t>
            </a:r>
            <a:r>
              <a:rPr lang="en-IN" sz="2000" b="1" dirty="0" smtClean="0"/>
              <a:t> </a:t>
            </a:r>
            <a:r>
              <a:rPr lang="en-IN" sz="2000" dirty="0" smtClean="0"/>
              <a:t>primitive allocates a buffer for receiving the  message and periodically checks the buffer.</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In </a:t>
            </a:r>
            <a:r>
              <a:rPr lang="en-IN" sz="2000" b="1" dirty="0" smtClean="0">
                <a:solidFill>
                  <a:srgbClr val="FF0000"/>
                </a:solidFill>
              </a:rPr>
              <a:t>unbuffered option</a:t>
            </a:r>
            <a:r>
              <a:rPr lang="en-IN" sz="2000" dirty="0" smtClean="0"/>
              <a:t> data is copied directly from one user buffer to another user buffer.</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Here </a:t>
            </a:r>
            <a:r>
              <a:rPr lang="en-IN" sz="2000" b="1" dirty="0" smtClean="0">
                <a:solidFill>
                  <a:srgbClr val="FF0000"/>
                </a:solidFill>
              </a:rPr>
              <a:t>SEND</a:t>
            </a:r>
            <a:r>
              <a:rPr lang="en-IN" sz="2000" dirty="0" smtClean="0"/>
              <a:t> primitive doesn’t return control to the user process until message is send</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Similarly a </a:t>
            </a:r>
            <a:r>
              <a:rPr lang="en-IN" sz="2000" b="1" dirty="0" smtClean="0">
                <a:solidFill>
                  <a:srgbClr val="FF0000"/>
                </a:solidFill>
              </a:rPr>
              <a:t>RECEIVE</a:t>
            </a:r>
            <a:r>
              <a:rPr lang="en-IN" sz="2000" dirty="0" smtClean="0"/>
              <a:t> primitive doesn’t return control until the message is copied to the user buffer.</a:t>
            </a:r>
            <a:endParaRPr lang="en-IN" sz="2000" dirty="0"/>
          </a:p>
        </p:txBody>
      </p:sp>
    </p:spTree>
    <p:extLst>
      <p:ext uri="{BB962C8B-B14F-4D97-AF65-F5344CB8AC3E}">
        <p14:creationId xmlns:p14="http://schemas.microsoft.com/office/powerpoint/2010/main" val="3195229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Synchronous vs Asynchronous</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In synchronous communication the </a:t>
            </a:r>
            <a:r>
              <a:rPr lang="en-IN" sz="2000" dirty="0" smtClean="0">
                <a:solidFill>
                  <a:srgbClr val="FF0000"/>
                </a:solidFill>
              </a:rPr>
              <a:t>SEND</a:t>
            </a:r>
            <a:r>
              <a:rPr lang="en-IN" sz="2000" dirty="0" smtClean="0"/>
              <a:t> primitive is blocked until a corresponding </a:t>
            </a:r>
            <a:r>
              <a:rPr lang="en-IN" sz="2000" dirty="0" smtClean="0">
                <a:solidFill>
                  <a:srgbClr val="FF0000"/>
                </a:solidFill>
              </a:rPr>
              <a:t>RECEIVE</a:t>
            </a:r>
            <a:r>
              <a:rPr lang="en-IN" sz="2000" dirty="0" smtClean="0"/>
              <a:t> primitive is executed in the receiving computer.</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In asynchronous Communication, the messages are buffered.</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A </a:t>
            </a:r>
            <a:r>
              <a:rPr lang="en-IN" sz="2000" dirty="0" smtClean="0">
                <a:solidFill>
                  <a:srgbClr val="FF0000"/>
                </a:solidFill>
              </a:rPr>
              <a:t>SEND</a:t>
            </a:r>
            <a:r>
              <a:rPr lang="en-IN" sz="2000" dirty="0" smtClean="0"/>
              <a:t> primitive is not blocked even if there is no corresponding execution of a </a:t>
            </a:r>
            <a:r>
              <a:rPr lang="en-IN" sz="2000" dirty="0" smtClean="0">
                <a:solidFill>
                  <a:srgbClr val="FF0000"/>
                </a:solidFill>
              </a:rPr>
              <a:t>RECIEVE</a:t>
            </a:r>
            <a:r>
              <a:rPr lang="en-IN" sz="2000" dirty="0" smtClean="0"/>
              <a:t> primitive.</a:t>
            </a:r>
          </a:p>
          <a:p>
            <a:pPr marL="601662" algn="just">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The use of buffers involves the additional tasks like </a:t>
            </a:r>
            <a:r>
              <a:rPr lang="en-IN" sz="2000" b="1" dirty="0" smtClean="0"/>
              <a:t>creating</a:t>
            </a:r>
            <a:r>
              <a:rPr lang="en-IN" sz="2000" dirty="0" smtClean="0"/>
              <a:t>, </a:t>
            </a:r>
            <a:r>
              <a:rPr lang="en-IN" sz="2000" b="1" dirty="0" smtClean="0"/>
              <a:t>managing</a:t>
            </a:r>
            <a:r>
              <a:rPr lang="en-IN" sz="2000" dirty="0" smtClean="0"/>
              <a:t> and </a:t>
            </a:r>
            <a:r>
              <a:rPr lang="en-IN" sz="2000" b="1" dirty="0" smtClean="0"/>
              <a:t>destroying</a:t>
            </a:r>
            <a:r>
              <a:rPr lang="en-IN" sz="2000" dirty="0" smtClean="0"/>
              <a:t> buffers.</a:t>
            </a:r>
            <a:endParaRPr lang="en-IN" sz="2000" dirty="0"/>
          </a:p>
        </p:txBody>
      </p:sp>
    </p:spTree>
    <p:extLst>
      <p:ext uri="{BB962C8B-B14F-4D97-AF65-F5344CB8AC3E}">
        <p14:creationId xmlns:p14="http://schemas.microsoft.com/office/powerpoint/2010/main" val="7379779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Remote Procedure Call(RPC)</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Message passing Communication model is supposed to handle the following details:</a:t>
            </a:r>
          </a:p>
          <a:p>
            <a:pPr marL="258762" indent="0" algn="just">
              <a:buNone/>
              <a:tabLst>
                <a:tab pos="625475" algn="l"/>
                <a:tab pos="898525" algn="l"/>
                <a:tab pos="1082675" algn="l"/>
              </a:tabLst>
            </a:pPr>
            <a:endParaRPr lang="en-IN" sz="2000" dirty="0" smtClean="0"/>
          </a:p>
          <a:p>
            <a:pPr marL="990600" algn="just">
              <a:buFont typeface="Wingdings" panose="05000000000000000000" pitchFamily="2" charset="2"/>
              <a:buChar char="q"/>
              <a:tabLst>
                <a:tab pos="625475" algn="l"/>
                <a:tab pos="990600" algn="l"/>
                <a:tab pos="1082675" algn="l"/>
              </a:tabLst>
            </a:pPr>
            <a:r>
              <a:rPr lang="en-IN" sz="2000" dirty="0" smtClean="0"/>
              <a:t>Paring the responses with request message</a:t>
            </a:r>
          </a:p>
          <a:p>
            <a:pPr marL="990600" algn="just">
              <a:buFont typeface="Wingdings" panose="05000000000000000000" pitchFamily="2" charset="2"/>
              <a:buChar char="q"/>
              <a:tabLst>
                <a:tab pos="625475" algn="l"/>
                <a:tab pos="990600" algn="l"/>
                <a:tab pos="1082675" algn="l"/>
              </a:tabLst>
            </a:pPr>
            <a:r>
              <a:rPr lang="en-IN" sz="2000" dirty="0" smtClean="0"/>
              <a:t>Should know the address of the remote machine or server</a:t>
            </a:r>
          </a:p>
          <a:p>
            <a:pPr marL="990600" algn="just">
              <a:buFont typeface="Wingdings" panose="05000000000000000000" pitchFamily="2" charset="2"/>
              <a:buChar char="q"/>
              <a:tabLst>
                <a:tab pos="625475" algn="l"/>
                <a:tab pos="990600" algn="l"/>
                <a:tab pos="1082675" algn="l"/>
              </a:tabLst>
            </a:pPr>
            <a:r>
              <a:rPr lang="en-IN" sz="2000" dirty="0" smtClean="0"/>
              <a:t>Should handle the communication failures</a:t>
            </a:r>
          </a:p>
          <a:p>
            <a:pPr marL="601662" algn="just">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Remote procedure call(RPC) was designed  to overcome these difficulties</a:t>
            </a:r>
          </a:p>
          <a:p>
            <a:pPr marL="601662" algn="just">
              <a:tabLst>
                <a:tab pos="625475" algn="l"/>
                <a:tab pos="898525" algn="l"/>
                <a:tab pos="1082675" algn="l"/>
              </a:tabLst>
            </a:pPr>
            <a:r>
              <a:rPr lang="en-IN" sz="2000" dirty="0" smtClean="0"/>
              <a:t>RPC hides all the above details from user</a:t>
            </a:r>
          </a:p>
          <a:p>
            <a:pPr marL="601662" algn="just">
              <a:tabLst>
                <a:tab pos="625475" algn="l"/>
                <a:tab pos="898525" algn="l"/>
                <a:tab pos="1082675" algn="l"/>
              </a:tabLst>
            </a:pPr>
            <a:endParaRPr lang="en-IN" sz="2000" dirty="0"/>
          </a:p>
          <a:p>
            <a:pPr marL="601662" algn="just">
              <a:tabLst>
                <a:tab pos="625475" algn="l"/>
                <a:tab pos="898525" algn="l"/>
                <a:tab pos="1082675" algn="l"/>
              </a:tabLst>
            </a:pPr>
            <a:endParaRPr lang="en-IN" sz="2000" dirty="0" smtClean="0"/>
          </a:p>
          <a:p>
            <a:pPr marL="601662" algn="just">
              <a:tabLst>
                <a:tab pos="625475" algn="l"/>
                <a:tab pos="898525" algn="l"/>
                <a:tab pos="1082675" algn="l"/>
              </a:tabLst>
            </a:pPr>
            <a:endParaRPr lang="en-IN" sz="2000" dirty="0"/>
          </a:p>
        </p:txBody>
      </p:sp>
    </p:spTree>
    <p:extLst>
      <p:ext uri="{BB962C8B-B14F-4D97-AF65-F5344CB8AC3E}">
        <p14:creationId xmlns:p14="http://schemas.microsoft.com/office/powerpoint/2010/main" val="13359828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Remote Procedure Call(RPC)</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RPC makes use of procedures to transfer data and control across a communication network</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RPC can be viewed as a client server interaction where a client needing a service invokes  a procedure at server.</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On invoking the remote procedure, the calling process is suspended and parameters if any are passed to the remote machine where the procedure will execute</a:t>
            </a:r>
          </a:p>
          <a:p>
            <a:pPr marL="601662" algn="just">
              <a:tabLst>
                <a:tab pos="625475" algn="l"/>
                <a:tab pos="898525" algn="l"/>
                <a:tab pos="1082675" algn="l"/>
              </a:tabLst>
            </a:pPr>
            <a:r>
              <a:rPr lang="en-IN" sz="2000" dirty="0" smtClean="0"/>
              <a:t> On completion of  procedure execution the results are passed back from server to client and client resumes execution</a:t>
            </a:r>
            <a:endParaRPr lang="en-IN" sz="2000" dirty="0"/>
          </a:p>
        </p:txBody>
      </p:sp>
    </p:spTree>
    <p:extLst>
      <p:ext uri="{BB962C8B-B14F-4D97-AF65-F5344CB8AC3E}">
        <p14:creationId xmlns:p14="http://schemas.microsoft.com/office/powerpoint/2010/main" val="3705663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Naming</a:t>
            </a:r>
            <a:endParaRPr lang="en-IN" b="1" dirty="0"/>
          </a:p>
        </p:txBody>
      </p:sp>
      <p:sp>
        <p:nvSpPr>
          <p:cNvPr id="3" name="Content Placeholder 2"/>
          <p:cNvSpPr>
            <a:spLocks noGrp="1"/>
          </p:cNvSpPr>
          <p:nvPr>
            <p:ph idx="1"/>
          </p:nvPr>
        </p:nvSpPr>
        <p:spPr>
          <a:xfrm>
            <a:off x="641976" y="2225040"/>
            <a:ext cx="10102223" cy="3931920"/>
          </a:xfrm>
        </p:spPr>
        <p:txBody>
          <a:bodyPr>
            <a:normAutofit fontScale="92500" lnSpcReduction="10000"/>
          </a:bodyPr>
          <a:lstStyle/>
          <a:p>
            <a:r>
              <a:rPr lang="en-IN" dirty="0" smtClean="0"/>
              <a:t>In computer systems names are used to name objects like printers, computers, services, files etc.</a:t>
            </a:r>
          </a:p>
          <a:p>
            <a:endParaRPr lang="en-IN" dirty="0"/>
          </a:p>
          <a:p>
            <a:r>
              <a:rPr lang="en-IN" dirty="0" smtClean="0"/>
              <a:t>Logical names are mapped to physical addresses and stored in table lookup for mapping </a:t>
            </a:r>
          </a:p>
          <a:p>
            <a:endParaRPr lang="en-IN" dirty="0"/>
          </a:p>
          <a:p>
            <a:r>
              <a:rPr lang="en-IN" dirty="0" smtClean="0"/>
              <a:t>In distributed systems, files are replicated to increase availability and overcome single point of failure.</a:t>
            </a:r>
          </a:p>
          <a:p>
            <a:endParaRPr lang="en-IN" dirty="0"/>
          </a:p>
          <a:p>
            <a:r>
              <a:rPr lang="en-IN" dirty="0" smtClean="0"/>
              <a:t>The disadvantages of replication are:</a:t>
            </a:r>
          </a:p>
          <a:p>
            <a:pPr marL="808038"/>
            <a:r>
              <a:rPr lang="en-IN" b="1" dirty="0" smtClean="0"/>
              <a:t>Requires more storage capacity</a:t>
            </a:r>
          </a:p>
          <a:p>
            <a:pPr marL="808038"/>
            <a:r>
              <a:rPr lang="en-IN" b="1" dirty="0" smtClean="0"/>
              <a:t>Need to synchronize when directories are updated.</a:t>
            </a:r>
          </a:p>
          <a:p>
            <a:endParaRPr lang="en-IN" dirty="0" smtClean="0"/>
          </a:p>
          <a:p>
            <a:endParaRPr lang="en-IN" dirty="0" smtClean="0"/>
          </a:p>
        </p:txBody>
      </p:sp>
    </p:spTree>
    <p:extLst>
      <p:ext uri="{BB962C8B-B14F-4D97-AF65-F5344CB8AC3E}">
        <p14:creationId xmlns:p14="http://schemas.microsoft.com/office/powerpoint/2010/main" val="18034398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Remote Procedure Call(RPC)</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601662" algn="just">
              <a:tabLst>
                <a:tab pos="625475" algn="l"/>
                <a:tab pos="898525" algn="l"/>
                <a:tab pos="1082675" algn="l"/>
              </a:tabLst>
            </a:pPr>
            <a:r>
              <a:rPr lang="en-IN" sz="2000" dirty="0" smtClean="0"/>
              <a:t>RPC is based on the concept of </a:t>
            </a:r>
            <a:r>
              <a:rPr lang="en-IN" sz="2000" dirty="0" smtClean="0">
                <a:solidFill>
                  <a:srgbClr val="FF0000"/>
                </a:solidFill>
              </a:rPr>
              <a:t>stub procedures</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When the client makes a RPC a </a:t>
            </a:r>
            <a:r>
              <a:rPr lang="en-IN" sz="2000" dirty="0" smtClean="0">
                <a:solidFill>
                  <a:srgbClr val="FF0000"/>
                </a:solidFill>
              </a:rPr>
              <a:t>client  stub procedur</a:t>
            </a:r>
            <a:r>
              <a:rPr lang="en-IN" sz="2000" dirty="0" smtClean="0"/>
              <a:t>e is invoked corresponding to the procedure</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The stub procedure creates a message containing the identity of remote procedure and  parameters and sends </a:t>
            </a:r>
            <a:r>
              <a:rPr lang="en-IN" sz="2000" dirty="0" err="1" smtClean="0"/>
              <a:t>msg</a:t>
            </a:r>
            <a:r>
              <a:rPr lang="en-IN" sz="2000" dirty="0" smtClean="0"/>
              <a:t> to remote server machine</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The message is received by </a:t>
            </a:r>
            <a:r>
              <a:rPr lang="en-IN" sz="2000" dirty="0" smtClean="0">
                <a:solidFill>
                  <a:srgbClr val="FF0000"/>
                </a:solidFill>
              </a:rPr>
              <a:t>server stub procedure</a:t>
            </a:r>
            <a:r>
              <a:rPr lang="en-IN" sz="2000" dirty="0" smtClean="0"/>
              <a:t> and makes a </a:t>
            </a:r>
            <a:r>
              <a:rPr lang="en-IN" sz="2000" dirty="0"/>
              <a:t>local </a:t>
            </a:r>
            <a:r>
              <a:rPr lang="en-IN" sz="2000" dirty="0" smtClean="0"/>
              <a:t>call to the procedure  in </a:t>
            </a:r>
            <a:r>
              <a:rPr lang="en-IN" sz="2000" dirty="0" err="1" smtClean="0"/>
              <a:t>msg</a:t>
            </a:r>
            <a:r>
              <a:rPr lang="en-IN" sz="2000" dirty="0" smtClean="0"/>
              <a:t> and  passes parameters if any.</a:t>
            </a:r>
          </a:p>
          <a:p>
            <a:pPr marL="601662" algn="just">
              <a:tabLst>
                <a:tab pos="625475" algn="l"/>
                <a:tab pos="898525" algn="l"/>
                <a:tab pos="1082675" algn="l"/>
              </a:tabLst>
            </a:pPr>
            <a:endParaRPr lang="en-IN" sz="2000" dirty="0" smtClean="0"/>
          </a:p>
          <a:p>
            <a:pPr marL="601662" algn="just">
              <a:tabLst>
                <a:tab pos="625475" algn="l"/>
                <a:tab pos="898525" algn="l"/>
                <a:tab pos="1082675" algn="l"/>
              </a:tabLst>
            </a:pPr>
            <a:endParaRPr lang="en-IN" sz="2000" dirty="0"/>
          </a:p>
          <a:p>
            <a:pPr marL="601662" algn="just">
              <a:tabLst>
                <a:tab pos="625475" algn="l"/>
                <a:tab pos="898525" algn="l"/>
                <a:tab pos="1082675" algn="l"/>
              </a:tabLst>
            </a:pPr>
            <a:endParaRPr lang="en-IN" sz="2000" dirty="0" smtClean="0"/>
          </a:p>
          <a:p>
            <a:pPr marL="601662" algn="just">
              <a:tabLst>
                <a:tab pos="625475" algn="l"/>
                <a:tab pos="898525" algn="l"/>
                <a:tab pos="1082675" algn="l"/>
              </a:tabLst>
            </a:pPr>
            <a:endParaRPr lang="en-IN" sz="2000" dirty="0" smtClean="0"/>
          </a:p>
          <a:p>
            <a:pPr marL="601662" algn="just">
              <a:tabLst>
                <a:tab pos="625475" algn="l"/>
                <a:tab pos="898525" algn="l"/>
                <a:tab pos="1082675" algn="l"/>
              </a:tabLst>
            </a:pPr>
            <a:endParaRPr lang="en-IN" sz="2000" dirty="0"/>
          </a:p>
        </p:txBody>
      </p:sp>
    </p:spTree>
    <p:extLst>
      <p:ext uri="{BB962C8B-B14F-4D97-AF65-F5344CB8AC3E}">
        <p14:creationId xmlns:p14="http://schemas.microsoft.com/office/powerpoint/2010/main" val="28977916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Remote Procedure Call(RPC)</a:t>
            </a:r>
            <a:endParaRPr lang="en-IN" b="1" dirty="0"/>
          </a:p>
        </p:txBody>
      </p:sp>
      <p:sp>
        <p:nvSpPr>
          <p:cNvPr id="3" name="Content Placeholder 2"/>
          <p:cNvSpPr>
            <a:spLocks noGrp="1"/>
          </p:cNvSpPr>
          <p:nvPr>
            <p:ph idx="1"/>
          </p:nvPr>
        </p:nvSpPr>
        <p:spPr>
          <a:xfrm>
            <a:off x="626736" y="2240280"/>
            <a:ext cx="10102223" cy="4267200"/>
          </a:xfrm>
        </p:spPr>
        <p:txBody>
          <a:bodyPr>
            <a:normAutofit fontScale="92500" lnSpcReduction="20000"/>
          </a:bodyPr>
          <a:lstStyle/>
          <a:p>
            <a:pPr marL="601662" algn="just">
              <a:tabLst>
                <a:tab pos="625475" algn="l"/>
                <a:tab pos="898525" algn="l"/>
                <a:tab pos="1082675" algn="l"/>
              </a:tabLst>
            </a:pPr>
            <a:r>
              <a:rPr lang="en-IN" sz="2000" dirty="0" smtClean="0"/>
              <a:t>Once the remote procedure completes execution, control is transferred to server stub procedure</a:t>
            </a:r>
          </a:p>
          <a:p>
            <a:pPr marL="601662" algn="just">
              <a:tabLst>
                <a:tab pos="625475" algn="l"/>
                <a:tab pos="898525" algn="l"/>
                <a:tab pos="1082675" algn="l"/>
              </a:tabLst>
            </a:pPr>
            <a:endParaRPr lang="en-IN" sz="2000" dirty="0"/>
          </a:p>
          <a:p>
            <a:pPr marL="601662" algn="just">
              <a:tabLst>
                <a:tab pos="625475" algn="l"/>
                <a:tab pos="898525" algn="l"/>
                <a:tab pos="1082675" algn="l"/>
              </a:tabLst>
            </a:pPr>
            <a:r>
              <a:rPr lang="en-IN" sz="2000" dirty="0" smtClean="0"/>
              <a:t>It transfers the result back to client stub procedure at calling machine, which returns the result to user</a:t>
            </a:r>
            <a:r>
              <a:rPr lang="en-IN" sz="2000" dirty="0" smtClean="0"/>
              <a:t>.</a:t>
            </a:r>
          </a:p>
          <a:p>
            <a:pPr marL="258762" indent="0" algn="just">
              <a:buNone/>
              <a:tabLst>
                <a:tab pos="625475" algn="l"/>
                <a:tab pos="898525" algn="l"/>
                <a:tab pos="1082675" algn="l"/>
              </a:tabLst>
            </a:pPr>
            <a:r>
              <a:rPr lang="en-IN" sz="2000" b="1" dirty="0" smtClean="0"/>
              <a:t>Design Issues in RPC</a:t>
            </a:r>
          </a:p>
          <a:p>
            <a:pPr marL="258762" indent="0" algn="just">
              <a:buNone/>
              <a:tabLst>
                <a:tab pos="625475" algn="l"/>
                <a:tab pos="898525" algn="l"/>
                <a:tab pos="1082675" algn="l"/>
              </a:tabLst>
            </a:pPr>
            <a:endParaRPr lang="en-IN" sz="2000" b="1" dirty="0" smtClean="0"/>
          </a:p>
          <a:p>
            <a:pPr marL="258762" indent="0" algn="just">
              <a:buNone/>
              <a:tabLst>
                <a:tab pos="625475" algn="l"/>
                <a:tab pos="898525" algn="l"/>
                <a:tab pos="1082675" algn="l"/>
              </a:tabLst>
            </a:pPr>
            <a:r>
              <a:rPr lang="en-IN" sz="2000" b="1" dirty="0" smtClean="0">
                <a:solidFill>
                  <a:srgbClr val="C00000"/>
                </a:solidFill>
              </a:rPr>
              <a:t>1.Binding</a:t>
            </a:r>
            <a:endParaRPr lang="en-IN" sz="2000" b="1" dirty="0">
              <a:solidFill>
                <a:srgbClr val="C00000"/>
              </a:solidFill>
            </a:endParaRPr>
          </a:p>
          <a:p>
            <a:pPr marL="601662" algn="just">
              <a:tabLst>
                <a:tab pos="625475" algn="l"/>
                <a:tab pos="898525" algn="l"/>
                <a:tab pos="1082675" algn="l"/>
              </a:tabLst>
            </a:pPr>
            <a:r>
              <a:rPr lang="en-IN" sz="2000" dirty="0" smtClean="0"/>
              <a:t>RPC uses a process called </a:t>
            </a:r>
            <a:r>
              <a:rPr lang="en-IN" sz="2000" b="1" dirty="0" smtClean="0">
                <a:solidFill>
                  <a:srgbClr val="FF0000"/>
                </a:solidFill>
              </a:rPr>
              <a:t>binding</a:t>
            </a:r>
            <a:r>
              <a:rPr lang="en-IN" sz="2000" dirty="0" smtClean="0"/>
              <a:t> to determine the remote procedure and the machine to execute it, on a RP </a:t>
            </a:r>
            <a:r>
              <a:rPr lang="en-IN" sz="2000" dirty="0" smtClean="0"/>
              <a:t>invocation</a:t>
            </a:r>
          </a:p>
          <a:p>
            <a:pPr marL="258762" indent="0" algn="just">
              <a:buNone/>
              <a:tabLst>
                <a:tab pos="625475" algn="l"/>
                <a:tab pos="898525" algn="l"/>
                <a:tab pos="1082675" algn="l"/>
              </a:tabLst>
            </a:pPr>
            <a:endParaRPr lang="en-IN" sz="2000" dirty="0" smtClean="0"/>
          </a:p>
          <a:p>
            <a:pPr marL="601662" algn="just">
              <a:tabLst>
                <a:tab pos="625475" algn="l"/>
                <a:tab pos="898525" algn="l"/>
                <a:tab pos="1082675" algn="l"/>
              </a:tabLst>
            </a:pPr>
            <a:r>
              <a:rPr lang="en-IN" sz="2000" dirty="0" smtClean="0"/>
              <a:t>Different binding approaches are available from which a suitable one has to be selected </a:t>
            </a:r>
            <a:endParaRPr lang="en-IN" sz="2000" dirty="0" smtClean="0"/>
          </a:p>
          <a:p>
            <a:pPr marL="601662" algn="just">
              <a:tabLst>
                <a:tab pos="625475" algn="l"/>
                <a:tab pos="898525" algn="l"/>
                <a:tab pos="1082675" algn="l"/>
              </a:tabLst>
            </a:pPr>
            <a:endParaRPr lang="en-IN" sz="2000" dirty="0"/>
          </a:p>
          <a:p>
            <a:pPr marL="258762" indent="0" algn="just">
              <a:buNone/>
              <a:tabLst>
                <a:tab pos="625475" algn="l"/>
                <a:tab pos="898525" algn="l"/>
                <a:tab pos="1082675" algn="l"/>
              </a:tabLst>
            </a:pPr>
            <a:endParaRPr lang="en-IN" sz="2000" dirty="0"/>
          </a:p>
        </p:txBody>
      </p:sp>
    </p:spTree>
    <p:extLst>
      <p:ext uri="{BB962C8B-B14F-4D97-AF65-F5344CB8AC3E}">
        <p14:creationId xmlns:p14="http://schemas.microsoft.com/office/powerpoint/2010/main" val="5828159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Remote Procedure Call(RPC)</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258762" indent="0" algn="just">
              <a:buNone/>
              <a:tabLst>
                <a:tab pos="625475" algn="l"/>
                <a:tab pos="898525" algn="l"/>
                <a:tab pos="1082675" algn="l"/>
              </a:tabLst>
            </a:pPr>
            <a:r>
              <a:rPr lang="en-IN" sz="2000" b="1" dirty="0" smtClean="0"/>
              <a:t>Design Issues in RPC</a:t>
            </a:r>
            <a:endParaRPr lang="en-IN" sz="2000" b="1" dirty="0" smtClean="0"/>
          </a:p>
          <a:p>
            <a:pPr marL="258762" indent="0" algn="just">
              <a:buNone/>
              <a:tabLst>
                <a:tab pos="625475" algn="l"/>
                <a:tab pos="898525" algn="l"/>
                <a:tab pos="1082675" algn="l"/>
              </a:tabLst>
            </a:pPr>
            <a:r>
              <a:rPr lang="en-IN" sz="2000" dirty="0" smtClean="0">
                <a:solidFill>
                  <a:srgbClr val="C00000"/>
                </a:solidFill>
              </a:rPr>
              <a:t>2</a:t>
            </a:r>
            <a:r>
              <a:rPr lang="en-IN" sz="2000" dirty="0" smtClean="0"/>
              <a:t>. </a:t>
            </a:r>
            <a:r>
              <a:rPr lang="en-IN" sz="2000" b="1" dirty="0" smtClean="0">
                <a:solidFill>
                  <a:srgbClr val="C00000"/>
                </a:solidFill>
              </a:rPr>
              <a:t>Parameter and Result passing:</a:t>
            </a:r>
          </a:p>
          <a:p>
            <a:pPr marL="601662" algn="just">
              <a:buFont typeface="Wingdings" panose="05000000000000000000" pitchFamily="2" charset="2"/>
              <a:buChar char="Ø"/>
              <a:tabLst>
                <a:tab pos="625475" algn="l"/>
                <a:tab pos="898525" algn="l"/>
                <a:tab pos="1082675" algn="l"/>
              </a:tabLst>
            </a:pPr>
            <a:r>
              <a:rPr lang="en-IN" sz="2000" dirty="0" smtClean="0"/>
              <a:t>To pass parameters or results to RP they have to be presented in a format understood by remote machine</a:t>
            </a:r>
          </a:p>
          <a:p>
            <a:pPr marL="601662" algn="just">
              <a:buFont typeface="Wingdings" panose="05000000000000000000" pitchFamily="2" charset="2"/>
              <a:buChar char="Ø"/>
              <a:tabLst>
                <a:tab pos="625475" algn="l"/>
                <a:tab pos="898525" algn="l"/>
                <a:tab pos="1082675" algn="l"/>
              </a:tabLst>
            </a:pPr>
            <a:endParaRPr lang="en-IN" sz="2000" dirty="0"/>
          </a:p>
          <a:p>
            <a:pPr marL="601662" algn="just">
              <a:buFont typeface="Wingdings" panose="05000000000000000000" pitchFamily="2" charset="2"/>
              <a:buChar char="Ø"/>
              <a:tabLst>
                <a:tab pos="625475" algn="l"/>
                <a:tab pos="898525" algn="l"/>
                <a:tab pos="1082675" algn="l"/>
              </a:tabLst>
            </a:pPr>
            <a:r>
              <a:rPr lang="en-IN" sz="2000" dirty="0" smtClean="0"/>
              <a:t>Also how to deal with passing parameters by value and reference.</a:t>
            </a:r>
          </a:p>
          <a:p>
            <a:pPr marL="601662" algn="just">
              <a:buFont typeface="Wingdings" panose="05000000000000000000" pitchFamily="2" charset="2"/>
              <a:buChar char="Ø"/>
              <a:tabLst>
                <a:tab pos="625475" algn="l"/>
                <a:tab pos="898525" algn="l"/>
                <a:tab pos="1082675" algn="l"/>
              </a:tabLst>
            </a:pPr>
            <a:endParaRPr lang="en-IN" sz="2000" dirty="0"/>
          </a:p>
          <a:p>
            <a:pPr marL="601662" algn="just">
              <a:buFont typeface="Wingdings" panose="05000000000000000000" pitchFamily="2" charset="2"/>
              <a:buChar char="Ø"/>
              <a:tabLst>
                <a:tab pos="625475" algn="l"/>
                <a:tab pos="898525" algn="l"/>
                <a:tab pos="1082675" algn="l"/>
              </a:tabLst>
            </a:pPr>
            <a:r>
              <a:rPr lang="en-IN" sz="2000" dirty="0" smtClean="0"/>
              <a:t>Passing parameters by value is comparatively simple, while pass by reference is complicated</a:t>
            </a:r>
          </a:p>
          <a:p>
            <a:pPr marL="601662" algn="just">
              <a:buFont typeface="Wingdings" panose="05000000000000000000" pitchFamily="2" charset="2"/>
              <a:buChar char="Ø"/>
              <a:tabLst>
                <a:tab pos="625475" algn="l"/>
                <a:tab pos="898525" algn="l"/>
                <a:tab pos="1082675" algn="l"/>
              </a:tabLst>
            </a:pPr>
            <a:endParaRPr lang="en-IN" sz="2000" dirty="0"/>
          </a:p>
          <a:p>
            <a:pPr marL="258762" indent="0" algn="just">
              <a:buNone/>
              <a:tabLst>
                <a:tab pos="625475" algn="l"/>
                <a:tab pos="898525" algn="l"/>
                <a:tab pos="1082675" algn="l"/>
              </a:tabLst>
            </a:pPr>
            <a:endParaRPr lang="en-IN" sz="2000" dirty="0"/>
          </a:p>
        </p:txBody>
      </p:sp>
    </p:spTree>
    <p:extLst>
      <p:ext uri="{BB962C8B-B14F-4D97-AF65-F5344CB8AC3E}">
        <p14:creationId xmlns:p14="http://schemas.microsoft.com/office/powerpoint/2010/main" val="2612516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Remote Procedure Call(RPC)</a:t>
            </a:r>
            <a:endParaRPr lang="en-IN" b="1" dirty="0"/>
          </a:p>
        </p:txBody>
      </p:sp>
      <p:sp>
        <p:nvSpPr>
          <p:cNvPr id="3" name="Content Placeholder 2"/>
          <p:cNvSpPr>
            <a:spLocks noGrp="1"/>
          </p:cNvSpPr>
          <p:nvPr>
            <p:ph idx="1"/>
          </p:nvPr>
        </p:nvSpPr>
        <p:spPr>
          <a:xfrm>
            <a:off x="626736" y="2240280"/>
            <a:ext cx="10102223" cy="4267200"/>
          </a:xfrm>
        </p:spPr>
        <p:txBody>
          <a:bodyPr>
            <a:normAutofit/>
          </a:bodyPr>
          <a:lstStyle/>
          <a:p>
            <a:pPr marL="258762" indent="0" algn="just">
              <a:buNone/>
              <a:tabLst>
                <a:tab pos="625475" algn="l"/>
                <a:tab pos="898525" algn="l"/>
                <a:tab pos="1082675" algn="l"/>
              </a:tabLst>
            </a:pPr>
            <a:r>
              <a:rPr lang="en-IN" sz="2000" b="1" dirty="0" smtClean="0"/>
              <a:t>Design Issues</a:t>
            </a:r>
          </a:p>
          <a:p>
            <a:pPr marL="258762" indent="0" algn="just">
              <a:buNone/>
              <a:tabLst>
                <a:tab pos="625475" algn="l"/>
                <a:tab pos="898525" algn="l"/>
                <a:tab pos="1082675" algn="l"/>
              </a:tabLst>
            </a:pPr>
            <a:r>
              <a:rPr lang="en-IN" sz="2000" b="1" dirty="0" smtClean="0">
                <a:solidFill>
                  <a:srgbClr val="C00000"/>
                </a:solidFill>
              </a:rPr>
              <a:t>3</a:t>
            </a:r>
            <a:r>
              <a:rPr lang="en-IN" sz="2000" b="1" dirty="0" smtClean="0"/>
              <a:t>. </a:t>
            </a:r>
            <a:r>
              <a:rPr lang="en-IN" sz="2000" b="1" dirty="0" smtClean="0">
                <a:solidFill>
                  <a:srgbClr val="C00000"/>
                </a:solidFill>
              </a:rPr>
              <a:t>Error Handling</a:t>
            </a:r>
          </a:p>
          <a:p>
            <a:pPr marL="601662" algn="just">
              <a:buFont typeface="Wingdings" panose="05000000000000000000" pitchFamily="2" charset="2"/>
              <a:buChar char="Ø"/>
              <a:tabLst>
                <a:tab pos="625475" algn="l"/>
                <a:tab pos="898525" algn="l"/>
                <a:tab pos="1082675" algn="l"/>
              </a:tabLst>
            </a:pPr>
            <a:r>
              <a:rPr lang="en-IN" sz="2000" dirty="0" smtClean="0"/>
              <a:t>A  remote procedure call can fail  mainly due to 2 reasons: computer failures or communication failures</a:t>
            </a:r>
          </a:p>
          <a:p>
            <a:pPr marL="601662" algn="just">
              <a:buFont typeface="Wingdings" panose="05000000000000000000" pitchFamily="2" charset="2"/>
              <a:buChar char="Ø"/>
              <a:tabLst>
                <a:tab pos="625475" algn="l"/>
                <a:tab pos="898525" algn="l"/>
                <a:tab pos="1082675" algn="l"/>
              </a:tabLst>
            </a:pPr>
            <a:r>
              <a:rPr lang="en-IN" sz="2000" dirty="0" smtClean="0"/>
              <a:t>Handling failures in DS is difficult.</a:t>
            </a:r>
          </a:p>
          <a:p>
            <a:pPr marL="601662" algn="just">
              <a:buFont typeface="Wingdings" panose="05000000000000000000" pitchFamily="2" charset="2"/>
              <a:buChar char="Ø"/>
              <a:tabLst>
                <a:tab pos="625475" algn="l"/>
                <a:tab pos="898525" algn="l"/>
                <a:tab pos="1082675" algn="l"/>
              </a:tabLst>
            </a:pPr>
            <a:r>
              <a:rPr lang="en-IN" sz="2000" dirty="0" smtClean="0"/>
              <a:t>Communication failures may cause repeated invocation  and execution of the remote procedure.</a:t>
            </a:r>
          </a:p>
          <a:p>
            <a:pPr marL="601662" algn="just">
              <a:buFont typeface="Wingdings" panose="05000000000000000000" pitchFamily="2" charset="2"/>
              <a:buChar char="Ø"/>
              <a:tabLst>
                <a:tab pos="625475" algn="l"/>
                <a:tab pos="898525" algn="l"/>
                <a:tab pos="1082675" algn="l"/>
              </a:tabLst>
            </a:pPr>
            <a:r>
              <a:rPr lang="en-IN" sz="2000" dirty="0" smtClean="0"/>
              <a:t>Crashing of client computer immediately after invocation of RP  may results in the vain execution of RP.</a:t>
            </a:r>
            <a:endParaRPr lang="en-IN" sz="2000" dirty="0"/>
          </a:p>
        </p:txBody>
      </p:sp>
    </p:spTree>
    <p:extLst>
      <p:ext uri="{BB962C8B-B14F-4D97-AF65-F5344CB8AC3E}">
        <p14:creationId xmlns:p14="http://schemas.microsoft.com/office/powerpoint/2010/main" val="3461785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Naming</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r>
              <a:rPr lang="en-IN" dirty="0" smtClean="0"/>
              <a:t>Instead of replicated directories Partitioned directories can be used.</a:t>
            </a:r>
          </a:p>
          <a:p>
            <a:endParaRPr lang="en-IN" dirty="0"/>
          </a:p>
          <a:p>
            <a:r>
              <a:rPr lang="en-IN" dirty="0" smtClean="0"/>
              <a:t>But finding the partition containing a particular named object and its address is complicated.</a:t>
            </a:r>
          </a:p>
          <a:p>
            <a:endParaRPr lang="en-IN" dirty="0"/>
          </a:p>
          <a:p>
            <a:r>
              <a:rPr lang="en-IN" dirty="0" smtClean="0"/>
              <a:t>Another issue is naming of objects such that an object can be identified irrespective of its logical name</a:t>
            </a:r>
          </a:p>
          <a:p>
            <a:endParaRPr lang="en-IN" dirty="0"/>
          </a:p>
          <a:p>
            <a:endParaRPr lang="en-IN" dirty="0" smtClean="0"/>
          </a:p>
        </p:txBody>
      </p:sp>
    </p:spTree>
    <p:extLst>
      <p:ext uri="{BB962C8B-B14F-4D97-AF65-F5344CB8AC3E}">
        <p14:creationId xmlns:p14="http://schemas.microsoft.com/office/powerpoint/2010/main" val="201613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Scalability</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r>
              <a:rPr lang="en-IN" dirty="0" smtClean="0"/>
              <a:t>The techniques used for designing a system shouldn’t result in the unavailability or degradation of performance of the system, when the system grows with time.</a:t>
            </a:r>
          </a:p>
          <a:p>
            <a:endParaRPr lang="en-IN" dirty="0"/>
          </a:p>
          <a:p>
            <a:r>
              <a:rPr lang="en-IN" dirty="0" smtClean="0"/>
              <a:t>The requirement of scares resources like storage, manpower ,communication bandwidth </a:t>
            </a:r>
            <a:r>
              <a:rPr lang="en-IN" dirty="0" err="1" smtClean="0"/>
              <a:t>etc</a:t>
            </a:r>
            <a:r>
              <a:rPr lang="en-IN" dirty="0" smtClean="0"/>
              <a:t>,  increases with the </a:t>
            </a:r>
            <a:r>
              <a:rPr lang="en-IN" dirty="0" err="1" smtClean="0"/>
              <a:t>no:of</a:t>
            </a:r>
            <a:r>
              <a:rPr lang="en-IN" dirty="0" smtClean="0"/>
              <a:t>  computers in the systems,  and are thus costly to implement.</a:t>
            </a:r>
          </a:p>
          <a:p>
            <a:endParaRPr lang="en-IN" dirty="0"/>
          </a:p>
          <a:p>
            <a:r>
              <a:rPr lang="en-IN" dirty="0" smtClean="0"/>
              <a:t>For example consider Distributed system for  File locating by broadcast of queries.</a:t>
            </a:r>
          </a:p>
          <a:p>
            <a:endParaRPr lang="en-IN" dirty="0"/>
          </a:p>
          <a:p>
            <a:r>
              <a:rPr lang="en-IN" dirty="0" smtClean="0"/>
              <a:t>Here with increase in </a:t>
            </a:r>
            <a:r>
              <a:rPr lang="en-IN" dirty="0" err="1" smtClean="0"/>
              <a:t>no:of</a:t>
            </a:r>
            <a:r>
              <a:rPr lang="en-IN" dirty="0" smtClean="0"/>
              <a:t> users , </a:t>
            </a:r>
            <a:r>
              <a:rPr lang="en-IN" dirty="0" err="1" smtClean="0"/>
              <a:t>no:of</a:t>
            </a:r>
            <a:r>
              <a:rPr lang="en-IN" dirty="0" smtClean="0"/>
              <a:t> file queries increases, the overhead will also grow large affecting the performance of each system.</a:t>
            </a:r>
          </a:p>
        </p:txBody>
      </p:sp>
    </p:spTree>
    <p:extLst>
      <p:ext uri="{BB962C8B-B14F-4D97-AF65-F5344CB8AC3E}">
        <p14:creationId xmlns:p14="http://schemas.microsoft.com/office/powerpoint/2010/main" val="42069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Compatibility</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r>
              <a:rPr lang="en-IN" dirty="0" smtClean="0"/>
              <a:t>Compatibility refers to the interoperability  among resources in a system.</a:t>
            </a:r>
          </a:p>
          <a:p>
            <a:endParaRPr lang="en-IN" dirty="0"/>
          </a:p>
          <a:p>
            <a:r>
              <a:rPr lang="en-IN" dirty="0" smtClean="0"/>
              <a:t>There are 3 different levels of compatibility that exists in a  Distributed system:</a:t>
            </a:r>
          </a:p>
          <a:p>
            <a:pPr marL="0" indent="0">
              <a:buNone/>
            </a:pPr>
            <a:endParaRPr lang="en-IN" dirty="0" smtClean="0"/>
          </a:p>
          <a:p>
            <a:pPr marL="1082675" indent="-366713"/>
            <a:r>
              <a:rPr lang="en-IN" b="1" dirty="0" smtClean="0"/>
              <a:t>Binary level</a:t>
            </a:r>
          </a:p>
          <a:p>
            <a:pPr marL="1082675" indent="-366713"/>
            <a:r>
              <a:rPr lang="en-IN" b="1" dirty="0" smtClean="0"/>
              <a:t>Execution level</a:t>
            </a:r>
          </a:p>
          <a:p>
            <a:pPr marL="1082675" indent="-366713"/>
            <a:r>
              <a:rPr lang="en-IN" b="1" dirty="0" smtClean="0"/>
              <a:t>Protocol level</a:t>
            </a:r>
          </a:p>
          <a:p>
            <a:pPr marL="1082675" indent="-366713">
              <a:tabLst>
                <a:tab pos="625475" algn="l"/>
              </a:tabLst>
            </a:pPr>
            <a:endParaRPr lang="en-IN" dirty="0" smtClean="0"/>
          </a:p>
        </p:txBody>
      </p:sp>
    </p:spTree>
    <p:extLst>
      <p:ext uri="{BB962C8B-B14F-4D97-AF65-F5344CB8AC3E}">
        <p14:creationId xmlns:p14="http://schemas.microsoft.com/office/powerpoint/2010/main" val="2840482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Compatibility</a:t>
            </a:r>
            <a:endParaRPr lang="en-IN" b="1" dirty="0"/>
          </a:p>
        </p:txBody>
      </p:sp>
      <p:sp>
        <p:nvSpPr>
          <p:cNvPr id="3" name="Content Placeholder 2"/>
          <p:cNvSpPr>
            <a:spLocks noGrp="1"/>
          </p:cNvSpPr>
          <p:nvPr>
            <p:ph idx="1"/>
          </p:nvPr>
        </p:nvSpPr>
        <p:spPr>
          <a:xfrm>
            <a:off x="641976" y="2225040"/>
            <a:ext cx="10102223" cy="3931920"/>
          </a:xfrm>
        </p:spPr>
        <p:txBody>
          <a:bodyPr>
            <a:normAutofit/>
          </a:bodyPr>
          <a:lstStyle/>
          <a:p>
            <a:r>
              <a:rPr lang="en-IN" dirty="0" smtClean="0"/>
              <a:t>In a system that is compatible at </a:t>
            </a:r>
            <a:r>
              <a:rPr lang="en-IN" b="1" dirty="0" smtClean="0"/>
              <a:t>binary level</a:t>
            </a:r>
            <a:r>
              <a:rPr lang="en-IN" dirty="0" smtClean="0"/>
              <a:t>, all processors execute the same binary instructions irrespective of difference in performance and input output.</a:t>
            </a:r>
          </a:p>
          <a:p>
            <a:endParaRPr lang="en-IN" dirty="0" smtClean="0"/>
          </a:p>
          <a:p>
            <a:r>
              <a:rPr lang="en-IN" dirty="0" smtClean="0"/>
              <a:t>The main advantage of binary level compatibility is easier system development.</a:t>
            </a:r>
          </a:p>
          <a:p>
            <a:endParaRPr lang="en-IN" dirty="0"/>
          </a:p>
          <a:p>
            <a:r>
              <a:rPr lang="en-IN" dirty="0" smtClean="0"/>
              <a:t>But distributed system rarely supports binary compatibility as they cannot include computers with different architectures.</a:t>
            </a:r>
          </a:p>
          <a:p>
            <a:endParaRPr lang="en-IN" dirty="0"/>
          </a:p>
          <a:p>
            <a:r>
              <a:rPr lang="en-IN" b="1" dirty="0" smtClean="0"/>
              <a:t>Execution level</a:t>
            </a:r>
            <a:r>
              <a:rPr lang="en-IN" dirty="0" smtClean="0"/>
              <a:t> compatibility is said to exist in a DS if same source code can be compiled and executed properly on any computer in the system.</a:t>
            </a:r>
          </a:p>
          <a:p>
            <a:endParaRPr lang="en-IN" dirty="0" smtClean="0"/>
          </a:p>
          <a:p>
            <a:endParaRPr lang="en-IN" dirty="0"/>
          </a:p>
          <a:p>
            <a:endParaRPr lang="en-IN" dirty="0" smtClean="0"/>
          </a:p>
        </p:txBody>
      </p:sp>
    </p:spTree>
    <p:extLst>
      <p:ext uri="{BB962C8B-B14F-4D97-AF65-F5344CB8AC3E}">
        <p14:creationId xmlns:p14="http://schemas.microsoft.com/office/powerpoint/2010/main" val="650282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11912</TotalTime>
  <Words>3218</Words>
  <Application>Microsoft Office PowerPoint</Application>
  <PresentationFormat>Widescreen</PresentationFormat>
  <Paragraphs>442</Paragraphs>
  <Slides>53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Century Gothic</vt:lpstr>
      <vt:lpstr>Wingdings</vt:lpstr>
      <vt:lpstr>Wingdings 3</vt:lpstr>
      <vt:lpstr>Ion Boardroom</vt:lpstr>
      <vt:lpstr>Distributed Operating      System</vt:lpstr>
      <vt:lpstr>Distributed OS</vt:lpstr>
      <vt:lpstr>Issues in Distributed OS</vt:lpstr>
      <vt:lpstr>Global Knowledge</vt:lpstr>
      <vt:lpstr>Naming</vt:lpstr>
      <vt:lpstr>Naming</vt:lpstr>
      <vt:lpstr>Scalability</vt:lpstr>
      <vt:lpstr>Compatibility</vt:lpstr>
      <vt:lpstr>Compatibility</vt:lpstr>
      <vt:lpstr>Compatibility</vt:lpstr>
      <vt:lpstr>Process synchronization</vt:lpstr>
      <vt:lpstr>Process synchronization</vt:lpstr>
      <vt:lpstr>Resource Management</vt:lpstr>
      <vt:lpstr>Resource Management</vt:lpstr>
      <vt:lpstr>Resource Management</vt:lpstr>
      <vt:lpstr>Resource Management</vt:lpstr>
      <vt:lpstr>Security</vt:lpstr>
      <vt:lpstr>Structuring</vt:lpstr>
      <vt:lpstr>Structuring</vt:lpstr>
      <vt:lpstr>Structuring</vt:lpstr>
      <vt:lpstr>Client Sever Computing Model</vt:lpstr>
      <vt:lpstr>Communication Networks</vt:lpstr>
      <vt:lpstr>Wide Area Networks</vt:lpstr>
      <vt:lpstr>Wide Area Networks</vt:lpstr>
      <vt:lpstr>Wide Area Networks</vt:lpstr>
      <vt:lpstr>Circuit Switching Vs Packet Switching</vt:lpstr>
      <vt:lpstr>Circuit Switching Vs Packet Switching</vt:lpstr>
      <vt:lpstr>Circuit Switching Vs Packet Switching</vt:lpstr>
      <vt:lpstr>ISO /OSI Reference Model</vt:lpstr>
      <vt:lpstr>ISO /OSI Reference Model</vt:lpstr>
      <vt:lpstr>ISO /OSI Reference Model</vt:lpstr>
      <vt:lpstr>ISO /OSI Reference Model</vt:lpstr>
      <vt:lpstr>ISO /OSI Reference Model</vt:lpstr>
      <vt:lpstr>ISO /OSI Reference Model</vt:lpstr>
      <vt:lpstr>Local Area Network</vt:lpstr>
      <vt:lpstr>Local Area Network</vt:lpstr>
      <vt:lpstr>Network Topology</vt:lpstr>
      <vt:lpstr>Network Topology</vt:lpstr>
      <vt:lpstr>Network Topology</vt:lpstr>
      <vt:lpstr>Network Topology-Ring</vt:lpstr>
      <vt:lpstr>Network Topology</vt:lpstr>
      <vt:lpstr>Communication Primitives</vt:lpstr>
      <vt:lpstr>Message Passing Model</vt:lpstr>
      <vt:lpstr>Message Passing Model</vt:lpstr>
      <vt:lpstr>Blocking Vs Non Blocking</vt:lpstr>
      <vt:lpstr>Blocking Vs Non Blocking</vt:lpstr>
      <vt:lpstr>Synchronous vs Asynchronous</vt:lpstr>
      <vt:lpstr>Remote Procedure Call(RPC)</vt:lpstr>
      <vt:lpstr>Remote Procedure Call(RPC)</vt:lpstr>
      <vt:lpstr>Remote Procedure Call(RPC)</vt:lpstr>
      <vt:lpstr>Remote Procedure Call(RPC)</vt:lpstr>
      <vt:lpstr>Remote Procedure Call(RPC)</vt:lpstr>
      <vt:lpstr>Remote Procedure Call(RPC)</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Operating      System</dc:title>
  <dc:creator>Anish</dc:creator>
  <cp:lastModifiedBy>Anish</cp:lastModifiedBy>
  <cp:revision>168</cp:revision>
  <dcterms:created xsi:type="dcterms:W3CDTF">2021-05-10T12:20:06Z</dcterms:created>
  <dcterms:modified xsi:type="dcterms:W3CDTF">2021-05-27T13:23:59Z</dcterms:modified>
</cp:coreProperties>
</file>