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70" r:id="rId14"/>
    <p:sldId id="271" r:id="rId15"/>
    <p:sldId id="272"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91" autoAdjust="0"/>
  </p:normalViewPr>
  <p:slideViewPr>
    <p:cSldViewPr snapToGrid="0">
      <p:cViewPr varScale="1">
        <p:scale>
          <a:sx n="55" d="100"/>
          <a:sy n="55" d="100"/>
        </p:scale>
        <p:origin x="12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B3C4E-BDC1-4F97-B6CC-2DA367AA8876}" type="datetimeFigureOut">
              <a:rPr lang="en-IN" smtClean="0"/>
              <a:t>27-05-2021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26861-32EB-4296-A5C6-575C20866B61}" type="slidenum">
              <a:rPr lang="en-IN" smtClean="0"/>
              <a:t>‹#›</a:t>
            </a:fld>
            <a:endParaRPr lang="en-IN"/>
          </a:p>
        </p:txBody>
      </p:sp>
    </p:spTree>
    <p:extLst>
      <p:ext uri="{BB962C8B-B14F-4D97-AF65-F5344CB8AC3E}">
        <p14:creationId xmlns:p14="http://schemas.microsoft.com/office/powerpoint/2010/main" val="1888867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We rely a lot on time in our daily existence for ordering. One thing “happened before” another is a relation that is codified by time, using physical clocks as a mechanism to deliver time. So ordering of events is done using physical clocks in the real world. It is possible to form a local order of events in each node. But In a distributed system how can one establish a coherent order of events across multiple nodes. This order is important while accessing shared resources in a distributed system.</a:t>
            </a:r>
          </a:p>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2</a:t>
            </a:fld>
            <a:endParaRPr lang="en-IN"/>
          </a:p>
        </p:txBody>
      </p:sp>
    </p:spTree>
    <p:extLst>
      <p:ext uri="{BB962C8B-B14F-4D97-AF65-F5344CB8AC3E}">
        <p14:creationId xmlns:p14="http://schemas.microsoft.com/office/powerpoint/2010/main" val="2177669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11</a:t>
            </a:fld>
            <a:endParaRPr lang="en-IN"/>
          </a:p>
        </p:txBody>
      </p:sp>
    </p:spTree>
    <p:extLst>
      <p:ext uri="{BB962C8B-B14F-4D97-AF65-F5344CB8AC3E}">
        <p14:creationId xmlns:p14="http://schemas.microsoft.com/office/powerpoint/2010/main" val="193760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 e11 is casually related to e22 as a path exists from e11 to e22.</a:t>
            </a:r>
          </a:p>
          <a:p>
            <a:r>
              <a:rPr lang="en-IN" dirty="0" smtClean="0"/>
              <a:t>But even if C(e11)&lt; C(e32), we can’t say</a:t>
            </a:r>
            <a:r>
              <a:rPr lang="en-IN" baseline="0" dirty="0" smtClean="0"/>
              <a:t> that e11 happens before e32 as they belong to different processes.</a:t>
            </a:r>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12</a:t>
            </a:fld>
            <a:endParaRPr lang="en-IN"/>
          </a:p>
        </p:txBody>
      </p:sp>
    </p:spTree>
    <p:extLst>
      <p:ext uri="{BB962C8B-B14F-4D97-AF65-F5344CB8AC3E}">
        <p14:creationId xmlns:p14="http://schemas.microsoft.com/office/powerpoint/2010/main" val="1001189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13</a:t>
            </a:fld>
            <a:endParaRPr lang="en-IN"/>
          </a:p>
        </p:txBody>
      </p:sp>
    </p:spTree>
    <p:extLst>
      <p:ext uri="{BB962C8B-B14F-4D97-AF65-F5344CB8AC3E}">
        <p14:creationId xmlns:p14="http://schemas.microsoft.com/office/powerpoint/2010/main" val="2298950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14</a:t>
            </a:fld>
            <a:endParaRPr lang="en-IN"/>
          </a:p>
        </p:txBody>
      </p:sp>
    </p:spTree>
    <p:extLst>
      <p:ext uri="{BB962C8B-B14F-4D97-AF65-F5344CB8AC3E}">
        <p14:creationId xmlns:p14="http://schemas.microsoft.com/office/powerpoint/2010/main" val="333057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15</a:t>
            </a:fld>
            <a:endParaRPr lang="en-IN"/>
          </a:p>
        </p:txBody>
      </p:sp>
    </p:spTree>
    <p:extLst>
      <p:ext uri="{BB962C8B-B14F-4D97-AF65-F5344CB8AC3E}">
        <p14:creationId xmlns:p14="http://schemas.microsoft.com/office/powerpoint/2010/main" val="3323252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16</a:t>
            </a:fld>
            <a:endParaRPr lang="en-IN"/>
          </a:p>
        </p:txBody>
      </p:sp>
    </p:spTree>
    <p:extLst>
      <p:ext uri="{BB962C8B-B14F-4D97-AF65-F5344CB8AC3E}">
        <p14:creationId xmlns:p14="http://schemas.microsoft.com/office/powerpoint/2010/main" val="696403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17</a:t>
            </a:fld>
            <a:endParaRPr lang="en-IN"/>
          </a:p>
        </p:txBody>
      </p:sp>
    </p:spTree>
    <p:extLst>
      <p:ext uri="{BB962C8B-B14F-4D97-AF65-F5344CB8AC3E}">
        <p14:creationId xmlns:p14="http://schemas.microsoft.com/office/powerpoint/2010/main" val="35904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3</a:t>
            </a:fld>
            <a:endParaRPr lang="en-IN"/>
          </a:p>
        </p:txBody>
      </p:sp>
    </p:spTree>
    <p:extLst>
      <p:ext uri="{BB962C8B-B14F-4D97-AF65-F5344CB8AC3E}">
        <p14:creationId xmlns:p14="http://schemas.microsoft.com/office/powerpoint/2010/main" val="391608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4</a:t>
            </a:fld>
            <a:endParaRPr lang="en-IN"/>
          </a:p>
        </p:txBody>
      </p:sp>
    </p:spTree>
    <p:extLst>
      <p:ext uri="{BB962C8B-B14F-4D97-AF65-F5344CB8AC3E}">
        <p14:creationId xmlns:p14="http://schemas.microsoft.com/office/powerpoint/2010/main" val="72172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e11 seems to happen before e21,if we were to consider physical time. But in this system, we will call these events as concurrent. Both processes don’t know about these events — there is not causal relationship at this time</a:t>
            </a:r>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5</a:t>
            </a:fld>
            <a:endParaRPr lang="en-IN"/>
          </a:p>
        </p:txBody>
      </p:sp>
    </p:spTree>
    <p:extLst>
      <p:ext uri="{BB962C8B-B14F-4D97-AF65-F5344CB8AC3E}">
        <p14:creationId xmlns:p14="http://schemas.microsoft.com/office/powerpoint/2010/main" val="2586168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6</a:t>
            </a:fld>
            <a:endParaRPr lang="en-IN"/>
          </a:p>
        </p:txBody>
      </p:sp>
    </p:spTree>
    <p:extLst>
      <p:ext uri="{BB962C8B-B14F-4D97-AF65-F5344CB8AC3E}">
        <p14:creationId xmlns:p14="http://schemas.microsoft.com/office/powerpoint/2010/main" val="3211270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7</a:t>
            </a:fld>
            <a:endParaRPr lang="en-IN"/>
          </a:p>
        </p:txBody>
      </p:sp>
    </p:spTree>
    <p:extLst>
      <p:ext uri="{BB962C8B-B14F-4D97-AF65-F5344CB8AC3E}">
        <p14:creationId xmlns:p14="http://schemas.microsoft.com/office/powerpoint/2010/main" val="143759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8</a:t>
            </a:fld>
            <a:endParaRPr lang="en-IN"/>
          </a:p>
        </p:txBody>
      </p:sp>
    </p:spTree>
    <p:extLst>
      <p:ext uri="{BB962C8B-B14F-4D97-AF65-F5344CB8AC3E}">
        <p14:creationId xmlns:p14="http://schemas.microsoft.com/office/powerpoint/2010/main" val="118912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message recipient event at Pj increments  Cj</a:t>
            </a:r>
            <a:r>
              <a:rPr lang="en-IN" baseline="0" dirty="0" smtClean="0"/>
              <a:t> as per IR1 and the updated value of Cj is used in the equation.</a:t>
            </a:r>
          </a:p>
          <a:p>
            <a:r>
              <a:rPr lang="en-IN" sz="1200" b="0" i="0" kern="1200" dirty="0" smtClean="0">
                <a:solidFill>
                  <a:schemeClr val="tx1"/>
                </a:solidFill>
                <a:effectLst/>
                <a:latin typeface="+mn-lt"/>
                <a:ea typeface="+mn-ea"/>
                <a:cs typeface="+mn-cs"/>
              </a:rPr>
              <a:t>when receiving a message (the message must include the senders local clock value) set your local clock to the maximum of the received clock value and the local clock value. After this, increment your local clock by 1</a:t>
            </a:r>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9</a:t>
            </a:fld>
            <a:endParaRPr lang="en-IN"/>
          </a:p>
        </p:txBody>
      </p:sp>
    </p:spTree>
    <p:extLst>
      <p:ext uri="{BB962C8B-B14F-4D97-AF65-F5344CB8AC3E}">
        <p14:creationId xmlns:p14="http://schemas.microsoft.com/office/powerpoint/2010/main" val="536043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message recipient event at Pj increments  Cj</a:t>
            </a:r>
            <a:r>
              <a:rPr lang="en-IN" baseline="0" dirty="0" smtClean="0"/>
              <a:t> as per IR1 and the updated value of Cj is used in the equation.</a:t>
            </a:r>
          </a:p>
          <a:p>
            <a:r>
              <a:rPr lang="en-IN" sz="1200" b="0" i="0" kern="1200" dirty="0" smtClean="0">
                <a:solidFill>
                  <a:schemeClr val="tx1"/>
                </a:solidFill>
                <a:effectLst/>
                <a:latin typeface="+mn-lt"/>
                <a:ea typeface="+mn-ea"/>
                <a:cs typeface="+mn-cs"/>
              </a:rPr>
              <a:t>when receiving a message (the message must include the senders local clock value) set your local clock to the maximum of the received clock value and the local clock value. After this, increment your local clock by 1</a:t>
            </a:r>
            <a:endParaRPr lang="en-IN" dirty="0"/>
          </a:p>
        </p:txBody>
      </p:sp>
      <p:sp>
        <p:nvSpPr>
          <p:cNvPr id="4" name="Slide Number Placeholder 3"/>
          <p:cNvSpPr>
            <a:spLocks noGrp="1"/>
          </p:cNvSpPr>
          <p:nvPr>
            <p:ph type="sldNum" sz="quarter" idx="10"/>
          </p:nvPr>
        </p:nvSpPr>
        <p:spPr/>
        <p:txBody>
          <a:bodyPr/>
          <a:lstStyle/>
          <a:p>
            <a:fld id="{C6926861-32EB-4296-A5C6-575C20866B61}" type="slidenum">
              <a:rPr lang="en-IN" smtClean="0"/>
              <a:t>10</a:t>
            </a:fld>
            <a:endParaRPr lang="en-IN"/>
          </a:p>
        </p:txBody>
      </p:sp>
    </p:spTree>
    <p:extLst>
      <p:ext uri="{BB962C8B-B14F-4D97-AF65-F5344CB8AC3E}">
        <p14:creationId xmlns:p14="http://schemas.microsoft.com/office/powerpoint/2010/main" val="370225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61A1778-10BC-49AC-BCC9-1910AFCFF6E9}" type="datetimeFigureOut">
              <a:rPr lang="en-IN" smtClean="0"/>
              <a:t>27-05-2021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DB2D67E-7FA8-47A2-8850-7235A509AFB2}" type="slidenum">
              <a:rPr lang="en-IN" smtClean="0"/>
              <a:t>‹#›</a:t>
            </a:fld>
            <a:endParaRPr lang="en-IN"/>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5663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A1778-10BC-49AC-BCC9-1910AFCFF6E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2D67E-7FA8-47A2-8850-7235A509AFB2}" type="slidenum">
              <a:rPr lang="en-IN" smtClean="0"/>
              <a:t>‹#›</a:t>
            </a:fld>
            <a:endParaRPr lang="en-IN"/>
          </a:p>
        </p:txBody>
      </p:sp>
    </p:spTree>
    <p:extLst>
      <p:ext uri="{BB962C8B-B14F-4D97-AF65-F5344CB8AC3E}">
        <p14:creationId xmlns:p14="http://schemas.microsoft.com/office/powerpoint/2010/main" val="242908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A1778-10BC-49AC-BCC9-1910AFCFF6E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2D67E-7FA8-47A2-8850-7235A509AFB2}" type="slidenum">
              <a:rPr lang="en-IN" smtClean="0"/>
              <a:t>‹#›</a:t>
            </a:fld>
            <a:endParaRPr lang="en-IN"/>
          </a:p>
        </p:txBody>
      </p:sp>
    </p:spTree>
    <p:extLst>
      <p:ext uri="{BB962C8B-B14F-4D97-AF65-F5344CB8AC3E}">
        <p14:creationId xmlns:p14="http://schemas.microsoft.com/office/powerpoint/2010/main" val="380788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A1778-10BC-49AC-BCC9-1910AFCFF6E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2D67E-7FA8-47A2-8850-7235A509AFB2}" type="slidenum">
              <a:rPr lang="en-IN" smtClean="0"/>
              <a:t>‹#›</a:t>
            </a:fld>
            <a:endParaRPr lang="en-IN"/>
          </a:p>
        </p:txBody>
      </p:sp>
    </p:spTree>
    <p:extLst>
      <p:ext uri="{BB962C8B-B14F-4D97-AF65-F5344CB8AC3E}">
        <p14:creationId xmlns:p14="http://schemas.microsoft.com/office/powerpoint/2010/main" val="221916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61A1778-10BC-49AC-BCC9-1910AFCFF6E9}" type="datetimeFigureOut">
              <a:rPr lang="en-IN" smtClean="0"/>
              <a:t>27-05-2021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DB2D67E-7FA8-47A2-8850-7235A509AFB2}"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863710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1A1778-10BC-49AC-BCC9-1910AFCFF6E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2D67E-7FA8-47A2-8850-7235A509AFB2}" type="slidenum">
              <a:rPr lang="en-IN" smtClean="0"/>
              <a:t>‹#›</a:t>
            </a:fld>
            <a:endParaRPr lang="en-IN"/>
          </a:p>
        </p:txBody>
      </p:sp>
    </p:spTree>
    <p:extLst>
      <p:ext uri="{BB962C8B-B14F-4D97-AF65-F5344CB8AC3E}">
        <p14:creationId xmlns:p14="http://schemas.microsoft.com/office/powerpoint/2010/main" val="354163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1A1778-10BC-49AC-BCC9-1910AFCFF6E9}"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B2D67E-7FA8-47A2-8850-7235A509AFB2}" type="slidenum">
              <a:rPr lang="en-IN" smtClean="0"/>
              <a:t>‹#›</a:t>
            </a:fld>
            <a:endParaRPr lang="en-IN"/>
          </a:p>
        </p:txBody>
      </p:sp>
    </p:spTree>
    <p:extLst>
      <p:ext uri="{BB962C8B-B14F-4D97-AF65-F5344CB8AC3E}">
        <p14:creationId xmlns:p14="http://schemas.microsoft.com/office/powerpoint/2010/main" val="20541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1A1778-10BC-49AC-BCC9-1910AFCFF6E9}" type="datetimeFigureOut">
              <a:rPr lang="en-IN" smtClean="0"/>
              <a:t>27-05-2021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B2D67E-7FA8-47A2-8850-7235A509AFB2}" type="slidenum">
              <a:rPr lang="en-IN" smtClean="0"/>
              <a:t>‹#›</a:t>
            </a:fld>
            <a:endParaRPr lang="en-IN"/>
          </a:p>
        </p:txBody>
      </p:sp>
    </p:spTree>
    <p:extLst>
      <p:ext uri="{BB962C8B-B14F-4D97-AF65-F5344CB8AC3E}">
        <p14:creationId xmlns:p14="http://schemas.microsoft.com/office/powerpoint/2010/main" val="385153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A1778-10BC-49AC-BCC9-1910AFCFF6E9}" type="datetimeFigureOut">
              <a:rPr lang="en-IN" smtClean="0"/>
              <a:t>27-05-2021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B2D67E-7FA8-47A2-8850-7235A509AFB2}" type="slidenum">
              <a:rPr lang="en-IN" smtClean="0"/>
              <a:t>‹#›</a:t>
            </a:fld>
            <a:endParaRPr lang="en-IN"/>
          </a:p>
        </p:txBody>
      </p:sp>
    </p:spTree>
    <p:extLst>
      <p:ext uri="{BB962C8B-B14F-4D97-AF65-F5344CB8AC3E}">
        <p14:creationId xmlns:p14="http://schemas.microsoft.com/office/powerpoint/2010/main" val="187638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61A1778-10BC-49AC-BCC9-1910AFCFF6E9}" type="datetimeFigureOut">
              <a:rPr lang="en-IN" smtClean="0"/>
              <a:t>27-05-2021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DB2D67E-7FA8-47A2-8850-7235A509AFB2}"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978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61A1778-10BC-49AC-BCC9-1910AFCFF6E9}" type="datetimeFigureOut">
              <a:rPr lang="en-IN" smtClean="0"/>
              <a:t>27-05-2021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DB2D67E-7FA8-47A2-8850-7235A509AFB2}"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176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61A1778-10BC-49AC-BCC9-1910AFCFF6E9}" type="datetimeFigureOut">
              <a:rPr lang="en-IN" smtClean="0"/>
              <a:t>27-05-2021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DB2D67E-7FA8-47A2-8850-7235A509AFB2}"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72880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Lamport’s Clock</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33588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56138"/>
          </a:xfrm>
        </p:spPr>
        <p:txBody>
          <a:bodyPr/>
          <a:lstStyle/>
          <a:p>
            <a:r>
              <a:rPr lang="en-IN" dirty="0" smtClean="0"/>
              <a:t>Implementation rules of Logical clocks</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marL="0" indent="0" algn="just">
              <a:buNone/>
            </a:pPr>
            <a:endParaRPr lang="en-IN" dirty="0" smtClean="0">
              <a:solidFill>
                <a:schemeClr val="tx1">
                  <a:lumMod val="75000"/>
                  <a:lumOff val="25000"/>
                </a:schemeClr>
              </a:solidFill>
            </a:endParaRPr>
          </a:p>
          <a:p>
            <a:pPr marL="0" indent="0" algn="just">
              <a:buNone/>
            </a:pPr>
            <a:endParaRPr lang="en-IN" dirty="0">
              <a:solidFill>
                <a:schemeClr val="tx1">
                  <a:lumMod val="75000"/>
                  <a:lumOff val="25000"/>
                </a:schemeClr>
              </a:solidFill>
            </a:endParaRPr>
          </a:p>
          <a:p>
            <a:pPr marL="0" indent="0" algn="just">
              <a:buNone/>
            </a:pPr>
            <a:endParaRPr lang="en-IN" dirty="0" smtClean="0">
              <a:solidFill>
                <a:schemeClr val="tx1">
                  <a:lumMod val="75000"/>
                  <a:lumOff val="25000"/>
                </a:schemeClr>
              </a:solidFill>
            </a:endParaRPr>
          </a:p>
          <a:p>
            <a:pPr marL="0" indent="0" algn="just">
              <a:buNone/>
            </a:pPr>
            <a:endParaRPr lang="en-IN" dirty="0">
              <a:solidFill>
                <a:schemeClr val="tx1">
                  <a:lumMod val="75000"/>
                  <a:lumOff val="25000"/>
                </a:schemeClr>
              </a:solidFill>
            </a:endParaRPr>
          </a:p>
          <a:p>
            <a:pPr marL="0" indent="0" algn="just">
              <a:buNone/>
            </a:pPr>
            <a:endParaRPr lang="en-IN" dirty="0" smtClean="0">
              <a:solidFill>
                <a:schemeClr val="tx1">
                  <a:lumMod val="75000"/>
                  <a:lumOff val="25000"/>
                </a:schemeClr>
              </a:solidFill>
            </a:endParaRPr>
          </a:p>
          <a:p>
            <a:pPr marL="0" indent="0" algn="just">
              <a:buNone/>
            </a:pPr>
            <a:endParaRPr lang="en-IN" dirty="0">
              <a:solidFill>
                <a:schemeClr val="tx1">
                  <a:lumMod val="75000"/>
                  <a:lumOff val="25000"/>
                </a:schemeClr>
              </a:solidFill>
            </a:endParaRPr>
          </a:p>
          <a:p>
            <a:pPr marL="0" indent="0" algn="just">
              <a:buNone/>
            </a:pPr>
            <a:endParaRPr lang="en-IN" dirty="0" smtClean="0">
              <a:solidFill>
                <a:schemeClr val="tx1">
                  <a:lumMod val="75000"/>
                  <a:lumOff val="25000"/>
                </a:schemeClr>
              </a:solidFill>
            </a:endParaRPr>
          </a:p>
          <a:p>
            <a:pPr algn="just"/>
            <a:r>
              <a:rPr lang="en-IN" dirty="0" smtClean="0">
                <a:solidFill>
                  <a:schemeClr val="tx1">
                    <a:lumMod val="75000"/>
                    <a:lumOff val="25000"/>
                  </a:schemeClr>
                </a:solidFill>
              </a:rPr>
              <a:t>Here the  send event of P1 is sending a message to P2 Process. The Receive event of Process P2 is invoked, and the clock of P2 is set to the maximum of tm=2 and current Cj=1</a:t>
            </a:r>
          </a:p>
          <a:p>
            <a:pPr algn="just"/>
            <a:r>
              <a:rPr lang="en-IN" b="1" dirty="0" smtClean="0">
                <a:solidFill>
                  <a:schemeClr val="tx1">
                    <a:lumMod val="75000"/>
                    <a:lumOff val="25000"/>
                  </a:schemeClr>
                </a:solidFill>
              </a:rPr>
              <a:t>Cj=max(1,2)=2</a:t>
            </a:r>
          </a:p>
          <a:p>
            <a:pPr algn="just"/>
            <a:r>
              <a:rPr lang="en-IN" b="1" dirty="0" smtClean="0">
                <a:solidFill>
                  <a:schemeClr val="tx1">
                    <a:lumMod val="75000"/>
                    <a:lumOff val="25000"/>
                  </a:schemeClr>
                </a:solidFill>
              </a:rPr>
              <a:t>Cj=Cj+1   -&gt;  Cj=2+1=3</a:t>
            </a:r>
            <a:endParaRPr lang="en-IN" b="1" dirty="0">
              <a:solidFill>
                <a:schemeClr val="tx1">
                  <a:lumMod val="75000"/>
                  <a:lumOff val="25000"/>
                </a:schemeClr>
              </a:solidFill>
            </a:endParaRPr>
          </a:p>
        </p:txBody>
      </p:sp>
      <p:pic>
        <p:nvPicPr>
          <p:cNvPr id="5" name="Picture 4"/>
          <p:cNvPicPr>
            <a:picLocks noChangeAspect="1"/>
          </p:cNvPicPr>
          <p:nvPr/>
        </p:nvPicPr>
        <p:blipFill>
          <a:blip r:embed="rId3"/>
          <a:stretch>
            <a:fillRect/>
          </a:stretch>
        </p:blipFill>
        <p:spPr>
          <a:xfrm>
            <a:off x="2937732" y="1356582"/>
            <a:ext cx="6562725" cy="2562225"/>
          </a:xfrm>
          <a:prstGeom prst="rect">
            <a:avLst/>
          </a:prstGeom>
        </p:spPr>
      </p:pic>
    </p:spTree>
    <p:extLst>
      <p:ext uri="{BB962C8B-B14F-4D97-AF65-F5344CB8AC3E}">
        <p14:creationId xmlns:p14="http://schemas.microsoft.com/office/powerpoint/2010/main" val="818659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56138"/>
          </a:xfrm>
        </p:spPr>
        <p:txBody>
          <a:bodyPr/>
          <a:lstStyle/>
          <a:p>
            <a:r>
              <a:rPr lang="en-IN" dirty="0" smtClean="0"/>
              <a:t>                     Virtual Time</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algn="just"/>
            <a:r>
              <a:rPr lang="en-IN" sz="2400" dirty="0" smtClean="0">
                <a:solidFill>
                  <a:schemeClr val="tx1">
                    <a:lumMod val="75000"/>
                    <a:lumOff val="25000"/>
                  </a:schemeClr>
                </a:solidFill>
              </a:rPr>
              <a:t>Lamport’s logical clocks implements an approximation to global/physical time referred to as virtual time.</a:t>
            </a:r>
          </a:p>
          <a:p>
            <a:pPr algn="just"/>
            <a:endParaRPr lang="en-IN" sz="2400" dirty="0">
              <a:solidFill>
                <a:schemeClr val="tx1">
                  <a:lumMod val="75000"/>
                  <a:lumOff val="25000"/>
                </a:schemeClr>
              </a:solidFill>
            </a:endParaRPr>
          </a:p>
          <a:p>
            <a:pPr algn="just"/>
            <a:r>
              <a:rPr lang="en-IN" sz="2400" dirty="0" smtClean="0">
                <a:solidFill>
                  <a:schemeClr val="tx1">
                    <a:lumMod val="75000"/>
                    <a:lumOff val="25000"/>
                  </a:schemeClr>
                </a:solidFill>
              </a:rPr>
              <a:t>Virtual time advances along with the progress of events.</a:t>
            </a:r>
          </a:p>
          <a:p>
            <a:pPr algn="just"/>
            <a:endParaRPr lang="en-IN" sz="2400" dirty="0">
              <a:solidFill>
                <a:schemeClr val="tx1">
                  <a:lumMod val="75000"/>
                  <a:lumOff val="25000"/>
                </a:schemeClr>
              </a:solidFill>
            </a:endParaRPr>
          </a:p>
          <a:p>
            <a:pPr algn="just"/>
            <a:r>
              <a:rPr lang="en-IN" sz="2400" dirty="0" smtClean="0">
                <a:solidFill>
                  <a:schemeClr val="tx1">
                    <a:lumMod val="75000"/>
                    <a:lumOff val="25000"/>
                  </a:schemeClr>
                </a:solidFill>
              </a:rPr>
              <a:t>If no events occur in the system, virtual time stops unlike physical time which continuously progress.</a:t>
            </a:r>
          </a:p>
          <a:p>
            <a:pPr algn="just"/>
            <a:endParaRPr lang="en-IN" sz="2400" dirty="0">
              <a:solidFill>
                <a:schemeClr val="tx1">
                  <a:lumMod val="75000"/>
                  <a:lumOff val="25000"/>
                </a:schemeClr>
              </a:solidFill>
            </a:endParaRPr>
          </a:p>
          <a:p>
            <a:pPr algn="just"/>
            <a:r>
              <a:rPr lang="en-IN" sz="2400" dirty="0" smtClean="0">
                <a:solidFill>
                  <a:schemeClr val="tx1">
                    <a:lumMod val="75000"/>
                    <a:lumOff val="25000"/>
                  </a:schemeClr>
                </a:solidFill>
              </a:rPr>
              <a:t>Therefore to wait for a virtual time instant to pass is risky, as it may never occur.</a:t>
            </a:r>
            <a:endParaRPr lang="en-IN" sz="2400" dirty="0">
              <a:solidFill>
                <a:schemeClr val="tx1">
                  <a:lumMod val="75000"/>
                  <a:lumOff val="25000"/>
                </a:schemeClr>
              </a:solidFill>
            </a:endParaRPr>
          </a:p>
        </p:txBody>
      </p:sp>
    </p:spTree>
    <p:extLst>
      <p:ext uri="{BB962C8B-B14F-4D97-AF65-F5344CB8AC3E}">
        <p14:creationId xmlns:p14="http://schemas.microsoft.com/office/powerpoint/2010/main" val="3667532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83577"/>
            <a:ext cx="9601200" cy="756138"/>
          </a:xfrm>
        </p:spPr>
        <p:txBody>
          <a:bodyPr/>
          <a:lstStyle/>
          <a:p>
            <a:r>
              <a:rPr lang="en-IN" dirty="0" smtClean="0"/>
              <a:t>Limitation of Lamport’s clock</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algn="just"/>
            <a:r>
              <a:rPr lang="en-IN" sz="2400" dirty="0" smtClean="0">
                <a:solidFill>
                  <a:schemeClr val="tx1">
                    <a:lumMod val="75000"/>
                    <a:lumOff val="25000"/>
                  </a:schemeClr>
                </a:solidFill>
              </a:rPr>
              <a:t>In L</a:t>
            </a:r>
            <a:r>
              <a:rPr lang="en-IN" sz="2400" dirty="0" smtClean="0">
                <a:solidFill>
                  <a:schemeClr val="tx1">
                    <a:lumMod val="75000"/>
                    <a:lumOff val="25000"/>
                  </a:schemeClr>
                </a:solidFill>
              </a:rPr>
              <a:t>amport’s </a:t>
            </a:r>
            <a:r>
              <a:rPr lang="en-IN" sz="2400" dirty="0">
                <a:solidFill>
                  <a:schemeClr val="tx1">
                    <a:lumMod val="75000"/>
                    <a:lumOff val="25000"/>
                  </a:schemeClr>
                </a:solidFill>
              </a:rPr>
              <a:t>clock if </a:t>
            </a:r>
            <a:r>
              <a:rPr lang="en-IN" sz="2400" b="1" dirty="0">
                <a:solidFill>
                  <a:schemeClr val="tx1">
                    <a:lumMod val="75000"/>
                    <a:lumOff val="25000"/>
                  </a:schemeClr>
                </a:solidFill>
              </a:rPr>
              <a:t>a-&gt;b</a:t>
            </a:r>
            <a:r>
              <a:rPr lang="en-IN" sz="2400" dirty="0">
                <a:solidFill>
                  <a:schemeClr val="tx1">
                    <a:lumMod val="75000"/>
                    <a:lumOff val="25000"/>
                  </a:schemeClr>
                </a:solidFill>
              </a:rPr>
              <a:t> then </a:t>
            </a:r>
            <a:r>
              <a:rPr lang="en-IN" sz="2400" dirty="0">
                <a:solidFill>
                  <a:schemeClr val="tx1">
                    <a:lumMod val="75000"/>
                    <a:lumOff val="25000"/>
                  </a:schemeClr>
                </a:solidFill>
              </a:rPr>
              <a:t> </a:t>
            </a:r>
            <a:r>
              <a:rPr lang="en-IN" sz="2400" b="1" dirty="0">
                <a:solidFill>
                  <a:schemeClr val="tx1">
                    <a:lumMod val="75000"/>
                    <a:lumOff val="25000"/>
                  </a:schemeClr>
                </a:solidFill>
              </a:rPr>
              <a:t>C(a) &lt; C(b)</a:t>
            </a:r>
          </a:p>
          <a:p>
            <a:pPr algn="just"/>
            <a:endParaRPr lang="en-IN" sz="2400" dirty="0">
              <a:solidFill>
                <a:schemeClr val="tx1">
                  <a:lumMod val="75000"/>
                  <a:lumOff val="25000"/>
                </a:schemeClr>
              </a:solidFill>
            </a:endParaRPr>
          </a:p>
          <a:p>
            <a:pPr algn="just"/>
            <a:r>
              <a:rPr lang="en-IN" sz="2400" dirty="0" smtClean="0">
                <a:solidFill>
                  <a:schemeClr val="tx1">
                    <a:lumMod val="75000"/>
                    <a:lumOff val="25000"/>
                  </a:schemeClr>
                </a:solidFill>
              </a:rPr>
              <a:t>But the reverse is not  necessarily tru</a:t>
            </a:r>
            <a:r>
              <a:rPr lang="en-IN" sz="2400" dirty="0" smtClean="0">
                <a:solidFill>
                  <a:schemeClr val="tx1">
                    <a:lumMod val="75000"/>
                    <a:lumOff val="25000"/>
                  </a:schemeClr>
                </a:solidFill>
              </a:rPr>
              <a:t>e(</a:t>
            </a:r>
            <a:r>
              <a:rPr lang="en-IN" sz="2400" dirty="0" err="1" smtClean="0">
                <a:solidFill>
                  <a:schemeClr val="tx1">
                    <a:lumMod val="75000"/>
                    <a:lumOff val="25000"/>
                  </a:schemeClr>
                </a:solidFill>
              </a:rPr>
              <a:t>i</a:t>
            </a:r>
            <a:r>
              <a:rPr lang="en-IN" sz="2400" b="1" dirty="0" err="1" smtClean="0">
                <a:solidFill>
                  <a:schemeClr val="tx1">
                    <a:lumMod val="75000"/>
                    <a:lumOff val="25000"/>
                  </a:schemeClr>
                </a:solidFill>
              </a:rPr>
              <a:t>e,if</a:t>
            </a:r>
            <a:r>
              <a:rPr lang="en-IN" sz="2400" b="1" dirty="0" smtClean="0">
                <a:solidFill>
                  <a:schemeClr val="tx1">
                    <a:lumMod val="75000"/>
                    <a:lumOff val="25000"/>
                  </a:schemeClr>
                </a:solidFill>
              </a:rPr>
              <a:t>  C(a)&lt;C(b),then a-&gt;b</a:t>
            </a:r>
            <a:r>
              <a:rPr lang="en-IN" sz="2400" dirty="0" smtClean="0">
                <a:solidFill>
                  <a:schemeClr val="tx1">
                    <a:lumMod val="75000"/>
                    <a:lumOff val="25000"/>
                  </a:schemeClr>
                </a:solidFill>
              </a:rPr>
              <a:t>) if the events </a:t>
            </a:r>
            <a:r>
              <a:rPr lang="en-IN" sz="2400" dirty="0">
                <a:solidFill>
                  <a:schemeClr val="tx1">
                    <a:lumMod val="75000"/>
                    <a:lumOff val="25000"/>
                  </a:schemeClr>
                </a:solidFill>
              </a:rPr>
              <a:t>belong to different </a:t>
            </a:r>
            <a:r>
              <a:rPr lang="en-IN" sz="2400" dirty="0" smtClean="0">
                <a:solidFill>
                  <a:schemeClr val="tx1">
                    <a:lumMod val="75000"/>
                    <a:lumOff val="25000"/>
                  </a:schemeClr>
                </a:solidFill>
              </a:rPr>
              <a:t> processes.</a:t>
            </a:r>
          </a:p>
          <a:p>
            <a:pPr algn="just"/>
            <a:endParaRPr lang="en-IN" sz="2400" dirty="0">
              <a:solidFill>
                <a:schemeClr val="tx1">
                  <a:lumMod val="75000"/>
                  <a:lumOff val="25000"/>
                </a:schemeClr>
              </a:solidFill>
            </a:endParaRPr>
          </a:p>
          <a:p>
            <a:pPr algn="just"/>
            <a:r>
              <a:rPr lang="en-IN" sz="2400" dirty="0" smtClean="0">
                <a:solidFill>
                  <a:schemeClr val="tx1">
                    <a:lumMod val="75000"/>
                    <a:lumOff val="25000"/>
                  </a:schemeClr>
                </a:solidFill>
              </a:rPr>
              <a:t>Events a and b may or may not be casually related.</a:t>
            </a:r>
          </a:p>
          <a:p>
            <a:pPr algn="just"/>
            <a:endParaRPr lang="en-IN" sz="2400" dirty="0">
              <a:solidFill>
                <a:schemeClr val="tx1">
                  <a:lumMod val="75000"/>
                  <a:lumOff val="25000"/>
                </a:schemeClr>
              </a:solidFill>
            </a:endParaRPr>
          </a:p>
          <a:p>
            <a:pPr marL="0" indent="0" algn="just">
              <a:buNone/>
            </a:pPr>
            <a:endParaRPr lang="en-IN" sz="2400" dirty="0" smtClean="0">
              <a:solidFill>
                <a:schemeClr val="tx1">
                  <a:lumMod val="75000"/>
                  <a:lumOff val="25000"/>
                </a:schemeClr>
              </a:solidFill>
            </a:endParaRPr>
          </a:p>
          <a:p>
            <a:pPr algn="just"/>
            <a:endParaRPr lang="en-IN" sz="2400" dirty="0">
              <a:solidFill>
                <a:schemeClr val="tx1">
                  <a:lumMod val="75000"/>
                  <a:lumOff val="25000"/>
                </a:schemeClr>
              </a:solidFill>
            </a:endParaRPr>
          </a:p>
          <a:p>
            <a:pPr algn="just"/>
            <a:endParaRPr lang="en-IN" sz="24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3015029" y="4368325"/>
            <a:ext cx="5073894" cy="2489675"/>
          </a:xfrm>
          <a:prstGeom prst="rect">
            <a:avLst/>
          </a:prstGeom>
        </p:spPr>
      </p:pic>
    </p:spTree>
    <p:extLst>
      <p:ext uri="{BB962C8B-B14F-4D97-AF65-F5344CB8AC3E}">
        <p14:creationId xmlns:p14="http://schemas.microsoft.com/office/powerpoint/2010/main" val="1354274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83577"/>
            <a:ext cx="9601200" cy="756138"/>
          </a:xfrm>
        </p:spPr>
        <p:txBody>
          <a:bodyPr/>
          <a:lstStyle/>
          <a:p>
            <a:r>
              <a:rPr lang="en-IN" dirty="0" smtClean="0"/>
              <a:t>Vector  clock</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algn="just"/>
            <a:r>
              <a:rPr lang="en-IN" sz="2400" dirty="0" smtClean="0">
                <a:solidFill>
                  <a:schemeClr val="tx1">
                    <a:lumMod val="75000"/>
                    <a:lumOff val="25000"/>
                  </a:schemeClr>
                </a:solidFill>
              </a:rPr>
              <a:t>Introduced to overcome limitations of Lamport’s Logical clock</a:t>
            </a:r>
          </a:p>
          <a:p>
            <a:pPr algn="just"/>
            <a:endParaRPr lang="en-IN" sz="2400" dirty="0">
              <a:solidFill>
                <a:schemeClr val="tx1">
                  <a:lumMod val="75000"/>
                  <a:lumOff val="25000"/>
                </a:schemeClr>
              </a:solidFill>
            </a:endParaRPr>
          </a:p>
          <a:p>
            <a:pPr algn="just"/>
            <a:r>
              <a:rPr lang="en-IN" sz="2400" dirty="0"/>
              <a:t>E</a:t>
            </a:r>
            <a:r>
              <a:rPr lang="en-IN" sz="2400" dirty="0" smtClean="0"/>
              <a:t>ach </a:t>
            </a:r>
            <a:r>
              <a:rPr lang="en-IN" sz="2400" dirty="0"/>
              <a:t>process keeps a vector (a list of integers) with an integer for each local clock of every process within the system. </a:t>
            </a:r>
            <a:endParaRPr lang="en-IN" sz="2400" dirty="0" smtClean="0"/>
          </a:p>
          <a:p>
            <a:pPr algn="just"/>
            <a:endParaRPr lang="en-IN" sz="2400" dirty="0"/>
          </a:p>
          <a:p>
            <a:pPr algn="just"/>
            <a:r>
              <a:rPr lang="en-IN" sz="2400" dirty="0" smtClean="0"/>
              <a:t>If </a:t>
            </a:r>
            <a:r>
              <a:rPr lang="en-IN" sz="2400" dirty="0"/>
              <a:t>there are N processes, there will be a vector of </a:t>
            </a:r>
            <a:r>
              <a:rPr lang="en-IN" sz="2400" dirty="0" smtClean="0"/>
              <a:t>size N maintained </a:t>
            </a:r>
            <a:r>
              <a:rPr lang="en-IN" sz="2400" dirty="0"/>
              <a:t>by each process</a:t>
            </a:r>
            <a:r>
              <a:rPr lang="en-IN" sz="2400" dirty="0" smtClean="0"/>
              <a:t>.</a:t>
            </a:r>
          </a:p>
          <a:p>
            <a:pPr marL="0" indent="0" algn="just">
              <a:buNone/>
            </a:pPr>
            <a:endParaRPr lang="en-IN" sz="2400" dirty="0" smtClean="0">
              <a:solidFill>
                <a:schemeClr val="tx1">
                  <a:lumMod val="75000"/>
                  <a:lumOff val="25000"/>
                </a:schemeClr>
              </a:solidFill>
            </a:endParaRPr>
          </a:p>
          <a:p>
            <a:pPr algn="just"/>
            <a:r>
              <a:rPr lang="en-IN" sz="2400" dirty="0" err="1" smtClean="0">
                <a:solidFill>
                  <a:srgbClr val="FF0000"/>
                </a:solidFill>
              </a:rPr>
              <a:t>Eg</a:t>
            </a:r>
            <a:r>
              <a:rPr lang="en-IN" sz="2400" dirty="0" smtClean="0">
                <a:solidFill>
                  <a:schemeClr val="tx1">
                    <a:lumMod val="75000"/>
                    <a:lumOff val="25000"/>
                  </a:schemeClr>
                </a:solidFill>
              </a:rPr>
              <a:t>:  </a:t>
            </a:r>
            <a:r>
              <a:rPr lang="en-IN" sz="2400" dirty="0" smtClean="0">
                <a:solidFill>
                  <a:srgbClr val="FF0000"/>
                </a:solidFill>
              </a:rPr>
              <a:t>If there are 3 processes, each process keeps a vector Ci of size 3 with Ci[1] represents logical clock value  for P1, Ci[2] for P2 and Ci[3] for P3</a:t>
            </a:r>
            <a:endParaRPr lang="en-IN" sz="2400" dirty="0">
              <a:solidFill>
                <a:srgbClr val="FF0000"/>
              </a:solidFill>
            </a:endParaRPr>
          </a:p>
        </p:txBody>
      </p:sp>
    </p:spTree>
    <p:extLst>
      <p:ext uri="{BB962C8B-B14F-4D97-AF65-F5344CB8AC3E}">
        <p14:creationId xmlns:p14="http://schemas.microsoft.com/office/powerpoint/2010/main" val="389438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83577"/>
            <a:ext cx="9601200" cy="756138"/>
          </a:xfrm>
        </p:spPr>
        <p:txBody>
          <a:bodyPr/>
          <a:lstStyle/>
          <a:p>
            <a:r>
              <a:rPr lang="en-IN" dirty="0" smtClean="0"/>
              <a:t>Vector  clock: Implementation Rules</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algn="just"/>
            <a:r>
              <a:rPr lang="en-IN" sz="2400" i="1" dirty="0" smtClean="0"/>
              <a:t>R1: </a:t>
            </a:r>
            <a:r>
              <a:rPr lang="en-IN" sz="2400" dirty="0" smtClean="0"/>
              <a:t>before </a:t>
            </a:r>
            <a:r>
              <a:rPr lang="en-IN" sz="2400" dirty="0"/>
              <a:t>executing an event (excluding the event of receiving a message) process Pi increments the value </a:t>
            </a:r>
            <a:r>
              <a:rPr lang="en-IN" sz="2400" dirty="0" smtClean="0"/>
              <a:t>Ci[i</a:t>
            </a:r>
            <a:r>
              <a:rPr lang="en-IN" sz="2400" dirty="0"/>
              <a:t>] within its local vector by </a:t>
            </a:r>
            <a:r>
              <a:rPr lang="en-IN" sz="2400" dirty="0" smtClean="0"/>
              <a:t>1</a:t>
            </a:r>
          </a:p>
          <a:p>
            <a:pPr algn="just"/>
            <a:r>
              <a:rPr lang="en-IN" sz="2400" b="1" dirty="0" smtClean="0">
                <a:solidFill>
                  <a:srgbClr val="C00000"/>
                </a:solidFill>
              </a:rPr>
              <a:t>Ci[i]=Ci[i]+1</a:t>
            </a:r>
          </a:p>
          <a:p>
            <a:pPr algn="just"/>
            <a:endParaRPr lang="en-IN" sz="2400" dirty="0">
              <a:solidFill>
                <a:srgbClr val="C00000"/>
              </a:solidFill>
            </a:endParaRPr>
          </a:p>
          <a:p>
            <a:pPr algn="just"/>
            <a:r>
              <a:rPr lang="en-IN" sz="2400" dirty="0" smtClean="0"/>
              <a:t>R2: when process </a:t>
            </a:r>
            <a:r>
              <a:rPr lang="en-IN" sz="2400" b="1" dirty="0" smtClean="0"/>
              <a:t>Pj</a:t>
            </a:r>
            <a:r>
              <a:rPr lang="en-IN" sz="2400" dirty="0" smtClean="0"/>
              <a:t> receives a message from process </a:t>
            </a:r>
            <a:r>
              <a:rPr lang="en-IN" sz="2400" b="1" dirty="0" smtClean="0"/>
              <a:t>Pi</a:t>
            </a:r>
            <a:r>
              <a:rPr lang="en-IN" sz="2400" dirty="0" smtClean="0"/>
              <a:t> </a:t>
            </a:r>
            <a:r>
              <a:rPr lang="en-IN" sz="2400" dirty="0"/>
              <a:t>(the message must include the senders vector) loop through each element in the vector </a:t>
            </a:r>
            <a:r>
              <a:rPr lang="en-IN" sz="2400" dirty="0" smtClean="0"/>
              <a:t>Ci send by Pi and </a:t>
            </a:r>
            <a:r>
              <a:rPr lang="en-IN" sz="2400" dirty="0"/>
              <a:t>compare it to the </a:t>
            </a:r>
            <a:r>
              <a:rPr lang="en-IN" sz="2400" dirty="0" smtClean="0"/>
              <a:t>local vector Cj, </a:t>
            </a:r>
            <a:r>
              <a:rPr lang="en-IN" sz="2400" dirty="0"/>
              <a:t>updating the local vector to be the maximum of each element</a:t>
            </a:r>
            <a:r>
              <a:rPr lang="en-IN" sz="2400" dirty="0" smtClean="0"/>
              <a:t>.</a:t>
            </a:r>
          </a:p>
          <a:p>
            <a:pPr algn="just"/>
            <a:r>
              <a:rPr lang="en-IN" sz="2400" b="1" dirty="0" err="1" smtClean="0">
                <a:solidFill>
                  <a:srgbClr val="C00000"/>
                </a:solidFill>
              </a:rPr>
              <a:t>Ie</a:t>
            </a:r>
            <a:r>
              <a:rPr lang="en-IN" sz="2400" b="1" dirty="0" smtClean="0">
                <a:solidFill>
                  <a:srgbClr val="C00000"/>
                </a:solidFill>
              </a:rPr>
              <a:t>, For all k, Cj[k]=max(Cj[k],Ci[k])</a:t>
            </a:r>
            <a:endParaRPr lang="en-IN" sz="2400" b="1" dirty="0">
              <a:solidFill>
                <a:srgbClr val="C00000"/>
              </a:solidFill>
            </a:endParaRPr>
          </a:p>
          <a:p>
            <a:pPr algn="just"/>
            <a:r>
              <a:rPr lang="en-IN" sz="2400" dirty="0" smtClean="0">
                <a:solidFill>
                  <a:schemeClr val="tx1"/>
                </a:solidFill>
              </a:rPr>
              <a:t>Then increment Cj[j] with 1</a:t>
            </a:r>
          </a:p>
          <a:p>
            <a:pPr algn="just"/>
            <a:r>
              <a:rPr lang="en-IN" sz="2400" b="1" dirty="0" smtClean="0">
                <a:solidFill>
                  <a:srgbClr val="C00000"/>
                </a:solidFill>
              </a:rPr>
              <a:t>Cj[j]=Cj[j]+1</a:t>
            </a:r>
            <a:endParaRPr lang="en-IN" sz="2400" b="1" dirty="0">
              <a:solidFill>
                <a:srgbClr val="C00000"/>
              </a:solidFill>
            </a:endParaRPr>
          </a:p>
        </p:txBody>
      </p:sp>
    </p:spTree>
    <p:extLst>
      <p:ext uri="{BB962C8B-B14F-4D97-AF65-F5344CB8AC3E}">
        <p14:creationId xmlns:p14="http://schemas.microsoft.com/office/powerpoint/2010/main" val="1721959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83577"/>
            <a:ext cx="9601200" cy="756138"/>
          </a:xfrm>
        </p:spPr>
        <p:txBody>
          <a:bodyPr/>
          <a:lstStyle/>
          <a:p>
            <a:r>
              <a:rPr lang="en-IN" dirty="0" smtClean="0"/>
              <a:t>Vector  clock: Implementation Rules</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marL="0" indent="0" algn="just">
              <a:buNone/>
            </a:pPr>
            <a:endParaRPr lang="en-IN" sz="2400" b="1" dirty="0">
              <a:solidFill>
                <a:srgbClr val="C00000"/>
              </a:solidFill>
            </a:endParaRPr>
          </a:p>
        </p:txBody>
      </p:sp>
      <p:pic>
        <p:nvPicPr>
          <p:cNvPr id="5" name="Picture 4"/>
          <p:cNvPicPr>
            <a:picLocks noChangeAspect="1"/>
          </p:cNvPicPr>
          <p:nvPr/>
        </p:nvPicPr>
        <p:blipFill>
          <a:blip r:embed="rId3"/>
          <a:stretch>
            <a:fillRect/>
          </a:stretch>
        </p:blipFill>
        <p:spPr>
          <a:xfrm>
            <a:off x="2566987" y="1585912"/>
            <a:ext cx="7058025" cy="3686175"/>
          </a:xfrm>
          <a:prstGeom prst="rect">
            <a:avLst/>
          </a:prstGeom>
        </p:spPr>
      </p:pic>
    </p:spTree>
    <p:extLst>
      <p:ext uri="{BB962C8B-B14F-4D97-AF65-F5344CB8AC3E}">
        <p14:creationId xmlns:p14="http://schemas.microsoft.com/office/powerpoint/2010/main" val="2370690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56138"/>
          </a:xfrm>
        </p:spPr>
        <p:txBody>
          <a:bodyPr/>
          <a:lstStyle/>
          <a:p>
            <a:r>
              <a:rPr lang="en-IN" dirty="0" smtClean="0"/>
              <a:t>Casual Ordering of Messages</a:t>
            </a:r>
            <a:endParaRPr lang="en-IN" dirty="0"/>
          </a:p>
        </p:txBody>
      </p:sp>
      <p:sp>
        <p:nvSpPr>
          <p:cNvPr id="3" name="Content Placeholder 2"/>
          <p:cNvSpPr>
            <a:spLocks noGrp="1"/>
          </p:cNvSpPr>
          <p:nvPr>
            <p:ph idx="1"/>
          </p:nvPr>
        </p:nvSpPr>
        <p:spPr>
          <a:xfrm>
            <a:off x="1494693" y="1661746"/>
            <a:ext cx="9601200" cy="4624754"/>
          </a:xfrm>
        </p:spPr>
        <p:txBody>
          <a:bodyPr>
            <a:noAutofit/>
          </a:bodyPr>
          <a:lstStyle/>
          <a:p>
            <a:pPr algn="just"/>
            <a:r>
              <a:rPr lang="en-IN" dirty="0" smtClean="0">
                <a:solidFill>
                  <a:schemeClr val="tx1">
                    <a:lumMod val="75000"/>
                    <a:lumOff val="25000"/>
                  </a:schemeClr>
                </a:solidFill>
              </a:rPr>
              <a:t>Casual ordering of messages deals with the notion of maintaining the same casual relationship that exists between ‘</a:t>
            </a:r>
            <a:r>
              <a:rPr lang="en-IN" dirty="0" smtClean="0">
                <a:solidFill>
                  <a:srgbClr val="FF0000"/>
                </a:solidFill>
              </a:rPr>
              <a:t>Message send’</a:t>
            </a:r>
            <a:r>
              <a:rPr lang="en-IN" dirty="0" smtClean="0">
                <a:solidFill>
                  <a:schemeClr val="tx1">
                    <a:lumMod val="75000"/>
                    <a:lumOff val="25000"/>
                  </a:schemeClr>
                </a:solidFill>
              </a:rPr>
              <a:t> event and ‘</a:t>
            </a:r>
            <a:r>
              <a:rPr lang="en-IN" dirty="0" smtClean="0">
                <a:solidFill>
                  <a:srgbClr val="FF0000"/>
                </a:solidFill>
              </a:rPr>
              <a:t>Message receive’</a:t>
            </a:r>
            <a:r>
              <a:rPr lang="en-IN" dirty="0" smtClean="0">
                <a:solidFill>
                  <a:schemeClr val="tx1">
                    <a:lumMod val="75000"/>
                    <a:lumOff val="25000"/>
                  </a:schemeClr>
                </a:solidFill>
              </a:rPr>
              <a:t> event.</a:t>
            </a:r>
          </a:p>
          <a:p>
            <a:pPr algn="just"/>
            <a:endParaRPr lang="en-IN" dirty="0">
              <a:solidFill>
                <a:schemeClr val="tx1">
                  <a:lumMod val="75000"/>
                  <a:lumOff val="25000"/>
                </a:schemeClr>
              </a:solidFill>
            </a:endParaRPr>
          </a:p>
          <a:p>
            <a:pPr algn="just"/>
            <a:r>
              <a:rPr lang="en-IN" dirty="0" smtClean="0">
                <a:solidFill>
                  <a:schemeClr val="tx1">
                    <a:lumMod val="75000"/>
                    <a:lumOff val="25000"/>
                  </a:schemeClr>
                </a:solidFill>
              </a:rPr>
              <a:t>If Send(M1)-&gt;Send(M2), then every recipient of both the messages must receive M1 before M2.</a:t>
            </a:r>
          </a:p>
          <a:p>
            <a:pPr algn="just"/>
            <a:endParaRPr lang="en-IN" dirty="0">
              <a:solidFill>
                <a:schemeClr val="tx1">
                  <a:lumMod val="75000"/>
                  <a:lumOff val="25000"/>
                </a:schemeClr>
              </a:solidFill>
            </a:endParaRPr>
          </a:p>
          <a:p>
            <a:pPr algn="just"/>
            <a:r>
              <a:rPr lang="en-IN" dirty="0" smtClean="0">
                <a:solidFill>
                  <a:schemeClr val="tx1">
                    <a:lumMod val="75000"/>
                    <a:lumOff val="25000"/>
                  </a:schemeClr>
                </a:solidFill>
              </a:rPr>
              <a:t>In distributed systems, casual ordering of messages is not automatically guaranteed.</a:t>
            </a:r>
          </a:p>
          <a:p>
            <a:pPr algn="just"/>
            <a:endParaRPr lang="en-IN"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2695596" y="4677508"/>
            <a:ext cx="4741964" cy="2098063"/>
          </a:xfrm>
          <a:prstGeom prst="rect">
            <a:avLst/>
          </a:prstGeom>
        </p:spPr>
      </p:pic>
    </p:spTree>
    <p:extLst>
      <p:ext uri="{BB962C8B-B14F-4D97-AF65-F5344CB8AC3E}">
        <p14:creationId xmlns:p14="http://schemas.microsoft.com/office/powerpoint/2010/main" val="3765836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56138"/>
          </a:xfrm>
        </p:spPr>
        <p:txBody>
          <a:bodyPr/>
          <a:lstStyle/>
          <a:p>
            <a:r>
              <a:rPr lang="en-IN" dirty="0" smtClean="0"/>
              <a:t>Casual Ordering of Messages</a:t>
            </a:r>
            <a:endParaRPr lang="en-IN" dirty="0"/>
          </a:p>
        </p:txBody>
      </p:sp>
      <p:sp>
        <p:nvSpPr>
          <p:cNvPr id="3" name="Content Placeholder 2"/>
          <p:cNvSpPr>
            <a:spLocks noGrp="1"/>
          </p:cNvSpPr>
          <p:nvPr>
            <p:ph idx="1"/>
          </p:nvPr>
        </p:nvSpPr>
        <p:spPr>
          <a:xfrm>
            <a:off x="1494693" y="1661745"/>
            <a:ext cx="10374922" cy="4774223"/>
          </a:xfrm>
        </p:spPr>
        <p:txBody>
          <a:bodyPr>
            <a:noAutofit/>
          </a:bodyPr>
          <a:lstStyle/>
          <a:p>
            <a:pPr algn="just"/>
            <a:r>
              <a:rPr lang="en-IN" sz="2400" dirty="0" smtClean="0">
                <a:solidFill>
                  <a:schemeClr val="tx1">
                    <a:lumMod val="75000"/>
                    <a:lumOff val="25000"/>
                  </a:schemeClr>
                </a:solidFill>
              </a:rPr>
              <a:t>Several protocols are available to ensure casual ordering of messages in distributed systems.</a:t>
            </a:r>
          </a:p>
          <a:p>
            <a:pPr algn="just"/>
            <a:r>
              <a:rPr lang="en-IN" sz="2400" dirty="0" smtClean="0">
                <a:solidFill>
                  <a:schemeClr val="tx1">
                    <a:lumMod val="75000"/>
                    <a:lumOff val="25000"/>
                  </a:schemeClr>
                </a:solidFill>
              </a:rPr>
              <a:t>The commonly used algorithms  are:</a:t>
            </a:r>
          </a:p>
          <a:p>
            <a:pPr marL="1247775" indent="-382588" algn="just"/>
            <a:r>
              <a:rPr lang="en-IN" b="1" dirty="0" smtClean="0">
                <a:solidFill>
                  <a:srgbClr val="C00000"/>
                </a:solidFill>
              </a:rPr>
              <a:t>BIRMAN-SCHIPER-STEPHENSON Protocol</a:t>
            </a:r>
          </a:p>
          <a:p>
            <a:pPr marL="1247775" indent="-382588" algn="just"/>
            <a:r>
              <a:rPr lang="en-IN" b="1" smtClean="0">
                <a:solidFill>
                  <a:srgbClr val="C00000"/>
                </a:solidFill>
              </a:rPr>
              <a:t>SCHIPER-EGGLI-SANDOZ  PROTOCOL</a:t>
            </a:r>
            <a:endParaRPr lang="en-IN" sz="2400" dirty="0">
              <a:solidFill>
                <a:schemeClr val="tx1">
                  <a:lumMod val="75000"/>
                  <a:lumOff val="25000"/>
                </a:schemeClr>
              </a:solidFill>
            </a:endParaRPr>
          </a:p>
          <a:p>
            <a:pPr algn="just"/>
            <a:r>
              <a:rPr lang="en-IN" sz="2400" dirty="0" smtClean="0">
                <a:solidFill>
                  <a:schemeClr val="tx1">
                    <a:lumMod val="75000"/>
                    <a:lumOff val="25000"/>
                  </a:schemeClr>
                </a:solidFill>
              </a:rPr>
              <a:t>Basic idea of  both protocols  is to deliver the message to a process if the message immediately preceding it has been delivered to the process</a:t>
            </a:r>
          </a:p>
          <a:p>
            <a:pPr algn="just"/>
            <a:r>
              <a:rPr lang="en-IN" sz="2400" dirty="0" smtClean="0">
                <a:solidFill>
                  <a:schemeClr val="tx1">
                    <a:lumMod val="75000"/>
                    <a:lumOff val="25000"/>
                  </a:schemeClr>
                </a:solidFill>
              </a:rPr>
              <a:t>Otherwise message is buffered until immediately preceding message is delivered</a:t>
            </a:r>
          </a:p>
          <a:p>
            <a:pPr algn="just"/>
            <a:r>
              <a:rPr lang="en-IN" sz="2400" dirty="0" smtClean="0">
                <a:solidFill>
                  <a:schemeClr val="tx1">
                    <a:lumMod val="75000"/>
                    <a:lumOff val="25000"/>
                  </a:schemeClr>
                </a:solidFill>
              </a:rPr>
              <a:t>A vector accompanying each message provides necessary information to make the decision</a:t>
            </a:r>
            <a:endParaRPr lang="en-IN" sz="2400" dirty="0">
              <a:solidFill>
                <a:schemeClr val="tx1">
                  <a:lumMod val="75000"/>
                  <a:lumOff val="25000"/>
                </a:schemeClr>
              </a:solidFill>
            </a:endParaRPr>
          </a:p>
        </p:txBody>
      </p:sp>
    </p:spTree>
    <p:extLst>
      <p:ext uri="{BB962C8B-B14F-4D97-AF65-F5344CB8AC3E}">
        <p14:creationId xmlns:p14="http://schemas.microsoft.com/office/powerpoint/2010/main" val="59629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07831"/>
          </a:xfrm>
        </p:spPr>
        <p:txBody>
          <a:bodyPr/>
          <a:lstStyle/>
          <a:p>
            <a:r>
              <a:rPr lang="en-IN" dirty="0" smtClean="0"/>
              <a:t>Time, Order and Events</a:t>
            </a:r>
            <a:endParaRPr lang="en-IN" dirty="0"/>
          </a:p>
        </p:txBody>
      </p:sp>
      <p:sp>
        <p:nvSpPr>
          <p:cNvPr id="3" name="Content Placeholder 2"/>
          <p:cNvSpPr>
            <a:spLocks noGrp="1"/>
          </p:cNvSpPr>
          <p:nvPr>
            <p:ph idx="1"/>
          </p:nvPr>
        </p:nvSpPr>
        <p:spPr>
          <a:xfrm>
            <a:off x="1371600" y="1670538"/>
            <a:ext cx="9601200" cy="4624754"/>
          </a:xfrm>
        </p:spPr>
        <p:txBody>
          <a:bodyPr>
            <a:noAutofit/>
          </a:bodyPr>
          <a:lstStyle/>
          <a:p>
            <a:pPr algn="just"/>
            <a:r>
              <a:rPr lang="en-IN" sz="2400" dirty="0" smtClean="0"/>
              <a:t>A distributed system consist of a collection of spatially separated distinct processes which communicate by exchanging messages.</a:t>
            </a:r>
          </a:p>
          <a:p>
            <a:pPr marL="0" indent="0" algn="just">
              <a:buNone/>
            </a:pPr>
            <a:endParaRPr lang="en-IN" sz="2400" dirty="0" smtClean="0"/>
          </a:p>
          <a:p>
            <a:pPr algn="just"/>
            <a:r>
              <a:rPr lang="en-IN" sz="2400" dirty="0" smtClean="0"/>
              <a:t>The term </a:t>
            </a:r>
            <a:r>
              <a:rPr lang="en-IN" sz="2400" b="1" dirty="0" smtClean="0"/>
              <a:t> event</a:t>
            </a:r>
            <a:r>
              <a:rPr lang="en-IN" sz="2400" dirty="0"/>
              <a:t> </a:t>
            </a:r>
            <a:r>
              <a:rPr lang="en-IN" sz="2400" dirty="0" smtClean="0"/>
              <a:t>is used to specify  </a:t>
            </a:r>
            <a:r>
              <a:rPr lang="en-IN" sz="2400" dirty="0"/>
              <a:t>occurrence of a single action that a process carries out as it </a:t>
            </a:r>
            <a:r>
              <a:rPr lang="en-IN" sz="2400" dirty="0" smtClean="0"/>
              <a:t>executes.</a:t>
            </a:r>
          </a:p>
          <a:p>
            <a:pPr algn="just"/>
            <a:r>
              <a:rPr lang="en-IN" sz="2400" dirty="0">
                <a:solidFill>
                  <a:srgbClr val="FF0000"/>
                </a:solidFill>
              </a:rPr>
              <a:t>e.g. Send, Receive, change state </a:t>
            </a:r>
            <a:endParaRPr lang="en-IN" sz="2400" dirty="0" smtClean="0">
              <a:solidFill>
                <a:srgbClr val="FF0000"/>
              </a:solidFill>
            </a:endParaRPr>
          </a:p>
          <a:p>
            <a:pPr marL="0" indent="0" algn="just">
              <a:buNone/>
            </a:pPr>
            <a:endParaRPr lang="en-IN" sz="2400" dirty="0" smtClean="0"/>
          </a:p>
          <a:p>
            <a:pPr algn="just"/>
            <a:r>
              <a:rPr lang="en-IN" sz="2400" dirty="0" smtClean="0"/>
              <a:t> Distributed systems lacks a </a:t>
            </a:r>
            <a:r>
              <a:rPr lang="en-IN" sz="2400" dirty="0" smtClean="0">
                <a:solidFill>
                  <a:srgbClr val="FF0000"/>
                </a:solidFill>
              </a:rPr>
              <a:t>global time</a:t>
            </a:r>
            <a:r>
              <a:rPr lang="en-IN" sz="2400" dirty="0" smtClean="0"/>
              <a:t> and the local clocks in the  computers are </a:t>
            </a:r>
            <a:r>
              <a:rPr lang="en-IN" sz="2400" dirty="0" smtClean="0">
                <a:solidFill>
                  <a:srgbClr val="FF0000"/>
                </a:solidFill>
              </a:rPr>
              <a:t>unsynchronized</a:t>
            </a:r>
            <a:r>
              <a:rPr lang="en-IN" sz="2400" dirty="0" smtClean="0"/>
              <a:t>.</a:t>
            </a:r>
          </a:p>
          <a:p>
            <a:pPr marL="0" indent="0" algn="just">
              <a:buNone/>
            </a:pPr>
            <a:endParaRPr lang="en-IN" sz="2400" dirty="0" smtClean="0"/>
          </a:p>
          <a:p>
            <a:pPr algn="just"/>
            <a:r>
              <a:rPr lang="en-IN" sz="2400" dirty="0" smtClean="0"/>
              <a:t>So it is not possible to order events on different machines using local times</a:t>
            </a:r>
          </a:p>
          <a:p>
            <a:pPr algn="just"/>
            <a:endParaRPr lang="en-IN" sz="2400" dirty="0"/>
          </a:p>
        </p:txBody>
      </p:sp>
    </p:spTree>
    <p:extLst>
      <p:ext uri="{BB962C8B-B14F-4D97-AF65-F5344CB8AC3E}">
        <p14:creationId xmlns:p14="http://schemas.microsoft.com/office/powerpoint/2010/main" val="1127918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07831"/>
          </a:xfrm>
        </p:spPr>
        <p:txBody>
          <a:bodyPr/>
          <a:lstStyle/>
          <a:p>
            <a:r>
              <a:rPr lang="en-IN" dirty="0" smtClean="0"/>
              <a:t>Happens before Relation</a:t>
            </a:r>
            <a:endParaRPr lang="en-IN" dirty="0"/>
          </a:p>
        </p:txBody>
      </p:sp>
      <p:sp>
        <p:nvSpPr>
          <p:cNvPr id="3" name="Content Placeholder 2"/>
          <p:cNvSpPr>
            <a:spLocks noGrp="1"/>
          </p:cNvSpPr>
          <p:nvPr>
            <p:ph idx="1"/>
          </p:nvPr>
        </p:nvSpPr>
        <p:spPr>
          <a:xfrm>
            <a:off x="1371600" y="1670538"/>
            <a:ext cx="9601200" cy="4624754"/>
          </a:xfrm>
        </p:spPr>
        <p:txBody>
          <a:bodyPr>
            <a:noAutofit/>
          </a:bodyPr>
          <a:lstStyle/>
          <a:p>
            <a:pPr algn="just"/>
            <a:r>
              <a:rPr lang="en-IN" sz="2400" dirty="0" smtClean="0"/>
              <a:t>But under certain conditions it is possible to ascertain order of 2 events based on the underlying computation.</a:t>
            </a:r>
          </a:p>
          <a:p>
            <a:pPr marL="0" indent="0" algn="just">
              <a:buNone/>
            </a:pPr>
            <a:endParaRPr lang="en-IN" sz="2400" dirty="0" smtClean="0"/>
          </a:p>
          <a:p>
            <a:pPr algn="just"/>
            <a:r>
              <a:rPr lang="en-IN" sz="2400" dirty="0" smtClean="0">
                <a:solidFill>
                  <a:srgbClr val="FF0000"/>
                </a:solidFill>
              </a:rPr>
              <a:t>Happens before</a:t>
            </a:r>
            <a:r>
              <a:rPr lang="en-IN" sz="2400" dirty="0" smtClean="0"/>
              <a:t> is a relation that orders events based on underlying computation.</a:t>
            </a:r>
          </a:p>
          <a:p>
            <a:pPr marL="0" indent="0" algn="just">
              <a:buNone/>
            </a:pPr>
            <a:endParaRPr lang="en-IN" sz="2400" dirty="0" smtClean="0"/>
          </a:p>
          <a:p>
            <a:pPr algn="just"/>
            <a:r>
              <a:rPr lang="en-IN" sz="2400" dirty="0" smtClean="0">
                <a:solidFill>
                  <a:schemeClr val="tx1">
                    <a:lumMod val="75000"/>
                    <a:lumOff val="25000"/>
                  </a:schemeClr>
                </a:solidFill>
              </a:rPr>
              <a:t>This relation captures the casual dependencies b/w events  and denoted using    ‘</a:t>
            </a:r>
            <a:r>
              <a:rPr lang="en-IN" sz="2400" dirty="0" smtClean="0">
                <a:solidFill>
                  <a:srgbClr val="FF0000"/>
                </a:solidFill>
                <a:sym typeface="Wingdings" panose="05000000000000000000" pitchFamily="2" charset="2"/>
              </a:rPr>
              <a:t></a:t>
            </a:r>
            <a:r>
              <a:rPr lang="en-IN" sz="2400" dirty="0" smtClean="0">
                <a:solidFill>
                  <a:schemeClr val="tx1">
                    <a:lumMod val="75000"/>
                    <a:lumOff val="25000"/>
                  </a:schemeClr>
                </a:solidFill>
                <a:sym typeface="Wingdings" panose="05000000000000000000" pitchFamily="2" charset="2"/>
              </a:rPr>
              <a:t>’</a:t>
            </a:r>
          </a:p>
          <a:p>
            <a:pPr algn="just"/>
            <a:endParaRPr lang="en-IN" sz="2400" dirty="0" smtClean="0">
              <a:solidFill>
                <a:schemeClr val="tx1">
                  <a:lumMod val="75000"/>
                  <a:lumOff val="25000"/>
                </a:schemeClr>
              </a:solidFill>
            </a:endParaRPr>
          </a:p>
          <a:p>
            <a:pPr algn="just"/>
            <a:endParaRPr lang="en-IN" sz="2400" dirty="0">
              <a:solidFill>
                <a:schemeClr val="tx1">
                  <a:lumMod val="75000"/>
                  <a:lumOff val="25000"/>
                </a:schemeClr>
              </a:solidFill>
            </a:endParaRPr>
          </a:p>
          <a:p>
            <a:pPr algn="just"/>
            <a:endParaRPr lang="en-IN" sz="2400" dirty="0">
              <a:solidFill>
                <a:schemeClr val="tx1">
                  <a:lumMod val="75000"/>
                  <a:lumOff val="25000"/>
                </a:schemeClr>
              </a:solidFill>
            </a:endParaRPr>
          </a:p>
        </p:txBody>
      </p:sp>
    </p:spTree>
    <p:extLst>
      <p:ext uri="{BB962C8B-B14F-4D97-AF65-F5344CB8AC3E}">
        <p14:creationId xmlns:p14="http://schemas.microsoft.com/office/powerpoint/2010/main" val="4241885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07831"/>
          </a:xfrm>
        </p:spPr>
        <p:txBody>
          <a:bodyPr/>
          <a:lstStyle/>
          <a:p>
            <a:r>
              <a:rPr lang="en-IN" dirty="0" smtClean="0"/>
              <a:t>Happens before Relation</a:t>
            </a:r>
            <a:endParaRPr lang="en-IN" dirty="0"/>
          </a:p>
        </p:txBody>
      </p:sp>
      <p:sp>
        <p:nvSpPr>
          <p:cNvPr id="3" name="Content Placeholder 2"/>
          <p:cNvSpPr>
            <a:spLocks noGrp="1"/>
          </p:cNvSpPr>
          <p:nvPr>
            <p:ph idx="1"/>
          </p:nvPr>
        </p:nvSpPr>
        <p:spPr>
          <a:xfrm>
            <a:off x="1371600" y="1670538"/>
            <a:ext cx="9601200" cy="4624754"/>
          </a:xfrm>
        </p:spPr>
        <p:txBody>
          <a:bodyPr>
            <a:noAutofit/>
          </a:bodyPr>
          <a:lstStyle/>
          <a:p>
            <a:pPr algn="just"/>
            <a:r>
              <a:rPr lang="en-IN" sz="2400" dirty="0"/>
              <a:t>For two events a and </a:t>
            </a:r>
            <a:r>
              <a:rPr lang="en-IN" sz="2400" dirty="0" smtClean="0"/>
              <a:t>b,</a:t>
            </a:r>
          </a:p>
          <a:p>
            <a:pPr marL="0" indent="0" algn="just">
              <a:buNone/>
            </a:pPr>
            <a:endParaRPr lang="en-IN" sz="2400" dirty="0" smtClean="0"/>
          </a:p>
          <a:p>
            <a:pPr marL="809625" indent="-382588">
              <a:buFont typeface="Courier New" panose="02070309020205020404" pitchFamily="49" charset="0"/>
              <a:buChar char="o"/>
            </a:pPr>
            <a:r>
              <a:rPr lang="en-IN" sz="2400" b="1" dirty="0">
                <a:solidFill>
                  <a:srgbClr val="FF0000"/>
                </a:solidFill>
              </a:rPr>
              <a:t>a → b</a:t>
            </a:r>
            <a:r>
              <a:rPr lang="en-IN" sz="2400" dirty="0"/>
              <a:t> </a:t>
            </a:r>
            <a:r>
              <a:rPr lang="en-IN" sz="2400" dirty="0" smtClean="0"/>
              <a:t>, if </a:t>
            </a:r>
            <a:r>
              <a:rPr lang="en-IN" sz="2400" b="1" dirty="0" smtClean="0"/>
              <a:t>a </a:t>
            </a:r>
            <a:r>
              <a:rPr lang="en-IN" sz="2400" dirty="0" smtClean="0"/>
              <a:t>and </a:t>
            </a:r>
            <a:r>
              <a:rPr lang="en-IN" sz="2400" b="1" dirty="0" smtClean="0"/>
              <a:t>b</a:t>
            </a:r>
            <a:r>
              <a:rPr lang="en-IN" sz="2400" dirty="0" smtClean="0"/>
              <a:t> are events in the same process and a occurred before b,     </a:t>
            </a:r>
          </a:p>
          <a:p>
            <a:pPr marL="427037" indent="0">
              <a:buNone/>
            </a:pPr>
            <a:endParaRPr lang="en-IN" sz="2400" dirty="0" smtClean="0"/>
          </a:p>
          <a:p>
            <a:pPr marL="809625" indent="-382588">
              <a:buFont typeface="Courier New" panose="02070309020205020404" pitchFamily="49" charset="0"/>
              <a:buChar char="o"/>
            </a:pPr>
            <a:r>
              <a:rPr lang="en-IN" sz="2400" b="1" dirty="0">
                <a:solidFill>
                  <a:srgbClr val="FF0000"/>
                </a:solidFill>
              </a:rPr>
              <a:t>a → b</a:t>
            </a:r>
            <a:r>
              <a:rPr lang="en-IN" sz="2400" dirty="0"/>
              <a:t> </a:t>
            </a:r>
            <a:r>
              <a:rPr lang="en-IN" sz="2400" dirty="0" smtClean="0"/>
              <a:t>, if </a:t>
            </a:r>
            <a:r>
              <a:rPr lang="en-IN" sz="2400" b="1" dirty="0" smtClean="0"/>
              <a:t>a</a:t>
            </a:r>
            <a:r>
              <a:rPr lang="en-IN" sz="2400" dirty="0" smtClean="0"/>
              <a:t> </a:t>
            </a:r>
            <a:r>
              <a:rPr lang="en-IN" sz="2400" dirty="0"/>
              <a:t>is a </a:t>
            </a:r>
            <a:r>
              <a:rPr lang="en-IN" sz="2400" b="1" dirty="0"/>
              <a:t>send</a:t>
            </a:r>
            <a:r>
              <a:rPr lang="en-IN" sz="2400" dirty="0"/>
              <a:t> event of a message </a:t>
            </a:r>
            <a:r>
              <a:rPr lang="en-IN" sz="2400" b="1" dirty="0"/>
              <a:t>m</a:t>
            </a:r>
            <a:r>
              <a:rPr lang="en-IN" sz="2400" dirty="0"/>
              <a:t> and </a:t>
            </a:r>
            <a:r>
              <a:rPr lang="en-IN" sz="2400" b="1" dirty="0"/>
              <a:t>b</a:t>
            </a:r>
            <a:r>
              <a:rPr lang="en-IN" sz="2400" dirty="0"/>
              <a:t> is the corresponding </a:t>
            </a:r>
            <a:r>
              <a:rPr lang="en-IN" sz="2400" b="1" dirty="0" smtClean="0"/>
              <a:t>receive</a:t>
            </a:r>
            <a:r>
              <a:rPr lang="en-IN" sz="2400" dirty="0" smtClean="0"/>
              <a:t> </a:t>
            </a:r>
            <a:r>
              <a:rPr lang="en-IN" sz="2400" dirty="0"/>
              <a:t>event at the destination process, </a:t>
            </a:r>
            <a:r>
              <a:rPr lang="en-IN" sz="2400" dirty="0" smtClean="0"/>
              <a:t>or</a:t>
            </a:r>
          </a:p>
          <a:p>
            <a:pPr marL="427037" indent="0">
              <a:buNone/>
            </a:pPr>
            <a:endParaRPr lang="en-IN" sz="2400" dirty="0"/>
          </a:p>
          <a:p>
            <a:pPr marL="809625" indent="-382588">
              <a:buFont typeface="Courier New" panose="02070309020205020404" pitchFamily="49" charset="0"/>
              <a:buChar char="o"/>
            </a:pPr>
            <a:r>
              <a:rPr lang="en-IN" sz="2400" b="1" dirty="0" err="1"/>
              <a:t>a</a:t>
            </a:r>
            <a:r>
              <a:rPr lang="en-IN" sz="2400" b="1" dirty="0" err="1" smtClean="0"/>
              <a:t>→b</a:t>
            </a:r>
            <a:r>
              <a:rPr lang="en-IN" sz="2400" b="1" dirty="0" smtClean="0"/>
              <a:t>  </a:t>
            </a:r>
            <a:r>
              <a:rPr lang="en-IN" sz="2400" dirty="0" smtClean="0"/>
              <a:t>and    </a:t>
            </a:r>
            <a:r>
              <a:rPr lang="en-IN" sz="2400" b="1" dirty="0" smtClean="0"/>
              <a:t>b→</a:t>
            </a:r>
            <a:r>
              <a:rPr lang="en-IN" sz="2400" dirty="0" smtClean="0"/>
              <a:t> </a:t>
            </a:r>
            <a:r>
              <a:rPr lang="en-IN" sz="2400" b="1" dirty="0" smtClean="0"/>
              <a:t>c</a:t>
            </a:r>
            <a:r>
              <a:rPr lang="en-IN" sz="2400" dirty="0" smtClean="0"/>
              <a:t>, then </a:t>
            </a:r>
            <a:r>
              <a:rPr lang="en-IN" sz="2400" b="1" dirty="0" smtClean="0"/>
              <a:t>a-→ c</a:t>
            </a:r>
          </a:p>
          <a:p>
            <a:pPr marL="809625" indent="-382588">
              <a:buFont typeface="Courier New" panose="02070309020205020404" pitchFamily="49" charset="0"/>
              <a:buChar char="o"/>
            </a:pPr>
            <a:endParaRPr lang="en-IN" sz="2400" b="1" dirty="0">
              <a:solidFill>
                <a:schemeClr val="tx1">
                  <a:lumMod val="75000"/>
                  <a:lumOff val="25000"/>
                </a:schemeClr>
              </a:solidFill>
            </a:endParaRPr>
          </a:p>
          <a:p>
            <a:pPr marL="382588" indent="-382588">
              <a:buFont typeface="Wingdings" panose="05000000000000000000" pitchFamily="2" charset="2"/>
              <a:buChar char="§"/>
            </a:pPr>
            <a:r>
              <a:rPr lang="en-IN" sz="2400" dirty="0" smtClean="0">
                <a:solidFill>
                  <a:schemeClr val="tx1">
                    <a:lumMod val="75000"/>
                    <a:lumOff val="25000"/>
                  </a:schemeClr>
                </a:solidFill>
              </a:rPr>
              <a:t>Event a casually affects event b if a</a:t>
            </a:r>
            <a:r>
              <a:rPr lang="en-IN" sz="2400" dirty="0"/>
              <a:t> → </a:t>
            </a:r>
            <a:r>
              <a:rPr lang="en-IN" sz="2400" dirty="0" smtClean="0">
                <a:solidFill>
                  <a:schemeClr val="tx1">
                    <a:lumMod val="75000"/>
                    <a:lumOff val="25000"/>
                  </a:schemeClr>
                </a:solidFill>
              </a:rPr>
              <a:t>b</a:t>
            </a:r>
            <a:endParaRPr lang="en-IN" sz="2400" dirty="0">
              <a:solidFill>
                <a:schemeClr val="tx1">
                  <a:lumMod val="75000"/>
                  <a:lumOff val="25000"/>
                </a:schemeClr>
              </a:solidFill>
            </a:endParaRPr>
          </a:p>
        </p:txBody>
      </p:sp>
    </p:spTree>
    <p:extLst>
      <p:ext uri="{BB962C8B-B14F-4D97-AF65-F5344CB8AC3E}">
        <p14:creationId xmlns:p14="http://schemas.microsoft.com/office/powerpoint/2010/main" val="2975647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07831"/>
          </a:xfrm>
        </p:spPr>
        <p:txBody>
          <a:bodyPr/>
          <a:lstStyle/>
          <a:p>
            <a:r>
              <a:rPr lang="en-IN" dirty="0" smtClean="0"/>
              <a:t>Concurrent Events</a:t>
            </a:r>
            <a:endParaRPr lang="en-IN" dirty="0"/>
          </a:p>
        </p:txBody>
      </p:sp>
      <p:sp>
        <p:nvSpPr>
          <p:cNvPr id="3" name="Content Placeholder 2"/>
          <p:cNvSpPr>
            <a:spLocks noGrp="1"/>
          </p:cNvSpPr>
          <p:nvPr>
            <p:ph idx="1"/>
          </p:nvPr>
        </p:nvSpPr>
        <p:spPr>
          <a:xfrm>
            <a:off x="1371600" y="1670538"/>
            <a:ext cx="9601200" cy="4624754"/>
          </a:xfrm>
        </p:spPr>
        <p:txBody>
          <a:bodyPr>
            <a:noAutofit/>
          </a:bodyPr>
          <a:lstStyle/>
          <a:p>
            <a:pPr algn="just"/>
            <a:r>
              <a:rPr lang="en-IN" sz="2400" dirty="0"/>
              <a:t>Two events </a:t>
            </a:r>
            <a:r>
              <a:rPr lang="en-IN" sz="2400" b="1" dirty="0"/>
              <a:t>a</a:t>
            </a:r>
            <a:r>
              <a:rPr lang="en-IN" sz="2400" dirty="0"/>
              <a:t> and </a:t>
            </a:r>
            <a:r>
              <a:rPr lang="en-IN" sz="2400" b="1" dirty="0"/>
              <a:t>b</a:t>
            </a:r>
            <a:r>
              <a:rPr lang="en-IN" sz="2400" dirty="0"/>
              <a:t> are described as concurrent when </a:t>
            </a:r>
            <a:r>
              <a:rPr lang="en-IN" sz="2400" b="1" dirty="0"/>
              <a:t>a</a:t>
            </a:r>
            <a:r>
              <a:rPr lang="en-IN" sz="2400" dirty="0"/>
              <a:t> hasn’t happened before </a:t>
            </a:r>
            <a:r>
              <a:rPr lang="en-IN" sz="2400" b="1" dirty="0" smtClean="0"/>
              <a:t>b</a:t>
            </a:r>
            <a:r>
              <a:rPr lang="en-IN" sz="2400" dirty="0" smtClean="0"/>
              <a:t> </a:t>
            </a:r>
            <a:r>
              <a:rPr lang="en-IN" sz="2400" dirty="0"/>
              <a:t>and </a:t>
            </a:r>
            <a:r>
              <a:rPr lang="en-IN" sz="2400" b="1" dirty="0"/>
              <a:t>b</a:t>
            </a:r>
            <a:r>
              <a:rPr lang="en-IN" sz="2400" dirty="0"/>
              <a:t> hasn’t happened </a:t>
            </a:r>
            <a:r>
              <a:rPr lang="en-IN" sz="2400" dirty="0" smtClean="0"/>
              <a:t>before </a:t>
            </a:r>
            <a:r>
              <a:rPr lang="en-IN" sz="2400" b="1" dirty="0"/>
              <a:t>a</a:t>
            </a:r>
            <a:r>
              <a:rPr lang="en-IN" sz="2400" dirty="0" smtClean="0"/>
              <a:t>.(</a:t>
            </a:r>
            <a:r>
              <a:rPr lang="en-IN" b="1" i="1" dirty="0" smtClean="0"/>
              <a:t>denoted by a||b</a:t>
            </a:r>
            <a:r>
              <a:rPr lang="en-IN" sz="2400" dirty="0" smtClean="0"/>
              <a:t>)</a:t>
            </a:r>
          </a:p>
          <a:p>
            <a:pPr algn="just"/>
            <a:endParaRPr lang="en-IN" sz="2400" dirty="0">
              <a:solidFill>
                <a:schemeClr val="tx1">
                  <a:lumMod val="75000"/>
                  <a:lumOff val="25000"/>
                </a:schemeClr>
              </a:solidFill>
            </a:endParaRPr>
          </a:p>
          <a:p>
            <a:pPr algn="just"/>
            <a:r>
              <a:rPr lang="en-IN" sz="2400" dirty="0"/>
              <a:t>This condition generally reflects the fact that process </a:t>
            </a:r>
            <a:r>
              <a:rPr lang="en-IN" sz="2400" b="1" dirty="0" smtClean="0"/>
              <a:t>i</a:t>
            </a:r>
            <a:r>
              <a:rPr lang="en-IN" sz="2400" dirty="0" smtClean="0"/>
              <a:t> may </a:t>
            </a:r>
            <a:r>
              <a:rPr lang="en-IN" sz="2400" dirty="0"/>
              <a:t>not have knowledge about all events that could have happened in process </a:t>
            </a:r>
            <a:r>
              <a:rPr lang="en-IN" sz="2400" b="1" dirty="0" smtClean="0"/>
              <a:t>j.</a:t>
            </a:r>
          </a:p>
          <a:p>
            <a:pPr algn="just"/>
            <a:endParaRPr lang="en-IN" sz="2400" b="1" dirty="0">
              <a:solidFill>
                <a:schemeClr val="tx1">
                  <a:lumMod val="75000"/>
                  <a:lumOff val="25000"/>
                </a:schemeClr>
              </a:solidFill>
            </a:endParaRPr>
          </a:p>
          <a:p>
            <a:pPr algn="just"/>
            <a:endParaRPr lang="en-IN" sz="2400" b="1"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1995492" y="4086225"/>
            <a:ext cx="7686675" cy="2085975"/>
          </a:xfrm>
          <a:prstGeom prst="rect">
            <a:avLst/>
          </a:prstGeom>
        </p:spPr>
      </p:pic>
    </p:spTree>
    <p:extLst>
      <p:ext uri="{BB962C8B-B14F-4D97-AF65-F5344CB8AC3E}">
        <p14:creationId xmlns:p14="http://schemas.microsoft.com/office/powerpoint/2010/main" val="504792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07831"/>
          </a:xfrm>
        </p:spPr>
        <p:txBody>
          <a:bodyPr/>
          <a:lstStyle/>
          <a:p>
            <a:r>
              <a:rPr lang="en-IN" dirty="0" smtClean="0"/>
              <a:t>Lamport’s Logical Clock</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algn="just"/>
            <a:r>
              <a:rPr lang="en-IN" dirty="0" smtClean="0"/>
              <a:t>In order to realize the relation ‘</a:t>
            </a:r>
            <a:r>
              <a:rPr lang="en-IN" b="1" dirty="0" smtClean="0">
                <a:solidFill>
                  <a:srgbClr val="FF0000"/>
                </a:solidFill>
              </a:rPr>
              <a:t>→‘ (happens before)  </a:t>
            </a:r>
            <a:r>
              <a:rPr lang="en-IN" dirty="0" smtClean="0">
                <a:solidFill>
                  <a:schemeClr val="tx1">
                    <a:lumMod val="75000"/>
                    <a:lumOff val="25000"/>
                  </a:schemeClr>
                </a:solidFill>
              </a:rPr>
              <a:t>Lamport’s introduced the concept of Logical clocks.</a:t>
            </a:r>
          </a:p>
          <a:p>
            <a:pPr algn="just"/>
            <a:endParaRPr lang="en-IN" dirty="0">
              <a:solidFill>
                <a:schemeClr val="tx1">
                  <a:lumMod val="75000"/>
                  <a:lumOff val="25000"/>
                </a:schemeClr>
              </a:solidFill>
            </a:endParaRPr>
          </a:p>
          <a:p>
            <a:pPr algn="just"/>
            <a:r>
              <a:rPr lang="en-IN" dirty="0" smtClean="0">
                <a:solidFill>
                  <a:schemeClr val="tx1">
                    <a:lumMod val="75000"/>
                    <a:lumOff val="25000"/>
                  </a:schemeClr>
                </a:solidFill>
              </a:rPr>
              <a:t>There is clock Ci for each process Pi of the system.</a:t>
            </a:r>
          </a:p>
          <a:p>
            <a:pPr algn="just"/>
            <a:endParaRPr lang="en-IN" dirty="0">
              <a:solidFill>
                <a:schemeClr val="tx1">
                  <a:lumMod val="75000"/>
                  <a:lumOff val="25000"/>
                </a:schemeClr>
              </a:solidFill>
            </a:endParaRPr>
          </a:p>
          <a:p>
            <a:pPr algn="just"/>
            <a:r>
              <a:rPr lang="en-IN" dirty="0" smtClean="0">
                <a:solidFill>
                  <a:schemeClr val="tx1">
                    <a:lumMod val="75000"/>
                    <a:lumOff val="25000"/>
                  </a:schemeClr>
                </a:solidFill>
              </a:rPr>
              <a:t>The clock Ci can be thought of as a function that assigns a number Ci(a) to any event a ,called the timestamp of the event.</a:t>
            </a:r>
          </a:p>
          <a:p>
            <a:pPr marL="0" indent="0" algn="just">
              <a:buNone/>
            </a:pPr>
            <a:endParaRPr lang="en-IN" dirty="0" smtClean="0">
              <a:solidFill>
                <a:schemeClr val="tx1">
                  <a:lumMod val="75000"/>
                  <a:lumOff val="25000"/>
                </a:schemeClr>
              </a:solidFill>
            </a:endParaRPr>
          </a:p>
          <a:p>
            <a:pPr algn="just"/>
            <a:r>
              <a:rPr lang="en-IN" dirty="0" smtClean="0">
                <a:solidFill>
                  <a:schemeClr val="tx1">
                    <a:lumMod val="75000"/>
                    <a:lumOff val="25000"/>
                  </a:schemeClr>
                </a:solidFill>
              </a:rPr>
              <a:t>The numbers assigned have no relation to physical time, hence the name logical clock.</a:t>
            </a:r>
          </a:p>
          <a:p>
            <a:pPr marL="0" indent="0" algn="just">
              <a:buNone/>
            </a:pPr>
            <a:endParaRPr lang="en-IN" dirty="0" smtClean="0">
              <a:solidFill>
                <a:schemeClr val="tx1">
                  <a:lumMod val="75000"/>
                  <a:lumOff val="25000"/>
                </a:schemeClr>
              </a:solidFill>
            </a:endParaRPr>
          </a:p>
          <a:p>
            <a:pPr algn="just"/>
            <a:r>
              <a:rPr lang="en-IN" dirty="0" smtClean="0">
                <a:solidFill>
                  <a:schemeClr val="tx1">
                    <a:lumMod val="75000"/>
                    <a:lumOff val="25000"/>
                  </a:schemeClr>
                </a:solidFill>
              </a:rPr>
              <a:t>The logical clock takes monotonically increasing values and can be implemented using counters</a:t>
            </a:r>
            <a:endParaRPr lang="en-IN" dirty="0">
              <a:solidFill>
                <a:schemeClr val="tx1">
                  <a:lumMod val="75000"/>
                  <a:lumOff val="25000"/>
                </a:schemeClr>
              </a:solidFill>
            </a:endParaRPr>
          </a:p>
        </p:txBody>
      </p:sp>
    </p:spTree>
    <p:extLst>
      <p:ext uri="{BB962C8B-B14F-4D97-AF65-F5344CB8AC3E}">
        <p14:creationId xmlns:p14="http://schemas.microsoft.com/office/powerpoint/2010/main" val="1251762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56138"/>
          </a:xfrm>
        </p:spPr>
        <p:txBody>
          <a:bodyPr/>
          <a:lstStyle/>
          <a:p>
            <a:r>
              <a:rPr lang="en-IN" dirty="0" smtClean="0"/>
              <a:t>Conditions satisfied by logical clocks</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algn="just"/>
            <a:endParaRPr lang="en-IN" sz="2400" dirty="0" smtClean="0">
              <a:solidFill>
                <a:schemeClr val="tx1">
                  <a:lumMod val="75000"/>
                  <a:lumOff val="25000"/>
                </a:schemeClr>
              </a:solidFill>
            </a:endParaRPr>
          </a:p>
          <a:p>
            <a:pPr algn="just"/>
            <a:r>
              <a:rPr lang="en-IN" sz="2400" dirty="0" smtClean="0">
                <a:solidFill>
                  <a:schemeClr val="tx1">
                    <a:lumMod val="75000"/>
                    <a:lumOff val="25000"/>
                  </a:schemeClr>
                </a:solidFill>
              </a:rPr>
              <a:t>For any 2 events a and </a:t>
            </a:r>
            <a:r>
              <a:rPr lang="en-IN" sz="2400" dirty="0" err="1" smtClean="0">
                <a:solidFill>
                  <a:schemeClr val="tx1">
                    <a:lumMod val="75000"/>
                    <a:lumOff val="25000"/>
                  </a:schemeClr>
                </a:solidFill>
              </a:rPr>
              <a:t>b,If</a:t>
            </a:r>
            <a:r>
              <a:rPr lang="en-IN" sz="2400" dirty="0" smtClean="0">
                <a:solidFill>
                  <a:schemeClr val="tx1">
                    <a:lumMod val="75000"/>
                    <a:lumOff val="25000"/>
                  </a:schemeClr>
                </a:solidFill>
              </a:rPr>
              <a:t> </a:t>
            </a:r>
            <a:r>
              <a:rPr lang="en-IN" sz="2400" b="1" dirty="0" smtClean="0">
                <a:solidFill>
                  <a:schemeClr val="tx1">
                    <a:lumMod val="75000"/>
                    <a:lumOff val="25000"/>
                  </a:schemeClr>
                </a:solidFill>
              </a:rPr>
              <a:t>a</a:t>
            </a:r>
            <a:r>
              <a:rPr lang="en-IN" sz="2400" b="1" dirty="0">
                <a:solidFill>
                  <a:schemeClr val="tx1">
                    <a:lumMod val="75000"/>
                    <a:lumOff val="25000"/>
                  </a:schemeClr>
                </a:solidFill>
              </a:rPr>
              <a:t> </a:t>
            </a:r>
            <a:r>
              <a:rPr lang="en-IN" sz="2400" b="1" dirty="0" smtClean="0">
                <a:solidFill>
                  <a:schemeClr val="tx1">
                    <a:lumMod val="75000"/>
                    <a:lumOff val="25000"/>
                  </a:schemeClr>
                </a:solidFill>
              </a:rPr>
              <a:t>→ b </a:t>
            </a:r>
            <a:r>
              <a:rPr lang="en-IN" sz="2400" dirty="0" smtClean="0">
                <a:solidFill>
                  <a:schemeClr val="tx1">
                    <a:lumMod val="75000"/>
                    <a:lumOff val="25000"/>
                  </a:schemeClr>
                </a:solidFill>
              </a:rPr>
              <a:t>, then   C(a)&lt;C(b)</a:t>
            </a:r>
          </a:p>
          <a:p>
            <a:pPr algn="just"/>
            <a:r>
              <a:rPr lang="en-IN" sz="2400" dirty="0" smtClean="0">
                <a:solidFill>
                  <a:schemeClr val="tx1">
                    <a:lumMod val="75000"/>
                    <a:lumOff val="25000"/>
                  </a:schemeClr>
                </a:solidFill>
              </a:rPr>
              <a:t>The ‘</a:t>
            </a:r>
            <a:r>
              <a:rPr lang="en-IN" sz="2400" b="1" dirty="0" smtClean="0">
                <a:solidFill>
                  <a:schemeClr val="tx1">
                    <a:lumMod val="75000"/>
                    <a:lumOff val="25000"/>
                  </a:schemeClr>
                </a:solidFill>
              </a:rPr>
              <a:t>happens before</a:t>
            </a:r>
            <a:r>
              <a:rPr lang="en-IN" sz="2400" dirty="0" smtClean="0">
                <a:solidFill>
                  <a:schemeClr val="tx1">
                    <a:lumMod val="75000"/>
                    <a:lumOff val="25000"/>
                  </a:schemeClr>
                </a:solidFill>
              </a:rPr>
              <a:t>’ relation can be realized using logical clocks, if following 2 conditions are met.</a:t>
            </a:r>
          </a:p>
          <a:p>
            <a:pPr algn="just"/>
            <a:r>
              <a:rPr lang="en-IN" sz="2400" dirty="0" smtClean="0">
                <a:solidFill>
                  <a:schemeClr val="tx1">
                    <a:lumMod val="75000"/>
                    <a:lumOff val="25000"/>
                  </a:schemeClr>
                </a:solidFill>
              </a:rPr>
              <a:t>C1: For any </a:t>
            </a:r>
            <a:r>
              <a:rPr lang="en-IN" sz="2400" dirty="0">
                <a:solidFill>
                  <a:schemeClr val="tx1">
                    <a:lumMod val="75000"/>
                    <a:lumOff val="25000"/>
                  </a:schemeClr>
                </a:solidFill>
              </a:rPr>
              <a:t> </a:t>
            </a:r>
            <a:r>
              <a:rPr lang="en-IN" sz="2400" dirty="0" smtClean="0">
                <a:solidFill>
                  <a:schemeClr val="tx1">
                    <a:lumMod val="75000"/>
                    <a:lumOff val="25000"/>
                  </a:schemeClr>
                </a:solidFill>
              </a:rPr>
              <a:t>two events a and b in a process Pi, if a occurs before b, then</a:t>
            </a:r>
          </a:p>
          <a:p>
            <a:pPr marL="0" indent="0" algn="just">
              <a:buNone/>
            </a:pPr>
            <a:r>
              <a:rPr lang="en-IN" sz="2400" dirty="0">
                <a:solidFill>
                  <a:schemeClr val="tx1">
                    <a:lumMod val="75000"/>
                    <a:lumOff val="25000"/>
                  </a:schemeClr>
                </a:solidFill>
              </a:rPr>
              <a:t> </a:t>
            </a:r>
            <a:r>
              <a:rPr lang="en-IN" sz="2400" dirty="0" smtClean="0">
                <a:solidFill>
                  <a:schemeClr val="tx1">
                    <a:lumMod val="75000"/>
                    <a:lumOff val="25000"/>
                  </a:schemeClr>
                </a:solidFill>
              </a:rPr>
              <a:t>                             </a:t>
            </a:r>
            <a:r>
              <a:rPr lang="en-IN" sz="2400" b="1" dirty="0" smtClean="0">
                <a:solidFill>
                  <a:schemeClr val="tx1">
                    <a:lumMod val="75000"/>
                    <a:lumOff val="25000"/>
                  </a:schemeClr>
                </a:solidFill>
              </a:rPr>
              <a:t>Ci(a)&lt;Ci(b)</a:t>
            </a:r>
          </a:p>
          <a:p>
            <a:pPr algn="just"/>
            <a:r>
              <a:rPr lang="en-IN" sz="2400" dirty="0" smtClean="0">
                <a:solidFill>
                  <a:schemeClr val="tx1">
                    <a:lumMod val="75000"/>
                    <a:lumOff val="25000"/>
                  </a:schemeClr>
                </a:solidFill>
              </a:rPr>
              <a:t>C2: If a is the event of sending a message m in process Pi and b is the event of receiving the message m process Pj, then</a:t>
            </a:r>
          </a:p>
          <a:p>
            <a:pPr marL="0" indent="0" algn="just">
              <a:buNone/>
            </a:pPr>
            <a:r>
              <a:rPr lang="en-IN" sz="2400" dirty="0" smtClean="0">
                <a:solidFill>
                  <a:schemeClr val="tx1">
                    <a:lumMod val="75000"/>
                    <a:lumOff val="25000"/>
                  </a:schemeClr>
                </a:solidFill>
              </a:rPr>
              <a:t>                             </a:t>
            </a:r>
            <a:r>
              <a:rPr lang="en-IN" sz="2400" b="1" dirty="0" smtClean="0">
                <a:solidFill>
                  <a:schemeClr val="tx1">
                    <a:lumMod val="75000"/>
                    <a:lumOff val="25000"/>
                  </a:schemeClr>
                </a:solidFill>
              </a:rPr>
              <a:t>Ci(a)&lt;</a:t>
            </a:r>
            <a:r>
              <a:rPr lang="en-IN" sz="2400" b="1" dirty="0" err="1" smtClean="0">
                <a:solidFill>
                  <a:schemeClr val="tx1">
                    <a:lumMod val="75000"/>
                    <a:lumOff val="25000"/>
                  </a:schemeClr>
                </a:solidFill>
              </a:rPr>
              <a:t>Cj</a:t>
            </a:r>
            <a:r>
              <a:rPr lang="en-IN" sz="2400" b="1" dirty="0" smtClean="0">
                <a:solidFill>
                  <a:schemeClr val="tx1">
                    <a:lumMod val="75000"/>
                    <a:lumOff val="25000"/>
                  </a:schemeClr>
                </a:solidFill>
              </a:rPr>
              <a:t>(b)</a:t>
            </a:r>
          </a:p>
          <a:p>
            <a:pPr marL="0" indent="0" algn="just">
              <a:buNone/>
            </a:pPr>
            <a:endParaRPr lang="en-IN" sz="2400" dirty="0" smtClean="0">
              <a:solidFill>
                <a:schemeClr val="tx1">
                  <a:lumMod val="75000"/>
                  <a:lumOff val="25000"/>
                </a:schemeClr>
              </a:solidFill>
            </a:endParaRPr>
          </a:p>
          <a:p>
            <a:pPr algn="just"/>
            <a:endParaRPr lang="en-IN" sz="2400" dirty="0">
              <a:solidFill>
                <a:schemeClr val="tx1">
                  <a:lumMod val="75000"/>
                  <a:lumOff val="25000"/>
                </a:schemeClr>
              </a:solidFill>
            </a:endParaRPr>
          </a:p>
        </p:txBody>
      </p:sp>
    </p:spTree>
    <p:extLst>
      <p:ext uri="{BB962C8B-B14F-4D97-AF65-F5344CB8AC3E}">
        <p14:creationId xmlns:p14="http://schemas.microsoft.com/office/powerpoint/2010/main" val="3558290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56138"/>
          </a:xfrm>
        </p:spPr>
        <p:txBody>
          <a:bodyPr/>
          <a:lstStyle/>
          <a:p>
            <a:r>
              <a:rPr lang="en-IN" dirty="0" smtClean="0"/>
              <a:t>Implementation rules of Logical clocks</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algn="just"/>
            <a:endParaRPr lang="en-IN" sz="2400" dirty="0" smtClean="0">
              <a:solidFill>
                <a:schemeClr val="tx1">
                  <a:lumMod val="75000"/>
                  <a:lumOff val="25000"/>
                </a:schemeClr>
              </a:solidFill>
            </a:endParaRPr>
          </a:p>
          <a:p>
            <a:pPr algn="just"/>
            <a:r>
              <a:rPr lang="en-IN" sz="2400" dirty="0" smtClean="0">
                <a:solidFill>
                  <a:schemeClr val="tx1">
                    <a:lumMod val="75000"/>
                    <a:lumOff val="25000"/>
                  </a:schemeClr>
                </a:solidFill>
              </a:rPr>
              <a:t>The following implementation rules(IR) for clocks guarantee that the clocks satisfy the correctness condition C1 and C2</a:t>
            </a:r>
          </a:p>
          <a:p>
            <a:pPr algn="just"/>
            <a:r>
              <a:rPr lang="en-IN" sz="2400" b="1" dirty="0" smtClean="0">
                <a:solidFill>
                  <a:srgbClr val="FF0000"/>
                </a:solidFill>
              </a:rPr>
              <a:t>IR1</a:t>
            </a:r>
            <a:r>
              <a:rPr lang="en-IN" sz="2400" dirty="0" smtClean="0">
                <a:solidFill>
                  <a:schemeClr val="tx1">
                    <a:lumMod val="75000"/>
                    <a:lumOff val="25000"/>
                  </a:schemeClr>
                </a:solidFill>
              </a:rPr>
              <a:t>: Clock Ci is incremented between any two successive events in the process Pi</a:t>
            </a:r>
            <a:r>
              <a:rPr lang="en-IN" sz="2400" dirty="0" smtClean="0">
                <a:solidFill>
                  <a:schemeClr val="tx1">
                    <a:lumMod val="75000"/>
                    <a:lumOff val="25000"/>
                  </a:schemeClr>
                </a:solidFill>
              </a:rPr>
              <a:t>:</a:t>
            </a:r>
          </a:p>
          <a:p>
            <a:pPr marL="0" indent="0" algn="just">
              <a:buNone/>
            </a:pPr>
            <a:endParaRPr lang="en-IN" sz="2400" dirty="0" smtClean="0">
              <a:solidFill>
                <a:schemeClr val="tx1">
                  <a:lumMod val="75000"/>
                  <a:lumOff val="25000"/>
                </a:schemeClr>
              </a:solidFill>
            </a:endParaRPr>
          </a:p>
          <a:p>
            <a:pPr marL="0" indent="0" algn="just">
              <a:buNone/>
            </a:pPr>
            <a:r>
              <a:rPr lang="en-IN" sz="2400" dirty="0" smtClean="0">
                <a:solidFill>
                  <a:schemeClr val="tx1">
                    <a:lumMod val="75000"/>
                    <a:lumOff val="25000"/>
                  </a:schemeClr>
                </a:solidFill>
              </a:rPr>
              <a:t>	              </a:t>
            </a:r>
            <a:r>
              <a:rPr lang="en-IN" sz="2400" b="1" dirty="0" smtClean="0">
                <a:solidFill>
                  <a:schemeClr val="tx1">
                    <a:lumMod val="75000"/>
                    <a:lumOff val="25000"/>
                  </a:schemeClr>
                </a:solidFill>
              </a:rPr>
              <a:t>Ci:=</a:t>
            </a:r>
            <a:r>
              <a:rPr lang="en-IN" sz="2400" b="1" dirty="0" err="1" smtClean="0">
                <a:solidFill>
                  <a:schemeClr val="tx1">
                    <a:lumMod val="75000"/>
                    <a:lumOff val="25000"/>
                  </a:schemeClr>
                </a:solidFill>
              </a:rPr>
              <a:t>Ci+d</a:t>
            </a:r>
            <a:r>
              <a:rPr lang="en-IN" sz="2400" b="1" dirty="0" smtClean="0">
                <a:solidFill>
                  <a:schemeClr val="tx1">
                    <a:lumMod val="75000"/>
                    <a:lumOff val="25000"/>
                  </a:schemeClr>
                </a:solidFill>
              </a:rPr>
              <a:t>(d&gt;0)</a:t>
            </a:r>
          </a:p>
          <a:p>
            <a:pPr algn="just"/>
            <a:r>
              <a:rPr lang="en-IN" sz="2400" dirty="0" err="1" smtClean="0">
                <a:solidFill>
                  <a:schemeClr val="tx1">
                    <a:lumMod val="75000"/>
                    <a:lumOff val="25000"/>
                  </a:schemeClr>
                </a:solidFill>
              </a:rPr>
              <a:t>Ie</a:t>
            </a:r>
            <a:r>
              <a:rPr lang="en-IN" sz="2400" dirty="0" smtClean="0">
                <a:solidFill>
                  <a:schemeClr val="tx1">
                    <a:lumMod val="75000"/>
                    <a:lumOff val="25000"/>
                  </a:schemeClr>
                </a:solidFill>
              </a:rPr>
              <a:t>, if a </a:t>
            </a:r>
            <a:r>
              <a:rPr lang="en-IN" sz="2400" dirty="0" smtClean="0">
                <a:solidFill>
                  <a:schemeClr val="tx1">
                    <a:lumMod val="75000"/>
                    <a:lumOff val="25000"/>
                  </a:schemeClr>
                </a:solidFill>
              </a:rPr>
              <a:t>and </a:t>
            </a:r>
            <a:r>
              <a:rPr lang="en-IN" sz="2400" dirty="0" smtClean="0">
                <a:solidFill>
                  <a:schemeClr val="tx1">
                    <a:lumMod val="75000"/>
                    <a:lumOff val="25000"/>
                  </a:schemeClr>
                </a:solidFill>
              </a:rPr>
              <a:t>b are 2 successive events in process Pi and </a:t>
            </a:r>
            <a:r>
              <a:rPr lang="en-IN" sz="2400" b="1" dirty="0" smtClean="0">
                <a:solidFill>
                  <a:schemeClr val="tx1">
                    <a:lumMod val="75000"/>
                    <a:lumOff val="25000"/>
                  </a:schemeClr>
                </a:solidFill>
              </a:rPr>
              <a:t>a-&gt;b</a:t>
            </a:r>
            <a:r>
              <a:rPr lang="en-IN" sz="2400" dirty="0" smtClean="0">
                <a:solidFill>
                  <a:schemeClr val="tx1">
                    <a:lumMod val="75000"/>
                    <a:lumOff val="25000"/>
                  </a:schemeClr>
                </a:solidFill>
              </a:rPr>
              <a:t> </a:t>
            </a:r>
            <a:r>
              <a:rPr lang="en-IN" sz="2400" dirty="0" smtClean="0">
                <a:solidFill>
                  <a:schemeClr val="tx1">
                    <a:lumMod val="75000"/>
                    <a:lumOff val="25000"/>
                  </a:schemeClr>
                </a:solidFill>
              </a:rPr>
              <a:t>then</a:t>
            </a:r>
          </a:p>
          <a:p>
            <a:pPr marL="0" indent="0" algn="just">
              <a:buNone/>
            </a:pPr>
            <a:endParaRPr lang="en-IN" sz="2400" dirty="0" smtClean="0">
              <a:solidFill>
                <a:schemeClr val="tx1">
                  <a:lumMod val="75000"/>
                  <a:lumOff val="25000"/>
                </a:schemeClr>
              </a:solidFill>
            </a:endParaRPr>
          </a:p>
          <a:p>
            <a:pPr marL="0" indent="0" algn="just">
              <a:buNone/>
            </a:pPr>
            <a:r>
              <a:rPr lang="en-IN" sz="2400" dirty="0" smtClean="0">
                <a:solidFill>
                  <a:schemeClr val="tx1">
                    <a:lumMod val="75000"/>
                    <a:lumOff val="25000"/>
                  </a:schemeClr>
                </a:solidFill>
              </a:rPr>
              <a:t>		 </a:t>
            </a:r>
            <a:r>
              <a:rPr lang="en-IN" sz="2400" b="1" dirty="0" smtClean="0">
                <a:solidFill>
                  <a:schemeClr val="tx1">
                    <a:lumMod val="75000"/>
                    <a:lumOff val="25000"/>
                  </a:schemeClr>
                </a:solidFill>
              </a:rPr>
              <a:t>Ci(b)=Ci(a)+</a:t>
            </a:r>
            <a:r>
              <a:rPr lang="en-IN" sz="2400" b="1" dirty="0" smtClean="0">
                <a:solidFill>
                  <a:schemeClr val="tx1">
                    <a:lumMod val="75000"/>
                    <a:lumOff val="25000"/>
                  </a:schemeClr>
                </a:solidFill>
              </a:rPr>
              <a:t>d</a:t>
            </a:r>
          </a:p>
          <a:p>
            <a:pPr marL="0" indent="0" algn="just">
              <a:buNone/>
            </a:pPr>
            <a:endParaRPr lang="en-IN" sz="2400" dirty="0">
              <a:solidFill>
                <a:schemeClr val="tx1">
                  <a:lumMod val="75000"/>
                  <a:lumOff val="25000"/>
                </a:schemeClr>
              </a:solidFill>
            </a:endParaRPr>
          </a:p>
        </p:txBody>
      </p:sp>
    </p:spTree>
    <p:extLst>
      <p:ext uri="{BB962C8B-B14F-4D97-AF65-F5344CB8AC3E}">
        <p14:creationId xmlns:p14="http://schemas.microsoft.com/office/powerpoint/2010/main" val="1940604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56138"/>
          </a:xfrm>
        </p:spPr>
        <p:txBody>
          <a:bodyPr/>
          <a:lstStyle/>
          <a:p>
            <a:r>
              <a:rPr lang="en-IN" dirty="0" smtClean="0"/>
              <a:t>Implementation rules of Logical clocks</a:t>
            </a:r>
            <a:endParaRPr lang="en-IN" dirty="0"/>
          </a:p>
        </p:txBody>
      </p:sp>
      <p:sp>
        <p:nvSpPr>
          <p:cNvPr id="3" name="Content Placeholder 2"/>
          <p:cNvSpPr>
            <a:spLocks noGrp="1"/>
          </p:cNvSpPr>
          <p:nvPr>
            <p:ph idx="1"/>
          </p:nvPr>
        </p:nvSpPr>
        <p:spPr>
          <a:xfrm>
            <a:off x="1371600" y="1239715"/>
            <a:ext cx="9601200" cy="4624754"/>
          </a:xfrm>
        </p:spPr>
        <p:txBody>
          <a:bodyPr>
            <a:noAutofit/>
          </a:bodyPr>
          <a:lstStyle/>
          <a:p>
            <a:pPr algn="just"/>
            <a:endParaRPr lang="en-IN" sz="2400" dirty="0" smtClean="0">
              <a:solidFill>
                <a:schemeClr val="tx1">
                  <a:lumMod val="75000"/>
                  <a:lumOff val="25000"/>
                </a:schemeClr>
              </a:solidFill>
            </a:endParaRPr>
          </a:p>
          <a:p>
            <a:pPr algn="just"/>
            <a:r>
              <a:rPr lang="en-IN" sz="2400" dirty="0" smtClean="0">
                <a:solidFill>
                  <a:srgbClr val="FF0000"/>
                </a:solidFill>
              </a:rPr>
              <a:t>IR2</a:t>
            </a:r>
            <a:r>
              <a:rPr lang="en-IN" sz="2400" dirty="0" smtClean="0">
                <a:solidFill>
                  <a:schemeClr val="tx1">
                    <a:lumMod val="75000"/>
                    <a:lumOff val="25000"/>
                  </a:schemeClr>
                </a:solidFill>
              </a:rPr>
              <a:t>: If event a is the process of sending message m by process Pi, then message m is assigned a timestamp tm=Ci(a</a:t>
            </a:r>
            <a:r>
              <a:rPr lang="en-IN" sz="2400" dirty="0" smtClean="0">
                <a:solidFill>
                  <a:schemeClr val="tx1">
                    <a:lumMod val="75000"/>
                    <a:lumOff val="25000"/>
                  </a:schemeClr>
                </a:solidFill>
              </a:rPr>
              <a:t>).</a:t>
            </a:r>
          </a:p>
          <a:p>
            <a:pPr marL="0" indent="0" algn="just">
              <a:buNone/>
            </a:pPr>
            <a:endParaRPr lang="en-IN" sz="2400" dirty="0" smtClean="0">
              <a:solidFill>
                <a:schemeClr val="tx1">
                  <a:lumMod val="75000"/>
                  <a:lumOff val="25000"/>
                </a:schemeClr>
              </a:solidFill>
            </a:endParaRPr>
          </a:p>
          <a:p>
            <a:pPr algn="just"/>
            <a:r>
              <a:rPr lang="en-IN" sz="2400" dirty="0" smtClean="0">
                <a:solidFill>
                  <a:schemeClr val="tx1">
                    <a:lumMod val="75000"/>
                    <a:lumOff val="25000"/>
                  </a:schemeClr>
                </a:solidFill>
              </a:rPr>
              <a:t>On receiving the message m by process Pj, Cj is set to maximum value of current Cj and timestamp tm of send message</a:t>
            </a:r>
          </a:p>
          <a:p>
            <a:pPr marL="0" indent="0" algn="just">
              <a:buNone/>
            </a:pPr>
            <a:r>
              <a:rPr lang="en-IN" sz="2400" dirty="0" smtClean="0">
                <a:solidFill>
                  <a:schemeClr val="tx1">
                    <a:lumMod val="75000"/>
                    <a:lumOff val="25000"/>
                  </a:schemeClr>
                </a:solidFill>
              </a:rPr>
              <a:t>	</a:t>
            </a:r>
            <a:r>
              <a:rPr lang="en-IN" sz="2400" dirty="0" smtClean="0">
                <a:solidFill>
                  <a:schemeClr val="tx1">
                    <a:lumMod val="75000"/>
                    <a:lumOff val="25000"/>
                  </a:schemeClr>
                </a:solidFill>
              </a:rPr>
              <a:t>                </a:t>
            </a:r>
            <a:r>
              <a:rPr lang="en-IN" sz="2400" b="1" dirty="0" smtClean="0">
                <a:solidFill>
                  <a:schemeClr val="tx1">
                    <a:lumMod val="75000"/>
                    <a:lumOff val="25000"/>
                  </a:schemeClr>
                </a:solidFill>
              </a:rPr>
              <a:t>Cj=max(Cj, tm)</a:t>
            </a:r>
          </a:p>
          <a:p>
            <a:pPr marL="0" indent="0" algn="just">
              <a:buNone/>
            </a:pPr>
            <a:endParaRPr lang="en-IN" sz="2400" dirty="0" smtClean="0">
              <a:solidFill>
                <a:schemeClr val="tx1">
                  <a:lumMod val="75000"/>
                  <a:lumOff val="25000"/>
                </a:schemeClr>
              </a:solidFill>
            </a:endParaRPr>
          </a:p>
          <a:p>
            <a:pPr algn="just"/>
            <a:r>
              <a:rPr lang="en-IN" sz="2400" dirty="0" smtClean="0">
                <a:solidFill>
                  <a:schemeClr val="tx1">
                    <a:lumMod val="75000"/>
                    <a:lumOff val="25000"/>
                  </a:schemeClr>
                </a:solidFill>
              </a:rPr>
              <a:t>Increment Cj with the value d(usually 1) as per IR1</a:t>
            </a:r>
          </a:p>
          <a:p>
            <a:pPr marL="0" indent="0" algn="just">
              <a:buNone/>
            </a:pPr>
            <a:endParaRPr lang="en-IN" sz="2400" dirty="0">
              <a:solidFill>
                <a:schemeClr val="tx1">
                  <a:lumMod val="75000"/>
                  <a:lumOff val="25000"/>
                </a:schemeClr>
              </a:solidFill>
            </a:endParaRPr>
          </a:p>
          <a:p>
            <a:pPr marL="0" indent="0" algn="just">
              <a:buNone/>
            </a:pPr>
            <a:r>
              <a:rPr lang="en-IN" sz="2400" dirty="0" smtClean="0">
                <a:solidFill>
                  <a:schemeClr val="tx1">
                    <a:lumMod val="75000"/>
                    <a:lumOff val="25000"/>
                  </a:schemeClr>
                </a:solidFill>
              </a:rPr>
              <a:t>                                 </a:t>
            </a:r>
            <a:r>
              <a:rPr lang="en-IN" sz="2400" b="1" dirty="0" smtClean="0">
                <a:solidFill>
                  <a:schemeClr val="tx1">
                    <a:lumMod val="75000"/>
                    <a:lumOff val="25000"/>
                  </a:schemeClr>
                </a:solidFill>
              </a:rPr>
              <a:t>Cj=</a:t>
            </a:r>
            <a:r>
              <a:rPr lang="en-IN" sz="2400" b="1" dirty="0" err="1" smtClean="0">
                <a:solidFill>
                  <a:schemeClr val="tx1">
                    <a:lumMod val="75000"/>
                    <a:lumOff val="25000"/>
                  </a:schemeClr>
                </a:solidFill>
              </a:rPr>
              <a:t>Cj+d</a:t>
            </a:r>
            <a:endParaRPr lang="en-IN" sz="2400" b="1" dirty="0" smtClean="0">
              <a:solidFill>
                <a:schemeClr val="tx1">
                  <a:lumMod val="75000"/>
                  <a:lumOff val="25000"/>
                </a:schemeClr>
              </a:solidFill>
            </a:endParaRPr>
          </a:p>
          <a:p>
            <a:pPr marL="0" indent="0" algn="just">
              <a:buNone/>
            </a:pPr>
            <a:endParaRPr lang="en-IN" sz="2400" dirty="0">
              <a:solidFill>
                <a:schemeClr val="tx1">
                  <a:lumMod val="75000"/>
                  <a:lumOff val="25000"/>
                </a:schemeClr>
              </a:solidFill>
            </a:endParaRPr>
          </a:p>
        </p:txBody>
      </p:sp>
    </p:spTree>
    <p:extLst>
      <p:ext uri="{BB962C8B-B14F-4D97-AF65-F5344CB8AC3E}">
        <p14:creationId xmlns:p14="http://schemas.microsoft.com/office/powerpoint/2010/main" val="173046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1304</TotalTime>
  <Words>1335</Words>
  <Application>Microsoft Office PowerPoint</Application>
  <PresentationFormat>Widescreen</PresentationFormat>
  <Paragraphs>150</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Courier New</vt:lpstr>
      <vt:lpstr>Franklin Gothic Book</vt:lpstr>
      <vt:lpstr>Wingdings</vt:lpstr>
      <vt:lpstr>Crop</vt:lpstr>
      <vt:lpstr>Lamport’s Clock</vt:lpstr>
      <vt:lpstr>Time, Order and Events</vt:lpstr>
      <vt:lpstr>Happens before Relation</vt:lpstr>
      <vt:lpstr>Happens before Relation</vt:lpstr>
      <vt:lpstr>Concurrent Events</vt:lpstr>
      <vt:lpstr>Lamport’s Logical Clock</vt:lpstr>
      <vt:lpstr>Conditions satisfied by logical clocks</vt:lpstr>
      <vt:lpstr>Implementation rules of Logical clocks</vt:lpstr>
      <vt:lpstr>Implementation rules of Logical clocks</vt:lpstr>
      <vt:lpstr>Implementation rules of Logical clocks</vt:lpstr>
      <vt:lpstr>                     Virtual Time</vt:lpstr>
      <vt:lpstr>Limitation of Lamport’s clock</vt:lpstr>
      <vt:lpstr>Vector  clock</vt:lpstr>
      <vt:lpstr>Vector  clock: Implementation Rules</vt:lpstr>
      <vt:lpstr>Vector  clock: Implementation Rules</vt:lpstr>
      <vt:lpstr>Casual Ordering of Messages</vt:lpstr>
      <vt:lpstr>Casual Ordering of Messages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Lamport’s Clock</dc:title>
  <dc:creator>Anish</dc:creator>
  <cp:lastModifiedBy>Anish</cp:lastModifiedBy>
  <cp:revision>62</cp:revision>
  <dcterms:created xsi:type="dcterms:W3CDTF">2021-05-25T01:46:28Z</dcterms:created>
  <dcterms:modified xsi:type="dcterms:W3CDTF">2021-05-27T04:43:16Z</dcterms:modified>
</cp:coreProperties>
</file>