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92" r:id="rId29"/>
    <p:sldId id="293" r:id="rId30"/>
    <p:sldId id="283" r:id="rId31"/>
    <p:sldId id="284" r:id="rId32"/>
    <p:sldId id="286" r:id="rId33"/>
    <p:sldId id="285" r:id="rId34"/>
    <p:sldId id="287" r:id="rId35"/>
    <p:sldId id="288" r:id="rId36"/>
    <p:sldId id="289" r:id="rId37"/>
    <p:sldId id="290"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8748" autoAdjust="0"/>
  </p:normalViewPr>
  <p:slideViewPr>
    <p:cSldViewPr snapToGrid="0">
      <p:cViewPr varScale="1">
        <p:scale>
          <a:sx n="52" d="100"/>
          <a:sy n="52" d="100"/>
        </p:scale>
        <p:origin x="13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CEABC-9A6E-4E46-A6EE-5EDB0F796D4E}"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A40D4-37E3-432D-8CD1-46630A6832F1}" type="slidenum">
              <a:rPr lang="en-IN" smtClean="0"/>
              <a:t>‹#›</a:t>
            </a:fld>
            <a:endParaRPr lang="en-IN"/>
          </a:p>
        </p:txBody>
      </p:sp>
    </p:spTree>
    <p:extLst>
      <p:ext uri="{BB962C8B-B14F-4D97-AF65-F5344CB8AC3E}">
        <p14:creationId xmlns:p14="http://schemas.microsoft.com/office/powerpoint/2010/main" val="142357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18</a:t>
            </a:fld>
            <a:endParaRPr lang="en-IN"/>
          </a:p>
        </p:txBody>
      </p:sp>
    </p:spTree>
    <p:extLst>
      <p:ext uri="{BB962C8B-B14F-4D97-AF65-F5344CB8AC3E}">
        <p14:creationId xmlns:p14="http://schemas.microsoft.com/office/powerpoint/2010/main" val="1422364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27</a:t>
            </a:fld>
            <a:endParaRPr lang="en-IN"/>
          </a:p>
        </p:txBody>
      </p:sp>
    </p:spTree>
    <p:extLst>
      <p:ext uri="{BB962C8B-B14F-4D97-AF65-F5344CB8AC3E}">
        <p14:creationId xmlns:p14="http://schemas.microsoft.com/office/powerpoint/2010/main" val="2993093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30</a:t>
            </a:fld>
            <a:endParaRPr lang="en-IN"/>
          </a:p>
        </p:txBody>
      </p:sp>
    </p:spTree>
    <p:extLst>
      <p:ext uri="{BB962C8B-B14F-4D97-AF65-F5344CB8AC3E}">
        <p14:creationId xmlns:p14="http://schemas.microsoft.com/office/powerpoint/2010/main" val="1508019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31</a:t>
            </a:fld>
            <a:endParaRPr lang="en-IN"/>
          </a:p>
        </p:txBody>
      </p:sp>
    </p:spTree>
    <p:extLst>
      <p:ext uri="{BB962C8B-B14F-4D97-AF65-F5344CB8AC3E}">
        <p14:creationId xmlns:p14="http://schemas.microsoft.com/office/powerpoint/2010/main" val="10869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Due to variable message delays, a site may receive a token request message after the corresponding request has been satisfied.</a:t>
            </a:r>
          </a:p>
          <a:p>
            <a:r>
              <a:rPr lang="en-IN" sz="1200" b="0" i="0" u="none" strike="noStrike" kern="1200" baseline="0" dirty="0" smtClean="0">
                <a:solidFill>
                  <a:schemeClr val="tx1"/>
                </a:solidFill>
                <a:latin typeface="+mn-lt"/>
                <a:ea typeface="+mn-ea"/>
                <a:cs typeface="+mn-cs"/>
              </a:rPr>
              <a:t>If a site cannot determined if the request corresponding to a token request has been satisfied, it may dispatch the token to a site that does not need it.</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After a site has finished the execution of the CS, it must determine what sites have an outstanding request for the CS so that the token can be dispatched to one of them.</a:t>
            </a:r>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32</a:t>
            </a:fld>
            <a:endParaRPr lang="en-IN"/>
          </a:p>
        </p:txBody>
      </p:sp>
    </p:spTree>
    <p:extLst>
      <p:ext uri="{BB962C8B-B14F-4D97-AF65-F5344CB8AC3E}">
        <p14:creationId xmlns:p14="http://schemas.microsoft.com/office/powerpoint/2010/main" val="4113175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33</a:t>
            </a:fld>
            <a:endParaRPr lang="en-IN"/>
          </a:p>
        </p:txBody>
      </p:sp>
    </p:spTree>
    <p:extLst>
      <p:ext uri="{BB962C8B-B14F-4D97-AF65-F5344CB8AC3E}">
        <p14:creationId xmlns:p14="http://schemas.microsoft.com/office/powerpoint/2010/main" val="138105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34</a:t>
            </a:fld>
            <a:endParaRPr lang="en-IN"/>
          </a:p>
        </p:txBody>
      </p:sp>
    </p:spTree>
    <p:extLst>
      <p:ext uri="{BB962C8B-B14F-4D97-AF65-F5344CB8AC3E}">
        <p14:creationId xmlns:p14="http://schemas.microsoft.com/office/powerpoint/2010/main" val="336839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35</a:t>
            </a:fld>
            <a:endParaRPr lang="en-IN"/>
          </a:p>
        </p:txBody>
      </p:sp>
    </p:spTree>
    <p:extLst>
      <p:ext uri="{BB962C8B-B14F-4D97-AF65-F5344CB8AC3E}">
        <p14:creationId xmlns:p14="http://schemas.microsoft.com/office/powerpoint/2010/main" val="3569100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36</a:t>
            </a:fld>
            <a:endParaRPr lang="en-IN"/>
          </a:p>
        </p:txBody>
      </p:sp>
    </p:spTree>
    <p:extLst>
      <p:ext uri="{BB962C8B-B14F-4D97-AF65-F5344CB8AC3E}">
        <p14:creationId xmlns:p14="http://schemas.microsoft.com/office/powerpoint/2010/main" val="1251419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37</a:t>
            </a:fld>
            <a:endParaRPr lang="en-IN"/>
          </a:p>
        </p:txBody>
      </p:sp>
    </p:spTree>
    <p:extLst>
      <p:ext uri="{BB962C8B-B14F-4D97-AF65-F5344CB8AC3E}">
        <p14:creationId xmlns:p14="http://schemas.microsoft.com/office/powerpoint/2010/main" val="1953768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38</a:t>
            </a:fld>
            <a:endParaRPr lang="en-IN"/>
          </a:p>
        </p:txBody>
      </p:sp>
    </p:spTree>
    <p:extLst>
      <p:ext uri="{BB962C8B-B14F-4D97-AF65-F5344CB8AC3E}">
        <p14:creationId xmlns:p14="http://schemas.microsoft.com/office/powerpoint/2010/main" val="151950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19</a:t>
            </a:fld>
            <a:endParaRPr lang="en-IN"/>
          </a:p>
        </p:txBody>
      </p:sp>
    </p:spTree>
    <p:extLst>
      <p:ext uri="{BB962C8B-B14F-4D97-AF65-F5344CB8AC3E}">
        <p14:creationId xmlns:p14="http://schemas.microsoft.com/office/powerpoint/2010/main" val="386859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20</a:t>
            </a:fld>
            <a:endParaRPr lang="en-IN"/>
          </a:p>
        </p:txBody>
      </p:sp>
    </p:spTree>
    <p:extLst>
      <p:ext uri="{BB962C8B-B14F-4D97-AF65-F5344CB8AC3E}">
        <p14:creationId xmlns:p14="http://schemas.microsoft.com/office/powerpoint/2010/main" val="5933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21</a:t>
            </a:fld>
            <a:endParaRPr lang="en-IN"/>
          </a:p>
        </p:txBody>
      </p:sp>
    </p:spTree>
    <p:extLst>
      <p:ext uri="{BB962C8B-B14F-4D97-AF65-F5344CB8AC3E}">
        <p14:creationId xmlns:p14="http://schemas.microsoft.com/office/powerpoint/2010/main" val="244870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22</a:t>
            </a:fld>
            <a:endParaRPr lang="en-IN"/>
          </a:p>
        </p:txBody>
      </p:sp>
    </p:spTree>
    <p:extLst>
      <p:ext uri="{BB962C8B-B14F-4D97-AF65-F5344CB8AC3E}">
        <p14:creationId xmlns:p14="http://schemas.microsoft.com/office/powerpoint/2010/main" val="113459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23</a:t>
            </a:fld>
            <a:endParaRPr lang="en-IN"/>
          </a:p>
        </p:txBody>
      </p:sp>
    </p:spTree>
    <p:extLst>
      <p:ext uri="{BB962C8B-B14F-4D97-AF65-F5344CB8AC3E}">
        <p14:creationId xmlns:p14="http://schemas.microsoft.com/office/powerpoint/2010/main" val="3034671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24</a:t>
            </a:fld>
            <a:endParaRPr lang="en-IN"/>
          </a:p>
        </p:txBody>
      </p:sp>
    </p:spTree>
    <p:extLst>
      <p:ext uri="{BB962C8B-B14F-4D97-AF65-F5344CB8AC3E}">
        <p14:creationId xmlns:p14="http://schemas.microsoft.com/office/powerpoint/2010/main" val="2913787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25</a:t>
            </a:fld>
            <a:endParaRPr lang="en-IN"/>
          </a:p>
        </p:txBody>
      </p:sp>
    </p:spTree>
    <p:extLst>
      <p:ext uri="{BB962C8B-B14F-4D97-AF65-F5344CB8AC3E}">
        <p14:creationId xmlns:p14="http://schemas.microsoft.com/office/powerpoint/2010/main" val="407317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A40D4-37E3-432D-8CD1-46630A6832F1}" type="slidenum">
              <a:rPr lang="en-IN" smtClean="0"/>
              <a:t>26</a:t>
            </a:fld>
            <a:endParaRPr lang="en-IN"/>
          </a:p>
        </p:txBody>
      </p:sp>
    </p:spTree>
    <p:extLst>
      <p:ext uri="{BB962C8B-B14F-4D97-AF65-F5344CB8AC3E}">
        <p14:creationId xmlns:p14="http://schemas.microsoft.com/office/powerpoint/2010/main" val="3264280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F78DB2-20D2-4205-A536-8397DD353D92}" type="datetimeFigureOut">
              <a:rPr lang="en-IN" smtClean="0"/>
              <a:t>08-06-2021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297956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78DB2-20D2-4205-A536-8397DD353D92}"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35778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78DB2-20D2-4205-A536-8397DD353D92}"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754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78DB2-20D2-4205-A536-8397DD353D92}"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B75B-D6D7-40C9-9F20-593B42C3804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9240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78DB2-20D2-4205-A536-8397DD353D92}"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370245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F78DB2-20D2-4205-A536-8397DD353D92}"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4280655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F78DB2-20D2-4205-A536-8397DD353D92}"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76306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F78DB2-20D2-4205-A536-8397DD353D92}"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101747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F78DB2-20D2-4205-A536-8397DD353D92}"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234139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F78DB2-20D2-4205-A536-8397DD353D92}"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84630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78DB2-20D2-4205-A536-8397DD353D92}"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214056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F78DB2-20D2-4205-A536-8397DD353D92}"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313739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F78DB2-20D2-4205-A536-8397DD353D92}"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282490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F78DB2-20D2-4205-A536-8397DD353D92}"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43203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78DB2-20D2-4205-A536-8397DD353D92}"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27244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78DB2-20D2-4205-A536-8397DD353D92}"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193041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78DB2-20D2-4205-A536-8397DD353D92}"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EB75B-D6D7-40C9-9F20-593B42C38045}" type="slidenum">
              <a:rPr lang="en-IN" smtClean="0"/>
              <a:t>‹#›</a:t>
            </a:fld>
            <a:endParaRPr lang="en-IN"/>
          </a:p>
        </p:txBody>
      </p:sp>
    </p:spTree>
    <p:extLst>
      <p:ext uri="{BB962C8B-B14F-4D97-AF65-F5344CB8AC3E}">
        <p14:creationId xmlns:p14="http://schemas.microsoft.com/office/powerpoint/2010/main" val="108924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F78DB2-20D2-4205-A536-8397DD353D92}" type="datetimeFigureOut">
              <a:rPr lang="en-IN" smtClean="0"/>
              <a:t>08-06-2021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0EB75B-D6D7-40C9-9F20-593B42C38045}" type="slidenum">
              <a:rPr lang="en-IN" smtClean="0"/>
              <a:t>‹#›</a:t>
            </a:fld>
            <a:endParaRPr lang="en-IN"/>
          </a:p>
        </p:txBody>
      </p:sp>
    </p:spTree>
    <p:extLst>
      <p:ext uri="{BB962C8B-B14F-4D97-AF65-F5344CB8AC3E}">
        <p14:creationId xmlns:p14="http://schemas.microsoft.com/office/powerpoint/2010/main" val="77197208"/>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Distributed Mutual    </a:t>
            </a:r>
            <a:br>
              <a:rPr lang="en-IN" dirty="0" smtClean="0"/>
            </a:br>
            <a:r>
              <a:rPr lang="en-IN" dirty="0" smtClean="0"/>
              <a:t>           Exclusion</a:t>
            </a:r>
            <a:endParaRPr lang="en-IN" dirty="0"/>
          </a:p>
        </p:txBody>
      </p:sp>
      <p:sp>
        <p:nvSpPr>
          <p:cNvPr id="3" name="Subtitle 2"/>
          <p:cNvSpPr>
            <a:spLocks noGrp="1"/>
          </p:cNvSpPr>
          <p:nvPr>
            <p:ph type="subTitle" idx="1"/>
          </p:nvPr>
        </p:nvSpPr>
        <p:spPr/>
        <p:txBody>
          <a:bodyPr>
            <a:normAutofit/>
          </a:bodyPr>
          <a:lstStyle/>
          <a:p>
            <a:pPr algn="l"/>
            <a:r>
              <a:rPr lang="en-IN" b="1" dirty="0"/>
              <a:t>Distributed Mutual Exclusion</a:t>
            </a:r>
            <a:r>
              <a:rPr lang="en-IN" dirty="0"/>
              <a:t>:- Classification </a:t>
            </a:r>
            <a:r>
              <a:rPr lang="en-IN" dirty="0" smtClean="0"/>
              <a:t>-Requirements </a:t>
            </a:r>
            <a:r>
              <a:rPr lang="en-IN" dirty="0"/>
              <a:t>– Measuring Performance – </a:t>
            </a:r>
            <a:r>
              <a:rPr lang="en-IN" dirty="0" err="1" smtClean="0"/>
              <a:t>Lamport’s</a:t>
            </a:r>
            <a:r>
              <a:rPr lang="en-IN" dirty="0" smtClean="0"/>
              <a:t> Algorithm </a:t>
            </a:r>
            <a:r>
              <a:rPr lang="en-IN" dirty="0"/>
              <a:t>– </a:t>
            </a:r>
            <a:r>
              <a:rPr lang="en-IN" dirty="0" err="1"/>
              <a:t>Rickart-Agarwala</a:t>
            </a:r>
            <a:r>
              <a:rPr lang="en-IN" dirty="0"/>
              <a:t> Algorithm – </a:t>
            </a:r>
            <a:r>
              <a:rPr lang="en-IN" dirty="0" smtClean="0"/>
              <a:t>Suzuki- </a:t>
            </a:r>
            <a:r>
              <a:rPr lang="en-IN" dirty="0" err="1" smtClean="0"/>
              <a:t>Kasami’s</a:t>
            </a:r>
            <a:r>
              <a:rPr lang="en-IN" dirty="0" smtClean="0"/>
              <a:t> </a:t>
            </a:r>
            <a:r>
              <a:rPr lang="en-IN" dirty="0"/>
              <a:t>Broadcast Algorithm.</a:t>
            </a:r>
          </a:p>
        </p:txBody>
      </p:sp>
    </p:spTree>
    <p:extLst>
      <p:ext uri="{BB962C8B-B14F-4D97-AF65-F5344CB8AC3E}">
        <p14:creationId xmlns:p14="http://schemas.microsoft.com/office/powerpoint/2010/main" val="902426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Low and high load performance</a:t>
            </a:r>
            <a:endParaRPr lang="en-IN" dirty="0"/>
          </a:p>
        </p:txBody>
      </p:sp>
      <p:sp>
        <p:nvSpPr>
          <p:cNvPr id="3" name="Content Placeholder 2"/>
          <p:cNvSpPr>
            <a:spLocks noGrp="1"/>
          </p:cNvSpPr>
          <p:nvPr>
            <p:ph idx="1"/>
          </p:nvPr>
        </p:nvSpPr>
        <p:spPr>
          <a:xfrm>
            <a:off x="680321" y="1752600"/>
            <a:ext cx="10414399" cy="4648199"/>
          </a:xfrm>
        </p:spPr>
        <p:txBody>
          <a:bodyPr>
            <a:normAutofit/>
          </a:bodyPr>
          <a:lstStyle/>
          <a:p>
            <a:r>
              <a:rPr lang="en-IN" dirty="0"/>
              <a:t>Performance of a mutual exclusion algorithm depends upon the </a:t>
            </a:r>
            <a:r>
              <a:rPr lang="en-IN" dirty="0" smtClean="0"/>
              <a:t>load.</a:t>
            </a:r>
          </a:p>
          <a:p>
            <a:endParaRPr lang="en-IN" b="1" dirty="0">
              <a:solidFill>
                <a:srgbClr val="FFC000"/>
              </a:solidFill>
            </a:endParaRPr>
          </a:p>
          <a:p>
            <a:r>
              <a:rPr lang="en-IN" dirty="0"/>
              <a:t>P</a:t>
            </a:r>
            <a:r>
              <a:rPr lang="en-IN" dirty="0" smtClean="0"/>
              <a:t>erformance </a:t>
            </a:r>
            <a:r>
              <a:rPr lang="en-IN" dirty="0"/>
              <a:t>of mutual exclusion </a:t>
            </a:r>
            <a:r>
              <a:rPr lang="en-IN" dirty="0" smtClean="0"/>
              <a:t>algorithms are studied  </a:t>
            </a:r>
            <a:r>
              <a:rPr lang="en-IN" dirty="0"/>
              <a:t>under </a:t>
            </a:r>
            <a:r>
              <a:rPr lang="en-IN" dirty="0" smtClean="0"/>
              <a:t>two special </a:t>
            </a:r>
            <a:r>
              <a:rPr lang="en-IN" dirty="0"/>
              <a:t>loading </a:t>
            </a:r>
            <a:r>
              <a:rPr lang="en-IN" dirty="0" smtClean="0"/>
              <a:t>conditions, </a:t>
            </a:r>
            <a:r>
              <a:rPr lang="en-IN" dirty="0"/>
              <a:t>“</a:t>
            </a:r>
            <a:r>
              <a:rPr lang="en-IN" dirty="0">
                <a:solidFill>
                  <a:srgbClr val="FFC000"/>
                </a:solidFill>
              </a:rPr>
              <a:t>low load</a:t>
            </a:r>
            <a:r>
              <a:rPr lang="en-IN" dirty="0"/>
              <a:t>” and “</a:t>
            </a:r>
            <a:r>
              <a:rPr lang="en-IN" dirty="0">
                <a:solidFill>
                  <a:srgbClr val="FFC000"/>
                </a:solidFill>
              </a:rPr>
              <a:t>high load</a:t>
            </a:r>
            <a:r>
              <a:rPr lang="en-IN" dirty="0" smtClean="0"/>
              <a:t>.”</a:t>
            </a:r>
          </a:p>
          <a:p>
            <a:endParaRPr lang="en-IN" dirty="0"/>
          </a:p>
          <a:p>
            <a:r>
              <a:rPr lang="en-IN" dirty="0" smtClean="0"/>
              <a:t>Under </a:t>
            </a:r>
            <a:r>
              <a:rPr lang="en-IN" dirty="0" smtClean="0">
                <a:solidFill>
                  <a:srgbClr val="FFC000"/>
                </a:solidFill>
              </a:rPr>
              <a:t>low load </a:t>
            </a:r>
            <a:r>
              <a:rPr lang="en-IN" dirty="0" smtClean="0"/>
              <a:t>conditions</a:t>
            </a:r>
            <a:r>
              <a:rPr lang="en-IN" dirty="0"/>
              <a:t>, there is seldom more than one request for the </a:t>
            </a:r>
            <a:r>
              <a:rPr lang="en-IN" dirty="0" smtClean="0"/>
              <a:t>critical section </a:t>
            </a:r>
            <a:r>
              <a:rPr lang="en-IN" dirty="0"/>
              <a:t>present in the system simultaneously</a:t>
            </a:r>
            <a:r>
              <a:rPr lang="en-IN" dirty="0" smtClean="0"/>
              <a:t>.</a:t>
            </a:r>
          </a:p>
          <a:p>
            <a:endParaRPr lang="en-IN" dirty="0"/>
          </a:p>
          <a:p>
            <a:endParaRPr lang="en-IN" b="1" dirty="0">
              <a:solidFill>
                <a:srgbClr val="FFC000"/>
              </a:solidFill>
            </a:endParaRPr>
          </a:p>
          <a:p>
            <a:endParaRPr lang="en-IN" b="1" dirty="0"/>
          </a:p>
        </p:txBody>
      </p:sp>
    </p:spTree>
    <p:extLst>
      <p:ext uri="{BB962C8B-B14F-4D97-AF65-F5344CB8AC3E}">
        <p14:creationId xmlns:p14="http://schemas.microsoft.com/office/powerpoint/2010/main" val="3258388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Low and high load performance</a:t>
            </a:r>
            <a:endParaRPr lang="en-IN" dirty="0"/>
          </a:p>
        </p:txBody>
      </p:sp>
      <p:sp>
        <p:nvSpPr>
          <p:cNvPr id="3" name="Content Placeholder 2"/>
          <p:cNvSpPr>
            <a:spLocks noGrp="1"/>
          </p:cNvSpPr>
          <p:nvPr>
            <p:ph idx="1"/>
          </p:nvPr>
        </p:nvSpPr>
        <p:spPr>
          <a:xfrm>
            <a:off x="924161" y="2133600"/>
            <a:ext cx="10780159" cy="4511039"/>
          </a:xfrm>
        </p:spPr>
        <p:txBody>
          <a:bodyPr>
            <a:normAutofit/>
          </a:bodyPr>
          <a:lstStyle/>
          <a:p>
            <a:r>
              <a:rPr lang="en-IN" sz="2800" dirty="0" smtClean="0"/>
              <a:t>Under </a:t>
            </a:r>
            <a:r>
              <a:rPr lang="en-IN" sz="2800" i="1" dirty="0" smtClean="0">
                <a:solidFill>
                  <a:srgbClr val="FFC000"/>
                </a:solidFill>
              </a:rPr>
              <a:t>heavy load</a:t>
            </a:r>
            <a:r>
              <a:rPr lang="en-IN" sz="2800" i="1" dirty="0" smtClean="0"/>
              <a:t> </a:t>
            </a:r>
            <a:r>
              <a:rPr lang="en-IN" sz="2800" dirty="0" smtClean="0"/>
              <a:t>conditions, there </a:t>
            </a:r>
            <a:r>
              <a:rPr lang="en-IN" sz="2800" dirty="0"/>
              <a:t>is always a pending request for critical section at a site</a:t>
            </a:r>
            <a:r>
              <a:rPr lang="en-IN" sz="2800" dirty="0" smtClean="0"/>
              <a:t>.</a:t>
            </a:r>
          </a:p>
          <a:p>
            <a:pPr marL="0" indent="0">
              <a:buNone/>
            </a:pPr>
            <a:endParaRPr lang="en-IN" sz="2800" dirty="0" smtClean="0"/>
          </a:p>
          <a:p>
            <a:r>
              <a:rPr lang="en-IN" sz="2800" dirty="0"/>
              <a:t>A site is seldom in </a:t>
            </a:r>
            <a:r>
              <a:rPr lang="en-IN" sz="2800" dirty="0" smtClean="0"/>
              <a:t>the idle </a:t>
            </a:r>
            <a:r>
              <a:rPr lang="en-IN" sz="2800" dirty="0"/>
              <a:t>state in heavy load conditions</a:t>
            </a:r>
            <a:r>
              <a:rPr lang="en-IN" sz="2800" dirty="0" smtClean="0"/>
              <a:t>.</a:t>
            </a:r>
          </a:p>
          <a:p>
            <a:endParaRPr lang="en-IN" sz="2800" dirty="0"/>
          </a:p>
          <a:p>
            <a:r>
              <a:rPr lang="en-IN" sz="2800" dirty="0"/>
              <a:t>P</a:t>
            </a:r>
            <a:r>
              <a:rPr lang="en-IN" sz="2800" dirty="0" smtClean="0"/>
              <a:t>erformance metrics for ME algorithms can be easily calculated with mathematical reasoning.</a:t>
            </a:r>
          </a:p>
          <a:p>
            <a:endParaRPr lang="en-IN" sz="2800" dirty="0" smtClean="0"/>
          </a:p>
          <a:p>
            <a:endParaRPr lang="en-IN" sz="2800" b="1" dirty="0">
              <a:solidFill>
                <a:srgbClr val="FFC000"/>
              </a:solidFill>
            </a:endParaRPr>
          </a:p>
          <a:p>
            <a:endParaRPr lang="en-IN" sz="2800" b="1" dirty="0"/>
          </a:p>
        </p:txBody>
      </p:sp>
    </p:spTree>
    <p:extLst>
      <p:ext uri="{BB962C8B-B14F-4D97-AF65-F5344CB8AC3E}">
        <p14:creationId xmlns:p14="http://schemas.microsoft.com/office/powerpoint/2010/main" val="2396373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Best and worst case performance</a:t>
            </a:r>
            <a:endParaRPr lang="en-IN" dirty="0"/>
          </a:p>
        </p:txBody>
      </p:sp>
      <p:sp>
        <p:nvSpPr>
          <p:cNvPr id="3" name="Content Placeholder 2"/>
          <p:cNvSpPr>
            <a:spLocks noGrp="1"/>
          </p:cNvSpPr>
          <p:nvPr>
            <p:ph idx="1"/>
          </p:nvPr>
        </p:nvSpPr>
        <p:spPr>
          <a:xfrm>
            <a:off x="924161" y="2133600"/>
            <a:ext cx="10780159" cy="4511039"/>
          </a:xfrm>
        </p:spPr>
        <p:txBody>
          <a:bodyPr>
            <a:normAutofit/>
          </a:bodyPr>
          <a:lstStyle/>
          <a:p>
            <a:r>
              <a:rPr lang="en-IN" sz="2800" dirty="0"/>
              <a:t>In the best case, prevailing conditions are such </a:t>
            </a:r>
            <a:r>
              <a:rPr lang="en-IN" sz="2800" dirty="0" smtClean="0"/>
              <a:t>that a </a:t>
            </a:r>
            <a:r>
              <a:rPr lang="en-IN" sz="2800" dirty="0"/>
              <a:t>performance metric attains the best possible value</a:t>
            </a:r>
            <a:r>
              <a:rPr lang="en-IN" sz="2800" dirty="0" smtClean="0"/>
              <a:t>.</a:t>
            </a:r>
          </a:p>
          <a:p>
            <a:pPr marL="0" indent="0">
              <a:buNone/>
            </a:pPr>
            <a:endParaRPr lang="en-IN" sz="2800" b="1" dirty="0"/>
          </a:p>
          <a:p>
            <a:r>
              <a:rPr lang="en-IN" sz="2800" dirty="0"/>
              <a:t>I</a:t>
            </a:r>
            <a:r>
              <a:rPr lang="en-IN" sz="2800" dirty="0" smtClean="0"/>
              <a:t>n most mutual </a:t>
            </a:r>
            <a:r>
              <a:rPr lang="en-IN" sz="2800" dirty="0"/>
              <a:t>exclusion algorithms the best value of the response time is a </a:t>
            </a:r>
            <a:r>
              <a:rPr lang="en-IN" sz="2800" dirty="0" smtClean="0"/>
              <a:t>roundtrip message </a:t>
            </a:r>
            <a:r>
              <a:rPr lang="en-IN" sz="2800" dirty="0"/>
              <a:t>delay plus the CS execution time, 2T +E</a:t>
            </a:r>
            <a:r>
              <a:rPr lang="en-IN" sz="2800" dirty="0" smtClean="0"/>
              <a:t>.</a:t>
            </a:r>
          </a:p>
          <a:p>
            <a:endParaRPr lang="en-IN" sz="2800" b="1" dirty="0"/>
          </a:p>
          <a:p>
            <a:r>
              <a:rPr lang="en-IN" sz="2800" dirty="0" smtClean="0"/>
              <a:t>The best </a:t>
            </a:r>
            <a:r>
              <a:rPr lang="en-IN" sz="2800" dirty="0"/>
              <a:t>and worst cases coincide with low and </a:t>
            </a:r>
            <a:r>
              <a:rPr lang="en-IN" sz="2800" dirty="0" smtClean="0"/>
              <a:t>high loads</a:t>
            </a:r>
            <a:r>
              <a:rPr lang="en-IN" sz="2800" dirty="0"/>
              <a:t>, respectively.</a:t>
            </a:r>
            <a:endParaRPr lang="en-IN" sz="2800" b="1" dirty="0"/>
          </a:p>
        </p:txBody>
      </p:sp>
    </p:spTree>
    <p:extLst>
      <p:ext uri="{BB962C8B-B14F-4D97-AF65-F5344CB8AC3E}">
        <p14:creationId xmlns:p14="http://schemas.microsoft.com/office/powerpoint/2010/main" val="2267635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Best and worst case performance</a:t>
            </a:r>
            <a:endParaRPr lang="en-IN" dirty="0"/>
          </a:p>
        </p:txBody>
      </p:sp>
      <p:sp>
        <p:nvSpPr>
          <p:cNvPr id="3" name="Content Placeholder 2"/>
          <p:cNvSpPr>
            <a:spLocks noGrp="1"/>
          </p:cNvSpPr>
          <p:nvPr>
            <p:ph idx="1"/>
          </p:nvPr>
        </p:nvSpPr>
        <p:spPr>
          <a:xfrm>
            <a:off x="924161" y="2133600"/>
            <a:ext cx="10780159" cy="4511039"/>
          </a:xfrm>
        </p:spPr>
        <p:txBody>
          <a:bodyPr>
            <a:normAutofit/>
          </a:bodyPr>
          <a:lstStyle/>
          <a:p>
            <a:r>
              <a:rPr lang="en-IN" sz="2800" dirty="0"/>
              <a:t>In the best case, prevailing conditions are such </a:t>
            </a:r>
            <a:r>
              <a:rPr lang="en-IN" sz="2800" dirty="0" smtClean="0"/>
              <a:t>that a </a:t>
            </a:r>
            <a:r>
              <a:rPr lang="en-IN" sz="2800" dirty="0"/>
              <a:t>performance metric attains the best possible value</a:t>
            </a:r>
            <a:r>
              <a:rPr lang="en-IN" sz="2800" dirty="0" smtClean="0"/>
              <a:t>.</a:t>
            </a:r>
          </a:p>
          <a:p>
            <a:pPr marL="0" indent="0">
              <a:buNone/>
            </a:pPr>
            <a:endParaRPr lang="en-IN" sz="2800" b="1" dirty="0"/>
          </a:p>
          <a:p>
            <a:r>
              <a:rPr lang="en-IN" sz="2800" dirty="0"/>
              <a:t>I</a:t>
            </a:r>
            <a:r>
              <a:rPr lang="en-IN" sz="2800" dirty="0" smtClean="0"/>
              <a:t>n most mutual </a:t>
            </a:r>
            <a:r>
              <a:rPr lang="en-IN" sz="2800" dirty="0"/>
              <a:t>exclusion algorithms the best value of the response time is a </a:t>
            </a:r>
            <a:r>
              <a:rPr lang="en-IN" sz="2800" dirty="0" smtClean="0"/>
              <a:t>roundtrip message </a:t>
            </a:r>
            <a:r>
              <a:rPr lang="en-IN" sz="2800" dirty="0"/>
              <a:t>delay plus the CS execution time, 2T +E</a:t>
            </a:r>
            <a:r>
              <a:rPr lang="en-IN" sz="2800" dirty="0" smtClean="0"/>
              <a:t>.</a:t>
            </a:r>
          </a:p>
          <a:p>
            <a:endParaRPr lang="en-IN" sz="2800" b="1" dirty="0"/>
          </a:p>
          <a:p>
            <a:r>
              <a:rPr lang="en-IN" sz="2800" dirty="0" smtClean="0"/>
              <a:t>The best </a:t>
            </a:r>
            <a:r>
              <a:rPr lang="en-IN" sz="2800" dirty="0"/>
              <a:t>and worst cases coincide with low and </a:t>
            </a:r>
            <a:r>
              <a:rPr lang="en-IN" sz="2800" dirty="0" smtClean="0"/>
              <a:t>high loads</a:t>
            </a:r>
            <a:r>
              <a:rPr lang="en-IN" sz="2800" dirty="0"/>
              <a:t>, respectively.</a:t>
            </a:r>
            <a:endParaRPr lang="en-IN" sz="2800" b="1" dirty="0"/>
          </a:p>
        </p:txBody>
      </p:sp>
    </p:spTree>
    <p:extLst>
      <p:ext uri="{BB962C8B-B14F-4D97-AF65-F5344CB8AC3E}">
        <p14:creationId xmlns:p14="http://schemas.microsoft.com/office/powerpoint/2010/main" val="2336576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7382"/>
          </a:xfrm>
        </p:spPr>
        <p:txBody>
          <a:bodyPr/>
          <a:lstStyle/>
          <a:p>
            <a:r>
              <a:rPr lang="en-IN" b="1" dirty="0" smtClean="0"/>
              <a:t>NON TOKEN BASED ALGORITHMS</a:t>
            </a:r>
            <a:endParaRPr lang="en-IN" dirty="0"/>
          </a:p>
        </p:txBody>
      </p:sp>
      <p:sp>
        <p:nvSpPr>
          <p:cNvPr id="3" name="Content Placeholder 2"/>
          <p:cNvSpPr>
            <a:spLocks noGrp="1"/>
          </p:cNvSpPr>
          <p:nvPr>
            <p:ph idx="1"/>
          </p:nvPr>
        </p:nvSpPr>
        <p:spPr>
          <a:xfrm>
            <a:off x="924161" y="1485900"/>
            <a:ext cx="10780159" cy="5158739"/>
          </a:xfrm>
        </p:spPr>
        <p:txBody>
          <a:bodyPr>
            <a:normAutofit fontScale="92500" lnSpcReduction="20000"/>
          </a:bodyPr>
          <a:lstStyle/>
          <a:p>
            <a:pPr>
              <a:lnSpc>
                <a:spcPct val="110000"/>
              </a:lnSpc>
            </a:pPr>
            <a:r>
              <a:rPr lang="en-IN" dirty="0" smtClean="0"/>
              <a:t>In non token based algorithms a site communicate with a set of other sites to decide who should execute the CS next.</a:t>
            </a:r>
          </a:p>
          <a:p>
            <a:pPr>
              <a:lnSpc>
                <a:spcPct val="110000"/>
              </a:lnSpc>
            </a:pPr>
            <a:endParaRPr lang="en-IN" b="1" dirty="0"/>
          </a:p>
          <a:p>
            <a:pPr>
              <a:lnSpc>
                <a:spcPct val="110000"/>
              </a:lnSpc>
            </a:pPr>
            <a:r>
              <a:rPr lang="en-IN" dirty="0" smtClean="0"/>
              <a:t>For a site Si Request set </a:t>
            </a:r>
            <a:r>
              <a:rPr lang="en-IN" dirty="0" err="1" smtClean="0"/>
              <a:t>Ri</a:t>
            </a:r>
            <a:r>
              <a:rPr lang="en-IN" dirty="0" smtClean="0"/>
              <a:t> contains ids of all those sites from which site Si must acquire permission before entering the CS</a:t>
            </a:r>
          </a:p>
          <a:p>
            <a:pPr>
              <a:lnSpc>
                <a:spcPct val="110000"/>
              </a:lnSpc>
            </a:pPr>
            <a:endParaRPr lang="en-IN" dirty="0"/>
          </a:p>
          <a:p>
            <a:pPr>
              <a:lnSpc>
                <a:spcPct val="110000"/>
              </a:lnSpc>
            </a:pPr>
            <a:r>
              <a:rPr lang="en-IN" dirty="0" smtClean="0"/>
              <a:t>Non token based algorithms uses time-stamps to order requests for CS and to resolve conflicts between simultaneous requests for the CS</a:t>
            </a:r>
          </a:p>
          <a:p>
            <a:pPr>
              <a:lnSpc>
                <a:spcPct val="110000"/>
              </a:lnSpc>
            </a:pPr>
            <a:endParaRPr lang="en-IN" dirty="0"/>
          </a:p>
          <a:p>
            <a:pPr>
              <a:lnSpc>
                <a:spcPct val="110000"/>
              </a:lnSpc>
            </a:pPr>
            <a:r>
              <a:rPr lang="en-IN" dirty="0" smtClean="0"/>
              <a:t>These algorithms maintain logical clocks and update them according to </a:t>
            </a:r>
            <a:r>
              <a:rPr lang="en-IN" dirty="0" err="1" smtClean="0"/>
              <a:t>Lamport’s</a:t>
            </a:r>
            <a:r>
              <a:rPr lang="en-IN" dirty="0" smtClean="0"/>
              <a:t> Scheme.</a:t>
            </a:r>
          </a:p>
          <a:p>
            <a:pPr marL="0" indent="0">
              <a:lnSpc>
                <a:spcPct val="110000"/>
              </a:lnSpc>
              <a:buNone/>
            </a:pPr>
            <a:endParaRPr lang="en-IN" dirty="0"/>
          </a:p>
          <a:p>
            <a:pPr>
              <a:lnSpc>
                <a:spcPct val="110000"/>
              </a:lnSpc>
            </a:pPr>
            <a:r>
              <a:rPr lang="en-IN" dirty="0" smtClean="0"/>
              <a:t>Each request for CS gets a timestamp and smaller time stamp requests gets priority over larger time stamp requests</a:t>
            </a:r>
            <a:endParaRPr lang="en-IN" dirty="0"/>
          </a:p>
        </p:txBody>
      </p:sp>
    </p:spTree>
    <p:extLst>
      <p:ext uri="{BB962C8B-B14F-4D97-AF65-F5344CB8AC3E}">
        <p14:creationId xmlns:p14="http://schemas.microsoft.com/office/powerpoint/2010/main" val="3789497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lstStyle/>
          <a:p>
            <a:r>
              <a:rPr lang="en-IN" b="1" dirty="0"/>
              <a:t>Lamport’s algorithm</a:t>
            </a:r>
            <a:endParaRPr lang="en-IN" dirty="0"/>
          </a:p>
        </p:txBody>
      </p:sp>
      <p:sp>
        <p:nvSpPr>
          <p:cNvPr id="3" name="Content Placeholder 2"/>
          <p:cNvSpPr>
            <a:spLocks noGrp="1"/>
          </p:cNvSpPr>
          <p:nvPr>
            <p:ph idx="1"/>
          </p:nvPr>
        </p:nvSpPr>
        <p:spPr>
          <a:xfrm>
            <a:off x="924161" y="1584960"/>
            <a:ext cx="11084959" cy="5059679"/>
          </a:xfrm>
        </p:spPr>
        <p:txBody>
          <a:bodyPr>
            <a:noAutofit/>
          </a:bodyPr>
          <a:lstStyle/>
          <a:p>
            <a:r>
              <a:rPr lang="en-IN" sz="2000" dirty="0" err="1"/>
              <a:t>Lamport</a:t>
            </a:r>
            <a:r>
              <a:rPr lang="en-IN" sz="2000" dirty="0"/>
              <a:t> developed a distributed mutual exclusion algorithm </a:t>
            </a:r>
            <a:r>
              <a:rPr lang="en-IN" sz="2000" dirty="0" smtClean="0"/>
              <a:t>as </a:t>
            </a:r>
            <a:r>
              <a:rPr lang="en-IN" sz="2000" dirty="0"/>
              <a:t>an illustration of his clock synchronization </a:t>
            </a:r>
            <a:r>
              <a:rPr lang="en-IN" sz="2000" dirty="0" smtClean="0"/>
              <a:t>scheme.</a:t>
            </a:r>
          </a:p>
          <a:p>
            <a:endParaRPr lang="en-IN" sz="2000" dirty="0"/>
          </a:p>
          <a:p>
            <a:r>
              <a:rPr lang="en-IN" sz="2000" dirty="0" smtClean="0"/>
              <a:t>A request </a:t>
            </a:r>
            <a:r>
              <a:rPr lang="en-IN" sz="2000" dirty="0"/>
              <a:t>for CS are executed in the order of </a:t>
            </a:r>
            <a:r>
              <a:rPr lang="en-IN" sz="2000" dirty="0" smtClean="0"/>
              <a:t>their timestamps </a:t>
            </a:r>
            <a:r>
              <a:rPr lang="en-IN" sz="2000" dirty="0"/>
              <a:t>and time is determined by logical clocks</a:t>
            </a:r>
            <a:r>
              <a:rPr lang="en-IN" sz="2000" dirty="0" smtClean="0"/>
              <a:t>.</a:t>
            </a:r>
          </a:p>
          <a:p>
            <a:endParaRPr lang="en-IN" sz="2000" dirty="0"/>
          </a:p>
          <a:p>
            <a:r>
              <a:rPr lang="en-IN" sz="2000" dirty="0" smtClean="0"/>
              <a:t>When a  </a:t>
            </a:r>
            <a:r>
              <a:rPr lang="en-IN" sz="2000" dirty="0"/>
              <a:t>site </a:t>
            </a:r>
            <a:r>
              <a:rPr lang="en-IN" sz="2000" dirty="0" smtClean="0"/>
              <a:t>processes a  </a:t>
            </a:r>
            <a:r>
              <a:rPr lang="en-IN" sz="2000" dirty="0"/>
              <a:t>request for the CS, it updates its local clock and assigns the request </a:t>
            </a:r>
            <a:r>
              <a:rPr lang="en-IN" sz="2000" dirty="0" smtClean="0"/>
              <a:t>a timestamp</a:t>
            </a:r>
            <a:r>
              <a:rPr lang="en-IN" sz="2000" dirty="0"/>
              <a:t>. </a:t>
            </a:r>
            <a:endParaRPr lang="en-IN" sz="2000" dirty="0" smtClean="0"/>
          </a:p>
          <a:p>
            <a:pPr marL="0" indent="0">
              <a:buNone/>
            </a:pPr>
            <a:endParaRPr lang="en-IN" sz="2000" dirty="0" smtClean="0"/>
          </a:p>
          <a:p>
            <a:r>
              <a:rPr lang="en-IN" sz="2000" dirty="0" smtClean="0"/>
              <a:t>The </a:t>
            </a:r>
            <a:r>
              <a:rPr lang="en-IN" sz="2000" dirty="0"/>
              <a:t>algorithm executes CS requests in the increasing order </a:t>
            </a:r>
            <a:r>
              <a:rPr lang="en-IN" sz="2000" dirty="0" smtClean="0"/>
              <a:t>of timestamps.</a:t>
            </a:r>
          </a:p>
          <a:p>
            <a:r>
              <a:rPr lang="en-IN" sz="2000" dirty="0"/>
              <a:t>Every site Si keeps a queue, </a:t>
            </a:r>
            <a:r>
              <a:rPr lang="en-IN" sz="2000" b="1" dirty="0">
                <a:solidFill>
                  <a:srgbClr val="FFC000"/>
                </a:solidFill>
              </a:rPr>
              <a:t>request_queuei</a:t>
            </a:r>
            <a:r>
              <a:rPr lang="en-IN" sz="2000" dirty="0"/>
              <a:t>, which </a:t>
            </a:r>
            <a:r>
              <a:rPr lang="en-IN" sz="2000" dirty="0" smtClean="0"/>
              <a:t>contains mutual </a:t>
            </a:r>
            <a:r>
              <a:rPr lang="en-IN" sz="2000" dirty="0"/>
              <a:t>exclusion requests ordered by their timestamps.</a:t>
            </a:r>
            <a:endParaRPr lang="en-IN" sz="2000" dirty="0" smtClean="0"/>
          </a:p>
          <a:p>
            <a:endParaRPr lang="en-IN" sz="2000" dirty="0" smtClean="0"/>
          </a:p>
          <a:p>
            <a:endParaRPr lang="en-IN" sz="2000" b="1" dirty="0"/>
          </a:p>
          <a:p>
            <a:endParaRPr lang="en-IN" sz="2000" b="1" dirty="0"/>
          </a:p>
        </p:txBody>
      </p:sp>
    </p:spTree>
    <p:extLst>
      <p:ext uri="{BB962C8B-B14F-4D97-AF65-F5344CB8AC3E}">
        <p14:creationId xmlns:p14="http://schemas.microsoft.com/office/powerpoint/2010/main" val="786986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lstStyle/>
          <a:p>
            <a:r>
              <a:rPr lang="en-IN" sz="2400" b="1" dirty="0" smtClean="0"/>
              <a:t>Lamport’s algorithm</a:t>
            </a:r>
            <a:r>
              <a:rPr lang="en-IN" b="1" dirty="0" smtClean="0"/>
              <a:t>: </a:t>
            </a:r>
            <a:r>
              <a:rPr lang="en-IN" sz="3200" b="1" cap="none" dirty="0" smtClean="0">
                <a:solidFill>
                  <a:srgbClr val="FFC000"/>
                </a:solidFill>
              </a:rPr>
              <a:t>Requesting Critical Section</a:t>
            </a:r>
            <a:endParaRPr lang="en-IN" sz="2000" dirty="0">
              <a:solidFill>
                <a:srgbClr val="FFC000"/>
              </a:solidFill>
            </a:endParaRPr>
          </a:p>
        </p:txBody>
      </p:sp>
      <p:sp>
        <p:nvSpPr>
          <p:cNvPr id="3" name="Content Placeholder 2"/>
          <p:cNvSpPr>
            <a:spLocks noGrp="1"/>
          </p:cNvSpPr>
          <p:nvPr>
            <p:ph idx="1"/>
          </p:nvPr>
        </p:nvSpPr>
        <p:spPr>
          <a:xfrm>
            <a:off x="924161" y="1584960"/>
            <a:ext cx="11084959" cy="5059679"/>
          </a:xfrm>
        </p:spPr>
        <p:txBody>
          <a:bodyPr>
            <a:noAutofit/>
          </a:bodyPr>
          <a:lstStyle/>
          <a:p>
            <a:endParaRPr lang="en-IN" sz="2800" dirty="0" smtClean="0"/>
          </a:p>
          <a:p>
            <a:r>
              <a:rPr lang="en-IN" sz="2800" dirty="0" smtClean="0"/>
              <a:t>When </a:t>
            </a:r>
            <a:r>
              <a:rPr lang="en-IN" sz="2800" dirty="0"/>
              <a:t>a site </a:t>
            </a:r>
            <a:r>
              <a:rPr lang="en-IN" sz="2800" dirty="0">
                <a:solidFill>
                  <a:srgbClr val="FFC000"/>
                </a:solidFill>
              </a:rPr>
              <a:t>Si</a:t>
            </a:r>
            <a:r>
              <a:rPr lang="en-IN" sz="2800" dirty="0"/>
              <a:t> wants to enter the </a:t>
            </a:r>
            <a:r>
              <a:rPr lang="en-IN" sz="2800" dirty="0">
                <a:solidFill>
                  <a:srgbClr val="FFC000"/>
                </a:solidFill>
              </a:rPr>
              <a:t>CS</a:t>
            </a:r>
            <a:r>
              <a:rPr lang="en-IN" sz="2800" dirty="0"/>
              <a:t>, it broadcasts a </a:t>
            </a:r>
            <a:r>
              <a:rPr lang="en-IN" sz="2800" dirty="0">
                <a:solidFill>
                  <a:srgbClr val="FFC000"/>
                </a:solidFill>
              </a:rPr>
              <a:t>REQUEST(</a:t>
            </a:r>
            <a:r>
              <a:rPr lang="en-IN" sz="2800" dirty="0" err="1">
                <a:solidFill>
                  <a:srgbClr val="FFC000"/>
                </a:solidFill>
              </a:rPr>
              <a:t>tsi</a:t>
            </a:r>
            <a:r>
              <a:rPr lang="en-IN" sz="2800" dirty="0">
                <a:solidFill>
                  <a:srgbClr val="FFC000"/>
                </a:solidFill>
              </a:rPr>
              <a:t>, </a:t>
            </a:r>
            <a:r>
              <a:rPr lang="en-IN" sz="2800" dirty="0" smtClean="0">
                <a:solidFill>
                  <a:srgbClr val="FFC000"/>
                </a:solidFill>
              </a:rPr>
              <a:t>i) </a:t>
            </a:r>
            <a:r>
              <a:rPr lang="en-IN" sz="2800" dirty="0" smtClean="0"/>
              <a:t>message </a:t>
            </a:r>
            <a:r>
              <a:rPr lang="en-IN" sz="2800" dirty="0"/>
              <a:t>to all other sites and places the request on </a:t>
            </a:r>
            <a:r>
              <a:rPr lang="en-IN" sz="2800" dirty="0">
                <a:solidFill>
                  <a:srgbClr val="FFC000"/>
                </a:solidFill>
              </a:rPr>
              <a:t>request_queuei</a:t>
            </a:r>
            <a:r>
              <a:rPr lang="en-IN" sz="2800" dirty="0" smtClean="0"/>
              <a:t>.</a:t>
            </a:r>
          </a:p>
          <a:p>
            <a:endParaRPr lang="en-IN" sz="2800" b="1" dirty="0"/>
          </a:p>
          <a:p>
            <a:r>
              <a:rPr lang="en-IN" sz="2800" dirty="0"/>
              <a:t>When a site </a:t>
            </a:r>
            <a:r>
              <a:rPr lang="en-IN" sz="2800" dirty="0" err="1">
                <a:solidFill>
                  <a:srgbClr val="FFC000"/>
                </a:solidFill>
              </a:rPr>
              <a:t>Sj</a:t>
            </a:r>
            <a:r>
              <a:rPr lang="en-IN" sz="2800" dirty="0">
                <a:solidFill>
                  <a:srgbClr val="FFC000"/>
                </a:solidFill>
              </a:rPr>
              <a:t> </a:t>
            </a:r>
            <a:r>
              <a:rPr lang="en-IN" sz="2800" dirty="0"/>
              <a:t>receives the </a:t>
            </a:r>
            <a:r>
              <a:rPr lang="en-IN" sz="2800" dirty="0">
                <a:solidFill>
                  <a:srgbClr val="FFC000"/>
                </a:solidFill>
              </a:rPr>
              <a:t>REQUEST(</a:t>
            </a:r>
            <a:r>
              <a:rPr lang="en-IN" sz="2800" dirty="0" err="1">
                <a:solidFill>
                  <a:srgbClr val="FFC000"/>
                </a:solidFill>
              </a:rPr>
              <a:t>tsi</a:t>
            </a:r>
            <a:r>
              <a:rPr lang="en-IN" sz="2800" dirty="0">
                <a:solidFill>
                  <a:srgbClr val="FFC000"/>
                </a:solidFill>
              </a:rPr>
              <a:t>, i) </a:t>
            </a:r>
            <a:r>
              <a:rPr lang="en-IN" sz="2800" dirty="0"/>
              <a:t>message from site </a:t>
            </a:r>
            <a:r>
              <a:rPr lang="en-IN" sz="2800" dirty="0">
                <a:solidFill>
                  <a:srgbClr val="FFC000"/>
                </a:solidFill>
              </a:rPr>
              <a:t>Si</a:t>
            </a:r>
            <a:r>
              <a:rPr lang="en-IN" sz="2800" dirty="0"/>
              <a:t>, it </a:t>
            </a:r>
            <a:r>
              <a:rPr lang="en-IN" sz="2800" dirty="0" smtClean="0"/>
              <a:t>places site </a:t>
            </a:r>
            <a:r>
              <a:rPr lang="en-IN" sz="2800" dirty="0">
                <a:solidFill>
                  <a:srgbClr val="FFC000"/>
                </a:solidFill>
              </a:rPr>
              <a:t>Si’s</a:t>
            </a:r>
            <a:r>
              <a:rPr lang="en-IN" sz="2800" dirty="0"/>
              <a:t> request on </a:t>
            </a:r>
            <a:r>
              <a:rPr lang="en-IN" sz="2800" dirty="0" err="1">
                <a:solidFill>
                  <a:srgbClr val="FFC000"/>
                </a:solidFill>
              </a:rPr>
              <a:t>request_queuej</a:t>
            </a:r>
            <a:r>
              <a:rPr lang="en-IN" sz="2800" dirty="0">
                <a:solidFill>
                  <a:srgbClr val="FFC000"/>
                </a:solidFill>
              </a:rPr>
              <a:t> </a:t>
            </a:r>
            <a:r>
              <a:rPr lang="en-IN" sz="2800" dirty="0"/>
              <a:t>and returns a timestamped </a:t>
            </a:r>
            <a:r>
              <a:rPr lang="en-IN" sz="2800" dirty="0" smtClean="0">
                <a:solidFill>
                  <a:srgbClr val="FFC000"/>
                </a:solidFill>
              </a:rPr>
              <a:t>REPLY</a:t>
            </a:r>
            <a:r>
              <a:rPr lang="en-IN" sz="2800" dirty="0" smtClean="0"/>
              <a:t> message </a:t>
            </a:r>
            <a:r>
              <a:rPr lang="en-IN" sz="2800" dirty="0"/>
              <a:t>to </a:t>
            </a:r>
            <a:r>
              <a:rPr lang="en-IN" sz="2800" dirty="0">
                <a:solidFill>
                  <a:srgbClr val="FFC000"/>
                </a:solidFill>
              </a:rPr>
              <a:t>Si</a:t>
            </a:r>
            <a:r>
              <a:rPr lang="en-IN" sz="2800" dirty="0" smtClean="0"/>
              <a:t>.</a:t>
            </a:r>
            <a:endParaRPr lang="en-IN" sz="2800" b="1" dirty="0"/>
          </a:p>
        </p:txBody>
      </p:sp>
    </p:spTree>
    <p:extLst>
      <p:ext uri="{BB962C8B-B14F-4D97-AF65-F5344CB8AC3E}">
        <p14:creationId xmlns:p14="http://schemas.microsoft.com/office/powerpoint/2010/main" val="3513739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lstStyle/>
          <a:p>
            <a:r>
              <a:rPr lang="en-IN" sz="2400" b="1" dirty="0" smtClean="0"/>
              <a:t>Lamport’s algorithm</a:t>
            </a:r>
            <a:r>
              <a:rPr lang="en-IN" b="1" dirty="0" smtClean="0"/>
              <a:t>: </a:t>
            </a:r>
            <a:r>
              <a:rPr lang="en-IN" sz="3200" b="1" cap="none" dirty="0" smtClean="0">
                <a:solidFill>
                  <a:srgbClr val="FFC000"/>
                </a:solidFill>
              </a:rPr>
              <a:t>Executing the critical section</a:t>
            </a:r>
            <a:endParaRPr lang="en-IN" sz="2000" dirty="0">
              <a:solidFill>
                <a:srgbClr val="FFC000"/>
              </a:solidFill>
            </a:endParaRPr>
          </a:p>
        </p:txBody>
      </p:sp>
      <p:sp>
        <p:nvSpPr>
          <p:cNvPr id="3" name="Content Placeholder 2"/>
          <p:cNvSpPr>
            <a:spLocks noGrp="1"/>
          </p:cNvSpPr>
          <p:nvPr>
            <p:ph idx="1"/>
          </p:nvPr>
        </p:nvSpPr>
        <p:spPr>
          <a:xfrm>
            <a:off x="924161" y="1584960"/>
            <a:ext cx="11084959" cy="5059679"/>
          </a:xfrm>
        </p:spPr>
        <p:txBody>
          <a:bodyPr>
            <a:noAutofit/>
          </a:bodyPr>
          <a:lstStyle/>
          <a:p>
            <a:r>
              <a:rPr lang="en-IN" sz="3200" dirty="0"/>
              <a:t>Site </a:t>
            </a:r>
            <a:r>
              <a:rPr lang="en-IN" sz="3200" dirty="0">
                <a:solidFill>
                  <a:srgbClr val="FFC000"/>
                </a:solidFill>
              </a:rPr>
              <a:t>Si</a:t>
            </a:r>
            <a:r>
              <a:rPr lang="en-IN" sz="3200" dirty="0"/>
              <a:t> enters the </a:t>
            </a:r>
            <a:r>
              <a:rPr lang="en-IN" sz="3200" dirty="0">
                <a:solidFill>
                  <a:srgbClr val="FFC000"/>
                </a:solidFill>
              </a:rPr>
              <a:t>CS</a:t>
            </a:r>
            <a:r>
              <a:rPr lang="en-IN" sz="3200" dirty="0"/>
              <a:t> when the following two conditions hold</a:t>
            </a:r>
            <a:r>
              <a:rPr lang="en-IN" sz="3200" dirty="0" smtClean="0"/>
              <a:t>:</a:t>
            </a:r>
          </a:p>
          <a:p>
            <a:pPr marL="0" indent="0">
              <a:buNone/>
            </a:pPr>
            <a:endParaRPr lang="en-IN" sz="3200" dirty="0"/>
          </a:p>
          <a:p>
            <a:pPr marL="365125" indent="0">
              <a:buNone/>
            </a:pPr>
            <a:r>
              <a:rPr lang="en-IN" sz="3200" b="1" dirty="0">
                <a:solidFill>
                  <a:srgbClr val="FFC000"/>
                </a:solidFill>
              </a:rPr>
              <a:t>L1</a:t>
            </a:r>
            <a:r>
              <a:rPr lang="en-IN" sz="3200" b="1" dirty="0"/>
              <a:t>: </a:t>
            </a:r>
            <a:r>
              <a:rPr lang="en-IN" sz="3200" dirty="0"/>
              <a:t>Si has received a message with timestamp larger than </a:t>
            </a:r>
            <a:r>
              <a:rPr lang="en-IN" sz="3200" dirty="0">
                <a:solidFill>
                  <a:srgbClr val="FFC000"/>
                </a:solidFill>
              </a:rPr>
              <a:t>(</a:t>
            </a:r>
            <a:r>
              <a:rPr lang="en-IN" sz="3200" dirty="0" err="1">
                <a:solidFill>
                  <a:srgbClr val="FFC000"/>
                </a:solidFill>
              </a:rPr>
              <a:t>tsi</a:t>
            </a:r>
            <a:r>
              <a:rPr lang="en-IN" sz="3200" dirty="0">
                <a:solidFill>
                  <a:srgbClr val="FFC000"/>
                </a:solidFill>
              </a:rPr>
              <a:t>, i)</a:t>
            </a:r>
            <a:r>
              <a:rPr lang="en-IN" sz="3200" dirty="0"/>
              <a:t> from </a:t>
            </a:r>
            <a:r>
              <a:rPr lang="en-IN" sz="3200" dirty="0" smtClean="0"/>
              <a:t>all other </a:t>
            </a:r>
            <a:r>
              <a:rPr lang="en-IN" sz="3200" dirty="0"/>
              <a:t>sites</a:t>
            </a:r>
            <a:r>
              <a:rPr lang="en-IN" sz="3200" dirty="0" smtClean="0"/>
              <a:t>.</a:t>
            </a:r>
          </a:p>
          <a:p>
            <a:pPr marL="365125" indent="0">
              <a:buNone/>
            </a:pPr>
            <a:endParaRPr lang="en-IN" sz="3200" dirty="0"/>
          </a:p>
          <a:p>
            <a:pPr marL="365125" indent="0">
              <a:buNone/>
            </a:pPr>
            <a:r>
              <a:rPr lang="en-IN" sz="3200" b="1" dirty="0">
                <a:solidFill>
                  <a:srgbClr val="FFC000"/>
                </a:solidFill>
              </a:rPr>
              <a:t>L2</a:t>
            </a:r>
            <a:r>
              <a:rPr lang="en-IN" sz="3200" b="1" dirty="0"/>
              <a:t>: </a:t>
            </a:r>
            <a:r>
              <a:rPr lang="en-IN" sz="3200" dirty="0">
                <a:solidFill>
                  <a:srgbClr val="FFC000"/>
                </a:solidFill>
              </a:rPr>
              <a:t>Si’s</a:t>
            </a:r>
            <a:r>
              <a:rPr lang="en-IN" sz="3200" dirty="0"/>
              <a:t> request is at the top of </a:t>
            </a:r>
            <a:r>
              <a:rPr lang="en-IN" sz="3200" dirty="0">
                <a:solidFill>
                  <a:srgbClr val="FFC000"/>
                </a:solidFill>
              </a:rPr>
              <a:t>request_queuei</a:t>
            </a:r>
            <a:endParaRPr lang="en-IN" sz="3200" b="1" dirty="0">
              <a:solidFill>
                <a:srgbClr val="FFC000"/>
              </a:solidFill>
            </a:endParaRPr>
          </a:p>
        </p:txBody>
      </p:sp>
    </p:spTree>
    <p:extLst>
      <p:ext uri="{BB962C8B-B14F-4D97-AF65-F5344CB8AC3E}">
        <p14:creationId xmlns:p14="http://schemas.microsoft.com/office/powerpoint/2010/main" val="3546822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lstStyle/>
          <a:p>
            <a:r>
              <a:rPr lang="en-IN" sz="2400" b="1" dirty="0" smtClean="0"/>
              <a:t>Lamport’s algorithm</a:t>
            </a:r>
            <a:r>
              <a:rPr lang="en-IN" b="1" dirty="0" smtClean="0"/>
              <a:t>: </a:t>
            </a:r>
            <a:r>
              <a:rPr lang="en-IN" sz="3200" b="1" cap="none" dirty="0">
                <a:solidFill>
                  <a:srgbClr val="FFC000"/>
                </a:solidFill>
              </a:rPr>
              <a:t>Releasing the critical section</a:t>
            </a:r>
            <a:endParaRPr lang="en-IN" sz="2000" dirty="0">
              <a:solidFill>
                <a:srgbClr val="FFC000"/>
              </a:solidFill>
            </a:endParaRPr>
          </a:p>
        </p:txBody>
      </p:sp>
      <p:sp>
        <p:nvSpPr>
          <p:cNvPr id="3" name="Content Placeholder 2"/>
          <p:cNvSpPr>
            <a:spLocks noGrp="1"/>
          </p:cNvSpPr>
          <p:nvPr>
            <p:ph idx="1"/>
          </p:nvPr>
        </p:nvSpPr>
        <p:spPr>
          <a:xfrm>
            <a:off x="924161" y="1584960"/>
            <a:ext cx="11084959" cy="5059679"/>
          </a:xfrm>
        </p:spPr>
        <p:txBody>
          <a:bodyPr>
            <a:noAutofit/>
          </a:bodyPr>
          <a:lstStyle/>
          <a:p>
            <a:r>
              <a:rPr lang="en-IN" sz="2800" dirty="0"/>
              <a:t>Site </a:t>
            </a:r>
            <a:r>
              <a:rPr lang="en-IN" sz="2800" dirty="0">
                <a:solidFill>
                  <a:srgbClr val="FFC000"/>
                </a:solidFill>
              </a:rPr>
              <a:t>Si</a:t>
            </a:r>
            <a:r>
              <a:rPr lang="en-IN" sz="2800" dirty="0"/>
              <a:t>, upon </a:t>
            </a:r>
            <a:r>
              <a:rPr lang="en-IN" sz="2800" dirty="0">
                <a:solidFill>
                  <a:srgbClr val="FFC000"/>
                </a:solidFill>
              </a:rPr>
              <a:t>exiting</a:t>
            </a:r>
            <a:r>
              <a:rPr lang="en-IN" sz="2800" dirty="0"/>
              <a:t> the CS, removes its request from the top of its </a:t>
            </a:r>
            <a:r>
              <a:rPr lang="en-IN" sz="2800" dirty="0" smtClean="0">
                <a:solidFill>
                  <a:srgbClr val="FFC000"/>
                </a:solidFill>
              </a:rPr>
              <a:t>request queue</a:t>
            </a:r>
            <a:r>
              <a:rPr lang="en-IN" sz="2800" dirty="0" smtClean="0"/>
              <a:t> </a:t>
            </a:r>
            <a:r>
              <a:rPr lang="en-IN" sz="2800" dirty="0"/>
              <a:t>and broadcasts a timestamped </a:t>
            </a:r>
            <a:r>
              <a:rPr lang="en-IN" sz="2800" dirty="0">
                <a:solidFill>
                  <a:srgbClr val="FFC000"/>
                </a:solidFill>
              </a:rPr>
              <a:t>RELEASE</a:t>
            </a:r>
            <a:r>
              <a:rPr lang="en-IN" sz="2800" dirty="0"/>
              <a:t> message to all other sites</a:t>
            </a:r>
            <a:r>
              <a:rPr lang="en-IN" sz="2800" dirty="0" smtClean="0"/>
              <a:t>.</a:t>
            </a:r>
          </a:p>
          <a:p>
            <a:endParaRPr lang="en-IN" sz="2800" dirty="0"/>
          </a:p>
          <a:p>
            <a:r>
              <a:rPr lang="en-IN" sz="2800" dirty="0" smtClean="0"/>
              <a:t> </a:t>
            </a:r>
            <a:r>
              <a:rPr lang="en-IN" sz="2800" dirty="0"/>
              <a:t>When a site </a:t>
            </a:r>
            <a:r>
              <a:rPr lang="en-IN" sz="2800" dirty="0" err="1">
                <a:solidFill>
                  <a:srgbClr val="FFC000"/>
                </a:solidFill>
              </a:rPr>
              <a:t>Sj</a:t>
            </a:r>
            <a:r>
              <a:rPr lang="en-IN" sz="2800" dirty="0">
                <a:solidFill>
                  <a:srgbClr val="FFC000"/>
                </a:solidFill>
              </a:rPr>
              <a:t> </a:t>
            </a:r>
            <a:r>
              <a:rPr lang="en-IN" sz="2800" dirty="0"/>
              <a:t>receives a </a:t>
            </a:r>
            <a:r>
              <a:rPr lang="en-IN" sz="2800" dirty="0">
                <a:solidFill>
                  <a:srgbClr val="FFC000"/>
                </a:solidFill>
              </a:rPr>
              <a:t>RELEASE</a:t>
            </a:r>
            <a:r>
              <a:rPr lang="en-IN" sz="2800" dirty="0"/>
              <a:t> message from site </a:t>
            </a:r>
            <a:r>
              <a:rPr lang="en-IN" sz="2800" dirty="0">
                <a:solidFill>
                  <a:srgbClr val="FFC000"/>
                </a:solidFill>
              </a:rPr>
              <a:t>Si</a:t>
            </a:r>
            <a:r>
              <a:rPr lang="en-IN" sz="2800" dirty="0"/>
              <a:t>, it removes </a:t>
            </a:r>
            <a:r>
              <a:rPr lang="en-IN" sz="2800" dirty="0" smtClean="0"/>
              <a:t>Si’s request </a:t>
            </a:r>
            <a:r>
              <a:rPr lang="en-IN" sz="2800" dirty="0"/>
              <a:t>from its </a:t>
            </a:r>
            <a:r>
              <a:rPr lang="en-IN" sz="2800" dirty="0">
                <a:solidFill>
                  <a:srgbClr val="FFC000"/>
                </a:solidFill>
              </a:rPr>
              <a:t>request queue</a:t>
            </a:r>
            <a:r>
              <a:rPr lang="en-IN" sz="2800" dirty="0" smtClean="0">
                <a:solidFill>
                  <a:srgbClr val="FFC000"/>
                </a:solidFill>
              </a:rPr>
              <a:t>.</a:t>
            </a:r>
          </a:p>
          <a:p>
            <a:endParaRPr lang="en-IN" sz="2800" b="1" dirty="0">
              <a:solidFill>
                <a:srgbClr val="FFC000"/>
              </a:solidFill>
            </a:endParaRPr>
          </a:p>
          <a:p>
            <a:r>
              <a:rPr lang="en-IN" sz="2800" dirty="0"/>
              <a:t>When a site removes a request from its request queue, its own request </a:t>
            </a:r>
            <a:r>
              <a:rPr lang="en-IN" sz="2800" dirty="0" smtClean="0"/>
              <a:t>may come </a:t>
            </a:r>
            <a:r>
              <a:rPr lang="en-IN" sz="2800" dirty="0"/>
              <a:t>at the top of the queue, enabling it to enter the CS.</a:t>
            </a:r>
            <a:endParaRPr lang="en-IN" sz="2800" b="1" dirty="0">
              <a:solidFill>
                <a:srgbClr val="FFC000"/>
              </a:solidFill>
            </a:endParaRPr>
          </a:p>
        </p:txBody>
      </p:sp>
    </p:spTree>
    <p:extLst>
      <p:ext uri="{BB962C8B-B14F-4D97-AF65-F5344CB8AC3E}">
        <p14:creationId xmlns:p14="http://schemas.microsoft.com/office/powerpoint/2010/main" val="4145787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lstStyle/>
          <a:p>
            <a:r>
              <a:rPr lang="en-IN" sz="2400" b="1" dirty="0" smtClean="0"/>
              <a:t>Lamport’s algorithm</a:t>
            </a:r>
            <a:r>
              <a:rPr lang="en-IN" b="1" dirty="0" smtClean="0"/>
              <a:t>: </a:t>
            </a:r>
            <a:r>
              <a:rPr lang="en-IN" sz="3200" b="1" cap="none" dirty="0">
                <a:solidFill>
                  <a:srgbClr val="FFC000"/>
                </a:solidFill>
              </a:rPr>
              <a:t>Releasing the critical section</a:t>
            </a:r>
            <a:endParaRPr lang="en-IN" sz="2000" dirty="0">
              <a:solidFill>
                <a:srgbClr val="FFC000"/>
              </a:solidFill>
            </a:endParaRPr>
          </a:p>
        </p:txBody>
      </p:sp>
      <p:sp>
        <p:nvSpPr>
          <p:cNvPr id="3" name="Content Placeholder 2"/>
          <p:cNvSpPr>
            <a:spLocks noGrp="1"/>
          </p:cNvSpPr>
          <p:nvPr>
            <p:ph idx="1"/>
          </p:nvPr>
        </p:nvSpPr>
        <p:spPr>
          <a:xfrm>
            <a:off x="924161" y="1584960"/>
            <a:ext cx="11084959" cy="5059679"/>
          </a:xfrm>
        </p:spPr>
        <p:txBody>
          <a:bodyPr>
            <a:noAutofit/>
          </a:bodyPr>
          <a:lstStyle/>
          <a:p>
            <a:r>
              <a:rPr lang="en-IN" sz="2800" dirty="0"/>
              <a:t>Site </a:t>
            </a:r>
            <a:r>
              <a:rPr lang="en-IN" sz="2800" dirty="0">
                <a:solidFill>
                  <a:srgbClr val="FFC000"/>
                </a:solidFill>
              </a:rPr>
              <a:t>Si</a:t>
            </a:r>
            <a:r>
              <a:rPr lang="en-IN" sz="2800" dirty="0"/>
              <a:t>, upon </a:t>
            </a:r>
            <a:r>
              <a:rPr lang="en-IN" sz="2800" dirty="0">
                <a:solidFill>
                  <a:srgbClr val="FFC000"/>
                </a:solidFill>
              </a:rPr>
              <a:t>exiting</a:t>
            </a:r>
            <a:r>
              <a:rPr lang="en-IN" sz="2800" dirty="0"/>
              <a:t> the CS, removes its request from the top of its </a:t>
            </a:r>
            <a:r>
              <a:rPr lang="en-IN" sz="2800" dirty="0" smtClean="0">
                <a:solidFill>
                  <a:srgbClr val="FFC000"/>
                </a:solidFill>
              </a:rPr>
              <a:t>request queue</a:t>
            </a:r>
            <a:r>
              <a:rPr lang="en-IN" sz="2800" dirty="0" smtClean="0"/>
              <a:t> </a:t>
            </a:r>
            <a:r>
              <a:rPr lang="en-IN" sz="2800" dirty="0"/>
              <a:t>and broadcasts a timestamped </a:t>
            </a:r>
            <a:r>
              <a:rPr lang="en-IN" sz="2800" dirty="0">
                <a:solidFill>
                  <a:srgbClr val="FFC000"/>
                </a:solidFill>
              </a:rPr>
              <a:t>RELEASE</a:t>
            </a:r>
            <a:r>
              <a:rPr lang="en-IN" sz="2800" dirty="0"/>
              <a:t> message to all other sites</a:t>
            </a:r>
            <a:r>
              <a:rPr lang="en-IN" sz="2800" dirty="0" smtClean="0"/>
              <a:t>.</a:t>
            </a:r>
          </a:p>
          <a:p>
            <a:endParaRPr lang="en-IN" sz="2800" dirty="0"/>
          </a:p>
          <a:p>
            <a:r>
              <a:rPr lang="en-IN" sz="2800" dirty="0" smtClean="0"/>
              <a:t> </a:t>
            </a:r>
            <a:r>
              <a:rPr lang="en-IN" sz="2800" dirty="0"/>
              <a:t>When a site </a:t>
            </a:r>
            <a:r>
              <a:rPr lang="en-IN" sz="2800" dirty="0" err="1">
                <a:solidFill>
                  <a:srgbClr val="FFC000"/>
                </a:solidFill>
              </a:rPr>
              <a:t>Sj</a:t>
            </a:r>
            <a:r>
              <a:rPr lang="en-IN" sz="2800" dirty="0">
                <a:solidFill>
                  <a:srgbClr val="FFC000"/>
                </a:solidFill>
              </a:rPr>
              <a:t> </a:t>
            </a:r>
            <a:r>
              <a:rPr lang="en-IN" sz="2800" dirty="0"/>
              <a:t>receives a </a:t>
            </a:r>
            <a:r>
              <a:rPr lang="en-IN" sz="2800" dirty="0">
                <a:solidFill>
                  <a:srgbClr val="FFC000"/>
                </a:solidFill>
              </a:rPr>
              <a:t>RELEASE</a:t>
            </a:r>
            <a:r>
              <a:rPr lang="en-IN" sz="2800" dirty="0"/>
              <a:t> message from site </a:t>
            </a:r>
            <a:r>
              <a:rPr lang="en-IN" sz="2800" dirty="0">
                <a:solidFill>
                  <a:srgbClr val="FFC000"/>
                </a:solidFill>
              </a:rPr>
              <a:t>Si</a:t>
            </a:r>
            <a:r>
              <a:rPr lang="en-IN" sz="2800" dirty="0"/>
              <a:t>, it removes </a:t>
            </a:r>
            <a:r>
              <a:rPr lang="en-IN" sz="2800" dirty="0" smtClean="0"/>
              <a:t>Si’s request </a:t>
            </a:r>
            <a:r>
              <a:rPr lang="en-IN" sz="2800" dirty="0"/>
              <a:t>from its </a:t>
            </a:r>
            <a:r>
              <a:rPr lang="en-IN" sz="2800" dirty="0">
                <a:solidFill>
                  <a:srgbClr val="FFC000"/>
                </a:solidFill>
              </a:rPr>
              <a:t>request queue</a:t>
            </a:r>
            <a:r>
              <a:rPr lang="en-IN" sz="2800" dirty="0" smtClean="0">
                <a:solidFill>
                  <a:srgbClr val="FFC000"/>
                </a:solidFill>
              </a:rPr>
              <a:t>.</a:t>
            </a:r>
          </a:p>
          <a:p>
            <a:endParaRPr lang="en-IN" sz="2800" b="1" dirty="0">
              <a:solidFill>
                <a:srgbClr val="FFC000"/>
              </a:solidFill>
            </a:endParaRPr>
          </a:p>
          <a:p>
            <a:r>
              <a:rPr lang="en-IN" sz="2800" dirty="0"/>
              <a:t>When a site removes a request from its request queue, its own request </a:t>
            </a:r>
            <a:r>
              <a:rPr lang="en-IN" sz="2800" dirty="0" smtClean="0"/>
              <a:t>may come </a:t>
            </a:r>
            <a:r>
              <a:rPr lang="en-IN" sz="2800" dirty="0"/>
              <a:t>at the top of the queue, enabling it to enter the CS.</a:t>
            </a:r>
            <a:endParaRPr lang="en-IN" sz="2800" b="1" dirty="0">
              <a:solidFill>
                <a:srgbClr val="FFC000"/>
              </a:solidFill>
            </a:endParaRPr>
          </a:p>
        </p:txBody>
      </p:sp>
    </p:spTree>
    <p:extLst>
      <p:ext uri="{BB962C8B-B14F-4D97-AF65-F5344CB8AC3E}">
        <p14:creationId xmlns:p14="http://schemas.microsoft.com/office/powerpoint/2010/main" val="1380353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Mutual Exclusion in Single-computer system Vs Distributed System</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Solutions to Mutual exclusion problem can be easily implemented using </a:t>
            </a:r>
            <a:r>
              <a:rPr lang="en-IN" dirty="0" smtClean="0">
                <a:solidFill>
                  <a:srgbClr val="FFC000"/>
                </a:solidFill>
              </a:rPr>
              <a:t>shared variables</a:t>
            </a:r>
            <a:r>
              <a:rPr lang="en-IN" dirty="0" smtClean="0"/>
              <a:t> in  single computer system.</a:t>
            </a:r>
          </a:p>
          <a:p>
            <a:pPr algn="just"/>
            <a:endParaRPr lang="en-IN" dirty="0"/>
          </a:p>
          <a:p>
            <a:pPr algn="just"/>
            <a:r>
              <a:rPr lang="en-IN" dirty="0" smtClean="0"/>
              <a:t>Because of the </a:t>
            </a:r>
            <a:r>
              <a:rPr lang="en-IN" dirty="0" smtClean="0">
                <a:solidFill>
                  <a:srgbClr val="FFC000"/>
                </a:solidFill>
              </a:rPr>
              <a:t>shared memory</a:t>
            </a:r>
            <a:r>
              <a:rPr lang="en-IN" dirty="0" smtClean="0"/>
              <a:t>, the status of shared resources and users is readily available.</a:t>
            </a:r>
          </a:p>
          <a:p>
            <a:pPr algn="just"/>
            <a:endParaRPr lang="en-IN" dirty="0"/>
          </a:p>
          <a:p>
            <a:pPr algn="just"/>
            <a:r>
              <a:rPr lang="en-IN" dirty="0" smtClean="0"/>
              <a:t>But in distributed systems shared resources and users are </a:t>
            </a:r>
            <a:r>
              <a:rPr lang="en-IN" dirty="0" smtClean="0">
                <a:solidFill>
                  <a:srgbClr val="FFC000"/>
                </a:solidFill>
              </a:rPr>
              <a:t>distributed</a:t>
            </a:r>
            <a:r>
              <a:rPr lang="en-IN" dirty="0" smtClean="0"/>
              <a:t> and shared memory doesn’t exist.</a:t>
            </a:r>
          </a:p>
          <a:p>
            <a:pPr algn="just"/>
            <a:endParaRPr lang="en-IN" dirty="0"/>
          </a:p>
          <a:p>
            <a:pPr algn="just"/>
            <a:r>
              <a:rPr lang="en-IN" dirty="0" smtClean="0"/>
              <a:t>So approaches based on shared variables are not applicable and approaches based on </a:t>
            </a:r>
            <a:r>
              <a:rPr lang="en-IN" dirty="0" smtClean="0">
                <a:solidFill>
                  <a:srgbClr val="FFC000"/>
                </a:solidFill>
              </a:rPr>
              <a:t>message passing</a:t>
            </a:r>
            <a:r>
              <a:rPr lang="en-IN" dirty="0" smtClean="0"/>
              <a:t> must be used.</a:t>
            </a:r>
          </a:p>
          <a:p>
            <a:pPr algn="just"/>
            <a:endParaRPr lang="en-IN" dirty="0"/>
          </a:p>
          <a:p>
            <a:pPr algn="just"/>
            <a:endParaRPr lang="en-IN" dirty="0" smtClean="0"/>
          </a:p>
          <a:p>
            <a:pPr algn="just"/>
            <a:endParaRPr lang="en-IN" dirty="0" smtClean="0"/>
          </a:p>
          <a:p>
            <a:pPr algn="just"/>
            <a:endParaRPr lang="en-IN" dirty="0"/>
          </a:p>
          <a:p>
            <a:pPr algn="just"/>
            <a:endParaRPr lang="en-IN" dirty="0"/>
          </a:p>
        </p:txBody>
      </p:sp>
    </p:spTree>
    <p:extLst>
      <p:ext uri="{BB962C8B-B14F-4D97-AF65-F5344CB8AC3E}">
        <p14:creationId xmlns:p14="http://schemas.microsoft.com/office/powerpoint/2010/main" val="461975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lstStyle/>
          <a:p>
            <a:r>
              <a:rPr lang="en-IN" sz="2400" b="1" dirty="0" smtClean="0"/>
              <a:t>Lamport’s algorithm</a:t>
            </a:r>
            <a:r>
              <a:rPr lang="en-IN" b="1" dirty="0" smtClean="0"/>
              <a:t>: </a:t>
            </a:r>
            <a:r>
              <a:rPr lang="en-IN" sz="3200" b="1" cap="none" dirty="0" smtClean="0">
                <a:solidFill>
                  <a:srgbClr val="FFC000"/>
                </a:solidFill>
              </a:rPr>
              <a:t>Example</a:t>
            </a:r>
            <a:endParaRPr lang="en-IN" sz="2000" dirty="0">
              <a:solidFill>
                <a:srgbClr val="FFC000"/>
              </a:solidFill>
            </a:endParaRPr>
          </a:p>
        </p:txBody>
      </p:sp>
      <p:pic>
        <p:nvPicPr>
          <p:cNvPr id="4" name="Content Placeholder 3"/>
          <p:cNvPicPr>
            <a:picLocks noGrp="1" noChangeAspect="1"/>
          </p:cNvPicPr>
          <p:nvPr>
            <p:ph idx="1"/>
          </p:nvPr>
        </p:nvPicPr>
        <p:blipFill>
          <a:blip r:embed="rId3"/>
          <a:stretch>
            <a:fillRect/>
          </a:stretch>
        </p:blipFill>
        <p:spPr>
          <a:xfrm>
            <a:off x="89853" y="1645920"/>
            <a:ext cx="4817427" cy="2442210"/>
          </a:xfrm>
          <a:prstGeom prst="rect">
            <a:avLst/>
          </a:prstGeom>
        </p:spPr>
      </p:pic>
      <p:pic>
        <p:nvPicPr>
          <p:cNvPr id="5" name="Picture 4"/>
          <p:cNvPicPr>
            <a:picLocks noChangeAspect="1"/>
          </p:cNvPicPr>
          <p:nvPr/>
        </p:nvPicPr>
        <p:blipFill>
          <a:blip r:embed="rId4"/>
          <a:stretch>
            <a:fillRect/>
          </a:stretch>
        </p:blipFill>
        <p:spPr>
          <a:xfrm>
            <a:off x="5153025" y="3189922"/>
            <a:ext cx="5848350" cy="2886075"/>
          </a:xfrm>
          <a:prstGeom prst="rect">
            <a:avLst/>
          </a:prstGeom>
        </p:spPr>
      </p:pic>
      <p:sp>
        <p:nvSpPr>
          <p:cNvPr id="6" name="TextBox 5"/>
          <p:cNvSpPr txBox="1"/>
          <p:nvPr/>
        </p:nvSpPr>
        <p:spPr>
          <a:xfrm>
            <a:off x="853440" y="4450080"/>
            <a:ext cx="2682240" cy="646331"/>
          </a:xfrm>
          <a:prstGeom prst="rect">
            <a:avLst/>
          </a:prstGeom>
          <a:noFill/>
        </p:spPr>
        <p:txBody>
          <a:bodyPr wrap="square" rtlCol="0">
            <a:spAutoFit/>
          </a:bodyPr>
          <a:lstStyle/>
          <a:p>
            <a:r>
              <a:rPr lang="en-IN" dirty="0" smtClean="0"/>
              <a:t>S1 and S2 making request for CS</a:t>
            </a:r>
            <a:endParaRPr lang="en-IN" dirty="0"/>
          </a:p>
        </p:txBody>
      </p:sp>
      <p:sp>
        <p:nvSpPr>
          <p:cNvPr id="8" name="TextBox 7"/>
          <p:cNvSpPr txBox="1"/>
          <p:nvPr/>
        </p:nvSpPr>
        <p:spPr>
          <a:xfrm>
            <a:off x="5394960" y="6075997"/>
            <a:ext cx="5196840" cy="369332"/>
          </a:xfrm>
          <a:prstGeom prst="rect">
            <a:avLst/>
          </a:prstGeom>
          <a:noFill/>
        </p:spPr>
        <p:txBody>
          <a:bodyPr wrap="square" rtlCol="0">
            <a:spAutoFit/>
          </a:bodyPr>
          <a:lstStyle/>
          <a:p>
            <a:r>
              <a:rPr lang="en-IN" dirty="0" smtClean="0"/>
              <a:t>S2 entering the  CS</a:t>
            </a:r>
            <a:endParaRPr lang="en-IN" dirty="0"/>
          </a:p>
        </p:txBody>
      </p:sp>
      <p:sp>
        <p:nvSpPr>
          <p:cNvPr id="9" name="TextBox 8"/>
          <p:cNvSpPr txBox="1"/>
          <p:nvPr/>
        </p:nvSpPr>
        <p:spPr>
          <a:xfrm>
            <a:off x="5547360" y="6228397"/>
            <a:ext cx="5196840" cy="369332"/>
          </a:xfrm>
          <a:prstGeom prst="rect">
            <a:avLst/>
          </a:prstGeom>
          <a:noFill/>
        </p:spPr>
        <p:txBody>
          <a:bodyPr wrap="square" rtlCol="0">
            <a:spAutoFit/>
          </a:bodyPr>
          <a:lstStyle/>
          <a:p>
            <a:r>
              <a:rPr lang="en-IN" dirty="0" smtClean="0"/>
              <a:t>S2 entering the  CS</a:t>
            </a:r>
            <a:endParaRPr lang="en-IN" dirty="0"/>
          </a:p>
        </p:txBody>
      </p:sp>
    </p:spTree>
    <p:extLst>
      <p:ext uri="{BB962C8B-B14F-4D97-AF65-F5344CB8AC3E}">
        <p14:creationId xmlns:p14="http://schemas.microsoft.com/office/powerpoint/2010/main" val="600243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lstStyle/>
          <a:p>
            <a:r>
              <a:rPr lang="en-IN" sz="2400" b="1" dirty="0" smtClean="0"/>
              <a:t>Lamport’s algorithm</a:t>
            </a:r>
            <a:r>
              <a:rPr lang="en-IN" b="1" dirty="0" smtClean="0"/>
              <a:t>: </a:t>
            </a:r>
            <a:r>
              <a:rPr lang="en-IN" sz="3200" b="1" cap="none" dirty="0" smtClean="0">
                <a:solidFill>
                  <a:srgbClr val="FFC000"/>
                </a:solidFill>
              </a:rPr>
              <a:t>Example</a:t>
            </a:r>
            <a:endParaRPr lang="en-IN" sz="2000" dirty="0">
              <a:solidFill>
                <a:srgbClr val="FFC000"/>
              </a:solidFill>
            </a:endParaRPr>
          </a:p>
        </p:txBody>
      </p:sp>
      <p:sp>
        <p:nvSpPr>
          <p:cNvPr id="6" name="TextBox 5"/>
          <p:cNvSpPr txBox="1"/>
          <p:nvPr/>
        </p:nvSpPr>
        <p:spPr>
          <a:xfrm>
            <a:off x="1127760" y="3855720"/>
            <a:ext cx="5151120" cy="369332"/>
          </a:xfrm>
          <a:prstGeom prst="rect">
            <a:avLst/>
          </a:prstGeom>
          <a:noFill/>
        </p:spPr>
        <p:txBody>
          <a:bodyPr wrap="square" rtlCol="0">
            <a:spAutoFit/>
          </a:bodyPr>
          <a:lstStyle/>
          <a:p>
            <a:r>
              <a:rPr lang="en-IN" dirty="0" smtClean="0"/>
              <a:t> S2 exits from CS and sends release message</a:t>
            </a:r>
            <a:endParaRPr lang="en-IN" dirty="0"/>
          </a:p>
        </p:txBody>
      </p:sp>
      <p:sp>
        <p:nvSpPr>
          <p:cNvPr id="8" name="TextBox 7"/>
          <p:cNvSpPr txBox="1"/>
          <p:nvPr/>
        </p:nvSpPr>
        <p:spPr>
          <a:xfrm>
            <a:off x="5394960" y="6075997"/>
            <a:ext cx="5196840" cy="369332"/>
          </a:xfrm>
          <a:prstGeom prst="rect">
            <a:avLst/>
          </a:prstGeom>
          <a:noFill/>
        </p:spPr>
        <p:txBody>
          <a:bodyPr wrap="square" rtlCol="0">
            <a:spAutoFit/>
          </a:bodyPr>
          <a:lstStyle/>
          <a:p>
            <a:r>
              <a:rPr lang="en-IN" dirty="0" smtClean="0"/>
              <a:t>S1 entering the CS</a:t>
            </a:r>
            <a:endParaRPr lang="en-IN" dirty="0"/>
          </a:p>
        </p:txBody>
      </p:sp>
      <p:pic>
        <p:nvPicPr>
          <p:cNvPr id="10" name="Content Placeholder 9"/>
          <p:cNvPicPr>
            <a:picLocks noGrp="1" noChangeAspect="1"/>
          </p:cNvPicPr>
          <p:nvPr>
            <p:ph idx="1"/>
          </p:nvPr>
        </p:nvPicPr>
        <p:blipFill>
          <a:blip r:embed="rId3"/>
          <a:stretch>
            <a:fillRect/>
          </a:stretch>
        </p:blipFill>
        <p:spPr>
          <a:xfrm>
            <a:off x="202248" y="1630521"/>
            <a:ext cx="7639050" cy="2331879"/>
          </a:xfrm>
          <a:prstGeom prst="rect">
            <a:avLst/>
          </a:prstGeom>
        </p:spPr>
      </p:pic>
      <p:pic>
        <p:nvPicPr>
          <p:cNvPr id="11" name="Picture 10"/>
          <p:cNvPicPr>
            <a:picLocks noChangeAspect="1"/>
          </p:cNvPicPr>
          <p:nvPr/>
        </p:nvPicPr>
        <p:blipFill>
          <a:blip r:embed="rId4"/>
          <a:stretch>
            <a:fillRect/>
          </a:stretch>
        </p:blipFill>
        <p:spPr>
          <a:xfrm>
            <a:off x="4702652" y="4125039"/>
            <a:ext cx="5019675" cy="1790700"/>
          </a:xfrm>
          <a:prstGeom prst="rect">
            <a:avLst/>
          </a:prstGeom>
        </p:spPr>
      </p:pic>
    </p:spTree>
    <p:extLst>
      <p:ext uri="{BB962C8B-B14F-4D97-AF65-F5344CB8AC3E}">
        <p14:creationId xmlns:p14="http://schemas.microsoft.com/office/powerpoint/2010/main" val="1484503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lstStyle/>
          <a:p>
            <a:r>
              <a:rPr lang="en-IN" sz="2400" b="1" dirty="0" smtClean="0"/>
              <a:t>Lamport’s algorithm</a:t>
            </a:r>
            <a:r>
              <a:rPr lang="en-IN" b="1" dirty="0" smtClean="0"/>
              <a:t>: </a:t>
            </a:r>
            <a:r>
              <a:rPr lang="en-IN" sz="3200" b="1" cap="none" dirty="0" smtClean="0">
                <a:solidFill>
                  <a:srgbClr val="FFC000"/>
                </a:solidFill>
              </a:rPr>
              <a:t>Performance</a:t>
            </a:r>
            <a:endParaRPr lang="en-IN" sz="2000" dirty="0">
              <a:solidFill>
                <a:srgbClr val="FFC000"/>
              </a:solidFill>
            </a:endParaRPr>
          </a:p>
        </p:txBody>
      </p:sp>
      <p:sp>
        <p:nvSpPr>
          <p:cNvPr id="3" name="Content Placeholder 2"/>
          <p:cNvSpPr>
            <a:spLocks noGrp="1"/>
          </p:cNvSpPr>
          <p:nvPr>
            <p:ph idx="1"/>
          </p:nvPr>
        </p:nvSpPr>
        <p:spPr>
          <a:xfrm>
            <a:off x="924161" y="1584960"/>
            <a:ext cx="11084959" cy="5059679"/>
          </a:xfrm>
        </p:spPr>
        <p:txBody>
          <a:bodyPr>
            <a:noAutofit/>
          </a:bodyPr>
          <a:lstStyle/>
          <a:p>
            <a:r>
              <a:rPr lang="en-IN" dirty="0"/>
              <a:t>For each CS execution, Lamport’s algorithm requires N −1 REQUEST messages, N −1 REPLY messages, and N −1 RELEASE messages.</a:t>
            </a:r>
          </a:p>
          <a:p>
            <a:endParaRPr lang="en-IN" dirty="0"/>
          </a:p>
          <a:p>
            <a:r>
              <a:rPr lang="en-IN" dirty="0" err="1"/>
              <a:t>Ie</a:t>
            </a:r>
            <a:r>
              <a:rPr lang="en-IN" dirty="0"/>
              <a:t>, it requires 3(N-1) messages per CS </a:t>
            </a:r>
            <a:r>
              <a:rPr lang="en-IN" dirty="0" smtClean="0"/>
              <a:t>invocation.</a:t>
            </a:r>
          </a:p>
          <a:p>
            <a:pPr marL="0" indent="0">
              <a:buNone/>
            </a:pPr>
            <a:endParaRPr lang="en-IN" dirty="0"/>
          </a:p>
          <a:p>
            <a:r>
              <a:rPr lang="en-IN" dirty="0" smtClean="0"/>
              <a:t>The </a:t>
            </a:r>
            <a:r>
              <a:rPr lang="en-IN" dirty="0" err="1" smtClean="0"/>
              <a:t>Lamport’s</a:t>
            </a:r>
            <a:r>
              <a:rPr lang="en-IN" dirty="0" smtClean="0"/>
              <a:t> Algorithm can be optimized by reducing the </a:t>
            </a:r>
            <a:r>
              <a:rPr lang="en-IN" dirty="0" err="1"/>
              <a:t>n</a:t>
            </a:r>
            <a:r>
              <a:rPr lang="en-IN" dirty="0" err="1" smtClean="0"/>
              <a:t>o:of</a:t>
            </a:r>
            <a:r>
              <a:rPr lang="en-IN" dirty="0" smtClean="0"/>
              <a:t> message to lie between 3(N-1) and 2(N-1).</a:t>
            </a:r>
          </a:p>
          <a:p>
            <a:endParaRPr lang="en-IN" dirty="0"/>
          </a:p>
          <a:p>
            <a:r>
              <a:rPr lang="en-IN" dirty="0" smtClean="0"/>
              <a:t>This can be achieved by supressing REPLY messages in certain situations</a:t>
            </a:r>
            <a:endParaRPr lang="en-IN" dirty="0"/>
          </a:p>
        </p:txBody>
      </p:sp>
    </p:spTree>
    <p:extLst>
      <p:ext uri="{BB962C8B-B14F-4D97-AF65-F5344CB8AC3E}">
        <p14:creationId xmlns:p14="http://schemas.microsoft.com/office/powerpoint/2010/main" val="3980831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3200" b="1" dirty="0"/>
              <a:t>Ricart–</a:t>
            </a:r>
            <a:r>
              <a:rPr lang="en-IN" sz="3200" b="1" dirty="0" err="1"/>
              <a:t>Agrawala</a:t>
            </a:r>
            <a:r>
              <a:rPr lang="en-IN" sz="3200" b="1" dirty="0"/>
              <a:t> algorithm</a:t>
            </a:r>
            <a:endParaRPr lang="en-IN" sz="2800" dirty="0">
              <a:solidFill>
                <a:srgbClr val="FFC000"/>
              </a:solidFill>
            </a:endParaRPr>
          </a:p>
        </p:txBody>
      </p:sp>
      <p:sp>
        <p:nvSpPr>
          <p:cNvPr id="3" name="Content Placeholder 2"/>
          <p:cNvSpPr>
            <a:spLocks noGrp="1"/>
          </p:cNvSpPr>
          <p:nvPr>
            <p:ph idx="1"/>
          </p:nvPr>
        </p:nvSpPr>
        <p:spPr>
          <a:xfrm>
            <a:off x="924161" y="1584960"/>
            <a:ext cx="11084959" cy="5059679"/>
          </a:xfrm>
        </p:spPr>
        <p:txBody>
          <a:bodyPr>
            <a:noAutofit/>
          </a:bodyPr>
          <a:lstStyle/>
          <a:p>
            <a:r>
              <a:rPr lang="en-IN" dirty="0"/>
              <a:t>The Ricart–</a:t>
            </a:r>
            <a:r>
              <a:rPr lang="en-IN" dirty="0" err="1"/>
              <a:t>Agrawala</a:t>
            </a:r>
            <a:r>
              <a:rPr lang="en-IN" dirty="0"/>
              <a:t> </a:t>
            </a:r>
            <a:r>
              <a:rPr lang="en-IN" dirty="0" smtClean="0"/>
              <a:t>algorithm assumes </a:t>
            </a:r>
            <a:r>
              <a:rPr lang="en-IN" dirty="0"/>
              <a:t>that the </a:t>
            </a:r>
            <a:r>
              <a:rPr lang="en-IN" dirty="0" smtClean="0"/>
              <a:t>communication channels </a:t>
            </a:r>
            <a:r>
              <a:rPr lang="en-IN" dirty="0"/>
              <a:t>are FIFO</a:t>
            </a:r>
            <a:r>
              <a:rPr lang="en-IN" dirty="0" smtClean="0"/>
              <a:t>.</a:t>
            </a:r>
          </a:p>
          <a:p>
            <a:pPr marL="0" indent="0">
              <a:buNone/>
            </a:pPr>
            <a:endParaRPr lang="en-IN" dirty="0" smtClean="0"/>
          </a:p>
          <a:p>
            <a:r>
              <a:rPr lang="en-IN" dirty="0" smtClean="0"/>
              <a:t>The algorithm </a:t>
            </a:r>
            <a:r>
              <a:rPr lang="en-IN" dirty="0"/>
              <a:t>uses two types of messages:</a:t>
            </a:r>
          </a:p>
          <a:p>
            <a:pPr marL="714375" indent="-85725">
              <a:tabLst>
                <a:tab pos="357188" algn="l"/>
              </a:tabLst>
            </a:pPr>
            <a:r>
              <a:rPr lang="en-IN" dirty="0" smtClean="0">
                <a:solidFill>
                  <a:srgbClr val="FFC000"/>
                </a:solidFill>
              </a:rPr>
              <a:t>  REQUEST </a:t>
            </a:r>
          </a:p>
          <a:p>
            <a:pPr marL="714375" indent="-85725">
              <a:tabLst>
                <a:tab pos="357188" algn="l"/>
              </a:tabLst>
            </a:pPr>
            <a:r>
              <a:rPr lang="en-IN" dirty="0">
                <a:solidFill>
                  <a:srgbClr val="FFC000"/>
                </a:solidFill>
              </a:rPr>
              <a:t> </a:t>
            </a:r>
            <a:r>
              <a:rPr lang="en-IN" dirty="0" smtClean="0">
                <a:solidFill>
                  <a:srgbClr val="FFC000"/>
                </a:solidFill>
              </a:rPr>
              <a:t>  REPLY.</a:t>
            </a:r>
          </a:p>
          <a:p>
            <a:r>
              <a:rPr lang="en-IN" dirty="0"/>
              <a:t> </a:t>
            </a:r>
            <a:r>
              <a:rPr lang="en-IN" dirty="0" smtClean="0"/>
              <a:t>A </a:t>
            </a:r>
            <a:r>
              <a:rPr lang="en-IN" dirty="0"/>
              <a:t>process sends a REQUEST message to all </a:t>
            </a:r>
            <a:r>
              <a:rPr lang="en-IN" dirty="0" smtClean="0"/>
              <a:t>other processes </a:t>
            </a:r>
            <a:r>
              <a:rPr lang="en-IN" dirty="0"/>
              <a:t>to request their permission to enter the critical section. </a:t>
            </a:r>
            <a:endParaRPr lang="en-IN" dirty="0" smtClean="0"/>
          </a:p>
          <a:p>
            <a:endParaRPr lang="en-IN" dirty="0" smtClean="0"/>
          </a:p>
          <a:p>
            <a:r>
              <a:rPr lang="en-IN" dirty="0" smtClean="0"/>
              <a:t>A process sends </a:t>
            </a:r>
            <a:r>
              <a:rPr lang="en-IN" dirty="0"/>
              <a:t>a REPLY message to a process to give its permission to that process.</a:t>
            </a:r>
          </a:p>
        </p:txBody>
      </p:sp>
    </p:spTree>
    <p:extLst>
      <p:ext uri="{BB962C8B-B14F-4D97-AF65-F5344CB8AC3E}">
        <p14:creationId xmlns:p14="http://schemas.microsoft.com/office/powerpoint/2010/main" val="116344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3200" b="1" dirty="0"/>
              <a:t>Ricart–</a:t>
            </a:r>
            <a:r>
              <a:rPr lang="en-IN" sz="3200" b="1" dirty="0" err="1"/>
              <a:t>Agrawala</a:t>
            </a:r>
            <a:r>
              <a:rPr lang="en-IN" sz="3200" b="1" dirty="0"/>
              <a:t> algorithm</a:t>
            </a:r>
            <a:endParaRPr lang="en-IN" sz="2800" dirty="0">
              <a:solidFill>
                <a:srgbClr val="FFC000"/>
              </a:solidFill>
            </a:endParaRPr>
          </a:p>
        </p:txBody>
      </p:sp>
      <p:sp>
        <p:nvSpPr>
          <p:cNvPr id="3" name="Content Placeholder 2"/>
          <p:cNvSpPr>
            <a:spLocks noGrp="1"/>
          </p:cNvSpPr>
          <p:nvPr>
            <p:ph idx="1"/>
          </p:nvPr>
        </p:nvSpPr>
        <p:spPr>
          <a:xfrm>
            <a:off x="924161" y="1584960"/>
            <a:ext cx="11084959" cy="5059679"/>
          </a:xfrm>
        </p:spPr>
        <p:txBody>
          <a:bodyPr>
            <a:noAutofit/>
          </a:bodyPr>
          <a:lstStyle/>
          <a:p>
            <a:pPr algn="just"/>
            <a:r>
              <a:rPr lang="en-IN" dirty="0" err="1"/>
              <a:t>Lamport</a:t>
            </a:r>
            <a:r>
              <a:rPr lang="en-IN" dirty="0"/>
              <a:t>-style logical clocks to assign a timestamp to </a:t>
            </a:r>
            <a:r>
              <a:rPr lang="en-IN" dirty="0" smtClean="0"/>
              <a:t>critical section </a:t>
            </a:r>
            <a:r>
              <a:rPr lang="en-IN" dirty="0"/>
              <a:t>requests</a:t>
            </a:r>
            <a:r>
              <a:rPr lang="en-IN" dirty="0" smtClean="0"/>
              <a:t>.</a:t>
            </a:r>
          </a:p>
          <a:p>
            <a:pPr marL="0" indent="0" algn="just">
              <a:buNone/>
            </a:pPr>
            <a:endParaRPr lang="en-IN" dirty="0" smtClean="0"/>
          </a:p>
          <a:p>
            <a:pPr algn="just"/>
            <a:r>
              <a:rPr lang="en-IN" dirty="0" smtClean="0"/>
              <a:t>Timestamps are </a:t>
            </a:r>
            <a:r>
              <a:rPr lang="en-IN" dirty="0"/>
              <a:t>used to decide the priority of requests </a:t>
            </a:r>
            <a:r>
              <a:rPr lang="en-IN" dirty="0" smtClean="0"/>
              <a:t>in case </a:t>
            </a:r>
            <a:r>
              <a:rPr lang="en-IN" dirty="0"/>
              <a:t>of </a:t>
            </a:r>
            <a:r>
              <a:rPr lang="en-IN" dirty="0" smtClean="0"/>
              <a:t>conflict.</a:t>
            </a:r>
          </a:p>
          <a:p>
            <a:pPr marL="0" indent="0" algn="just">
              <a:buNone/>
            </a:pPr>
            <a:endParaRPr lang="en-IN" dirty="0" smtClean="0"/>
          </a:p>
          <a:p>
            <a:pPr algn="just"/>
            <a:r>
              <a:rPr lang="en-IN" dirty="0" smtClean="0"/>
              <a:t>In this algorithm ,for  every requesting site, the site with higher priority(smaller timestamp) will always defer the request of the lower priority site.</a:t>
            </a:r>
          </a:p>
          <a:p>
            <a:pPr algn="just"/>
            <a:endParaRPr lang="en-IN" dirty="0" smtClean="0"/>
          </a:p>
          <a:p>
            <a:pPr algn="just"/>
            <a:r>
              <a:rPr lang="en-IN" dirty="0" smtClean="0"/>
              <a:t>So the process with high priority gets to execute the CS</a:t>
            </a:r>
            <a:endParaRPr lang="en-IN" dirty="0"/>
          </a:p>
        </p:txBody>
      </p:sp>
    </p:spTree>
    <p:extLst>
      <p:ext uri="{BB962C8B-B14F-4D97-AF65-F5344CB8AC3E}">
        <p14:creationId xmlns:p14="http://schemas.microsoft.com/office/powerpoint/2010/main" val="1159105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a:t>Ricart–</a:t>
            </a:r>
            <a:r>
              <a:rPr lang="en-IN" sz="2800" b="1" dirty="0" err="1"/>
              <a:t>Agrawala</a:t>
            </a:r>
            <a:r>
              <a:rPr lang="en-IN" sz="2800" b="1" dirty="0"/>
              <a:t> </a:t>
            </a:r>
            <a:r>
              <a:rPr lang="en-IN" sz="2800" b="1" dirty="0" smtClean="0"/>
              <a:t>algorithm- </a:t>
            </a:r>
            <a:r>
              <a:rPr lang="en-IN" sz="2800" b="1" cap="none" dirty="0" smtClean="0"/>
              <a:t>Requesting critical section</a:t>
            </a:r>
            <a:endParaRPr lang="en-IN" sz="2400" dirty="0"/>
          </a:p>
        </p:txBody>
      </p:sp>
      <p:sp>
        <p:nvSpPr>
          <p:cNvPr id="3" name="Content Placeholder 2"/>
          <p:cNvSpPr>
            <a:spLocks noGrp="1"/>
          </p:cNvSpPr>
          <p:nvPr>
            <p:ph idx="1"/>
          </p:nvPr>
        </p:nvSpPr>
        <p:spPr>
          <a:xfrm>
            <a:off x="924161" y="1584960"/>
            <a:ext cx="11084959" cy="5059679"/>
          </a:xfrm>
        </p:spPr>
        <p:txBody>
          <a:bodyPr>
            <a:noAutofit/>
          </a:bodyPr>
          <a:lstStyle/>
          <a:p>
            <a:r>
              <a:rPr lang="en-IN" dirty="0"/>
              <a:t>When a site Si wants to enter the CS, it broadcasts a </a:t>
            </a:r>
            <a:r>
              <a:rPr lang="en-IN" dirty="0" smtClean="0"/>
              <a:t>timestamped REQUEST </a:t>
            </a:r>
            <a:r>
              <a:rPr lang="en-IN" dirty="0"/>
              <a:t>message to all other sites.</a:t>
            </a:r>
          </a:p>
          <a:p>
            <a:r>
              <a:rPr lang="en-IN" dirty="0" smtClean="0"/>
              <a:t> </a:t>
            </a:r>
            <a:r>
              <a:rPr lang="en-IN" dirty="0"/>
              <a:t>When site </a:t>
            </a:r>
            <a:r>
              <a:rPr lang="en-IN" dirty="0" err="1"/>
              <a:t>Sj</a:t>
            </a:r>
            <a:r>
              <a:rPr lang="en-IN" dirty="0"/>
              <a:t> receives a REQUEST message from site Si, it sends </a:t>
            </a:r>
            <a:r>
              <a:rPr lang="en-IN" dirty="0" smtClean="0"/>
              <a:t>a REPLY </a:t>
            </a:r>
            <a:r>
              <a:rPr lang="en-IN" dirty="0"/>
              <a:t>message to </a:t>
            </a:r>
            <a:r>
              <a:rPr lang="en-IN" dirty="0" smtClean="0"/>
              <a:t/>
            </a:r>
            <a:br>
              <a:rPr lang="en-IN" dirty="0" smtClean="0"/>
            </a:br>
            <a:r>
              <a:rPr lang="en-IN" dirty="0" smtClean="0"/>
              <a:t>  site </a:t>
            </a:r>
            <a:r>
              <a:rPr lang="en-IN" dirty="0"/>
              <a:t>Si </a:t>
            </a:r>
            <a:r>
              <a:rPr lang="en-IN" dirty="0" smtClean="0"/>
              <a:t>:</a:t>
            </a:r>
          </a:p>
          <a:p>
            <a:pPr marL="0" indent="0">
              <a:buNone/>
            </a:pPr>
            <a:r>
              <a:rPr lang="en-IN" dirty="0" smtClean="0"/>
              <a:t>                1) </a:t>
            </a:r>
            <a:r>
              <a:rPr lang="en-IN" sz="2000" dirty="0" smtClean="0"/>
              <a:t>If site </a:t>
            </a:r>
            <a:r>
              <a:rPr lang="en-IN" sz="2000" dirty="0" err="1"/>
              <a:t>Sj</a:t>
            </a:r>
            <a:r>
              <a:rPr lang="en-IN" sz="2000" dirty="0"/>
              <a:t> is neither requesting nor </a:t>
            </a:r>
            <a:r>
              <a:rPr lang="en-IN" sz="2000" dirty="0" smtClean="0"/>
              <a:t>executing the </a:t>
            </a:r>
            <a:r>
              <a:rPr lang="en-IN" sz="2000" dirty="0"/>
              <a:t>CS, or </a:t>
            </a:r>
            <a:endParaRPr lang="en-IN" sz="2000" dirty="0" smtClean="0"/>
          </a:p>
          <a:p>
            <a:pPr marL="0" indent="0">
              <a:buNone/>
            </a:pPr>
            <a:r>
              <a:rPr lang="en-IN" sz="2000" dirty="0" smtClean="0"/>
              <a:t>                   2)  If </a:t>
            </a:r>
            <a:r>
              <a:rPr lang="en-IN" sz="2000" dirty="0"/>
              <a:t>the site </a:t>
            </a:r>
            <a:r>
              <a:rPr lang="en-IN" sz="2000" dirty="0" err="1"/>
              <a:t>Sj</a:t>
            </a:r>
            <a:r>
              <a:rPr lang="en-IN" sz="2000" dirty="0"/>
              <a:t> is requesting and Si’s request’s timestamp </a:t>
            </a:r>
            <a:r>
              <a:rPr lang="en-IN" sz="2000" dirty="0" smtClean="0"/>
              <a:t>is smaller </a:t>
            </a:r>
            <a:r>
              <a:rPr lang="en-IN" sz="2000" dirty="0"/>
              <a:t>than site </a:t>
            </a:r>
            <a:r>
              <a:rPr lang="en-IN" sz="2000" dirty="0" err="1"/>
              <a:t>Sj’s</a:t>
            </a:r>
            <a:r>
              <a:rPr lang="en-IN" sz="2000" dirty="0"/>
              <a:t> own </a:t>
            </a:r>
            <a:r>
              <a:rPr lang="en-IN" sz="2000" dirty="0" smtClean="0"/>
              <a:t/>
            </a:r>
            <a:br>
              <a:rPr lang="en-IN" sz="2000" dirty="0" smtClean="0"/>
            </a:br>
            <a:r>
              <a:rPr lang="en-IN" sz="2000" dirty="0" smtClean="0"/>
              <a:t>                         request  </a:t>
            </a:r>
            <a:r>
              <a:rPr lang="en-IN" sz="2000" dirty="0"/>
              <a:t>timestamp</a:t>
            </a:r>
            <a:r>
              <a:rPr lang="en-IN" sz="2000" dirty="0" smtClean="0"/>
              <a:t>.</a:t>
            </a:r>
          </a:p>
          <a:p>
            <a:r>
              <a:rPr lang="en-IN" dirty="0" smtClean="0"/>
              <a:t>Otherwise </a:t>
            </a:r>
            <a:r>
              <a:rPr lang="en-IN" dirty="0"/>
              <a:t>the </a:t>
            </a:r>
            <a:r>
              <a:rPr lang="en-IN" dirty="0" smtClean="0"/>
              <a:t>Request is deferred</a:t>
            </a:r>
          </a:p>
          <a:p>
            <a:pPr marL="0" indent="0">
              <a:buNone/>
            </a:pPr>
            <a:endParaRPr lang="en-IN" dirty="0"/>
          </a:p>
        </p:txBody>
      </p:sp>
    </p:spTree>
    <p:extLst>
      <p:ext uri="{BB962C8B-B14F-4D97-AF65-F5344CB8AC3E}">
        <p14:creationId xmlns:p14="http://schemas.microsoft.com/office/powerpoint/2010/main" val="2851177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a:t>Ricart–</a:t>
            </a:r>
            <a:r>
              <a:rPr lang="en-IN" sz="2800" b="1" dirty="0" err="1"/>
              <a:t>Agrawala</a:t>
            </a:r>
            <a:r>
              <a:rPr lang="en-IN" sz="2800" b="1" dirty="0"/>
              <a:t> </a:t>
            </a:r>
            <a:r>
              <a:rPr lang="en-IN" sz="2800" b="1" dirty="0" smtClean="0"/>
              <a:t>algorithm- </a:t>
            </a:r>
            <a:r>
              <a:rPr lang="en-IN" sz="2800" b="1" cap="none" dirty="0" smtClean="0"/>
              <a:t>Executing  and Releasing critical section</a:t>
            </a:r>
            <a:endParaRPr lang="en-IN" sz="2400" dirty="0"/>
          </a:p>
        </p:txBody>
      </p:sp>
      <p:sp>
        <p:nvSpPr>
          <p:cNvPr id="3" name="Content Placeholder 2"/>
          <p:cNvSpPr>
            <a:spLocks noGrp="1"/>
          </p:cNvSpPr>
          <p:nvPr>
            <p:ph idx="1"/>
          </p:nvPr>
        </p:nvSpPr>
        <p:spPr>
          <a:xfrm>
            <a:off x="924161" y="1584960"/>
            <a:ext cx="11084959" cy="5059679"/>
          </a:xfrm>
        </p:spPr>
        <p:txBody>
          <a:bodyPr>
            <a:noAutofit/>
          </a:bodyPr>
          <a:lstStyle/>
          <a:p>
            <a:pPr marL="0" indent="0">
              <a:buNone/>
            </a:pPr>
            <a:r>
              <a:rPr lang="en-IN" b="1" dirty="0">
                <a:solidFill>
                  <a:schemeClr val="accent5">
                    <a:lumMod val="60000"/>
                    <a:lumOff val="40000"/>
                  </a:schemeClr>
                </a:solidFill>
              </a:rPr>
              <a:t>Executing the critical section</a:t>
            </a:r>
          </a:p>
          <a:p>
            <a:r>
              <a:rPr lang="en-IN" dirty="0" smtClean="0"/>
              <a:t>Site </a:t>
            </a:r>
            <a:r>
              <a:rPr lang="en-IN" dirty="0">
                <a:solidFill>
                  <a:srgbClr val="FFC000"/>
                </a:solidFill>
              </a:rPr>
              <a:t>Si</a:t>
            </a:r>
            <a:r>
              <a:rPr lang="en-IN" dirty="0"/>
              <a:t> enters the CS after it has received a </a:t>
            </a:r>
            <a:r>
              <a:rPr lang="en-IN" dirty="0">
                <a:solidFill>
                  <a:srgbClr val="FFC000"/>
                </a:solidFill>
              </a:rPr>
              <a:t>REPLY</a:t>
            </a:r>
            <a:r>
              <a:rPr lang="en-IN" dirty="0"/>
              <a:t> message from </a:t>
            </a:r>
            <a:r>
              <a:rPr lang="en-IN" dirty="0" smtClean="0"/>
              <a:t>every site </a:t>
            </a:r>
            <a:r>
              <a:rPr lang="en-IN" dirty="0"/>
              <a:t>it sent a </a:t>
            </a:r>
            <a:r>
              <a:rPr lang="en-IN" dirty="0">
                <a:solidFill>
                  <a:srgbClr val="FFC000"/>
                </a:solidFill>
              </a:rPr>
              <a:t>REQUEST</a:t>
            </a:r>
            <a:r>
              <a:rPr lang="en-IN" dirty="0"/>
              <a:t> message to</a:t>
            </a:r>
            <a:r>
              <a:rPr lang="en-IN" dirty="0" smtClean="0"/>
              <a:t>.</a:t>
            </a:r>
          </a:p>
          <a:p>
            <a:pPr marL="0" indent="0">
              <a:buNone/>
            </a:pPr>
            <a:endParaRPr lang="en-IN" dirty="0" smtClean="0"/>
          </a:p>
          <a:p>
            <a:pPr marL="0" indent="0">
              <a:buNone/>
            </a:pPr>
            <a:r>
              <a:rPr lang="en-IN" b="1" dirty="0">
                <a:solidFill>
                  <a:schemeClr val="accent5">
                    <a:lumMod val="60000"/>
                    <a:lumOff val="40000"/>
                  </a:schemeClr>
                </a:solidFill>
              </a:rPr>
              <a:t>Releasing the critical </a:t>
            </a:r>
            <a:r>
              <a:rPr lang="en-IN" b="1" dirty="0" smtClean="0">
                <a:solidFill>
                  <a:schemeClr val="accent5">
                    <a:lumMod val="60000"/>
                    <a:lumOff val="40000"/>
                  </a:schemeClr>
                </a:solidFill>
              </a:rPr>
              <a:t>section</a:t>
            </a:r>
          </a:p>
          <a:p>
            <a:r>
              <a:rPr lang="en-IN" dirty="0"/>
              <a:t>When site </a:t>
            </a:r>
            <a:r>
              <a:rPr lang="en-IN" dirty="0">
                <a:solidFill>
                  <a:srgbClr val="FFC000"/>
                </a:solidFill>
              </a:rPr>
              <a:t>Si</a:t>
            </a:r>
            <a:r>
              <a:rPr lang="en-IN" dirty="0"/>
              <a:t> exits the </a:t>
            </a:r>
            <a:r>
              <a:rPr lang="en-IN" dirty="0" smtClean="0"/>
              <a:t>CS</a:t>
            </a:r>
            <a:r>
              <a:rPr lang="en-IN" dirty="0"/>
              <a:t>, it sends all the </a:t>
            </a:r>
            <a:r>
              <a:rPr lang="en-IN" dirty="0" smtClean="0">
                <a:solidFill>
                  <a:srgbClr val="FFC000"/>
                </a:solidFill>
              </a:rPr>
              <a:t>REPLY</a:t>
            </a:r>
            <a:r>
              <a:rPr lang="en-IN" dirty="0" smtClean="0"/>
              <a:t> messages to all deferred requests.</a:t>
            </a:r>
          </a:p>
          <a:p>
            <a:r>
              <a:rPr lang="en-IN" dirty="0" smtClean="0"/>
              <a:t>The site with next highest priority request receives the last needed REPLY message and enters the CS</a:t>
            </a:r>
            <a:endParaRPr lang="en-IN" dirty="0"/>
          </a:p>
        </p:txBody>
      </p:sp>
    </p:spTree>
    <p:extLst>
      <p:ext uri="{BB962C8B-B14F-4D97-AF65-F5344CB8AC3E}">
        <p14:creationId xmlns:p14="http://schemas.microsoft.com/office/powerpoint/2010/main" val="4252945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a:t>Ricart–</a:t>
            </a:r>
            <a:r>
              <a:rPr lang="en-IN" sz="2800" b="1" dirty="0" err="1"/>
              <a:t>Agrawala</a:t>
            </a:r>
            <a:r>
              <a:rPr lang="en-IN" sz="2800" b="1" dirty="0"/>
              <a:t> </a:t>
            </a:r>
            <a:r>
              <a:rPr lang="en-IN" sz="2800" b="1" dirty="0" smtClean="0"/>
              <a:t>algorithm- </a:t>
            </a:r>
            <a:r>
              <a:rPr lang="en-IN" sz="2800" b="1" cap="none" dirty="0" smtClean="0"/>
              <a:t>Performance</a:t>
            </a:r>
            <a:endParaRPr lang="en-IN" sz="2400" dirty="0"/>
          </a:p>
        </p:txBody>
      </p:sp>
      <p:sp>
        <p:nvSpPr>
          <p:cNvPr id="3" name="Content Placeholder 2"/>
          <p:cNvSpPr>
            <a:spLocks noGrp="1"/>
          </p:cNvSpPr>
          <p:nvPr>
            <p:ph idx="1"/>
          </p:nvPr>
        </p:nvSpPr>
        <p:spPr>
          <a:xfrm>
            <a:off x="924161" y="1584960"/>
            <a:ext cx="11084959" cy="5059679"/>
          </a:xfrm>
        </p:spPr>
        <p:txBody>
          <a:bodyPr>
            <a:noAutofit/>
          </a:bodyPr>
          <a:lstStyle/>
          <a:p>
            <a:r>
              <a:rPr lang="en-IN" dirty="0"/>
              <a:t>For each CS execution, the Ricart–</a:t>
            </a:r>
            <a:r>
              <a:rPr lang="en-IN" dirty="0" err="1"/>
              <a:t>Agrawala</a:t>
            </a:r>
            <a:r>
              <a:rPr lang="en-IN" dirty="0"/>
              <a:t> algorithm requires N − </a:t>
            </a:r>
            <a:r>
              <a:rPr lang="en-IN" dirty="0" smtClean="0"/>
              <a:t>1 REQUEST </a:t>
            </a:r>
            <a:r>
              <a:rPr lang="en-IN" dirty="0"/>
              <a:t>messages and N − 1 REPLY messages. </a:t>
            </a:r>
            <a:endParaRPr lang="en-IN" dirty="0" smtClean="0"/>
          </a:p>
          <a:p>
            <a:endParaRPr lang="en-IN" dirty="0"/>
          </a:p>
          <a:p>
            <a:r>
              <a:rPr lang="en-IN" dirty="0" smtClean="0"/>
              <a:t>Thus</a:t>
            </a:r>
            <a:r>
              <a:rPr lang="en-IN" dirty="0"/>
              <a:t>, it </a:t>
            </a:r>
            <a:r>
              <a:rPr lang="en-IN" dirty="0" smtClean="0"/>
              <a:t>requires 2(N </a:t>
            </a:r>
            <a:r>
              <a:rPr lang="en-IN" dirty="0"/>
              <a:t>−</a:t>
            </a:r>
            <a:r>
              <a:rPr lang="en-IN" dirty="0" smtClean="0"/>
              <a:t>1) </a:t>
            </a:r>
            <a:r>
              <a:rPr lang="en-IN" dirty="0"/>
              <a:t>messages per CS execution</a:t>
            </a:r>
            <a:r>
              <a:rPr lang="en-IN" dirty="0" smtClean="0"/>
              <a:t>.</a:t>
            </a:r>
          </a:p>
          <a:p>
            <a:endParaRPr lang="en-IN" dirty="0"/>
          </a:p>
          <a:p>
            <a:endParaRPr lang="en-IN" dirty="0"/>
          </a:p>
        </p:txBody>
      </p:sp>
    </p:spTree>
    <p:extLst>
      <p:ext uri="{BB962C8B-B14F-4D97-AF65-F5344CB8AC3E}">
        <p14:creationId xmlns:p14="http://schemas.microsoft.com/office/powerpoint/2010/main" val="4082576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936222" y="4141833"/>
            <a:ext cx="6066194" cy="2500167"/>
          </a:xfrm>
          <a:prstGeom prst="rect">
            <a:avLst/>
          </a:prstGeom>
        </p:spPr>
      </p:pic>
      <p:pic>
        <p:nvPicPr>
          <p:cNvPr id="4" name="Picture 3"/>
          <p:cNvPicPr>
            <a:picLocks noChangeAspect="1"/>
          </p:cNvPicPr>
          <p:nvPr/>
        </p:nvPicPr>
        <p:blipFill>
          <a:blip r:embed="rId3"/>
          <a:stretch>
            <a:fillRect/>
          </a:stretch>
        </p:blipFill>
        <p:spPr>
          <a:xfrm>
            <a:off x="1214437" y="1528763"/>
            <a:ext cx="5372942" cy="2091516"/>
          </a:xfrm>
          <a:prstGeom prst="rect">
            <a:avLst/>
          </a:prstGeom>
        </p:spPr>
      </p:pic>
    </p:spTree>
    <p:extLst>
      <p:ext uri="{BB962C8B-B14F-4D97-AF65-F5344CB8AC3E}">
        <p14:creationId xmlns:p14="http://schemas.microsoft.com/office/powerpoint/2010/main" val="2931304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165086" y="4194799"/>
            <a:ext cx="7621102" cy="2302336"/>
          </a:xfrm>
          <a:prstGeom prst="rect">
            <a:avLst/>
          </a:prstGeom>
        </p:spPr>
      </p:pic>
      <p:pic>
        <p:nvPicPr>
          <p:cNvPr id="4" name="Picture 3"/>
          <p:cNvPicPr>
            <a:picLocks noChangeAspect="1"/>
          </p:cNvPicPr>
          <p:nvPr/>
        </p:nvPicPr>
        <p:blipFill>
          <a:blip r:embed="rId3"/>
          <a:stretch>
            <a:fillRect/>
          </a:stretch>
        </p:blipFill>
        <p:spPr>
          <a:xfrm>
            <a:off x="1474238" y="2016577"/>
            <a:ext cx="6285744" cy="1920941"/>
          </a:xfrm>
          <a:prstGeom prst="rect">
            <a:avLst/>
          </a:prstGeom>
        </p:spPr>
      </p:pic>
    </p:spTree>
    <p:extLst>
      <p:ext uri="{BB962C8B-B14F-4D97-AF65-F5344CB8AC3E}">
        <p14:creationId xmlns:p14="http://schemas.microsoft.com/office/powerpoint/2010/main" val="1118522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Mutual Exclusion Algorithms</a:t>
            </a:r>
            <a:endParaRPr lang="en-IN" dirty="0"/>
          </a:p>
        </p:txBody>
      </p:sp>
      <p:sp>
        <p:nvSpPr>
          <p:cNvPr id="3" name="Content Placeholder 2"/>
          <p:cNvSpPr>
            <a:spLocks noGrp="1"/>
          </p:cNvSpPr>
          <p:nvPr>
            <p:ph idx="1"/>
          </p:nvPr>
        </p:nvSpPr>
        <p:spPr>
          <a:xfrm>
            <a:off x="680321" y="2336872"/>
            <a:ext cx="10993519" cy="4094407"/>
          </a:xfrm>
        </p:spPr>
        <p:txBody>
          <a:bodyPr>
            <a:normAutofit fontScale="92500" lnSpcReduction="20000"/>
          </a:bodyPr>
          <a:lstStyle/>
          <a:p>
            <a:pPr algn="just"/>
            <a:r>
              <a:rPr lang="en-IN" dirty="0" smtClean="0"/>
              <a:t>Mutual exclusion</a:t>
            </a:r>
            <a:r>
              <a:rPr lang="en-IN" dirty="0"/>
              <a:t> </a:t>
            </a:r>
            <a:r>
              <a:rPr lang="en-IN" dirty="0" smtClean="0"/>
              <a:t>algorithms in distributed system are classified mainly into two classes:</a:t>
            </a:r>
          </a:p>
          <a:p>
            <a:pPr marL="715963" algn="just"/>
            <a:r>
              <a:rPr lang="en-IN" b="1" dirty="0" smtClean="0">
                <a:solidFill>
                  <a:srgbClr val="FFC000"/>
                </a:solidFill>
              </a:rPr>
              <a:t>Token based</a:t>
            </a:r>
          </a:p>
          <a:p>
            <a:pPr marL="715963" algn="just"/>
            <a:r>
              <a:rPr lang="en-IN" b="1" dirty="0" smtClean="0">
                <a:solidFill>
                  <a:srgbClr val="FFC000"/>
                </a:solidFill>
              </a:rPr>
              <a:t>Non-token based</a:t>
            </a:r>
          </a:p>
          <a:p>
            <a:pPr marL="487363" indent="0" algn="just">
              <a:buNone/>
            </a:pPr>
            <a:endParaRPr lang="en-IN" b="1" dirty="0" smtClean="0">
              <a:solidFill>
                <a:srgbClr val="FFC000"/>
              </a:solidFill>
            </a:endParaRPr>
          </a:p>
          <a:p>
            <a:pPr algn="just"/>
            <a:r>
              <a:rPr lang="en-IN" dirty="0"/>
              <a:t>In the </a:t>
            </a:r>
            <a:r>
              <a:rPr lang="en-IN" dirty="0">
                <a:solidFill>
                  <a:srgbClr val="FFC000"/>
                </a:solidFill>
              </a:rPr>
              <a:t>non-token-based</a:t>
            </a:r>
            <a:r>
              <a:rPr lang="en-IN" dirty="0"/>
              <a:t> approach, two or </a:t>
            </a:r>
            <a:r>
              <a:rPr lang="en-IN" dirty="0" smtClean="0"/>
              <a:t>more successive </a:t>
            </a:r>
            <a:r>
              <a:rPr lang="en-IN" dirty="0"/>
              <a:t>rounds </a:t>
            </a:r>
            <a:r>
              <a:rPr lang="en-IN" dirty="0" smtClean="0"/>
              <a:t>of messages </a:t>
            </a:r>
            <a:r>
              <a:rPr lang="en-IN" dirty="0"/>
              <a:t>are exchanged among the </a:t>
            </a:r>
            <a:r>
              <a:rPr lang="en-IN" dirty="0" smtClean="0"/>
              <a:t>Process to determine who will </a:t>
            </a:r>
            <a:r>
              <a:rPr lang="en-IN" dirty="0"/>
              <a:t>enter the CS next</a:t>
            </a:r>
            <a:r>
              <a:rPr lang="en-IN" dirty="0" smtClean="0"/>
              <a:t>.</a:t>
            </a:r>
          </a:p>
          <a:p>
            <a:pPr marL="0" indent="0" algn="just">
              <a:buNone/>
            </a:pPr>
            <a:endParaRPr lang="en-IN" dirty="0" smtClean="0"/>
          </a:p>
          <a:p>
            <a:pPr algn="just"/>
            <a:r>
              <a:rPr lang="en-IN" dirty="0"/>
              <a:t>A </a:t>
            </a:r>
            <a:r>
              <a:rPr lang="en-IN" dirty="0" smtClean="0"/>
              <a:t>Process enters </a:t>
            </a:r>
            <a:r>
              <a:rPr lang="en-IN" dirty="0"/>
              <a:t>the critical section (CS) </a:t>
            </a:r>
            <a:r>
              <a:rPr lang="en-IN" dirty="0" smtClean="0"/>
              <a:t>when an </a:t>
            </a:r>
            <a:r>
              <a:rPr lang="en-IN" dirty="0"/>
              <a:t>assertion, defined on its local variables, becomes true.</a:t>
            </a:r>
            <a:endParaRPr lang="en-IN" b="1" dirty="0" smtClean="0"/>
          </a:p>
          <a:p>
            <a:pPr algn="just"/>
            <a:endParaRPr lang="en-IN" dirty="0"/>
          </a:p>
        </p:txBody>
      </p:sp>
    </p:spTree>
    <p:extLst>
      <p:ext uri="{BB962C8B-B14F-4D97-AF65-F5344CB8AC3E}">
        <p14:creationId xmlns:p14="http://schemas.microsoft.com/office/powerpoint/2010/main" val="4055133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smtClean="0"/>
              <a:t>TOKEN-BASED algorithm</a:t>
            </a:r>
            <a:endParaRPr lang="en-IN" sz="2400" dirty="0"/>
          </a:p>
        </p:txBody>
      </p:sp>
      <p:sp>
        <p:nvSpPr>
          <p:cNvPr id="3" name="Content Placeholder 2"/>
          <p:cNvSpPr>
            <a:spLocks noGrp="1"/>
          </p:cNvSpPr>
          <p:nvPr>
            <p:ph idx="1"/>
          </p:nvPr>
        </p:nvSpPr>
        <p:spPr>
          <a:xfrm>
            <a:off x="924161" y="1584960"/>
            <a:ext cx="11084959" cy="5059679"/>
          </a:xfrm>
        </p:spPr>
        <p:txBody>
          <a:bodyPr>
            <a:noAutofit/>
          </a:bodyPr>
          <a:lstStyle/>
          <a:p>
            <a:r>
              <a:rPr lang="en-IN" dirty="0" smtClean="0"/>
              <a:t>A unique token is shared among all sites</a:t>
            </a:r>
          </a:p>
          <a:p>
            <a:r>
              <a:rPr lang="en-IN" dirty="0" smtClean="0"/>
              <a:t>A site is allowed to enter its critical session if it possesses the token</a:t>
            </a:r>
          </a:p>
          <a:p>
            <a:r>
              <a:rPr lang="en-IN" dirty="0" smtClean="0"/>
              <a:t>Token based algorithms uses sequence numbers instead of time stamps</a:t>
            </a:r>
          </a:p>
          <a:p>
            <a:r>
              <a:rPr lang="en-IN" dirty="0" smtClean="0"/>
              <a:t>Every request for token contains a sequence number and sequence numbers of sites advance independently.</a:t>
            </a:r>
          </a:p>
          <a:p>
            <a:r>
              <a:rPr lang="en-IN" dirty="0" smtClean="0"/>
              <a:t>A site increments its sequence number counter every time it makes a request for token</a:t>
            </a:r>
            <a:endParaRPr lang="en-IN" dirty="0"/>
          </a:p>
          <a:p>
            <a:r>
              <a:rPr lang="en-IN" dirty="0" smtClean="0"/>
              <a:t>Primary function of sequence number is to distinguish b/w old and current request for token</a:t>
            </a:r>
          </a:p>
          <a:p>
            <a:endParaRPr lang="en-IN" dirty="0"/>
          </a:p>
          <a:p>
            <a:endParaRPr lang="en-IN" dirty="0"/>
          </a:p>
        </p:txBody>
      </p:sp>
    </p:spTree>
    <p:extLst>
      <p:ext uri="{BB962C8B-B14F-4D97-AF65-F5344CB8AC3E}">
        <p14:creationId xmlns:p14="http://schemas.microsoft.com/office/powerpoint/2010/main" val="2217542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smtClean="0"/>
              <a:t>SUZUKI –KASami’s Broadcast algorithm</a:t>
            </a:r>
            <a:endParaRPr lang="en-IN" sz="2400" dirty="0"/>
          </a:p>
        </p:txBody>
      </p:sp>
      <p:sp>
        <p:nvSpPr>
          <p:cNvPr id="3" name="Content Placeholder 2"/>
          <p:cNvSpPr>
            <a:spLocks noGrp="1"/>
          </p:cNvSpPr>
          <p:nvPr>
            <p:ph idx="1"/>
          </p:nvPr>
        </p:nvSpPr>
        <p:spPr>
          <a:xfrm>
            <a:off x="766998" y="1427798"/>
            <a:ext cx="11084959" cy="5059679"/>
          </a:xfrm>
        </p:spPr>
        <p:txBody>
          <a:bodyPr>
            <a:noAutofit/>
          </a:bodyPr>
          <a:lstStyle/>
          <a:p>
            <a:r>
              <a:rPr lang="en-IN" dirty="0" smtClean="0"/>
              <a:t>If a site attempting to enter a CS does not have the token, it broadcasts a REQUEST message for the token to all other sites.</a:t>
            </a:r>
          </a:p>
          <a:p>
            <a:pPr marL="0" indent="0">
              <a:buNone/>
            </a:pPr>
            <a:endParaRPr lang="en-IN" dirty="0" smtClean="0"/>
          </a:p>
          <a:p>
            <a:r>
              <a:rPr lang="en-IN" dirty="0" smtClean="0"/>
              <a:t>A site that possesses the token sends it to the site that sends the REQUEST message.</a:t>
            </a:r>
          </a:p>
          <a:p>
            <a:pPr marL="0" indent="0">
              <a:buNone/>
            </a:pPr>
            <a:endParaRPr lang="en-IN" dirty="0" smtClean="0"/>
          </a:p>
          <a:p>
            <a:r>
              <a:rPr lang="en-IN" dirty="0" smtClean="0"/>
              <a:t>If the site possessing the token is executing the CS, it sends the token only after it has exited the CS.</a:t>
            </a:r>
          </a:p>
          <a:p>
            <a:pPr marL="0" indent="0">
              <a:buNone/>
            </a:pPr>
            <a:endParaRPr lang="en-IN" dirty="0" smtClean="0"/>
          </a:p>
          <a:p>
            <a:r>
              <a:rPr lang="en-IN" dirty="0" smtClean="0"/>
              <a:t>A site holding the token can repeatedly enter the critical session until it sends the token to some other site.</a:t>
            </a:r>
          </a:p>
          <a:p>
            <a:endParaRPr lang="en-IN" dirty="0" smtClean="0"/>
          </a:p>
        </p:txBody>
      </p:sp>
    </p:spTree>
    <p:extLst>
      <p:ext uri="{BB962C8B-B14F-4D97-AF65-F5344CB8AC3E}">
        <p14:creationId xmlns:p14="http://schemas.microsoft.com/office/powerpoint/2010/main" val="1828819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smtClean="0"/>
              <a:t>SUZUKI –KASami’s Broadcast algorithm</a:t>
            </a:r>
            <a:endParaRPr lang="en-IN" sz="2400" dirty="0"/>
          </a:p>
        </p:txBody>
      </p:sp>
      <p:sp>
        <p:nvSpPr>
          <p:cNvPr id="3" name="Content Placeholder 2"/>
          <p:cNvSpPr>
            <a:spLocks noGrp="1"/>
          </p:cNvSpPr>
          <p:nvPr>
            <p:ph idx="1"/>
          </p:nvPr>
        </p:nvSpPr>
        <p:spPr>
          <a:xfrm>
            <a:off x="766998" y="1427798"/>
            <a:ext cx="11084959" cy="5059679"/>
          </a:xfrm>
        </p:spPr>
        <p:txBody>
          <a:bodyPr>
            <a:noAutofit/>
          </a:bodyPr>
          <a:lstStyle/>
          <a:p>
            <a:r>
              <a:rPr lang="en-IN" dirty="0" smtClean="0"/>
              <a:t>The main design issues in this algorithm are:</a:t>
            </a:r>
          </a:p>
          <a:p>
            <a:pPr marL="0" indent="0">
              <a:buNone/>
            </a:pPr>
            <a:endParaRPr lang="en-IN" dirty="0" smtClean="0"/>
          </a:p>
          <a:p>
            <a:r>
              <a:rPr lang="en-IN" sz="2800" dirty="0">
                <a:solidFill>
                  <a:srgbClr val="FFC000"/>
                </a:solidFill>
              </a:rPr>
              <a:t>How to distinguishing an outdated REQUEST message from a </a:t>
            </a:r>
            <a:r>
              <a:rPr lang="en-IN" sz="2800" dirty="0" smtClean="0">
                <a:solidFill>
                  <a:srgbClr val="FFC000"/>
                </a:solidFill>
              </a:rPr>
              <a:t>current REQUEST message.</a:t>
            </a:r>
          </a:p>
          <a:p>
            <a:pPr marL="0" indent="0">
              <a:buNone/>
            </a:pPr>
            <a:endParaRPr lang="en-IN" sz="2800" dirty="0" smtClean="0">
              <a:solidFill>
                <a:srgbClr val="FFC000"/>
              </a:solidFill>
            </a:endParaRPr>
          </a:p>
          <a:p>
            <a:r>
              <a:rPr lang="en-IN" sz="2800" dirty="0">
                <a:solidFill>
                  <a:srgbClr val="FFC000"/>
                </a:solidFill>
              </a:rPr>
              <a:t>How to determine which site has an outstanding request for the CS</a:t>
            </a:r>
            <a:endParaRPr lang="en-IN" dirty="0" smtClean="0">
              <a:solidFill>
                <a:srgbClr val="FFC000"/>
              </a:solidFill>
            </a:endParaRPr>
          </a:p>
        </p:txBody>
      </p:sp>
    </p:spTree>
    <p:extLst>
      <p:ext uri="{BB962C8B-B14F-4D97-AF65-F5344CB8AC3E}">
        <p14:creationId xmlns:p14="http://schemas.microsoft.com/office/powerpoint/2010/main" val="1927409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smtClean="0"/>
              <a:t>SUZUKI –KASami’s Broadcast algorithm</a:t>
            </a:r>
            <a:endParaRPr lang="en-IN" sz="2400" dirty="0"/>
          </a:p>
        </p:txBody>
      </p:sp>
      <p:sp>
        <p:nvSpPr>
          <p:cNvPr id="3" name="Content Placeholder 2"/>
          <p:cNvSpPr>
            <a:spLocks noGrp="1"/>
          </p:cNvSpPr>
          <p:nvPr>
            <p:ph idx="1"/>
          </p:nvPr>
        </p:nvSpPr>
        <p:spPr>
          <a:xfrm>
            <a:off x="766998" y="1427798"/>
            <a:ext cx="11084959" cy="5059679"/>
          </a:xfrm>
        </p:spPr>
        <p:txBody>
          <a:bodyPr>
            <a:noAutofit/>
          </a:bodyPr>
          <a:lstStyle/>
          <a:p>
            <a:r>
              <a:rPr lang="en-IN" dirty="0">
                <a:solidFill>
                  <a:srgbClr val="FFC000"/>
                </a:solidFill>
              </a:rPr>
              <a:t>Outdated REQUEST messages are distinguished from current </a:t>
            </a:r>
            <a:r>
              <a:rPr lang="en-IN" dirty="0" smtClean="0">
                <a:solidFill>
                  <a:srgbClr val="FFC000"/>
                </a:solidFill>
              </a:rPr>
              <a:t>REQUEST messages </a:t>
            </a:r>
            <a:r>
              <a:rPr lang="en-IN" dirty="0">
                <a:solidFill>
                  <a:srgbClr val="FFC000"/>
                </a:solidFill>
              </a:rPr>
              <a:t>in the following manner: </a:t>
            </a:r>
            <a:endParaRPr lang="en-IN" dirty="0" smtClean="0">
              <a:solidFill>
                <a:srgbClr val="FFC000"/>
              </a:solidFill>
            </a:endParaRPr>
          </a:p>
          <a:p>
            <a:r>
              <a:rPr lang="en-IN" dirty="0" smtClean="0"/>
              <a:t>A </a:t>
            </a:r>
            <a:r>
              <a:rPr lang="en-IN" dirty="0" smtClean="0">
                <a:solidFill>
                  <a:srgbClr val="FFC000"/>
                </a:solidFill>
              </a:rPr>
              <a:t>REQUEST</a:t>
            </a:r>
            <a:r>
              <a:rPr lang="en-IN" dirty="0" smtClean="0"/>
              <a:t> </a:t>
            </a:r>
            <a:r>
              <a:rPr lang="en-IN" dirty="0"/>
              <a:t>message of site </a:t>
            </a:r>
            <a:r>
              <a:rPr lang="en-IN" dirty="0" err="1">
                <a:solidFill>
                  <a:srgbClr val="FFC000"/>
                </a:solidFill>
              </a:rPr>
              <a:t>Sj</a:t>
            </a:r>
            <a:r>
              <a:rPr lang="en-IN" dirty="0">
                <a:solidFill>
                  <a:srgbClr val="FFC000"/>
                </a:solidFill>
              </a:rPr>
              <a:t> </a:t>
            </a:r>
            <a:r>
              <a:rPr lang="en-IN" dirty="0"/>
              <a:t>has </a:t>
            </a:r>
            <a:r>
              <a:rPr lang="en-IN" dirty="0" smtClean="0"/>
              <a:t>the form </a:t>
            </a:r>
            <a:r>
              <a:rPr lang="en-IN" dirty="0">
                <a:solidFill>
                  <a:srgbClr val="FFC000"/>
                </a:solidFill>
              </a:rPr>
              <a:t>REQUEST(j, n) </a:t>
            </a:r>
            <a:r>
              <a:rPr lang="en-IN" dirty="0"/>
              <a:t>where n (n = 1 2    ) is a sequence number </a:t>
            </a:r>
            <a:r>
              <a:rPr lang="en-IN" dirty="0" smtClean="0"/>
              <a:t>that indicates </a:t>
            </a:r>
            <a:r>
              <a:rPr lang="en-IN" dirty="0"/>
              <a:t>that site </a:t>
            </a:r>
            <a:r>
              <a:rPr lang="en-IN" dirty="0" err="1">
                <a:solidFill>
                  <a:srgbClr val="FFC000"/>
                </a:solidFill>
              </a:rPr>
              <a:t>Sj</a:t>
            </a:r>
            <a:r>
              <a:rPr lang="en-IN" dirty="0">
                <a:solidFill>
                  <a:srgbClr val="FFC000"/>
                </a:solidFill>
              </a:rPr>
              <a:t> </a:t>
            </a:r>
            <a:r>
              <a:rPr lang="en-IN" dirty="0"/>
              <a:t>is requesting its nth CS execution</a:t>
            </a:r>
            <a:r>
              <a:rPr lang="en-IN" dirty="0" smtClean="0"/>
              <a:t>.</a:t>
            </a:r>
          </a:p>
          <a:p>
            <a:pPr marL="0" indent="0">
              <a:buNone/>
            </a:pPr>
            <a:endParaRPr lang="en-IN" dirty="0">
              <a:solidFill>
                <a:srgbClr val="FFC000"/>
              </a:solidFill>
            </a:endParaRPr>
          </a:p>
          <a:p>
            <a:r>
              <a:rPr lang="en-IN" dirty="0"/>
              <a:t>A site Si keeps </a:t>
            </a:r>
            <a:r>
              <a:rPr lang="en-IN" dirty="0" smtClean="0"/>
              <a:t>an array </a:t>
            </a:r>
            <a:r>
              <a:rPr lang="en-IN" dirty="0"/>
              <a:t>of integers </a:t>
            </a:r>
            <a:r>
              <a:rPr lang="en-IN" dirty="0" err="1">
                <a:solidFill>
                  <a:srgbClr val="FFC000"/>
                </a:solidFill>
              </a:rPr>
              <a:t>RNi</a:t>
            </a:r>
            <a:r>
              <a:rPr lang="en-IN" dirty="0">
                <a:solidFill>
                  <a:srgbClr val="FFC000"/>
                </a:solidFill>
              </a:rPr>
              <a:t>[1, … ,N]</a:t>
            </a:r>
            <a:r>
              <a:rPr lang="en-IN" dirty="0"/>
              <a:t> where </a:t>
            </a:r>
            <a:r>
              <a:rPr lang="en-IN" dirty="0" err="1">
                <a:solidFill>
                  <a:srgbClr val="FFC000"/>
                </a:solidFill>
              </a:rPr>
              <a:t>RNi</a:t>
            </a:r>
            <a:r>
              <a:rPr lang="en-IN" dirty="0">
                <a:solidFill>
                  <a:srgbClr val="FFC000"/>
                </a:solidFill>
              </a:rPr>
              <a:t>[j]</a:t>
            </a:r>
            <a:r>
              <a:rPr lang="en-IN" dirty="0"/>
              <a:t> denotes the largest </a:t>
            </a:r>
            <a:r>
              <a:rPr lang="en-IN" dirty="0" smtClean="0"/>
              <a:t>sequence number </a:t>
            </a:r>
            <a:r>
              <a:rPr lang="en-IN" dirty="0"/>
              <a:t>received in a REQUEST message so far from site </a:t>
            </a:r>
            <a:r>
              <a:rPr lang="en-IN" dirty="0" err="1" smtClean="0"/>
              <a:t>Sj</a:t>
            </a:r>
            <a:r>
              <a:rPr lang="en-IN" dirty="0" smtClean="0"/>
              <a:t>.</a:t>
            </a:r>
            <a:endParaRPr lang="en-IN" dirty="0" smtClean="0"/>
          </a:p>
          <a:p>
            <a:pPr marL="0" indent="0">
              <a:buNone/>
            </a:pPr>
            <a:endParaRPr lang="en-IN" dirty="0" smtClean="0"/>
          </a:p>
          <a:p>
            <a:r>
              <a:rPr lang="en-IN" dirty="0"/>
              <a:t>When site </a:t>
            </a:r>
            <a:r>
              <a:rPr lang="en-IN" dirty="0" smtClean="0"/>
              <a:t>Si receives </a:t>
            </a:r>
            <a:r>
              <a:rPr lang="en-IN" dirty="0"/>
              <a:t>a </a:t>
            </a:r>
            <a:r>
              <a:rPr lang="en-IN" dirty="0">
                <a:solidFill>
                  <a:srgbClr val="FFC000"/>
                </a:solidFill>
              </a:rPr>
              <a:t>REQUEST(j, n)</a:t>
            </a:r>
            <a:r>
              <a:rPr lang="en-IN" dirty="0"/>
              <a:t> message, it sets </a:t>
            </a:r>
            <a:r>
              <a:rPr lang="en-IN" dirty="0" err="1">
                <a:solidFill>
                  <a:srgbClr val="FFC000"/>
                </a:solidFill>
              </a:rPr>
              <a:t>RNi</a:t>
            </a:r>
            <a:r>
              <a:rPr lang="en-IN" dirty="0">
                <a:solidFill>
                  <a:srgbClr val="FFC000"/>
                </a:solidFill>
              </a:rPr>
              <a:t>[j]= </a:t>
            </a:r>
            <a:r>
              <a:rPr lang="en-IN" i="1" dirty="0">
                <a:solidFill>
                  <a:srgbClr val="FFC000"/>
                </a:solidFill>
              </a:rPr>
              <a:t>max</a:t>
            </a:r>
            <a:r>
              <a:rPr lang="en-IN" dirty="0">
                <a:solidFill>
                  <a:srgbClr val="FFC000"/>
                </a:solidFill>
              </a:rPr>
              <a:t>(</a:t>
            </a:r>
            <a:r>
              <a:rPr lang="en-IN" dirty="0" err="1">
                <a:solidFill>
                  <a:srgbClr val="FFC000"/>
                </a:solidFill>
              </a:rPr>
              <a:t>RNi</a:t>
            </a:r>
            <a:r>
              <a:rPr lang="en-IN" dirty="0">
                <a:solidFill>
                  <a:srgbClr val="FFC000"/>
                </a:solidFill>
              </a:rPr>
              <a:t>[j], n).</a:t>
            </a:r>
            <a:endParaRPr lang="en-IN" dirty="0" smtClean="0">
              <a:solidFill>
                <a:srgbClr val="FFC000"/>
              </a:solidFill>
            </a:endParaRPr>
          </a:p>
        </p:txBody>
      </p:sp>
    </p:spTree>
    <p:extLst>
      <p:ext uri="{BB962C8B-B14F-4D97-AF65-F5344CB8AC3E}">
        <p14:creationId xmlns:p14="http://schemas.microsoft.com/office/powerpoint/2010/main" val="2130047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smtClean="0"/>
              <a:t>SUZUKI –KASami’s Broadcast algorithm</a:t>
            </a:r>
            <a:endParaRPr lang="en-IN" sz="2400" dirty="0"/>
          </a:p>
        </p:txBody>
      </p:sp>
      <p:sp>
        <p:nvSpPr>
          <p:cNvPr id="3" name="Content Placeholder 2"/>
          <p:cNvSpPr>
            <a:spLocks noGrp="1"/>
          </p:cNvSpPr>
          <p:nvPr>
            <p:ph idx="1"/>
          </p:nvPr>
        </p:nvSpPr>
        <p:spPr>
          <a:xfrm>
            <a:off x="897626" y="1427798"/>
            <a:ext cx="11084959" cy="5059679"/>
          </a:xfrm>
        </p:spPr>
        <p:txBody>
          <a:bodyPr>
            <a:noAutofit/>
          </a:bodyPr>
          <a:lstStyle/>
          <a:p>
            <a:r>
              <a:rPr lang="en-IN" dirty="0"/>
              <a:t>W</a:t>
            </a:r>
            <a:r>
              <a:rPr lang="en-IN" dirty="0" smtClean="0"/>
              <a:t>hen </a:t>
            </a:r>
            <a:r>
              <a:rPr lang="en-IN" dirty="0"/>
              <a:t>a site Si receives a REQUEST(j, n) message, the request is outdated </a:t>
            </a:r>
            <a:r>
              <a:rPr lang="en-IN" dirty="0" smtClean="0"/>
              <a:t>if </a:t>
            </a:r>
            <a:r>
              <a:rPr lang="en-IN" dirty="0" err="1" smtClean="0"/>
              <a:t>RNi</a:t>
            </a:r>
            <a:r>
              <a:rPr lang="en-IN" dirty="0" smtClean="0"/>
              <a:t>[j</a:t>
            </a:r>
            <a:r>
              <a:rPr lang="en-IN" dirty="0"/>
              <a:t>]&gt; n</a:t>
            </a:r>
            <a:r>
              <a:rPr lang="en-IN" dirty="0" smtClean="0"/>
              <a:t>.</a:t>
            </a:r>
          </a:p>
          <a:p>
            <a:r>
              <a:rPr lang="en-IN" dirty="0">
                <a:solidFill>
                  <a:srgbClr val="FFC000"/>
                </a:solidFill>
              </a:rPr>
              <a:t>Sites with outstanding requests for the CS are determined in the </a:t>
            </a:r>
            <a:r>
              <a:rPr lang="en-IN" dirty="0" smtClean="0">
                <a:solidFill>
                  <a:srgbClr val="FFC000"/>
                </a:solidFill>
              </a:rPr>
              <a:t>following manner:</a:t>
            </a:r>
          </a:p>
          <a:p>
            <a:r>
              <a:rPr lang="en-IN" dirty="0"/>
              <a:t>t</a:t>
            </a:r>
            <a:r>
              <a:rPr lang="en-IN" dirty="0" smtClean="0"/>
              <a:t>he </a:t>
            </a:r>
            <a:r>
              <a:rPr lang="en-IN" dirty="0"/>
              <a:t>token consists of a queue of requesting sites, Q, and an array </a:t>
            </a:r>
            <a:r>
              <a:rPr lang="en-IN" dirty="0" smtClean="0"/>
              <a:t>of integers </a:t>
            </a:r>
            <a:r>
              <a:rPr lang="en-IN" dirty="0"/>
              <a:t>LN[1, … ,N], where LN[j] is the sequence number of the </a:t>
            </a:r>
            <a:r>
              <a:rPr lang="en-IN" dirty="0" smtClean="0"/>
              <a:t>request which </a:t>
            </a:r>
            <a:r>
              <a:rPr lang="en-IN" dirty="0"/>
              <a:t>site </a:t>
            </a:r>
            <a:r>
              <a:rPr lang="en-IN" dirty="0" err="1"/>
              <a:t>Sj</a:t>
            </a:r>
            <a:r>
              <a:rPr lang="en-IN" dirty="0"/>
              <a:t> executed most recently. </a:t>
            </a:r>
            <a:endParaRPr lang="en-IN" dirty="0" smtClean="0"/>
          </a:p>
          <a:p>
            <a:r>
              <a:rPr lang="en-IN" dirty="0" smtClean="0"/>
              <a:t>After </a:t>
            </a:r>
            <a:r>
              <a:rPr lang="en-IN" dirty="0"/>
              <a:t>executing its CS, a site Si </a:t>
            </a:r>
            <a:r>
              <a:rPr lang="en-IN" dirty="0" smtClean="0"/>
              <a:t>updates LN[i</a:t>
            </a:r>
            <a:r>
              <a:rPr lang="en-IN" dirty="0"/>
              <a:t>] : = </a:t>
            </a:r>
            <a:r>
              <a:rPr lang="en-IN" dirty="0" err="1"/>
              <a:t>RNi</a:t>
            </a:r>
            <a:r>
              <a:rPr lang="en-IN" dirty="0"/>
              <a:t>[i] to indicate that its request corresponding to sequence </a:t>
            </a:r>
            <a:r>
              <a:rPr lang="en-IN" dirty="0" smtClean="0"/>
              <a:t>number </a:t>
            </a:r>
            <a:r>
              <a:rPr lang="en-IN" dirty="0" err="1" smtClean="0"/>
              <a:t>RNi</a:t>
            </a:r>
            <a:r>
              <a:rPr lang="en-IN" dirty="0" smtClean="0"/>
              <a:t>[i</a:t>
            </a:r>
            <a:r>
              <a:rPr lang="en-IN" dirty="0"/>
              <a:t>] has been executed. </a:t>
            </a:r>
            <a:endParaRPr lang="en-IN" dirty="0" smtClean="0"/>
          </a:p>
          <a:p>
            <a:r>
              <a:rPr lang="en-IN" dirty="0" smtClean="0"/>
              <a:t>Token </a:t>
            </a:r>
            <a:r>
              <a:rPr lang="en-IN" dirty="0"/>
              <a:t>array LN[1, … ,N] permits a site </a:t>
            </a:r>
            <a:r>
              <a:rPr lang="en-IN" dirty="0" smtClean="0"/>
              <a:t>to determine </a:t>
            </a:r>
            <a:r>
              <a:rPr lang="en-IN" dirty="0"/>
              <a:t>if a site has an outstanding request for the CS.</a:t>
            </a:r>
            <a:endParaRPr lang="en-IN" dirty="0" smtClean="0">
              <a:solidFill>
                <a:srgbClr val="FFC000"/>
              </a:solidFill>
            </a:endParaRPr>
          </a:p>
        </p:txBody>
      </p:sp>
    </p:spTree>
    <p:extLst>
      <p:ext uri="{BB962C8B-B14F-4D97-AF65-F5344CB8AC3E}">
        <p14:creationId xmlns:p14="http://schemas.microsoft.com/office/powerpoint/2010/main" val="2078124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smtClean="0"/>
              <a:t>SUZUKI –KASami’s Broadcast algorithm</a:t>
            </a:r>
            <a:endParaRPr lang="en-IN" sz="2400" dirty="0"/>
          </a:p>
        </p:txBody>
      </p:sp>
      <p:sp>
        <p:nvSpPr>
          <p:cNvPr id="3" name="Content Placeholder 2"/>
          <p:cNvSpPr>
            <a:spLocks noGrp="1"/>
          </p:cNvSpPr>
          <p:nvPr>
            <p:ph idx="1"/>
          </p:nvPr>
        </p:nvSpPr>
        <p:spPr>
          <a:xfrm>
            <a:off x="897626" y="1427798"/>
            <a:ext cx="11084959" cy="5059679"/>
          </a:xfrm>
        </p:spPr>
        <p:txBody>
          <a:bodyPr>
            <a:noAutofit/>
          </a:bodyPr>
          <a:lstStyle/>
          <a:p>
            <a:pPr algn="just"/>
            <a:r>
              <a:rPr lang="en-IN" dirty="0" smtClean="0"/>
              <a:t>In Site Si </a:t>
            </a:r>
            <a:r>
              <a:rPr lang="en-IN" dirty="0"/>
              <a:t>if </a:t>
            </a:r>
            <a:r>
              <a:rPr lang="en-IN" dirty="0" err="1"/>
              <a:t>RNi</a:t>
            </a:r>
            <a:r>
              <a:rPr lang="en-IN" dirty="0"/>
              <a:t>[j]=LN[j]+1, then site </a:t>
            </a:r>
            <a:r>
              <a:rPr lang="en-IN" dirty="0" err="1"/>
              <a:t>Sj</a:t>
            </a:r>
            <a:r>
              <a:rPr lang="en-IN" dirty="0"/>
              <a:t> is currently requesting a token. </a:t>
            </a:r>
            <a:endParaRPr lang="en-IN" dirty="0" smtClean="0"/>
          </a:p>
          <a:p>
            <a:pPr marL="0" indent="0" algn="just">
              <a:buNone/>
            </a:pPr>
            <a:endParaRPr lang="en-IN" dirty="0" smtClean="0"/>
          </a:p>
          <a:p>
            <a:pPr algn="just"/>
            <a:r>
              <a:rPr lang="en-IN" dirty="0" smtClean="0"/>
              <a:t>After</a:t>
            </a:r>
            <a:r>
              <a:rPr lang="en-IN" dirty="0"/>
              <a:t> </a:t>
            </a:r>
            <a:r>
              <a:rPr lang="en-IN" dirty="0" smtClean="0"/>
              <a:t>executing </a:t>
            </a:r>
            <a:r>
              <a:rPr lang="en-IN" dirty="0"/>
              <a:t>the CS, a site checks this condition for all the j’s to determine </a:t>
            </a:r>
            <a:r>
              <a:rPr lang="en-IN" dirty="0" smtClean="0"/>
              <a:t>all the </a:t>
            </a:r>
            <a:r>
              <a:rPr lang="en-IN" dirty="0"/>
              <a:t>sites that are requesting the token and places their </a:t>
            </a:r>
            <a:r>
              <a:rPr lang="en-IN" dirty="0" err="1"/>
              <a:t>i.d.’s</a:t>
            </a:r>
            <a:r>
              <a:rPr lang="en-IN" dirty="0"/>
              <a:t> in queue Q </a:t>
            </a:r>
            <a:r>
              <a:rPr lang="en-IN" dirty="0" smtClean="0"/>
              <a:t>if these </a:t>
            </a:r>
            <a:r>
              <a:rPr lang="en-IN" dirty="0" err="1"/>
              <a:t>i.d.’s</a:t>
            </a:r>
            <a:r>
              <a:rPr lang="en-IN" dirty="0"/>
              <a:t> are not already present in Q</a:t>
            </a:r>
            <a:r>
              <a:rPr lang="en-IN" dirty="0" smtClean="0"/>
              <a:t>.</a:t>
            </a:r>
          </a:p>
          <a:p>
            <a:pPr marL="0" indent="0" algn="just">
              <a:buNone/>
            </a:pPr>
            <a:endParaRPr lang="en-IN" dirty="0" smtClean="0"/>
          </a:p>
          <a:p>
            <a:pPr algn="just"/>
            <a:r>
              <a:rPr lang="en-IN" dirty="0" smtClean="0"/>
              <a:t>Finally the </a:t>
            </a:r>
            <a:r>
              <a:rPr lang="en-IN" dirty="0"/>
              <a:t>site sends the token </a:t>
            </a:r>
            <a:r>
              <a:rPr lang="en-IN" dirty="0" smtClean="0"/>
              <a:t>to the </a:t>
            </a:r>
            <a:r>
              <a:rPr lang="en-IN" dirty="0"/>
              <a:t>site whose </a:t>
            </a:r>
            <a:r>
              <a:rPr lang="en-IN" dirty="0" err="1"/>
              <a:t>i.d.</a:t>
            </a:r>
            <a:r>
              <a:rPr lang="en-IN" dirty="0"/>
              <a:t> is at the head of Q.</a:t>
            </a:r>
            <a:endParaRPr lang="en-IN" dirty="0" smtClean="0">
              <a:solidFill>
                <a:srgbClr val="FFC000"/>
              </a:solidFill>
            </a:endParaRPr>
          </a:p>
        </p:txBody>
      </p:sp>
    </p:spTree>
    <p:extLst>
      <p:ext uri="{BB962C8B-B14F-4D97-AF65-F5344CB8AC3E}">
        <p14:creationId xmlns:p14="http://schemas.microsoft.com/office/powerpoint/2010/main" val="35012422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a:t>Requesting the critical section</a:t>
            </a:r>
            <a:r>
              <a:rPr lang="en-IN" sz="2800" dirty="0"/>
              <a:t>:</a:t>
            </a:r>
            <a:endParaRPr lang="en-IN" sz="2400" dirty="0"/>
          </a:p>
        </p:txBody>
      </p:sp>
      <p:sp>
        <p:nvSpPr>
          <p:cNvPr id="3" name="Content Placeholder 2"/>
          <p:cNvSpPr>
            <a:spLocks noGrp="1"/>
          </p:cNvSpPr>
          <p:nvPr>
            <p:ph idx="1"/>
          </p:nvPr>
        </p:nvSpPr>
        <p:spPr>
          <a:xfrm>
            <a:off x="897626" y="1427798"/>
            <a:ext cx="11084959" cy="5059679"/>
          </a:xfrm>
        </p:spPr>
        <p:txBody>
          <a:bodyPr>
            <a:noAutofit/>
          </a:bodyPr>
          <a:lstStyle/>
          <a:p>
            <a:endParaRPr lang="en-IN" sz="2800" dirty="0" smtClean="0"/>
          </a:p>
          <a:p>
            <a:pPr algn="just"/>
            <a:r>
              <a:rPr lang="en-IN" sz="2800" dirty="0" smtClean="0"/>
              <a:t>If </a:t>
            </a:r>
            <a:r>
              <a:rPr lang="en-IN" sz="2800" dirty="0"/>
              <a:t>requesting site Si does not have the token, then it increments </a:t>
            </a:r>
            <a:r>
              <a:rPr lang="en-IN" sz="2800" dirty="0" smtClean="0"/>
              <a:t>its sequence </a:t>
            </a:r>
            <a:r>
              <a:rPr lang="en-IN" sz="2800" dirty="0"/>
              <a:t>number, </a:t>
            </a:r>
            <a:r>
              <a:rPr lang="en-IN" sz="2800" dirty="0" err="1"/>
              <a:t>RNi</a:t>
            </a:r>
            <a:r>
              <a:rPr lang="en-IN" sz="2800" dirty="0"/>
              <a:t>[i], and sends a REQUEST(i, </a:t>
            </a:r>
            <a:r>
              <a:rPr lang="en-IN" sz="2800" dirty="0" err="1"/>
              <a:t>sn</a:t>
            </a:r>
            <a:r>
              <a:rPr lang="en-IN" sz="2800" dirty="0"/>
              <a:t>) message to </a:t>
            </a:r>
            <a:r>
              <a:rPr lang="en-IN" sz="2800" dirty="0" smtClean="0"/>
              <a:t>all other </a:t>
            </a:r>
            <a:r>
              <a:rPr lang="en-IN" sz="2800" dirty="0"/>
              <a:t>sites. </a:t>
            </a:r>
            <a:r>
              <a:rPr lang="en-IN" i="1" dirty="0"/>
              <a:t>(“</a:t>
            </a:r>
            <a:r>
              <a:rPr lang="en-IN" i="1" dirty="0" err="1"/>
              <a:t>sn</a:t>
            </a:r>
            <a:r>
              <a:rPr lang="en-IN" i="1" dirty="0"/>
              <a:t>” is the updated value of </a:t>
            </a:r>
            <a:r>
              <a:rPr lang="en-IN" i="1" dirty="0" err="1"/>
              <a:t>RNi</a:t>
            </a:r>
            <a:r>
              <a:rPr lang="en-IN" i="1" dirty="0"/>
              <a:t>[i</a:t>
            </a:r>
            <a:r>
              <a:rPr lang="en-IN" i="1" dirty="0" smtClean="0"/>
              <a:t>])</a:t>
            </a:r>
            <a:endParaRPr lang="en-IN" sz="2800" i="1" dirty="0" smtClean="0"/>
          </a:p>
          <a:p>
            <a:pPr marL="0" indent="0" algn="just">
              <a:buNone/>
            </a:pPr>
            <a:endParaRPr lang="en-IN" sz="2800" dirty="0"/>
          </a:p>
          <a:p>
            <a:pPr algn="just"/>
            <a:r>
              <a:rPr lang="en-IN" sz="2800" dirty="0" smtClean="0"/>
              <a:t> </a:t>
            </a:r>
            <a:r>
              <a:rPr lang="en-IN" sz="2800" dirty="0"/>
              <a:t>When a site </a:t>
            </a:r>
            <a:r>
              <a:rPr lang="en-IN" sz="2800" dirty="0" err="1"/>
              <a:t>Sj</a:t>
            </a:r>
            <a:r>
              <a:rPr lang="en-IN" sz="2800" dirty="0"/>
              <a:t> receives this message, it sets </a:t>
            </a:r>
            <a:r>
              <a:rPr lang="en-IN" sz="2800" dirty="0" err="1"/>
              <a:t>RNj</a:t>
            </a:r>
            <a:r>
              <a:rPr lang="en-IN" sz="2800" dirty="0"/>
              <a:t>[i] to </a:t>
            </a:r>
            <a:r>
              <a:rPr lang="en-IN" sz="2800" i="1" dirty="0"/>
              <a:t>max</a:t>
            </a:r>
            <a:r>
              <a:rPr lang="en-IN" sz="2800" dirty="0"/>
              <a:t>(</a:t>
            </a:r>
            <a:r>
              <a:rPr lang="en-IN" sz="2800" dirty="0" err="1"/>
              <a:t>RNj</a:t>
            </a:r>
            <a:r>
              <a:rPr lang="en-IN" sz="2800" dirty="0"/>
              <a:t>[i], </a:t>
            </a:r>
            <a:r>
              <a:rPr lang="en-IN" sz="2800" dirty="0" err="1"/>
              <a:t>sn</a:t>
            </a:r>
            <a:r>
              <a:rPr lang="en-IN" sz="2800" dirty="0" smtClean="0"/>
              <a:t>). If </a:t>
            </a:r>
            <a:r>
              <a:rPr lang="en-IN" sz="2800" dirty="0" err="1"/>
              <a:t>Sj</a:t>
            </a:r>
            <a:r>
              <a:rPr lang="en-IN" sz="2800" dirty="0"/>
              <a:t> has the idle token, then it sends the token to Si if </a:t>
            </a:r>
            <a:r>
              <a:rPr lang="en-IN" sz="2800" dirty="0" err="1"/>
              <a:t>RNj</a:t>
            </a:r>
            <a:r>
              <a:rPr lang="en-IN" sz="2800" dirty="0"/>
              <a:t>[i]=LN[i]+1.</a:t>
            </a:r>
            <a:endParaRPr lang="en-IN" sz="2800" dirty="0" smtClean="0">
              <a:solidFill>
                <a:srgbClr val="FFC000"/>
              </a:solidFill>
            </a:endParaRPr>
          </a:p>
        </p:txBody>
      </p:sp>
    </p:spTree>
    <p:extLst>
      <p:ext uri="{BB962C8B-B14F-4D97-AF65-F5344CB8AC3E}">
        <p14:creationId xmlns:p14="http://schemas.microsoft.com/office/powerpoint/2010/main" val="2735514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a:t>Executing </a:t>
            </a:r>
            <a:r>
              <a:rPr lang="en-IN" sz="2800" b="1" dirty="0" smtClean="0"/>
              <a:t> and releasing the </a:t>
            </a:r>
            <a:r>
              <a:rPr lang="en-IN" sz="2800" b="1" dirty="0"/>
              <a:t>critical section</a:t>
            </a:r>
            <a:r>
              <a:rPr lang="en-IN" sz="2800" dirty="0"/>
              <a:t>:</a:t>
            </a:r>
            <a:endParaRPr lang="en-IN" sz="2400" dirty="0"/>
          </a:p>
        </p:txBody>
      </p:sp>
      <p:sp>
        <p:nvSpPr>
          <p:cNvPr id="3" name="Content Placeholder 2"/>
          <p:cNvSpPr>
            <a:spLocks noGrp="1"/>
          </p:cNvSpPr>
          <p:nvPr>
            <p:ph idx="1"/>
          </p:nvPr>
        </p:nvSpPr>
        <p:spPr>
          <a:xfrm>
            <a:off x="897626" y="1427798"/>
            <a:ext cx="11084959" cy="5059679"/>
          </a:xfrm>
        </p:spPr>
        <p:txBody>
          <a:bodyPr>
            <a:noAutofit/>
          </a:bodyPr>
          <a:lstStyle/>
          <a:p>
            <a:pPr marL="0" indent="0">
              <a:buNone/>
            </a:pPr>
            <a:r>
              <a:rPr lang="en-IN" sz="2800" b="1" dirty="0" smtClean="0">
                <a:solidFill>
                  <a:srgbClr val="FFC000"/>
                </a:solidFill>
              </a:rPr>
              <a:t>Executing CS</a:t>
            </a:r>
          </a:p>
          <a:p>
            <a:r>
              <a:rPr lang="en-IN" sz="2800" dirty="0" smtClean="0"/>
              <a:t>Site </a:t>
            </a:r>
            <a:r>
              <a:rPr lang="en-IN" sz="2800" dirty="0"/>
              <a:t>Si executes the CS after it has received the token</a:t>
            </a:r>
            <a:r>
              <a:rPr lang="en-IN" sz="2800" dirty="0" smtClean="0"/>
              <a:t>.</a:t>
            </a:r>
          </a:p>
          <a:p>
            <a:pPr marL="0" indent="0">
              <a:buNone/>
            </a:pPr>
            <a:r>
              <a:rPr lang="en-IN" sz="2800" b="1" dirty="0">
                <a:solidFill>
                  <a:srgbClr val="FFC000"/>
                </a:solidFill>
              </a:rPr>
              <a:t>Releasing the </a:t>
            </a:r>
            <a:r>
              <a:rPr lang="en-IN" sz="2800" b="1" dirty="0" smtClean="0">
                <a:solidFill>
                  <a:srgbClr val="FFC000"/>
                </a:solidFill>
              </a:rPr>
              <a:t>CS</a:t>
            </a:r>
          </a:p>
          <a:p>
            <a:pPr marL="0" indent="0">
              <a:buNone/>
            </a:pPr>
            <a:r>
              <a:rPr lang="en-IN" sz="2800" dirty="0"/>
              <a:t>Having finished the execution of the CS, </a:t>
            </a:r>
            <a:r>
              <a:rPr lang="en-IN" sz="2800" dirty="0" smtClean="0"/>
              <a:t>site Si </a:t>
            </a:r>
            <a:r>
              <a:rPr lang="en-IN" sz="2800" dirty="0"/>
              <a:t>takes the following actions:</a:t>
            </a:r>
          </a:p>
          <a:p>
            <a:pPr algn="just"/>
            <a:r>
              <a:rPr lang="en-IN" sz="2800" dirty="0" smtClean="0"/>
              <a:t> </a:t>
            </a:r>
            <a:r>
              <a:rPr lang="en-IN" dirty="0"/>
              <a:t>It sets LN[i] element of the token array equal to </a:t>
            </a:r>
            <a:r>
              <a:rPr lang="en-IN" dirty="0" err="1"/>
              <a:t>RNi</a:t>
            </a:r>
            <a:r>
              <a:rPr lang="en-IN" dirty="0"/>
              <a:t>[i].</a:t>
            </a:r>
          </a:p>
          <a:p>
            <a:pPr algn="just"/>
            <a:r>
              <a:rPr lang="en-IN" dirty="0" smtClean="0"/>
              <a:t>For </a:t>
            </a:r>
            <a:r>
              <a:rPr lang="en-IN" dirty="0"/>
              <a:t>every site </a:t>
            </a:r>
            <a:r>
              <a:rPr lang="en-IN" dirty="0" err="1"/>
              <a:t>Sj</a:t>
            </a:r>
            <a:r>
              <a:rPr lang="en-IN" dirty="0"/>
              <a:t> whose </a:t>
            </a:r>
            <a:r>
              <a:rPr lang="en-IN" dirty="0" err="1"/>
              <a:t>i.d.</a:t>
            </a:r>
            <a:r>
              <a:rPr lang="en-IN" dirty="0"/>
              <a:t> is not in the token queue, it appends its </a:t>
            </a:r>
            <a:r>
              <a:rPr lang="en-IN" dirty="0" err="1" smtClean="0"/>
              <a:t>i.d.</a:t>
            </a:r>
            <a:r>
              <a:rPr lang="en-IN" dirty="0"/>
              <a:t> </a:t>
            </a:r>
            <a:r>
              <a:rPr lang="en-IN" dirty="0" smtClean="0"/>
              <a:t>to </a:t>
            </a:r>
            <a:r>
              <a:rPr lang="en-IN" dirty="0"/>
              <a:t>the token queue if </a:t>
            </a:r>
            <a:r>
              <a:rPr lang="en-IN" dirty="0" err="1"/>
              <a:t>RNi</a:t>
            </a:r>
            <a:r>
              <a:rPr lang="en-IN" dirty="0"/>
              <a:t>[j] = LN[j]+1.</a:t>
            </a:r>
          </a:p>
          <a:p>
            <a:pPr algn="just"/>
            <a:r>
              <a:rPr lang="en-IN" dirty="0" smtClean="0"/>
              <a:t> </a:t>
            </a:r>
            <a:r>
              <a:rPr lang="en-IN" dirty="0"/>
              <a:t>If the token queue is nonempty after the above update, Si deletes the </a:t>
            </a:r>
            <a:r>
              <a:rPr lang="en-IN" dirty="0" smtClean="0"/>
              <a:t>top</a:t>
            </a:r>
            <a:r>
              <a:rPr lang="en-IN" sz="2800" dirty="0"/>
              <a:t> </a:t>
            </a:r>
            <a:r>
              <a:rPr lang="en-IN" dirty="0" smtClean="0"/>
              <a:t>site </a:t>
            </a:r>
            <a:r>
              <a:rPr lang="en-IN" dirty="0" err="1" smtClean="0"/>
              <a:t>i.d.</a:t>
            </a:r>
            <a:r>
              <a:rPr lang="en-IN" dirty="0"/>
              <a:t> </a:t>
            </a:r>
            <a:r>
              <a:rPr lang="en-IN" dirty="0" smtClean="0"/>
              <a:t>from </a:t>
            </a:r>
            <a:r>
              <a:rPr lang="en-IN" dirty="0"/>
              <a:t>the token queue and sends the token to the site indicate</a:t>
            </a:r>
            <a:r>
              <a:rPr lang="en-IN" sz="2800" dirty="0"/>
              <a:t>d</a:t>
            </a:r>
          </a:p>
          <a:p>
            <a:r>
              <a:rPr lang="en-IN" sz="2800" dirty="0"/>
              <a:t>by the </a:t>
            </a:r>
            <a:r>
              <a:rPr lang="en-IN" sz="2800" dirty="0" err="1"/>
              <a:t>i.d.</a:t>
            </a:r>
            <a:endParaRPr lang="en-IN" sz="2800" dirty="0" smtClean="0"/>
          </a:p>
        </p:txBody>
      </p:sp>
    </p:spTree>
    <p:extLst>
      <p:ext uri="{BB962C8B-B14F-4D97-AF65-F5344CB8AC3E}">
        <p14:creationId xmlns:p14="http://schemas.microsoft.com/office/powerpoint/2010/main" val="1625974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9322"/>
          </a:xfrm>
        </p:spPr>
        <p:txBody>
          <a:bodyPr>
            <a:normAutofit/>
          </a:bodyPr>
          <a:lstStyle/>
          <a:p>
            <a:pPr algn="ctr"/>
            <a:r>
              <a:rPr lang="en-IN" sz="2800" b="1" dirty="0"/>
              <a:t>Executing </a:t>
            </a:r>
            <a:r>
              <a:rPr lang="en-IN" sz="2800" b="1" dirty="0" smtClean="0"/>
              <a:t> and releasing the </a:t>
            </a:r>
            <a:r>
              <a:rPr lang="en-IN" sz="2800" b="1" dirty="0"/>
              <a:t>critical section</a:t>
            </a:r>
            <a:r>
              <a:rPr lang="en-IN" sz="2800" dirty="0"/>
              <a:t>:</a:t>
            </a:r>
            <a:endParaRPr lang="en-IN" sz="2400" dirty="0"/>
          </a:p>
        </p:txBody>
      </p:sp>
      <p:sp>
        <p:nvSpPr>
          <p:cNvPr id="3" name="Content Placeholder 2"/>
          <p:cNvSpPr>
            <a:spLocks noGrp="1"/>
          </p:cNvSpPr>
          <p:nvPr>
            <p:ph idx="1"/>
          </p:nvPr>
        </p:nvSpPr>
        <p:spPr>
          <a:xfrm>
            <a:off x="897626" y="1427798"/>
            <a:ext cx="11084959" cy="5059679"/>
          </a:xfrm>
        </p:spPr>
        <p:txBody>
          <a:bodyPr>
            <a:noAutofit/>
          </a:bodyPr>
          <a:lstStyle/>
          <a:p>
            <a:pPr marL="0" indent="0">
              <a:buNone/>
            </a:pPr>
            <a:r>
              <a:rPr lang="en-IN" sz="2800" b="1" dirty="0" smtClean="0">
                <a:solidFill>
                  <a:srgbClr val="FFC000"/>
                </a:solidFill>
              </a:rPr>
              <a:t>Executing CS</a:t>
            </a:r>
          </a:p>
          <a:p>
            <a:r>
              <a:rPr lang="en-IN" sz="2800" dirty="0" smtClean="0"/>
              <a:t>Site </a:t>
            </a:r>
            <a:r>
              <a:rPr lang="en-IN" sz="2800" dirty="0"/>
              <a:t>Si executes the CS after it has received the token</a:t>
            </a:r>
            <a:r>
              <a:rPr lang="en-IN" sz="2800" dirty="0" smtClean="0"/>
              <a:t>.</a:t>
            </a:r>
          </a:p>
          <a:p>
            <a:pPr marL="0" indent="0">
              <a:buNone/>
            </a:pPr>
            <a:r>
              <a:rPr lang="en-IN" sz="2800" b="1" dirty="0">
                <a:solidFill>
                  <a:srgbClr val="FFC000"/>
                </a:solidFill>
              </a:rPr>
              <a:t>Releasing the </a:t>
            </a:r>
            <a:r>
              <a:rPr lang="en-IN" sz="2800" b="1" dirty="0" smtClean="0">
                <a:solidFill>
                  <a:srgbClr val="FFC000"/>
                </a:solidFill>
              </a:rPr>
              <a:t>CS</a:t>
            </a:r>
          </a:p>
          <a:p>
            <a:pPr marL="0" indent="0">
              <a:buNone/>
            </a:pPr>
            <a:r>
              <a:rPr lang="en-IN" sz="2800" dirty="0"/>
              <a:t>Having finished the execution of the CS, </a:t>
            </a:r>
            <a:r>
              <a:rPr lang="en-IN" sz="2800" dirty="0" smtClean="0"/>
              <a:t>site Si </a:t>
            </a:r>
            <a:r>
              <a:rPr lang="en-IN" sz="2800" dirty="0"/>
              <a:t>takes the following actions:</a:t>
            </a:r>
          </a:p>
          <a:p>
            <a:pPr algn="just"/>
            <a:r>
              <a:rPr lang="en-IN" sz="2800" dirty="0" smtClean="0"/>
              <a:t> </a:t>
            </a:r>
            <a:r>
              <a:rPr lang="en-IN" dirty="0"/>
              <a:t>It sets LN[i] element of the token array equal to </a:t>
            </a:r>
            <a:r>
              <a:rPr lang="en-IN" dirty="0" err="1"/>
              <a:t>RNi</a:t>
            </a:r>
            <a:r>
              <a:rPr lang="en-IN" dirty="0"/>
              <a:t>[i].</a:t>
            </a:r>
          </a:p>
          <a:p>
            <a:pPr algn="just"/>
            <a:r>
              <a:rPr lang="en-IN" dirty="0" smtClean="0"/>
              <a:t>For </a:t>
            </a:r>
            <a:r>
              <a:rPr lang="en-IN" dirty="0"/>
              <a:t>every site </a:t>
            </a:r>
            <a:r>
              <a:rPr lang="en-IN" dirty="0" err="1"/>
              <a:t>Sj</a:t>
            </a:r>
            <a:r>
              <a:rPr lang="en-IN" dirty="0"/>
              <a:t> whose </a:t>
            </a:r>
            <a:r>
              <a:rPr lang="en-IN" dirty="0" err="1"/>
              <a:t>i.d.</a:t>
            </a:r>
            <a:r>
              <a:rPr lang="en-IN" dirty="0"/>
              <a:t> is not in the token queue, it appends its </a:t>
            </a:r>
            <a:r>
              <a:rPr lang="en-IN" dirty="0" err="1" smtClean="0"/>
              <a:t>i.d.</a:t>
            </a:r>
            <a:r>
              <a:rPr lang="en-IN" dirty="0"/>
              <a:t> </a:t>
            </a:r>
            <a:r>
              <a:rPr lang="en-IN" dirty="0" smtClean="0"/>
              <a:t>to </a:t>
            </a:r>
            <a:r>
              <a:rPr lang="en-IN" dirty="0"/>
              <a:t>the token queue if </a:t>
            </a:r>
            <a:r>
              <a:rPr lang="en-IN" dirty="0" err="1"/>
              <a:t>RNi</a:t>
            </a:r>
            <a:r>
              <a:rPr lang="en-IN" dirty="0"/>
              <a:t>[j] = LN[j]+1.</a:t>
            </a:r>
          </a:p>
          <a:p>
            <a:pPr algn="just"/>
            <a:r>
              <a:rPr lang="en-IN" dirty="0" smtClean="0"/>
              <a:t> </a:t>
            </a:r>
            <a:r>
              <a:rPr lang="en-IN" dirty="0"/>
              <a:t>If the token queue is nonempty after the above update, Si deletes the </a:t>
            </a:r>
            <a:r>
              <a:rPr lang="en-IN" dirty="0" smtClean="0"/>
              <a:t>top</a:t>
            </a:r>
            <a:r>
              <a:rPr lang="en-IN" sz="2800" dirty="0"/>
              <a:t> </a:t>
            </a:r>
            <a:r>
              <a:rPr lang="en-IN" dirty="0" smtClean="0"/>
              <a:t>site </a:t>
            </a:r>
            <a:r>
              <a:rPr lang="en-IN" dirty="0" err="1" smtClean="0"/>
              <a:t>i.d.</a:t>
            </a:r>
            <a:r>
              <a:rPr lang="en-IN" dirty="0"/>
              <a:t> </a:t>
            </a:r>
            <a:r>
              <a:rPr lang="en-IN" dirty="0" smtClean="0"/>
              <a:t>from </a:t>
            </a:r>
            <a:r>
              <a:rPr lang="en-IN" dirty="0"/>
              <a:t>the token queue and sends the token to the site indicate</a:t>
            </a:r>
            <a:r>
              <a:rPr lang="en-IN" sz="2800" dirty="0"/>
              <a:t>d</a:t>
            </a:r>
          </a:p>
          <a:p>
            <a:r>
              <a:rPr lang="en-IN" sz="2800" dirty="0"/>
              <a:t>by the </a:t>
            </a:r>
            <a:r>
              <a:rPr lang="en-IN" sz="2800" dirty="0" err="1"/>
              <a:t>i.d.</a:t>
            </a:r>
            <a:endParaRPr lang="en-IN" sz="2800" dirty="0" smtClean="0"/>
          </a:p>
        </p:txBody>
      </p:sp>
    </p:spTree>
    <p:extLst>
      <p:ext uri="{BB962C8B-B14F-4D97-AF65-F5344CB8AC3E}">
        <p14:creationId xmlns:p14="http://schemas.microsoft.com/office/powerpoint/2010/main" val="95706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Mutual Exclusion Algorithms</a:t>
            </a:r>
            <a:endParaRPr lang="en-IN" dirty="0"/>
          </a:p>
        </p:txBody>
      </p:sp>
      <p:sp>
        <p:nvSpPr>
          <p:cNvPr id="3" name="Content Placeholder 2"/>
          <p:cNvSpPr>
            <a:spLocks noGrp="1"/>
          </p:cNvSpPr>
          <p:nvPr>
            <p:ph idx="1"/>
          </p:nvPr>
        </p:nvSpPr>
        <p:spPr>
          <a:xfrm>
            <a:off x="680321" y="2336872"/>
            <a:ext cx="10993519" cy="4094407"/>
          </a:xfrm>
        </p:spPr>
        <p:txBody>
          <a:bodyPr>
            <a:normAutofit/>
          </a:bodyPr>
          <a:lstStyle/>
          <a:p>
            <a:r>
              <a:rPr lang="en-IN" dirty="0"/>
              <a:t>In the </a:t>
            </a:r>
            <a:r>
              <a:rPr lang="en-IN" b="1" dirty="0">
                <a:solidFill>
                  <a:srgbClr val="FFC000"/>
                </a:solidFill>
              </a:rPr>
              <a:t>token-based</a:t>
            </a:r>
            <a:r>
              <a:rPr lang="en-IN" dirty="0">
                <a:solidFill>
                  <a:srgbClr val="FFC000"/>
                </a:solidFill>
              </a:rPr>
              <a:t> </a:t>
            </a:r>
            <a:r>
              <a:rPr lang="en-IN" dirty="0"/>
              <a:t>approach, a unique token </a:t>
            </a:r>
            <a:r>
              <a:rPr lang="en-IN" dirty="0" smtClean="0"/>
              <a:t>is </a:t>
            </a:r>
            <a:r>
              <a:rPr lang="en-IN" dirty="0"/>
              <a:t>shared among the </a:t>
            </a:r>
            <a:r>
              <a:rPr lang="en-IN" dirty="0" smtClean="0"/>
              <a:t>process. </a:t>
            </a:r>
          </a:p>
          <a:p>
            <a:endParaRPr lang="en-IN" dirty="0"/>
          </a:p>
          <a:p>
            <a:r>
              <a:rPr lang="en-IN" dirty="0" smtClean="0"/>
              <a:t>A process </a:t>
            </a:r>
            <a:r>
              <a:rPr lang="en-IN" dirty="0"/>
              <a:t>is allowed to enter its CS if </a:t>
            </a:r>
            <a:r>
              <a:rPr lang="en-IN" dirty="0" smtClean="0"/>
              <a:t>it possesses </a:t>
            </a:r>
            <a:r>
              <a:rPr lang="en-IN" dirty="0"/>
              <a:t>the token and it continues to hold the token until the execution </a:t>
            </a:r>
            <a:r>
              <a:rPr lang="en-IN" dirty="0" smtClean="0"/>
              <a:t>of the </a:t>
            </a:r>
            <a:r>
              <a:rPr lang="en-IN" dirty="0"/>
              <a:t>CS is over</a:t>
            </a:r>
            <a:r>
              <a:rPr lang="en-IN" dirty="0" smtClean="0"/>
              <a:t>.</a:t>
            </a:r>
          </a:p>
          <a:p>
            <a:endParaRPr lang="en-IN" dirty="0"/>
          </a:p>
          <a:p>
            <a:r>
              <a:rPr lang="en-IN" dirty="0"/>
              <a:t>Mutual exclusion is ensured because the token is unique.</a:t>
            </a:r>
          </a:p>
        </p:txBody>
      </p:sp>
    </p:spTree>
    <p:extLst>
      <p:ext uri="{BB962C8B-B14F-4D97-AF65-F5344CB8AC3E}">
        <p14:creationId xmlns:p14="http://schemas.microsoft.com/office/powerpoint/2010/main" val="4105622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of ME Algorithms</a:t>
            </a:r>
            <a:endParaRPr lang="en-IN" dirty="0"/>
          </a:p>
        </p:txBody>
      </p:sp>
      <p:sp>
        <p:nvSpPr>
          <p:cNvPr id="3" name="Content Placeholder 2"/>
          <p:cNvSpPr>
            <a:spLocks noGrp="1"/>
          </p:cNvSpPr>
          <p:nvPr>
            <p:ph idx="1"/>
          </p:nvPr>
        </p:nvSpPr>
        <p:spPr>
          <a:xfrm>
            <a:off x="680321" y="2336872"/>
            <a:ext cx="10414399" cy="4063927"/>
          </a:xfrm>
        </p:spPr>
        <p:txBody>
          <a:bodyPr>
            <a:normAutofit fontScale="92500" lnSpcReduction="20000"/>
          </a:bodyPr>
          <a:lstStyle/>
          <a:p>
            <a:r>
              <a:rPr lang="en-IN" dirty="0" smtClean="0"/>
              <a:t>The primary objective of ME algorithm is to guarantee that only one request access the Cs at a time.</a:t>
            </a:r>
          </a:p>
          <a:p>
            <a:r>
              <a:rPr lang="en-IN" dirty="0" smtClean="0"/>
              <a:t>In addition following characteristics are also considered important:</a:t>
            </a:r>
          </a:p>
          <a:p>
            <a:pPr marL="0" indent="0">
              <a:buNone/>
            </a:pPr>
            <a:endParaRPr lang="en-IN" dirty="0" smtClean="0"/>
          </a:p>
          <a:p>
            <a:pPr marL="457200" indent="-457200">
              <a:buFont typeface="+mj-lt"/>
              <a:buAutoNum type="arabicPeriod"/>
            </a:pPr>
            <a:r>
              <a:rPr lang="en-IN" dirty="0" smtClean="0">
                <a:solidFill>
                  <a:srgbClr val="FFC000"/>
                </a:solidFill>
              </a:rPr>
              <a:t>Freedom from dead locks: </a:t>
            </a:r>
            <a:r>
              <a:rPr lang="en-IN" dirty="0" smtClean="0"/>
              <a:t>Two </a:t>
            </a:r>
            <a:r>
              <a:rPr lang="en-IN" dirty="0"/>
              <a:t>or more </a:t>
            </a:r>
            <a:r>
              <a:rPr lang="en-IN" dirty="0" smtClean="0"/>
              <a:t>sites/process </a:t>
            </a:r>
            <a:r>
              <a:rPr lang="en-IN" dirty="0"/>
              <a:t>should not endlessly wait for messages </a:t>
            </a:r>
            <a:r>
              <a:rPr lang="en-IN" dirty="0" smtClean="0"/>
              <a:t>that will </a:t>
            </a:r>
            <a:r>
              <a:rPr lang="en-IN" dirty="0"/>
              <a:t>never arrive</a:t>
            </a:r>
            <a:r>
              <a:rPr lang="en-IN" dirty="0" smtClean="0"/>
              <a:t>.</a:t>
            </a:r>
          </a:p>
          <a:p>
            <a:pPr marL="457200" indent="-457200">
              <a:buFont typeface="+mj-lt"/>
              <a:buAutoNum type="arabicPeriod"/>
            </a:pPr>
            <a:endParaRPr lang="en-IN" dirty="0">
              <a:solidFill>
                <a:srgbClr val="FFC000"/>
              </a:solidFill>
            </a:endParaRPr>
          </a:p>
          <a:p>
            <a:r>
              <a:rPr lang="en-IN" dirty="0" smtClean="0">
                <a:solidFill>
                  <a:srgbClr val="FFC000"/>
                </a:solidFill>
              </a:rPr>
              <a:t>Freedom from </a:t>
            </a:r>
            <a:r>
              <a:rPr lang="en-IN" dirty="0" err="1" smtClean="0">
                <a:solidFill>
                  <a:srgbClr val="FFC000"/>
                </a:solidFill>
              </a:rPr>
              <a:t>starvation:</a:t>
            </a:r>
            <a:r>
              <a:rPr lang="en-IN" dirty="0" err="1" smtClean="0"/>
              <a:t>A</a:t>
            </a:r>
            <a:r>
              <a:rPr lang="en-IN" dirty="0" smtClean="0"/>
              <a:t> site </a:t>
            </a:r>
            <a:r>
              <a:rPr lang="en-IN" dirty="0"/>
              <a:t>must not wait indefinitely to execute</a:t>
            </a:r>
          </a:p>
          <a:p>
            <a:r>
              <a:rPr lang="en-IN" dirty="0"/>
              <a:t>the CS while other sites are repeatedly executing the CS.</a:t>
            </a:r>
            <a:endParaRPr lang="en-IN" dirty="0">
              <a:solidFill>
                <a:srgbClr val="FFC000"/>
              </a:solidFill>
            </a:endParaRPr>
          </a:p>
        </p:txBody>
      </p:sp>
    </p:spTree>
    <p:extLst>
      <p:ext uri="{BB962C8B-B14F-4D97-AF65-F5344CB8AC3E}">
        <p14:creationId xmlns:p14="http://schemas.microsoft.com/office/powerpoint/2010/main" val="4190537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of ME Algorithms</a:t>
            </a:r>
            <a:endParaRPr lang="en-IN" dirty="0"/>
          </a:p>
        </p:txBody>
      </p:sp>
      <p:sp>
        <p:nvSpPr>
          <p:cNvPr id="3" name="Content Placeholder 2"/>
          <p:cNvSpPr>
            <a:spLocks noGrp="1"/>
          </p:cNvSpPr>
          <p:nvPr>
            <p:ph idx="1"/>
          </p:nvPr>
        </p:nvSpPr>
        <p:spPr>
          <a:xfrm>
            <a:off x="680321" y="2336872"/>
            <a:ext cx="10414399" cy="4063927"/>
          </a:xfrm>
        </p:spPr>
        <p:txBody>
          <a:bodyPr/>
          <a:lstStyle/>
          <a:p>
            <a:pPr marL="0" indent="0">
              <a:buNone/>
            </a:pPr>
            <a:r>
              <a:rPr lang="en-IN" dirty="0" smtClean="0">
                <a:solidFill>
                  <a:srgbClr val="FFC000"/>
                </a:solidFill>
              </a:rPr>
              <a:t>3. Fairness: </a:t>
            </a:r>
            <a:r>
              <a:rPr lang="en-IN" dirty="0"/>
              <a:t>F</a:t>
            </a:r>
            <a:r>
              <a:rPr lang="en-IN" dirty="0" smtClean="0"/>
              <a:t>airness </a:t>
            </a:r>
            <a:r>
              <a:rPr lang="en-IN" dirty="0"/>
              <a:t>property generally means that the CS execution requests </a:t>
            </a:r>
            <a:r>
              <a:rPr lang="en-IN" dirty="0" smtClean="0"/>
              <a:t>are executed </a:t>
            </a:r>
            <a:r>
              <a:rPr lang="en-IN" dirty="0"/>
              <a:t>in order of their arrival in the </a:t>
            </a:r>
            <a:r>
              <a:rPr lang="en-IN" dirty="0" smtClean="0"/>
              <a:t>system.</a:t>
            </a:r>
          </a:p>
          <a:p>
            <a:pPr marL="0" indent="0">
              <a:buNone/>
            </a:pPr>
            <a:endParaRPr lang="en-IN" dirty="0">
              <a:solidFill>
                <a:srgbClr val="FFC000"/>
              </a:solidFill>
            </a:endParaRPr>
          </a:p>
          <a:p>
            <a:pPr marL="0" indent="0">
              <a:buNone/>
            </a:pPr>
            <a:r>
              <a:rPr lang="en-IN" dirty="0" smtClean="0">
                <a:solidFill>
                  <a:srgbClr val="FFC000"/>
                </a:solidFill>
              </a:rPr>
              <a:t>4. Fault Tolerance: </a:t>
            </a:r>
            <a:r>
              <a:rPr lang="en-IN" dirty="0" smtClean="0"/>
              <a:t>In case of a failure, the algorithm can reorganize itself so that it continues to function without any disruptions</a:t>
            </a:r>
            <a:endParaRPr lang="en-IN" dirty="0"/>
          </a:p>
        </p:txBody>
      </p:sp>
    </p:spTree>
    <p:extLst>
      <p:ext uri="{BB962C8B-B14F-4D97-AF65-F5344CB8AC3E}">
        <p14:creationId xmlns:p14="http://schemas.microsoft.com/office/powerpoint/2010/main" val="310361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Measuring Performance</a:t>
            </a:r>
            <a:endParaRPr lang="en-IN" dirty="0"/>
          </a:p>
        </p:txBody>
      </p:sp>
      <p:sp>
        <p:nvSpPr>
          <p:cNvPr id="3" name="Content Placeholder 2"/>
          <p:cNvSpPr>
            <a:spLocks noGrp="1"/>
          </p:cNvSpPr>
          <p:nvPr>
            <p:ph idx="1"/>
          </p:nvPr>
        </p:nvSpPr>
        <p:spPr>
          <a:xfrm>
            <a:off x="680321" y="2336872"/>
            <a:ext cx="10414399" cy="4063927"/>
          </a:xfrm>
        </p:spPr>
        <p:txBody>
          <a:bodyPr/>
          <a:lstStyle/>
          <a:p>
            <a:r>
              <a:rPr lang="en-IN" dirty="0" smtClean="0"/>
              <a:t>The performance of mutual exclusion algorithms are generally measured by the following 4 metrics:</a:t>
            </a:r>
          </a:p>
          <a:p>
            <a:pPr marL="0" indent="0">
              <a:buNone/>
            </a:pPr>
            <a:endParaRPr lang="en-IN" dirty="0" smtClean="0"/>
          </a:p>
          <a:p>
            <a:pPr marL="715963" indent="-182563">
              <a:tabLst>
                <a:tab pos="365125" algn="l"/>
              </a:tabLst>
            </a:pPr>
            <a:r>
              <a:rPr lang="en-IN" b="1" dirty="0" smtClean="0">
                <a:solidFill>
                  <a:srgbClr val="FFC000"/>
                </a:solidFill>
              </a:rPr>
              <a:t>Message Complexity</a:t>
            </a:r>
          </a:p>
          <a:p>
            <a:pPr marL="715963" indent="-182563">
              <a:tabLst>
                <a:tab pos="365125" algn="l"/>
              </a:tabLst>
            </a:pPr>
            <a:r>
              <a:rPr lang="en-IN" b="1" dirty="0" smtClean="0">
                <a:solidFill>
                  <a:srgbClr val="FFC000"/>
                </a:solidFill>
              </a:rPr>
              <a:t>Synchronization delay</a:t>
            </a:r>
          </a:p>
          <a:p>
            <a:pPr marL="715963" indent="-182563">
              <a:tabLst>
                <a:tab pos="365125" algn="l"/>
              </a:tabLst>
            </a:pPr>
            <a:r>
              <a:rPr lang="en-IN" b="1" dirty="0" smtClean="0">
                <a:solidFill>
                  <a:srgbClr val="FFC000"/>
                </a:solidFill>
              </a:rPr>
              <a:t>Response time</a:t>
            </a:r>
          </a:p>
          <a:p>
            <a:pPr marL="715963" indent="-182563">
              <a:tabLst>
                <a:tab pos="365125" algn="l"/>
              </a:tabLst>
            </a:pPr>
            <a:r>
              <a:rPr lang="en-IN" b="1" dirty="0" smtClean="0">
                <a:solidFill>
                  <a:srgbClr val="FFC000"/>
                </a:solidFill>
              </a:rPr>
              <a:t>System throughput</a:t>
            </a:r>
          </a:p>
          <a:p>
            <a:endParaRPr lang="en-IN" dirty="0" smtClean="0"/>
          </a:p>
          <a:p>
            <a:endParaRPr lang="en-IN" dirty="0"/>
          </a:p>
        </p:txBody>
      </p:sp>
    </p:spTree>
    <p:extLst>
      <p:ext uri="{BB962C8B-B14F-4D97-AF65-F5344CB8AC3E}">
        <p14:creationId xmlns:p14="http://schemas.microsoft.com/office/powerpoint/2010/main" val="1005174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Measuring Performance</a:t>
            </a:r>
            <a:endParaRPr lang="en-IN" dirty="0"/>
          </a:p>
        </p:txBody>
      </p:sp>
      <p:sp>
        <p:nvSpPr>
          <p:cNvPr id="3" name="Content Placeholder 2"/>
          <p:cNvSpPr>
            <a:spLocks noGrp="1"/>
          </p:cNvSpPr>
          <p:nvPr>
            <p:ph idx="1"/>
          </p:nvPr>
        </p:nvSpPr>
        <p:spPr>
          <a:xfrm>
            <a:off x="680321" y="2336872"/>
            <a:ext cx="10414399" cy="4063927"/>
          </a:xfrm>
        </p:spPr>
        <p:txBody>
          <a:bodyPr>
            <a:normAutofit fontScale="85000" lnSpcReduction="20000"/>
          </a:bodyPr>
          <a:lstStyle/>
          <a:p>
            <a:r>
              <a:rPr lang="en-IN" b="1" dirty="0" smtClean="0">
                <a:solidFill>
                  <a:srgbClr val="FFC000"/>
                </a:solidFill>
              </a:rPr>
              <a:t>Message Complexity: </a:t>
            </a:r>
            <a:r>
              <a:rPr lang="en-IN" dirty="0" smtClean="0"/>
              <a:t>This </a:t>
            </a:r>
            <a:r>
              <a:rPr lang="en-IN" dirty="0"/>
              <a:t>is the number of messages that are required</a:t>
            </a:r>
          </a:p>
          <a:p>
            <a:pPr marL="0" indent="0">
              <a:buNone/>
            </a:pPr>
            <a:r>
              <a:rPr lang="en-IN" dirty="0"/>
              <a:t>per CS execution by a site</a:t>
            </a:r>
            <a:r>
              <a:rPr lang="en-IN" dirty="0" smtClean="0"/>
              <a:t>.</a:t>
            </a:r>
          </a:p>
          <a:p>
            <a:pPr marL="0" indent="0">
              <a:buNone/>
            </a:pPr>
            <a:endParaRPr lang="en-IN" b="1" dirty="0" smtClean="0">
              <a:solidFill>
                <a:srgbClr val="FFC000"/>
              </a:solidFill>
            </a:endParaRPr>
          </a:p>
          <a:p>
            <a:r>
              <a:rPr lang="en-IN" b="1" dirty="0" smtClean="0">
                <a:solidFill>
                  <a:srgbClr val="FFC000"/>
                </a:solidFill>
              </a:rPr>
              <a:t>Synchronization delay: </a:t>
            </a:r>
            <a:r>
              <a:rPr lang="en-IN" dirty="0" smtClean="0"/>
              <a:t>After </a:t>
            </a:r>
            <a:r>
              <a:rPr lang="en-IN" dirty="0"/>
              <a:t>a site leaves the CS, it is the time </a:t>
            </a:r>
            <a:r>
              <a:rPr lang="en-IN" dirty="0" smtClean="0"/>
              <a:t>required and </a:t>
            </a:r>
            <a:r>
              <a:rPr lang="en-IN" dirty="0"/>
              <a:t>before the next site enters the </a:t>
            </a:r>
            <a:r>
              <a:rPr lang="en-IN" dirty="0" smtClean="0"/>
              <a:t>CS</a:t>
            </a:r>
          </a:p>
          <a:p>
            <a:pPr marL="0" indent="0">
              <a:buNone/>
            </a:pPr>
            <a:endParaRPr lang="en-IN" b="1" dirty="0" smtClean="0">
              <a:solidFill>
                <a:srgbClr val="FFC000"/>
              </a:solidFill>
            </a:endParaRPr>
          </a:p>
          <a:p>
            <a:r>
              <a:rPr lang="en-IN" b="1" dirty="0" smtClean="0">
                <a:solidFill>
                  <a:srgbClr val="FFC000"/>
                </a:solidFill>
              </a:rPr>
              <a:t>Response time: </a:t>
            </a:r>
            <a:r>
              <a:rPr lang="en-IN" dirty="0"/>
              <a:t>This is the time interval a request waits for its CS </a:t>
            </a:r>
            <a:r>
              <a:rPr lang="en-IN" dirty="0" smtClean="0"/>
              <a:t>execution to </a:t>
            </a:r>
            <a:r>
              <a:rPr lang="en-IN" dirty="0"/>
              <a:t>be over after its request messages have been sent </a:t>
            </a:r>
            <a:r>
              <a:rPr lang="en-IN" dirty="0" smtClean="0"/>
              <a:t>out</a:t>
            </a:r>
          </a:p>
          <a:p>
            <a:endParaRPr lang="en-IN" b="1" dirty="0" smtClean="0">
              <a:solidFill>
                <a:srgbClr val="FFC000"/>
              </a:solidFill>
            </a:endParaRPr>
          </a:p>
          <a:p>
            <a:r>
              <a:rPr lang="en-IN" b="1" dirty="0" smtClean="0">
                <a:solidFill>
                  <a:srgbClr val="FFC000"/>
                </a:solidFill>
              </a:rPr>
              <a:t>System throughput:  </a:t>
            </a:r>
            <a:r>
              <a:rPr lang="en-IN" b="1" dirty="0" smtClean="0"/>
              <a:t>It</a:t>
            </a:r>
            <a:r>
              <a:rPr lang="en-IN" b="1" dirty="0" smtClean="0">
                <a:solidFill>
                  <a:srgbClr val="FFC000"/>
                </a:solidFill>
              </a:rPr>
              <a:t> </a:t>
            </a:r>
            <a:r>
              <a:rPr lang="en-IN" dirty="0" smtClean="0"/>
              <a:t>is </a:t>
            </a:r>
            <a:r>
              <a:rPr lang="en-IN" dirty="0"/>
              <a:t>the rate at which the system </a:t>
            </a:r>
            <a:r>
              <a:rPr lang="en-IN" dirty="0" smtClean="0"/>
              <a:t>executes requests </a:t>
            </a:r>
            <a:r>
              <a:rPr lang="en-IN" dirty="0"/>
              <a:t>for the CS.</a:t>
            </a:r>
            <a:endParaRPr lang="en-IN" b="1" dirty="0" smtClean="0">
              <a:solidFill>
                <a:srgbClr val="FFC000"/>
              </a:solidFill>
            </a:endParaRP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738861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Measuring Performance</a:t>
            </a:r>
            <a:endParaRPr lang="en-IN" dirty="0"/>
          </a:p>
        </p:txBody>
      </p:sp>
      <p:sp>
        <p:nvSpPr>
          <p:cNvPr id="3" name="Content Placeholder 2"/>
          <p:cNvSpPr>
            <a:spLocks noGrp="1"/>
          </p:cNvSpPr>
          <p:nvPr>
            <p:ph idx="1"/>
          </p:nvPr>
        </p:nvSpPr>
        <p:spPr>
          <a:xfrm>
            <a:off x="680321" y="2336872"/>
            <a:ext cx="10414399" cy="4063927"/>
          </a:xfrm>
        </p:spPr>
        <p:txBody>
          <a:bodyPr>
            <a:normAutofit/>
          </a:bodyPr>
          <a:lstStyle/>
          <a:p>
            <a:r>
              <a:rPr lang="en-IN" dirty="0"/>
              <a:t>If </a:t>
            </a:r>
            <a:r>
              <a:rPr lang="en-IN" b="1" dirty="0">
                <a:solidFill>
                  <a:srgbClr val="FFC000"/>
                </a:solidFill>
              </a:rPr>
              <a:t>SD</a:t>
            </a:r>
            <a:r>
              <a:rPr lang="en-IN" dirty="0">
                <a:solidFill>
                  <a:srgbClr val="FFC000"/>
                </a:solidFill>
              </a:rPr>
              <a:t> </a:t>
            </a:r>
            <a:r>
              <a:rPr lang="en-IN" dirty="0"/>
              <a:t>is the synchronization delay and </a:t>
            </a:r>
            <a:r>
              <a:rPr lang="en-IN" dirty="0">
                <a:solidFill>
                  <a:srgbClr val="FFC000"/>
                </a:solidFill>
              </a:rPr>
              <a:t>E</a:t>
            </a:r>
            <a:r>
              <a:rPr lang="en-IN" dirty="0"/>
              <a:t> is the </a:t>
            </a:r>
            <a:r>
              <a:rPr lang="en-IN" dirty="0" smtClean="0"/>
              <a:t>average critical </a:t>
            </a:r>
            <a:r>
              <a:rPr lang="en-IN" dirty="0"/>
              <a:t>section execution time, then the throughput is given by </a:t>
            </a:r>
            <a:r>
              <a:rPr lang="en-IN" dirty="0" smtClean="0"/>
              <a:t>the following </a:t>
            </a:r>
            <a:r>
              <a:rPr lang="en-IN" dirty="0"/>
              <a:t>equation:</a:t>
            </a:r>
          </a:p>
          <a:p>
            <a:pPr marL="0" indent="0">
              <a:buNone/>
            </a:pPr>
            <a:r>
              <a:rPr lang="en-IN" dirty="0" smtClean="0"/>
              <a:t>                  </a:t>
            </a:r>
            <a:r>
              <a:rPr lang="en-IN" b="1" dirty="0" smtClean="0">
                <a:solidFill>
                  <a:srgbClr val="FFC000"/>
                </a:solidFill>
              </a:rPr>
              <a:t>System </a:t>
            </a:r>
            <a:r>
              <a:rPr lang="en-IN" b="1" dirty="0">
                <a:solidFill>
                  <a:srgbClr val="FFC000"/>
                </a:solidFill>
              </a:rPr>
              <a:t>throughput = </a:t>
            </a:r>
            <a:r>
              <a:rPr lang="en-IN" b="1" dirty="0" smtClean="0">
                <a:solidFill>
                  <a:srgbClr val="FFC000"/>
                </a:solidFill>
              </a:rPr>
              <a:t>1/(SD+E)</a:t>
            </a:r>
          </a:p>
          <a:p>
            <a:pPr marL="0" indent="0">
              <a:buNone/>
            </a:pPr>
            <a:endParaRPr lang="en-IN" b="1" dirty="0">
              <a:solidFill>
                <a:srgbClr val="FFC000"/>
              </a:solidFill>
            </a:endParaRPr>
          </a:p>
          <a:p>
            <a:pPr marL="0" indent="0">
              <a:buNone/>
            </a:pPr>
            <a:endParaRPr lang="en-IN" b="1" dirty="0">
              <a:solidFill>
                <a:srgbClr val="FFC000"/>
              </a:solidFill>
            </a:endParaRPr>
          </a:p>
        </p:txBody>
      </p:sp>
      <p:pic>
        <p:nvPicPr>
          <p:cNvPr id="4" name="Picture 3"/>
          <p:cNvPicPr>
            <a:picLocks noChangeAspect="1"/>
          </p:cNvPicPr>
          <p:nvPr/>
        </p:nvPicPr>
        <p:blipFill>
          <a:blip r:embed="rId2"/>
          <a:stretch>
            <a:fillRect/>
          </a:stretch>
        </p:blipFill>
        <p:spPr>
          <a:xfrm>
            <a:off x="2712721" y="3555682"/>
            <a:ext cx="5105400" cy="2982278"/>
          </a:xfrm>
          <a:prstGeom prst="rect">
            <a:avLst/>
          </a:prstGeom>
        </p:spPr>
      </p:pic>
    </p:spTree>
    <p:extLst>
      <p:ext uri="{BB962C8B-B14F-4D97-AF65-F5344CB8AC3E}">
        <p14:creationId xmlns:p14="http://schemas.microsoft.com/office/powerpoint/2010/main" val="42052484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6678</TotalTime>
  <Words>2594</Words>
  <Application>Microsoft Office PowerPoint</Application>
  <PresentationFormat>Widescreen</PresentationFormat>
  <Paragraphs>262</Paragraphs>
  <Slides>38</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Trebuchet MS</vt:lpstr>
      <vt:lpstr>Circuit</vt:lpstr>
      <vt:lpstr>Distributed Mutual                Exclusion</vt:lpstr>
      <vt:lpstr>Mutual Exclusion in Single-computer system Vs Distributed System</vt:lpstr>
      <vt:lpstr>Classification of Mutual Exclusion Algorithms</vt:lpstr>
      <vt:lpstr>Classification of Mutual Exclusion Algorithms</vt:lpstr>
      <vt:lpstr>Requirements of ME Algorithms</vt:lpstr>
      <vt:lpstr>Requirements of ME Algorithms</vt:lpstr>
      <vt:lpstr>Measuring Performance</vt:lpstr>
      <vt:lpstr>Measuring Performance</vt:lpstr>
      <vt:lpstr>Measuring Performance</vt:lpstr>
      <vt:lpstr>Low and high load performance</vt:lpstr>
      <vt:lpstr>Low and high load performance</vt:lpstr>
      <vt:lpstr>Best and worst case performance</vt:lpstr>
      <vt:lpstr>Best and worst case performance</vt:lpstr>
      <vt:lpstr>NON TOKEN BASED ALGORITHMS</vt:lpstr>
      <vt:lpstr>Lamport’s algorithm</vt:lpstr>
      <vt:lpstr>Lamport’s algorithm: Requesting Critical Section</vt:lpstr>
      <vt:lpstr>Lamport’s algorithm: Executing the critical section</vt:lpstr>
      <vt:lpstr>Lamport’s algorithm: Releasing the critical section</vt:lpstr>
      <vt:lpstr>Lamport’s algorithm: Releasing the critical section</vt:lpstr>
      <vt:lpstr>Lamport’s algorithm: Example</vt:lpstr>
      <vt:lpstr>Lamport’s algorithm: Example</vt:lpstr>
      <vt:lpstr>Lamport’s algorithm: Performance</vt:lpstr>
      <vt:lpstr>Ricart–Agrawala algorithm</vt:lpstr>
      <vt:lpstr>Ricart–Agrawala algorithm</vt:lpstr>
      <vt:lpstr>Ricart–Agrawala algorithm- Requesting critical section</vt:lpstr>
      <vt:lpstr>Ricart–Agrawala algorithm- Executing  and Releasing critical section</vt:lpstr>
      <vt:lpstr>Ricart–Agrawala algorithm- Performance</vt:lpstr>
      <vt:lpstr>PowerPoint Presentation</vt:lpstr>
      <vt:lpstr>PowerPoint Presentation</vt:lpstr>
      <vt:lpstr>TOKEN-BASED algorithm</vt:lpstr>
      <vt:lpstr>SUZUKI –KASami’s Broadcast algorithm</vt:lpstr>
      <vt:lpstr>SUZUKI –KASami’s Broadcast algorithm</vt:lpstr>
      <vt:lpstr>SUZUKI –KASami’s Broadcast algorithm</vt:lpstr>
      <vt:lpstr>SUZUKI –KASami’s Broadcast algorithm</vt:lpstr>
      <vt:lpstr>SUZUKI –KASami’s Broadcast algorithm</vt:lpstr>
      <vt:lpstr>Requesting the critical section:</vt:lpstr>
      <vt:lpstr>Executing  and releasing the critical section:</vt:lpstr>
      <vt:lpstr>Executing  and releasing the critical section: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Mutual                Exclusion</dc:title>
  <dc:creator>Anish</dc:creator>
  <cp:lastModifiedBy>Anish</cp:lastModifiedBy>
  <cp:revision>102</cp:revision>
  <dcterms:created xsi:type="dcterms:W3CDTF">2021-05-27T13:24:37Z</dcterms:created>
  <dcterms:modified xsi:type="dcterms:W3CDTF">2021-06-08T06:01:01Z</dcterms:modified>
</cp:coreProperties>
</file>