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82" r:id="rId10"/>
    <p:sldId id="281" r:id="rId11"/>
    <p:sldId id="264" r:id="rId12"/>
    <p:sldId id="266" r:id="rId13"/>
    <p:sldId id="267" r:id="rId14"/>
    <p:sldId id="268" r:id="rId15"/>
    <p:sldId id="270" r:id="rId16"/>
    <p:sldId id="28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91" r:id="rId28"/>
    <p:sldId id="286" r:id="rId29"/>
    <p:sldId id="285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D2844-10D0-4487-889C-639F664A41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BAC13-EFF3-4FF5-B14D-F7D540CDC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75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AC13-EFF3-4FF5-B14D-F7D540CDCB8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2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7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0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4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3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5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9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1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7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7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DB83F7-2D94-4F08-8461-61FC6BDBB9F4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3E6F011-4CB8-4190-AD72-74B0904EF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5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SECURITY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Potential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Security Violations – Design Principles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for Secure Systems –The Access Matrix Model and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Implementation- The Access Control list Method.</a:t>
            </a:r>
          </a:p>
        </p:txBody>
      </p:sp>
    </p:spTree>
    <p:extLst>
      <p:ext uri="{BB962C8B-B14F-4D97-AF65-F5344CB8AC3E}">
        <p14:creationId xmlns:p14="http://schemas.microsoft.com/office/powerpoint/2010/main" val="300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The Protection State of a Syste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831" y="3335337"/>
            <a:ext cx="80010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Enforcing a security policy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A security policy is enforced by validating every user access for appropriate access rights.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Every Object has a monitor that validates all accesses to that object in the following manner.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02920" indent="-457200" algn="just">
              <a:buFont typeface="+mj-lt"/>
              <a:buAutoNum type="arabicPeriod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A subject s requests an access 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to object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 protection system presents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triplet(s,</a:t>
            </a:r>
            <a:r>
              <a:rPr lang="el-GR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,o)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to the monitor of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 monitor looks into the access rights of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. If </a:t>
            </a:r>
            <a:r>
              <a:rPr lang="el-GR" sz="2400" b="1" dirty="0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az-Cyrl-AZ" sz="2400" b="1" dirty="0" smtClean="0">
                <a:solidFill>
                  <a:schemeClr val="accent2">
                    <a:lumMod val="75000"/>
                  </a:schemeClr>
                </a:solidFill>
              </a:rPr>
              <a:t>Є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P[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s,o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then the access is permitted. Else it is denied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Implementation of Access Matrix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There are 3 main implementation techniques of the access </a:t>
            </a:r>
            <a:r>
              <a:rPr lang="en-IN" sz="2400" smtClean="0">
                <a:solidFill>
                  <a:schemeClr val="accent2">
                    <a:lumMod val="75000"/>
                  </a:schemeClr>
                </a:solidFill>
              </a:rPr>
              <a:t>matrix :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02920" indent="-457200" algn="just"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Capabilities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 Access Control List Method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 Lock-key Method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sz="3100" dirty="0" smtClean="0">
                <a:solidFill>
                  <a:schemeClr val="accent2">
                    <a:lumMod val="75000"/>
                  </a:schemeClr>
                </a:solidFill>
              </a:rPr>
              <a:t>Implementation of Access Matrix: 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Capabilities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This method corresponds to the row-wise decomposition of the access matrix.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Each subject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is assigned a list of tuples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(o, P[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s,o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])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for all objects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that it is allowed to access.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 tuples are referred to as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capabilities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 list of capabilities assigned to a subject corresponds to the access rights contained in the row for subject s in access matrix.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At any time a subject is authorized to access only those objects for which it has capabilities.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Capabilities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Capability has 2 fields: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Object descriptor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- An identifier for an object</a:t>
            </a:r>
          </a:p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Access rights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-indicates allowed access rights to an object.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 object descriptor, in most cases will be address of the object, making this technique useful as an addressing mechanism ,aside from protection.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 main advantage of using capabilities as addressing mechanism is that it provides absolute addresses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Capability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ased Addressing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A user program issues a request to access a word within the object, which contains the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capability ID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of the object and  an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offset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(location of word within object).</a:t>
            </a:r>
          </a:p>
          <a:p>
            <a:pPr algn="just"/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capability id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is used to search the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capability list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of user to locate the capability which contains the allowed access rights and object descriptor.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System checks whether the requested access is permitted by checking the capability.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 base address of object is obtained from object table by using the object descriptor.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Base address is added to offset in request to access exact memory location of the word.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Capability Based Addressing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11" y="1965960"/>
            <a:ext cx="6233554" cy="45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Capability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ased Addressing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There are 2 features of capability based addressing</a:t>
            </a:r>
          </a:p>
          <a:p>
            <a:pPr marL="715963" indent="-182563"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Relocatability</a:t>
            </a:r>
          </a:p>
          <a:p>
            <a:pPr marL="715963" indent="-182563"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Sharing</a:t>
            </a:r>
          </a:p>
          <a:p>
            <a:pPr marL="533400" indent="0" algn="just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82563" indent="-182563" algn="just">
              <a:tabLst>
                <a:tab pos="365125" algn="l"/>
              </a:tabLst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An object can be relocated anywhere in the memory without making any change to the capabilities that refer to it.</a:t>
            </a:r>
          </a:p>
          <a:p>
            <a:pPr marL="0" indent="0" algn="just">
              <a:buNone/>
              <a:tabLst>
                <a:tab pos="365125" algn="l"/>
              </a:tabLst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82563" indent="-182563" algn="just">
              <a:tabLst>
                <a:tab pos="365125" algn="l"/>
              </a:tabLst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Sharing is made easy as several programs can share the same object with different names(object descriptors) for the object.</a:t>
            </a:r>
          </a:p>
          <a:p>
            <a:pPr marL="182563" indent="-182563" algn="just">
              <a:tabLst>
                <a:tab pos="365125" algn="l"/>
              </a:tabLst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Capability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Implementation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There are two ways to implement capabilities: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625475" indent="-182563"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Tagged Approach</a:t>
            </a:r>
          </a:p>
          <a:p>
            <a:pPr marL="625475" indent="-182563"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Partitioned Approach</a:t>
            </a:r>
          </a:p>
          <a:p>
            <a:pPr marL="182563" indent="-182563" algn="just"/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82563" indent="-182563"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In tagged approach one ore more bits are attached to each memory location and to every processor register.</a:t>
            </a:r>
          </a:p>
          <a:p>
            <a:pPr marL="182563" indent="-182563"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If the tag bit is 1(ON), it  indicates the presence of capability in the memory word or register.</a:t>
            </a:r>
          </a:p>
          <a:p>
            <a:pPr marL="182563" indent="-182563" algn="just"/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82563" indent="-182563" algn="just"/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Capability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Implementation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partitioned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approach capabilities and ordinary data are partitioned ,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ie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, stored separately.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There are two segments for every object: One segment storing only the ordinary data and other storing only capabilities of the object.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Processor also has 2 sets of registers: one for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ordinary data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and other for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capabilities.</a:t>
            </a:r>
          </a:p>
          <a:p>
            <a:pPr marL="45720" indent="0" algn="just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Users cannot manipulate segments and registers storing capabilities.</a:t>
            </a:r>
          </a:p>
          <a:p>
            <a:pPr algn="just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Potential Security Violations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Protection and security deals with the control of unauthorized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ccess and use of software and hardware resources of a computer.</a:t>
            </a:r>
          </a:p>
          <a:p>
            <a:pPr algn="just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Potential security violations are classified into three categories:</a:t>
            </a:r>
          </a:p>
          <a:p>
            <a:pPr marL="45720" indent="0" algn="just"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Unauthorized Information release :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Unauthorized person is able to read and take advantage of the information stored in a computer system.</a:t>
            </a:r>
          </a:p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Unauthorized Information Modification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: An unauthorized person is able to alter the information stored in a computer</a:t>
            </a:r>
          </a:p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Unauthorized denial of service: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Unauthorized person prevents an authorized user from accessing the information stored in a computer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just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Capability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Advantages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Capability based protection system has 3 main advantages:</a:t>
            </a:r>
          </a:p>
          <a:p>
            <a:pPr marL="898525" indent="-182563"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Efficiency</a:t>
            </a:r>
          </a:p>
          <a:p>
            <a:pPr marL="898525" indent="-182563"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Simplicity</a:t>
            </a:r>
          </a:p>
          <a:p>
            <a:pPr marL="898525" indent="-182563"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flexibility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It is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efficient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because the validity of an access can be easily tested.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It is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simple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due to the natural correspondence b/w the structural properties of capabilities and semantic properties of addressing variables.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It is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flexible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as the capability system allows users to decide which of his addresses contain capabilities.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Capability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Drawbacks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Control of propagation: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The copy of capability for  an object is propagated to many subjects ,without knowledge of the first subject which shared the capability</a:t>
            </a:r>
          </a:p>
          <a:p>
            <a:pPr algn="just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Review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: The determination of all subjects who have access to an object is difficult</a:t>
            </a:r>
          </a:p>
          <a:p>
            <a:pPr algn="just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Revocation of access rights: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As the copy of capability for an object is being passed on from one object to other, revocation of access rights for the object is a difficult task.</a:t>
            </a:r>
          </a:p>
          <a:p>
            <a:pPr algn="just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Garbage collection: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When the capabilities for an object disappear from the system, the object is left inaccessible to users and becomes garbage.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Access Control List Method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This method corresponds to column wise decomposition of access matrix.</a:t>
            </a:r>
          </a:p>
          <a:p>
            <a:pPr marL="45720" indent="0" algn="just">
              <a:buNone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Each object o is assigned a list of pairs </a:t>
            </a: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(s, P[</a:t>
            </a:r>
            <a:r>
              <a:rPr lang="en-IN" sz="2800" b="1" dirty="0" err="1" smtClean="0">
                <a:solidFill>
                  <a:schemeClr val="accent2">
                    <a:lumMod val="75000"/>
                  </a:schemeClr>
                </a:solidFill>
              </a:rPr>
              <a:t>s,o</a:t>
            </a: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]) 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for all subjects s that are allowed to access the object.</a:t>
            </a:r>
          </a:p>
          <a:p>
            <a:pPr marL="45720" indent="0" algn="just">
              <a:buNone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The access list assigned to the object o corresponds to all access rights contained in the column for object o in the access matrix.</a:t>
            </a:r>
          </a:p>
          <a:p>
            <a:pPr algn="just"/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Access Control List Method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When a subject s requests access 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to object o it is executed in the following manner:</a:t>
            </a:r>
          </a:p>
          <a:p>
            <a:pPr marL="45720" indent="0" algn="just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 system searches access control list of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to find out if any entry 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(s,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Φ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exists for the subject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If an entry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(s,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Φ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exists for subject s, then the system checks to see if the requested access is permitted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.(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l-GR" sz="2400" b="1" dirty="0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az-Cyrl-AZ" sz="2400" b="1" dirty="0" smtClean="0">
                <a:solidFill>
                  <a:schemeClr val="accent2">
                    <a:lumMod val="75000"/>
                  </a:schemeClr>
                </a:solidFill>
              </a:rPr>
              <a:t>Є</a:t>
            </a:r>
            <a:r>
              <a:rPr lang="el-GR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Φ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If requested access is permitted, then the request is executed. Otherwise appropriate exception is raised.</a:t>
            </a:r>
          </a:p>
          <a:p>
            <a:pPr algn="just"/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180320" cy="105156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Access Control List Method: </a:t>
            </a:r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</a:rPr>
              <a:t>Implementation Considerations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 execution efficiency of access control list method is poor because an access control list has to searched for every access to a protected object.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Main features of access control list method are: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Easy Revocation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: Revocation of access rights from a subject can be easily achieved by removing the subject’s entry  from objects access control list.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Easy Review of  an Access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: It is easy to determine the subjects which have access to the object by directly examining the access control list of the object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Access Control List Method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When a subject s requests access 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to object o it is executed in the following manner:</a:t>
            </a:r>
          </a:p>
          <a:p>
            <a:pPr marL="45720" indent="0" algn="just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 system searches access control list of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to find out if any entry 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(s,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Φ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exists for the subject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If an entry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(s,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Φ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exists for subject s, then the system checks to see if the requested access is permitted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.(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l-GR" sz="2400" b="1" dirty="0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az-Cyrl-AZ" sz="2400" b="1" dirty="0" smtClean="0">
                <a:solidFill>
                  <a:schemeClr val="accent2">
                    <a:lumMod val="75000"/>
                  </a:schemeClr>
                </a:solidFill>
              </a:rPr>
              <a:t>Є</a:t>
            </a:r>
            <a:r>
              <a:rPr lang="el-GR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Φ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If requested access is permitted, then the request is executed. Otherwise appropriate exception is raised.</a:t>
            </a:r>
          </a:p>
          <a:p>
            <a:pPr algn="just"/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</a:rPr>
              <a:t>Access Control List Method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: Major Features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Major features of access control list method are:</a:t>
            </a:r>
          </a:p>
          <a:p>
            <a:pPr marL="45720" indent="0" algn="just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just"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Easy Revocation:</a:t>
            </a:r>
          </a:p>
          <a:p>
            <a:pPr marL="625475" indent="-182563" algn="just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Revocation of a subjects access right is easy simple and efficient</a:t>
            </a:r>
          </a:p>
          <a:p>
            <a:pPr marL="625475" indent="-182563" algn="just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Remove subject’s entry from objects access control list</a:t>
            </a:r>
          </a:p>
          <a:p>
            <a:pPr marL="442912" indent="0" algn="just">
              <a:buNone/>
            </a:pPr>
            <a:endParaRPr lang="en-IN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Easy Review of an Access:</a:t>
            </a:r>
          </a:p>
          <a:p>
            <a:pPr marL="342900" indent="-342900" algn="just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Easy to determine what subjects have access rights to an object by directly examining access control list of the object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</a:rPr>
              <a:t>Access Control List Method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Implementation issues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There are 2 main issues in the implementation of Access control list method:</a:t>
            </a:r>
          </a:p>
          <a:p>
            <a:pPr algn="just"/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Efficiency of Execution: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For every access to a protected object, we have to search access control list</a:t>
            </a:r>
          </a:p>
          <a:p>
            <a:pPr algn="just"/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Efficiency of storage: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Since list contains the subject and access rights which have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access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to the corresponding protected object, list requires huge amount of storag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</a:rPr>
              <a:t>Access Control List Method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: Implementation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Efficiency of execution: Solution</a:t>
            </a:r>
          </a:p>
          <a:p>
            <a:pPr marL="45720" indent="0" algn="just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just"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Shadow register: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stores the access rights of a subject w.r.t an object, when object is first accessed.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Subsequent access of object can refer shadow register for access rights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When revoking the access rights of a particular subject, the corresponding shadow register also should be cleared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</a:rPr>
              <a:t>Access Control List Method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: Implementation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Efficiency of Storage: Solution</a:t>
            </a:r>
          </a:p>
          <a:p>
            <a:pPr marL="45720" indent="0" algn="just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 algn="just"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Protection group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solution to large storage requirement due to large no: of users.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Subjects are divided into protection groups and the access control list consists of names of groups along with their access rights.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All subjects in a protection group have identical  access rights to the object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Subject gives protection group name and request access to the system</a:t>
            </a:r>
          </a:p>
          <a:p>
            <a:pPr algn="just"/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Design Principles for secure Systems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Following are the principles for designing a secure computer system:</a:t>
            </a:r>
          </a:p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Economy</a:t>
            </a:r>
          </a:p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Complete Mediation</a:t>
            </a:r>
          </a:p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Open Design</a:t>
            </a:r>
          </a:p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Separation of privileges</a:t>
            </a:r>
          </a:p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Least Privilege</a:t>
            </a:r>
          </a:p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Least common Mechanism</a:t>
            </a:r>
          </a:p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Acceptability</a:t>
            </a:r>
          </a:p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Fail-safe Defaults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Access Control List Method: </a:t>
            </a:r>
            <a:b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Authority to change Access control list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There are two methods to control the propagation of access rights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45720" indent="0" algn="just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33400" indent="-182563"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Self Control</a:t>
            </a:r>
          </a:p>
          <a:p>
            <a:pPr marL="533400" indent="-182563"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Hierarchical control</a:t>
            </a:r>
          </a:p>
          <a:p>
            <a:pPr marL="350837" indent="0" algn="just">
              <a:buNone/>
            </a:pP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50837" indent="0" algn="just"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Self Control Policy: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Owner process of object has special access right by which it can modify the access control list of the object</a:t>
            </a:r>
          </a:p>
          <a:p>
            <a:pPr marL="693737" indent="-342900"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Owner is the creator of the object</a:t>
            </a:r>
          </a:p>
          <a:p>
            <a:pPr marL="693737" indent="-342900"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Disadvantage: Control is centralized to one process</a:t>
            </a:r>
          </a:p>
          <a:p>
            <a:pPr marL="693737" indent="-342900" algn="just"/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1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Access Control List Method: </a:t>
            </a:r>
            <a:b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Authority to change Access control list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marL="350837" indent="0" algn="just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50837" indent="0" algn="just"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Hierarchical control Method: </a:t>
            </a:r>
          </a:p>
          <a:p>
            <a:pPr marL="350837" indent="0" algn="just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50837" indent="0" algn="just"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when an object is created, its owner specifies set of processes which have the right to modify access control list of new object</a:t>
            </a:r>
          </a:p>
          <a:p>
            <a:pPr marL="350837" indent="0" algn="just"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Processes are arranged in hierarchy</a:t>
            </a:r>
          </a:p>
          <a:p>
            <a:pPr marL="350837" indent="0" algn="just"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A process can modify access control list associated with all processes below it in the hierarchy</a:t>
            </a:r>
          </a:p>
        </p:txBody>
      </p:sp>
    </p:spTree>
    <p:extLst>
      <p:ext uri="{BB962C8B-B14F-4D97-AF65-F5344CB8AC3E}">
        <p14:creationId xmlns:p14="http://schemas.microsoft.com/office/powerpoint/2010/main" val="22524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chemeClr val="accent2">
                    <a:lumMod val="75000"/>
                  </a:schemeClr>
                </a:solidFill>
              </a:rPr>
              <a:t>The Lock-Key Method</a:t>
            </a:r>
            <a:endParaRPr lang="en-IN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marL="342900" indent="-342900" algn="just">
              <a:tabLst>
                <a:tab pos="182563" algn="l"/>
              </a:tabLst>
            </a:pP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Hybrid of capability based method and the access control method</a:t>
            </a:r>
          </a:p>
          <a:p>
            <a:pPr marL="342900" indent="-342900" algn="just">
              <a:tabLst>
                <a:tab pos="182563" algn="l"/>
              </a:tabLst>
            </a:pP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Includes the features of both the methods</a:t>
            </a:r>
          </a:p>
          <a:p>
            <a:pPr marL="0" indent="0" algn="just">
              <a:buNone/>
              <a:tabLst>
                <a:tab pos="182563" algn="l"/>
              </a:tabLst>
            </a:pPr>
            <a:endParaRPr lang="en-IN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tabLst>
                <a:tab pos="182563" algn="l"/>
              </a:tabLst>
            </a:pP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Every subject has a capability list that contains tuples of form(O,K)</a:t>
            </a:r>
          </a:p>
          <a:p>
            <a:pPr marL="342900" indent="-342900" algn="just">
              <a:tabLst>
                <a:tab pos="182563" algn="l"/>
              </a:tabLst>
            </a:pP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Each tuple indicates that subject can access object O with key k</a:t>
            </a:r>
          </a:p>
          <a:p>
            <a:pPr marL="342900" indent="-342900" algn="just">
              <a:tabLst>
                <a:tab pos="182563" algn="l"/>
              </a:tabLst>
            </a:pP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Every object has an access control list that contain tuples of the form </a:t>
            </a: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</a:rPr>
              <a:t>(l, </a:t>
            </a:r>
            <a:r>
              <a:rPr lang="el-GR" sz="2000" b="1" dirty="0" smtClean="0">
                <a:solidFill>
                  <a:schemeClr val="accent2">
                    <a:lumMod val="75000"/>
                  </a:schemeClr>
                </a:solidFill>
              </a:rPr>
              <a:t>Ψ</a:t>
            </a: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called a</a:t>
            </a: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</a:rPr>
              <a:t> lock entry.</a:t>
            </a:r>
          </a:p>
          <a:p>
            <a:pPr marL="342900" indent="-342900" algn="just">
              <a:tabLst>
                <a:tab pos="182563" algn="l"/>
              </a:tabLst>
            </a:pP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It indicates that any subject which can open the lock l can access this object in modes contained in the set </a:t>
            </a:r>
            <a:r>
              <a:rPr lang="el-GR" sz="2000" b="1" dirty="0" smtClean="0">
                <a:solidFill>
                  <a:schemeClr val="accent2">
                    <a:lumMod val="75000"/>
                  </a:schemeClr>
                </a:solidFill>
              </a:rPr>
              <a:t>Ψ</a:t>
            </a:r>
            <a:endParaRPr lang="en-I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tabLst>
                <a:tab pos="182563" algn="l"/>
              </a:tabLst>
            </a:pPr>
            <a:endParaRPr lang="en-IN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tabLst>
                <a:tab pos="182563" algn="l"/>
              </a:tabLst>
            </a:pPr>
            <a:endParaRPr lang="en-I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tabLst>
                <a:tab pos="182563" algn="l"/>
              </a:tabLst>
            </a:pPr>
            <a:endParaRPr lang="en-IN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chemeClr val="accent2">
                    <a:lumMod val="75000"/>
                  </a:schemeClr>
                </a:solidFill>
              </a:rPr>
              <a:t>The Lock-Key Method</a:t>
            </a:r>
            <a:endParaRPr lang="en-IN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10287000" cy="4739640"/>
          </a:xfrm>
        </p:spPr>
        <p:txBody>
          <a:bodyPr>
            <a:normAutofit/>
          </a:bodyPr>
          <a:lstStyle/>
          <a:p>
            <a:pPr marL="342900" indent="-342900" algn="just">
              <a:tabLst>
                <a:tab pos="182563" algn="l"/>
              </a:tabLst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When a subject makes the request to access object o in mode 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,the system executes it in the following manner:</a:t>
            </a:r>
          </a:p>
          <a:p>
            <a:pPr marL="342900" indent="-342900" algn="just">
              <a:tabLst>
                <a:tab pos="182563" algn="l"/>
              </a:tabLst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System locates the tuple (0,k) in the capability list of the subject.</a:t>
            </a:r>
          </a:p>
          <a:p>
            <a:pPr marL="342900" indent="-342900" algn="just">
              <a:tabLst>
                <a:tab pos="182563" algn="l"/>
              </a:tabLst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If no such tuple is found access is not permitted</a:t>
            </a:r>
          </a:p>
          <a:p>
            <a:pPr marL="342900" indent="-342900" algn="just">
              <a:tabLst>
                <a:tab pos="182563" algn="l"/>
              </a:tabLst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tabLst>
                <a:tab pos="182563" algn="l"/>
              </a:tabLst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Otherwise access is permitted only if there exists a lock entry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(l, </a:t>
            </a:r>
            <a:r>
              <a:rPr lang="el-GR" sz="2400" b="1" dirty="0">
                <a:solidFill>
                  <a:schemeClr val="accent2">
                    <a:lumMod val="75000"/>
                  </a:schemeClr>
                </a:solidFill>
              </a:rPr>
              <a:t>Ψ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in the access control list of the object o such that k=l and   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az-Cyrl-AZ" sz="2400" b="1" dirty="0" smtClean="0">
                <a:solidFill>
                  <a:schemeClr val="accent2">
                    <a:lumMod val="75000"/>
                  </a:schemeClr>
                </a:solidFill>
              </a:rPr>
              <a:t>Є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l-GR" sz="2400" b="1" dirty="0" smtClean="0">
                <a:solidFill>
                  <a:schemeClr val="accent2">
                    <a:lumMod val="75000"/>
                  </a:schemeClr>
                </a:solidFill>
              </a:rPr>
              <a:t>Ψ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tabLst>
                <a:tab pos="182563" algn="l"/>
              </a:tabLst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To revoke the access rights of a subject to an object simply delete the lock entry corresponding to the key of the subject</a:t>
            </a:r>
          </a:p>
        </p:txBody>
      </p:sp>
    </p:spTree>
    <p:extLst>
      <p:ext uri="{BB962C8B-B14F-4D97-AF65-F5344CB8AC3E}">
        <p14:creationId xmlns:p14="http://schemas.microsoft.com/office/powerpoint/2010/main" val="7371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Design Principles  for secure systems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Economy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: Protection mechanism should be economical to develop and use and should not cause overhead to the system.</a:t>
            </a:r>
          </a:p>
          <a:p>
            <a:pPr marL="45720" indent="0" algn="just"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Complete Meditation: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design of a good  secure system requires that every request to access an object be checked.</a:t>
            </a:r>
          </a:p>
          <a:p>
            <a:pPr marL="45720" indent="0" algn="just"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Open Design: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 protection mechanism should not be dependent on the ignorance of the attackers regarding the protection mechanism. The protection mechanism should work even if its principles are known to attacker.</a:t>
            </a:r>
          </a:p>
          <a:p>
            <a:pPr marL="45720" indent="0" algn="just"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Separation of privileges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: A mechanism that requires two keys to unlock a key is more robust than one key approach.(2 keys-2 conditions satisfied)</a:t>
            </a:r>
          </a:p>
          <a:p>
            <a:pPr algn="just"/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Design Principles  for secure systems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Least Privilege: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 subject/user should be given bare minimum access rights that are sufficient to complete the task.</a:t>
            </a:r>
          </a:p>
          <a:p>
            <a:pPr marL="45720" indent="0" algn="just"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Least common Mechanism: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Mechanism that is common to more than one user should be minimized as shared mechanism represent potential information path b/w users and thus a threat to security.</a:t>
            </a:r>
          </a:p>
          <a:p>
            <a:pPr marL="45720" indent="0" algn="just"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Acceptability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: A protection mechanism should be simple to use or else it will deter users from using it.</a:t>
            </a:r>
          </a:p>
          <a:p>
            <a:pPr marL="45720" indent="0" algn="just"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Fail-safe Default: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Default case should be lack of access. If a  design or implementation mistake is responsible for denial of access it will eventually be discovered and fixed.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Access Matrix Model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A protection system consists of mechanisms to control user access to system resources or to control information flow in the system.</a:t>
            </a:r>
          </a:p>
          <a:p>
            <a:pPr marL="45720" indent="0" algn="just">
              <a:buNone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A model of protection abstracts the essential features of a protection system.</a:t>
            </a:r>
          </a:p>
          <a:p>
            <a:pPr marL="45720" indent="0" algn="just">
              <a:buNone/>
            </a:pP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Access matrix model is the most fundamental model of protection which was first proposed by Lampson.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Access Matrix Model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The model consists of following 3 components:</a:t>
            </a:r>
          </a:p>
          <a:p>
            <a:pPr marL="45720" indent="0" algn="just"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Current Objects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: Finite set of entities to which access is to be controlled. The set is denoted by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O. (For example file)</a:t>
            </a:r>
          </a:p>
          <a:p>
            <a:pPr marL="45720" indent="0" algn="just">
              <a:buNone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Current Subjects: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Finite set of entities that access current objects, denoted by ‘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’. (Example: a process.) Usually S is a subset of O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Generic Rights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: A finite set of Generic rights R={r1,r2,r3,….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rm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},gives various access rights that 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ubjects can have to objects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4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The Protection State of a Syste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Protection state of a system is represented by a triplet </a:t>
            </a:r>
            <a:r>
              <a:rPr lang="en-IN" sz="2400" dirty="0" smtClean="0">
                <a:solidFill>
                  <a:srgbClr val="701C58"/>
                </a:solidFill>
              </a:rPr>
              <a:t>(</a:t>
            </a:r>
            <a:r>
              <a:rPr lang="en-IN" sz="2400" b="1" dirty="0" smtClean="0">
                <a:solidFill>
                  <a:srgbClr val="701C58"/>
                </a:solidFill>
              </a:rPr>
              <a:t>S,O,P</a:t>
            </a:r>
            <a:r>
              <a:rPr lang="en-IN" sz="2400" dirty="0" smtClean="0">
                <a:solidFill>
                  <a:srgbClr val="701C58"/>
                </a:solidFill>
              </a:rPr>
              <a:t>)</a:t>
            </a:r>
          </a:p>
          <a:p>
            <a:pPr algn="just"/>
            <a:endParaRPr lang="en-IN" sz="2400" dirty="0" smtClean="0">
              <a:solidFill>
                <a:srgbClr val="701C58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is a set of current subjects,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is the set of current objects and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is a matrix called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access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matrix,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with a row for every current subject and a column for every current object</a:t>
            </a:r>
          </a:p>
          <a:p>
            <a:pPr marL="45720" indent="0" algn="just"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Each entry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P[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s,o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in access matrix is a subset of R, the generic rights.</a:t>
            </a:r>
          </a:p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It denotes the access rights which subject s has to object o.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156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Access matrix: Example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1160"/>
            <a:ext cx="9872871" cy="4739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Access matrix model of a protection system is very popular because of its simplicity elegant structure and amenability to various implementations.</a:t>
            </a:r>
          </a:p>
          <a:p>
            <a:pPr algn="just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80" y="2522220"/>
            <a:ext cx="6898640" cy="31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6633</TotalTime>
  <Words>2294</Words>
  <Application>Microsoft Office PowerPoint</Application>
  <PresentationFormat>Widescreen</PresentationFormat>
  <Paragraphs>236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Corbel</vt:lpstr>
      <vt:lpstr>Wingdings</vt:lpstr>
      <vt:lpstr>Basis</vt:lpstr>
      <vt:lpstr>SECURITY</vt:lpstr>
      <vt:lpstr>Potential Security Violations</vt:lpstr>
      <vt:lpstr>Design Principles for secure Systems</vt:lpstr>
      <vt:lpstr>Design Principles  for secure systems</vt:lpstr>
      <vt:lpstr>Design Principles  for secure systems</vt:lpstr>
      <vt:lpstr>Access Matrix Model</vt:lpstr>
      <vt:lpstr>Access Matrix Model</vt:lpstr>
      <vt:lpstr>The Protection State of a System</vt:lpstr>
      <vt:lpstr>Access matrix: Example</vt:lpstr>
      <vt:lpstr>The Protection State of a System</vt:lpstr>
      <vt:lpstr>Enforcing a security policy</vt:lpstr>
      <vt:lpstr>Implementation of Access Matrix</vt:lpstr>
      <vt:lpstr>Implementation of Access Matrix:  Capabilities</vt:lpstr>
      <vt:lpstr>Capabilities</vt:lpstr>
      <vt:lpstr>Capability Based Addressing</vt:lpstr>
      <vt:lpstr>Capability Based Addressing</vt:lpstr>
      <vt:lpstr>Capability Based Addressing</vt:lpstr>
      <vt:lpstr>Capability :Implementation</vt:lpstr>
      <vt:lpstr>Capability :Implementation</vt:lpstr>
      <vt:lpstr>Capability : Advantages</vt:lpstr>
      <vt:lpstr>Capability :Drawbacks</vt:lpstr>
      <vt:lpstr>Access Control List Method</vt:lpstr>
      <vt:lpstr>Access Control List Method</vt:lpstr>
      <vt:lpstr>Access Control List Method: Implementation Considerations</vt:lpstr>
      <vt:lpstr>Access Control List Method</vt:lpstr>
      <vt:lpstr>Access Control List Method: Major Features</vt:lpstr>
      <vt:lpstr>Access Control List Method: Implementation issues</vt:lpstr>
      <vt:lpstr>Access Control List Method: Implementation</vt:lpstr>
      <vt:lpstr>Access Control List Method: Implementation</vt:lpstr>
      <vt:lpstr>Access Control List Method:                                                       Authority to change Access control list</vt:lpstr>
      <vt:lpstr>Access Control List Method:                                                       Authority to change Access control list</vt:lpstr>
      <vt:lpstr>The Lock-Key Method</vt:lpstr>
      <vt:lpstr>The Lock-Key Method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Anish</dc:creator>
  <cp:lastModifiedBy>Anish</cp:lastModifiedBy>
  <cp:revision>80</cp:revision>
  <dcterms:created xsi:type="dcterms:W3CDTF">2021-06-06T02:31:15Z</dcterms:created>
  <dcterms:modified xsi:type="dcterms:W3CDTF">2021-06-16T02:05:04Z</dcterms:modified>
</cp:coreProperties>
</file>