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5EFE-F371-47C5-8E85-7C0D3F2B3F6A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54616-AF8A-4A1B-BCED-4F5C877D0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data_storag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File system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controls how data is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data storage"/>
              </a:rPr>
              <a:t>stored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retrieved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computer.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file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component of an operating system that is responsible for managing files. 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defines the naming structure, characteristics of the files and the set of operations associated with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them.</a:t>
            </a:r>
            <a:r>
              <a:rPr lang="en-I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organizes the large amount of data stored in the system, File system name space uniquely specifies the files stored in the system(hierarchical way).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on a file system, you need to mount the file system. Mounting a file system attaches that file system to a directory (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point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makes it available to the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3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61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5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5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9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1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6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4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3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2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54616-AF8A-4A1B-BCED-4F5C877D00B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2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19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9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8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2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0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Distributed </a:t>
            </a:r>
            <a:r>
              <a:rPr lang="en-IN" b="1" dirty="0" smtClean="0"/>
              <a:t>File system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b="1" dirty="0"/>
              <a:t>Mechanisms </a:t>
            </a:r>
            <a:r>
              <a:rPr lang="en-IN" b="1" dirty="0" smtClean="0"/>
              <a:t>for building </a:t>
            </a:r>
            <a:r>
              <a:rPr lang="en-IN" b="1" dirty="0"/>
              <a:t>Distributed File Systems</a:t>
            </a:r>
            <a:r>
              <a:rPr lang="en-IN" dirty="0"/>
              <a:t> </a:t>
            </a:r>
            <a:r>
              <a:rPr lang="en-IN" dirty="0" smtClean="0"/>
              <a:t>:Mounting, Caching, Hints, Bulk data transfer, Encryption</a:t>
            </a:r>
          </a:p>
          <a:p>
            <a:pPr algn="l"/>
            <a:r>
              <a:rPr lang="en-IN" b="1" dirty="0" smtClean="0"/>
              <a:t>Design Issues:</a:t>
            </a:r>
            <a:r>
              <a:rPr lang="en-IN" dirty="0" smtClean="0"/>
              <a:t> Name &amp; Name Resolution, Caches on disk or main memory, Writing Policy, Cache Consistency, Availability, Scalability, Semantics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0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3.HINTS-</a:t>
            </a:r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601" y="1729293"/>
            <a:ext cx="9784080" cy="4206240"/>
          </a:xfrm>
        </p:spPr>
        <p:txBody>
          <a:bodyPr>
            <a:no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After </a:t>
            </a:r>
            <a:r>
              <a:rPr lang="en-IN" sz="2400" dirty="0"/>
              <a:t>the name of file or directory is mapped to physical object, the address of object can be stored as hint in the </a:t>
            </a:r>
            <a:r>
              <a:rPr lang="en-IN" sz="2400" dirty="0" smtClean="0"/>
              <a:t>cache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If the address </a:t>
            </a:r>
            <a:r>
              <a:rPr lang="en-IN" sz="2400" dirty="0" smtClean="0"/>
              <a:t> </a:t>
            </a:r>
            <a:r>
              <a:rPr lang="en-IN" sz="2400" dirty="0"/>
              <a:t>fails to map the object, </a:t>
            </a:r>
            <a:r>
              <a:rPr lang="en-IN" sz="2400" dirty="0" smtClean="0"/>
              <a:t>in the following  attempt, the </a:t>
            </a:r>
            <a:r>
              <a:rPr lang="en-IN" sz="2400" dirty="0"/>
              <a:t>cached address is deleted </a:t>
            </a:r>
            <a:r>
              <a:rPr lang="en-IN" sz="2400" dirty="0" smtClean="0"/>
              <a:t>from </a:t>
            </a:r>
            <a:r>
              <a:rPr lang="en-IN" sz="2400" dirty="0"/>
              <a:t>the </a:t>
            </a:r>
            <a:r>
              <a:rPr lang="en-IN" sz="2400" dirty="0" smtClean="0"/>
              <a:t>cache.</a:t>
            </a:r>
          </a:p>
          <a:p>
            <a:endParaRPr lang="en-IN" sz="2400" dirty="0"/>
          </a:p>
          <a:p>
            <a:r>
              <a:rPr lang="en-IN" sz="2400" dirty="0" smtClean="0"/>
              <a:t>The file </a:t>
            </a:r>
            <a:r>
              <a:rPr lang="en-IN" sz="2400" dirty="0"/>
              <a:t>server consult the same server to obtain the actual location of file or </a:t>
            </a:r>
            <a:r>
              <a:rPr lang="en-IN" sz="2400" dirty="0" smtClean="0"/>
              <a:t>directory  </a:t>
            </a:r>
            <a:r>
              <a:rPr lang="en-IN" sz="2400" dirty="0"/>
              <a:t>and updated the cache.</a:t>
            </a:r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62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</a:t>
            </a:r>
            <a:r>
              <a:rPr lang="en-IN" b="1" dirty="0" smtClean="0"/>
              <a:t>4.BULK DATA TRANSFER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All data transfer in a network requires the execution of various layers of communication protocols. 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Data </a:t>
            </a:r>
            <a:r>
              <a:rPr lang="en-IN" dirty="0"/>
              <a:t>is assembled and disassembled into packets, it is copied between the buffers of various layers in the communication protocols and transmitted in individually acknowledged packets over the network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 </a:t>
            </a:r>
            <a:r>
              <a:rPr lang="en-IN" dirty="0"/>
              <a:t>For small amounts of data, the transit time across the network is low, but there are relatively high latency costs involved  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8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</a:t>
            </a:r>
            <a:r>
              <a:rPr lang="en-IN" b="1" dirty="0" smtClean="0"/>
              <a:t>4.BULK DATA TRANSFER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Multiple consecutive data blocks are transferred from server to client.</a:t>
            </a:r>
          </a:p>
          <a:p>
            <a:endParaRPr lang="en-IN" sz="2400" dirty="0" smtClean="0"/>
          </a:p>
          <a:p>
            <a:r>
              <a:rPr lang="en-IN" sz="2400" dirty="0" smtClean="0"/>
              <a:t>This reduces file access overhead by obtaining multiple number of blocks with a single seek.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At the source, multiple packets are formatted and </a:t>
            </a:r>
            <a:r>
              <a:rPr lang="en-IN" sz="2400" dirty="0" smtClean="0"/>
              <a:t>transmitted.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5402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</a:t>
            </a:r>
            <a:r>
              <a:rPr lang="en-IN" b="1" dirty="0" smtClean="0"/>
              <a:t>4.BULK DATA TRANSFER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destination, a single acknowledgement is used for the entire sequence of packets received.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mechanism is used as many files are accessed in their entirety.</a:t>
            </a:r>
          </a:p>
          <a:p>
            <a:endParaRPr lang="en-IN" dirty="0"/>
          </a:p>
          <a:p>
            <a:r>
              <a:rPr lang="en-IN" i="1" dirty="0"/>
              <a:t>bulk transfer</a:t>
            </a:r>
            <a:r>
              <a:rPr lang="en-IN" dirty="0"/>
              <a:t> </a:t>
            </a:r>
            <a:r>
              <a:rPr lang="en-IN" dirty="0" smtClean="0"/>
              <a:t>reduces the </a:t>
            </a:r>
            <a:r>
              <a:rPr lang="en-IN" dirty="0"/>
              <a:t>cost of the fixed communication protocol overheads and possibly disk seek time over many consecutive blocks of a file.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9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</a:t>
            </a:r>
            <a:r>
              <a:rPr lang="en-IN" b="1" dirty="0" smtClean="0"/>
              <a:t>5. </a:t>
            </a:r>
            <a:r>
              <a:rPr lang="en-IN" b="1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Encryption is used for enforcing security in distributed </a:t>
            </a:r>
            <a:r>
              <a:rPr lang="en-IN" dirty="0" smtClean="0"/>
              <a:t>systems.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/>
              <a:t>A number of possible threats exist such as unauthorised release of information, unauthorised modification of information, or unauthorised denial of </a:t>
            </a:r>
            <a:r>
              <a:rPr lang="en-IN" dirty="0" smtClean="0"/>
              <a:t>resources.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Encryption </a:t>
            </a:r>
            <a:r>
              <a:rPr lang="en-IN" dirty="0"/>
              <a:t>is primarily of value in preventing unauthorised release and modification of information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/>
              <a:t>The Kerberos protocol is most commonly used as a mechanism which employs encryption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4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</a:t>
            </a:r>
            <a:r>
              <a:rPr lang="en-IN" b="1" dirty="0" smtClean="0"/>
              <a:t>5. </a:t>
            </a:r>
            <a:r>
              <a:rPr lang="en-IN" b="1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It initially establish a trusted </a:t>
            </a:r>
            <a:r>
              <a:rPr lang="en-IN" dirty="0"/>
              <a:t>communication between two parties and </a:t>
            </a:r>
            <a:r>
              <a:rPr lang="en-IN" dirty="0" smtClean="0"/>
              <a:t> generate a </a:t>
            </a:r>
            <a:r>
              <a:rPr lang="en-IN" dirty="0"/>
              <a:t>private session key for encrypting and decrypting subsequent messages between them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For performance, encryption/decryption may be performed by special hardware at the client and server.</a:t>
            </a:r>
          </a:p>
        </p:txBody>
      </p:sp>
    </p:spTree>
    <p:extLst>
      <p:ext uri="{BB962C8B-B14F-4D97-AF65-F5344CB8AC3E}">
        <p14:creationId xmlns:p14="http://schemas.microsoft.com/office/powerpoint/2010/main" val="13172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Design Issues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There are several issues that must be addressed in the design and implementation of distributed file system. They are:</a:t>
            </a:r>
          </a:p>
          <a:p>
            <a:pPr marL="714375" indent="-182563">
              <a:tabLst>
                <a:tab pos="271463" algn="l"/>
              </a:tabLst>
            </a:pPr>
            <a:r>
              <a:rPr lang="en-IN" b="1" dirty="0" smtClean="0"/>
              <a:t>Naming and Name Resolution</a:t>
            </a:r>
          </a:p>
          <a:p>
            <a:pPr marL="714375" indent="-182563">
              <a:tabLst>
                <a:tab pos="271463" algn="l"/>
              </a:tabLst>
            </a:pPr>
            <a:r>
              <a:rPr lang="en-IN" b="1" dirty="0" smtClean="0"/>
              <a:t>Caches on Disk or Main Memory</a:t>
            </a:r>
          </a:p>
          <a:p>
            <a:pPr marL="714375" indent="-182563">
              <a:tabLst>
                <a:tab pos="271463" algn="l"/>
              </a:tabLst>
            </a:pPr>
            <a:r>
              <a:rPr lang="en-IN" b="1" dirty="0" smtClean="0"/>
              <a:t>Writing Policy</a:t>
            </a:r>
          </a:p>
          <a:p>
            <a:pPr marL="714375" indent="-182563">
              <a:tabLst>
                <a:tab pos="271463" algn="l"/>
              </a:tabLst>
            </a:pPr>
            <a:r>
              <a:rPr lang="en-IN" b="1" dirty="0" smtClean="0"/>
              <a:t>Cache Consistency</a:t>
            </a:r>
          </a:p>
          <a:p>
            <a:pPr marL="714375" indent="-182563">
              <a:tabLst>
                <a:tab pos="271463" algn="l"/>
              </a:tabLst>
            </a:pPr>
            <a:r>
              <a:rPr lang="en-IN" b="1" dirty="0" smtClean="0"/>
              <a:t>Availability</a:t>
            </a:r>
          </a:p>
          <a:p>
            <a:pPr marL="714375" indent="-182563">
              <a:tabLst>
                <a:tab pos="271463" algn="l"/>
              </a:tabLst>
            </a:pPr>
            <a:r>
              <a:rPr lang="en-IN" b="1" dirty="0" smtClean="0"/>
              <a:t>Scalability</a:t>
            </a:r>
          </a:p>
          <a:p>
            <a:pPr marL="714375" indent="-182563">
              <a:tabLst>
                <a:tab pos="271463" algn="l"/>
              </a:tabLst>
            </a:pPr>
            <a:r>
              <a:rPr lang="en-IN" b="1" dirty="0" smtClean="0"/>
              <a:t>Semantics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02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1.Naming &amp; Name Resolutions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31768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Name </a:t>
            </a:r>
            <a:r>
              <a:rPr lang="en-IN" dirty="0"/>
              <a:t>refers to an object such as file or a directory.</a:t>
            </a:r>
            <a:r>
              <a:rPr lang="en-IN" b="1" dirty="0"/>
              <a:t> </a:t>
            </a:r>
            <a:endParaRPr lang="en-IN" b="1" dirty="0" smtClean="0"/>
          </a:p>
          <a:p>
            <a:r>
              <a:rPr lang="en-IN" b="1" dirty="0" smtClean="0"/>
              <a:t>Name Resolution </a:t>
            </a:r>
            <a:r>
              <a:rPr lang="en-IN" dirty="0"/>
              <a:t>refers to the process of mapping a name to an </a:t>
            </a:r>
            <a:r>
              <a:rPr lang="en-IN" dirty="0" smtClean="0"/>
              <a:t>object.</a:t>
            </a:r>
          </a:p>
          <a:p>
            <a:r>
              <a:rPr lang="en-IN" dirty="0"/>
              <a:t>Name space: a </a:t>
            </a:r>
            <a:r>
              <a:rPr lang="en-IN" dirty="0" smtClean="0"/>
              <a:t>collection </a:t>
            </a:r>
            <a:r>
              <a:rPr lang="en-IN" dirty="0"/>
              <a:t>of </a:t>
            </a:r>
            <a:r>
              <a:rPr lang="en-IN" dirty="0" smtClean="0"/>
              <a:t>names which may or not share identical resolution mechanism.</a:t>
            </a:r>
          </a:p>
          <a:p>
            <a:r>
              <a:rPr lang="en-IN" dirty="0"/>
              <a:t>Three different methods to name </a:t>
            </a:r>
            <a:r>
              <a:rPr lang="en-IN" dirty="0" smtClean="0"/>
              <a:t>files: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Concatenate the host name to the names of files that are stored on that </a:t>
            </a:r>
            <a:r>
              <a:rPr lang="en-IN" b="1" dirty="0" smtClean="0"/>
              <a:t>host.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Advantages:</a:t>
            </a:r>
          </a:p>
          <a:p>
            <a:pPr marL="714375" indent="-182563"/>
            <a:r>
              <a:rPr lang="en-IN" dirty="0"/>
              <a:t>File name is </a:t>
            </a:r>
            <a:r>
              <a:rPr lang="en-IN" dirty="0" smtClean="0"/>
              <a:t>unique System wide</a:t>
            </a:r>
            <a:endParaRPr lang="en-IN" dirty="0"/>
          </a:p>
          <a:p>
            <a:pPr marL="714375" indent="-182563"/>
            <a:r>
              <a:rPr lang="en-IN" dirty="0"/>
              <a:t>Name resolution is simple as file can  be located easily</a:t>
            </a:r>
          </a:p>
          <a:p>
            <a:pPr marL="457200" indent="-457200">
              <a:buFont typeface="+mj-lt"/>
              <a:buAutoNum type="arabicPeriod"/>
            </a:pP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1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Naming &amp; Name Resolutions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10384244" cy="4489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Limitations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442913" indent="-182563">
              <a:tabLst>
                <a:tab pos="271463" algn="l"/>
              </a:tabLst>
            </a:pPr>
            <a:r>
              <a:rPr lang="en-IN" dirty="0"/>
              <a:t>It conflicts with the goal of network </a:t>
            </a:r>
            <a:r>
              <a:rPr lang="en-IN" dirty="0" smtClean="0"/>
              <a:t>transparency</a:t>
            </a:r>
            <a:r>
              <a:rPr lang="en-IN" dirty="0"/>
              <a:t>.</a:t>
            </a:r>
          </a:p>
          <a:p>
            <a:pPr marL="442913" indent="-182563">
              <a:tabLst>
                <a:tab pos="271463" algn="l"/>
              </a:tabLst>
            </a:pPr>
            <a:r>
              <a:rPr lang="en-IN" dirty="0"/>
              <a:t>Moving a file from one host to another requires changes in filename and </a:t>
            </a:r>
            <a:r>
              <a:rPr lang="en-IN" dirty="0" smtClean="0"/>
              <a:t> in the </a:t>
            </a:r>
            <a:r>
              <a:rPr lang="en-IN" dirty="0"/>
              <a:t>application accessing that file that  </a:t>
            </a:r>
            <a:r>
              <a:rPr lang="en-IN" dirty="0" smtClean="0"/>
              <a:t>this naming </a:t>
            </a:r>
            <a:r>
              <a:rPr lang="en-IN" dirty="0"/>
              <a:t>scheme is not location </a:t>
            </a:r>
            <a:r>
              <a:rPr lang="en-IN" dirty="0" smtClean="0"/>
              <a:t>independent.</a:t>
            </a:r>
          </a:p>
          <a:p>
            <a:pPr marL="260350" indent="0">
              <a:buNone/>
              <a:tabLst>
                <a:tab pos="271463" algn="l"/>
              </a:tabLst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b="1" dirty="0"/>
              <a:t>Mount remote directories onto local directories</a:t>
            </a:r>
            <a:r>
              <a:rPr lang="en-IN" b="1" dirty="0" smtClean="0"/>
              <a:t>.</a:t>
            </a:r>
          </a:p>
          <a:p>
            <a:pPr marL="628650" indent="-182563">
              <a:tabLst>
                <a:tab pos="271463" algn="l"/>
              </a:tabLst>
            </a:pPr>
            <a:r>
              <a:rPr lang="en-IN" b="1" dirty="0"/>
              <a:t> </a:t>
            </a:r>
            <a:r>
              <a:rPr lang="en-IN" dirty="0"/>
              <a:t>Once mounted, accessing the file becomes location transparent </a:t>
            </a:r>
            <a:endParaRPr lang="en-IN" dirty="0" smtClean="0"/>
          </a:p>
          <a:p>
            <a:pPr marL="628650" indent="-182563">
              <a:tabLst>
                <a:tab pos="271463" algn="l"/>
              </a:tabLst>
            </a:pPr>
            <a:r>
              <a:rPr lang="en-IN" dirty="0"/>
              <a:t>N</a:t>
            </a:r>
            <a:r>
              <a:rPr lang="en-IN" dirty="0" smtClean="0"/>
              <a:t>ame </a:t>
            </a:r>
            <a:r>
              <a:rPr lang="en-IN" dirty="0"/>
              <a:t>resolution is simple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File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Distributed file system is a resource management component of a distributed operating system.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It implements a common file system that can be shared by all computers in the system.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Two important Goals of Distributed File system are:</a:t>
            </a:r>
          </a:p>
          <a:p>
            <a:pPr marL="981075" indent="-174625" algn="just"/>
            <a:r>
              <a:rPr lang="en-IN" sz="2400" b="1" dirty="0" smtClean="0"/>
              <a:t>Network Transparency</a:t>
            </a:r>
          </a:p>
          <a:p>
            <a:pPr marL="981075" indent="-174625" algn="just"/>
            <a:r>
              <a:rPr lang="en-IN" sz="2400" b="1" dirty="0" smtClean="0"/>
              <a:t>High Availability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0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1.Naming &amp; Name Resolutions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10384244" cy="44891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b="1" dirty="0" smtClean="0"/>
              <a:t>Have </a:t>
            </a:r>
            <a:r>
              <a:rPr lang="en-IN" b="1" dirty="0"/>
              <a:t>a single global directory: all files in the system belong to a single name space</a:t>
            </a:r>
            <a:r>
              <a:rPr lang="en-IN" dirty="0"/>
              <a:t> </a:t>
            </a:r>
          </a:p>
          <a:p>
            <a:pPr marL="542925" indent="-182563"/>
            <a:r>
              <a:rPr lang="en-IN" dirty="0"/>
              <a:t>The main limitation of this scheme is that it is limited to one computing facility or to a few co-operating computing </a:t>
            </a:r>
            <a:r>
              <a:rPr lang="en-IN" dirty="0" smtClean="0"/>
              <a:t>facilities.</a:t>
            </a:r>
          </a:p>
          <a:p>
            <a:pPr marL="542925" indent="-182563"/>
            <a:r>
              <a:rPr lang="en-IN" dirty="0" smtClean="0"/>
              <a:t>This limitation is due to the requirement for system wide unique names</a:t>
            </a:r>
          </a:p>
          <a:p>
            <a:pPr marL="542925" indent="-182563"/>
            <a:r>
              <a:rPr lang="en-IN" dirty="0" smtClean="0"/>
              <a:t>So impractical for distributed systems that encompass of heterogeneous environment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Contexts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011680"/>
            <a:ext cx="11044237" cy="4206240"/>
          </a:xfrm>
        </p:spPr>
        <p:txBody>
          <a:bodyPr>
            <a:noAutofit/>
          </a:bodyPr>
          <a:lstStyle/>
          <a:p>
            <a:r>
              <a:rPr lang="en-IN" sz="2000" dirty="0" smtClean="0"/>
              <a:t>To overcome the difficulties associated with system wide unique names, notion of context is used to partition a namespace.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Context can partition namespace along geographic boundary, organizational boundary, specific  to host, a file type etc.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 file name may be composed of a context and a name local to the context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Resolving a name involves interpreting the name with respect to the given context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If all files share a common initial context, then unique system wide global names results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2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10212794" cy="420624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Centralized systems maintains a table that maps </a:t>
            </a:r>
            <a:r>
              <a:rPr lang="en-IN" dirty="0"/>
              <a:t>names to </a:t>
            </a:r>
            <a:r>
              <a:rPr lang="en-IN" dirty="0" smtClean="0"/>
              <a:t>objects – responsible for name resolution</a:t>
            </a:r>
          </a:p>
          <a:p>
            <a:r>
              <a:rPr lang="en-IN" dirty="0" smtClean="0"/>
              <a:t>Name server maps names specified by clients to stored objects such as files and directories.</a:t>
            </a:r>
          </a:p>
          <a:p>
            <a:r>
              <a:rPr lang="en-IN" dirty="0"/>
              <a:t>Generally two approaches are used for maintaining name resolution </a:t>
            </a:r>
            <a:r>
              <a:rPr lang="en-IN" dirty="0" smtClean="0"/>
              <a:t>information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 1</a:t>
            </a:r>
          </a:p>
          <a:p>
            <a:r>
              <a:rPr lang="en-IN" dirty="0"/>
              <a:t>A</a:t>
            </a:r>
            <a:r>
              <a:rPr lang="en-IN" dirty="0" smtClean="0"/>
              <a:t>ll </a:t>
            </a:r>
            <a:r>
              <a:rPr lang="en-IN" dirty="0"/>
              <a:t>clients send their queries to single server which maps names to </a:t>
            </a:r>
            <a:r>
              <a:rPr lang="en-IN" dirty="0" smtClean="0"/>
              <a:t>objects.</a:t>
            </a:r>
          </a:p>
          <a:p>
            <a:pPr marL="0" indent="0">
              <a:buNone/>
            </a:pPr>
            <a:r>
              <a:rPr lang="en-IN" b="1" dirty="0" smtClean="0"/>
              <a:t>limitation</a:t>
            </a:r>
            <a:r>
              <a:rPr lang="en-IN" dirty="0" smtClean="0"/>
              <a:t> </a:t>
            </a:r>
            <a:r>
              <a:rPr lang="en-IN" dirty="0"/>
              <a:t>is: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name server fails, the entire system  is affected and </a:t>
            </a:r>
            <a:endParaRPr lang="en-IN" dirty="0" smtClean="0"/>
          </a:p>
          <a:p>
            <a:r>
              <a:rPr lang="en-IN" dirty="0" smtClean="0"/>
              <a:t>Name </a:t>
            </a:r>
            <a:r>
              <a:rPr lang="en-IN" dirty="0"/>
              <a:t>server </a:t>
            </a:r>
            <a:r>
              <a:rPr lang="en-IN" dirty="0" smtClean="0"/>
              <a:t>may become </a:t>
            </a:r>
            <a:r>
              <a:rPr lang="en-IN" dirty="0"/>
              <a:t>a bottleneck and degrades the performance of the system.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2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Approach 2</a:t>
            </a:r>
          </a:p>
          <a:p>
            <a:r>
              <a:rPr lang="en-IN" dirty="0"/>
              <a:t>Use several name servers(on different hosts) wherein each server is responsible for </a:t>
            </a:r>
            <a:r>
              <a:rPr lang="en-IN" dirty="0" smtClean="0"/>
              <a:t>mapping </a:t>
            </a:r>
            <a:r>
              <a:rPr lang="en-IN" dirty="0"/>
              <a:t>objects stored in different </a:t>
            </a:r>
            <a:r>
              <a:rPr lang="en-IN" dirty="0" smtClean="0"/>
              <a:t>domain.</a:t>
            </a:r>
          </a:p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Commonly used approach</a:t>
            </a:r>
          </a:p>
          <a:p>
            <a:r>
              <a:rPr lang="en-IN" dirty="0"/>
              <a:t>Whenever a name is to be mapped to an object, the local name server is queried.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local name server may point to remote server for </a:t>
            </a:r>
            <a:r>
              <a:rPr lang="en-IN" dirty="0" smtClean="0"/>
              <a:t>further </a:t>
            </a:r>
            <a:r>
              <a:rPr lang="en-IN" dirty="0"/>
              <a:t>mapping of the name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10098494" cy="1508760"/>
          </a:xfrm>
        </p:spPr>
        <p:txBody>
          <a:bodyPr/>
          <a:lstStyle/>
          <a:p>
            <a:r>
              <a:rPr lang="en-IN" b="1" dirty="0"/>
              <a:t>2. Caches on Disk or Main </a:t>
            </a:r>
            <a:r>
              <a:rPr lang="en-IN" b="1" dirty="0" smtClean="0"/>
              <a:t>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10098494" cy="4189095"/>
          </a:xfrm>
        </p:spPr>
        <p:txBody>
          <a:bodyPr>
            <a:noAutofit/>
          </a:bodyPr>
          <a:lstStyle/>
          <a:p>
            <a:r>
              <a:rPr lang="en-IN" dirty="0"/>
              <a:t>Caching refers to storage of data either into the main memory or onto disk space after its first reference by client machine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sz="2400" b="1" dirty="0">
                <a:solidFill>
                  <a:srgbClr val="FFFF00"/>
                </a:solidFill>
              </a:rPr>
              <a:t>cache in main memory: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---------------------------------</a:t>
            </a:r>
          </a:p>
          <a:p>
            <a:pPr marL="0" indent="0">
              <a:buNone/>
            </a:pPr>
            <a:r>
              <a:rPr lang="en-IN" dirty="0" smtClean="0"/>
              <a:t>Advantages</a:t>
            </a:r>
            <a:endParaRPr lang="en-IN" dirty="0"/>
          </a:p>
          <a:p>
            <a:r>
              <a:rPr lang="en-IN" dirty="0"/>
              <a:t>Diskless workstations can also take advantage of caching.</a:t>
            </a:r>
          </a:p>
          <a:p>
            <a:r>
              <a:rPr lang="en-IN" dirty="0"/>
              <a:t>Accessing a cache in main memory is much faster than accessing a cache on local disk.</a:t>
            </a:r>
          </a:p>
          <a:p>
            <a:r>
              <a:rPr lang="en-IN" dirty="0"/>
              <a:t>The server cache is in the main memory at the server, a single design for a caching mechanism is used for clients and servers.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0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Caches on Disk or Main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The main disadvantage of cache in main memory are:</a:t>
            </a:r>
          </a:p>
          <a:p>
            <a:pPr marL="542925" indent="-182563"/>
            <a:r>
              <a:rPr lang="en-IN" dirty="0"/>
              <a:t>C</a:t>
            </a:r>
            <a:r>
              <a:rPr lang="en-IN" dirty="0" smtClean="0"/>
              <a:t>ompete </a:t>
            </a:r>
            <a:r>
              <a:rPr lang="en-IN" dirty="0"/>
              <a:t>with virtual </a:t>
            </a:r>
            <a:r>
              <a:rPr lang="en-IN" dirty="0" smtClean="0"/>
              <a:t>memory system for physical memory space.</a:t>
            </a:r>
            <a:endParaRPr lang="en-IN" dirty="0"/>
          </a:p>
          <a:p>
            <a:pPr marL="542925" indent="-182563"/>
            <a:r>
              <a:rPr lang="en-IN" dirty="0"/>
              <a:t>L</a:t>
            </a:r>
            <a:r>
              <a:rPr lang="en-IN" dirty="0" smtClean="0"/>
              <a:t>arge </a:t>
            </a:r>
            <a:r>
              <a:rPr lang="en-IN" dirty="0"/>
              <a:t>files cannot be cached completely: need to be able to chop the file</a:t>
            </a:r>
            <a:br>
              <a:rPr lang="en-IN" dirty="0"/>
            </a:br>
            <a:endParaRPr lang="en-IN" b="1" dirty="0" smtClean="0"/>
          </a:p>
          <a:p>
            <a:pPr marL="85725" indent="0">
              <a:buNone/>
              <a:tabLst>
                <a:tab pos="442913" algn="l"/>
              </a:tabLst>
            </a:pPr>
            <a:r>
              <a:rPr lang="en-IN" sz="2800" b="1" dirty="0" smtClean="0">
                <a:solidFill>
                  <a:srgbClr val="FFFF00"/>
                </a:solidFill>
              </a:rPr>
              <a:t>Cache </a:t>
            </a:r>
            <a:r>
              <a:rPr lang="en-IN" sz="2800" b="1" dirty="0">
                <a:solidFill>
                  <a:srgbClr val="FFFF00"/>
                </a:solidFill>
              </a:rPr>
              <a:t>in local disk </a:t>
            </a:r>
            <a:endParaRPr lang="en-IN" b="1" dirty="0" smtClean="0">
              <a:solidFill>
                <a:srgbClr val="FFFF00"/>
              </a:solidFill>
            </a:endParaRPr>
          </a:p>
          <a:p>
            <a:pPr marL="85725" indent="0">
              <a:buNone/>
              <a:tabLst>
                <a:tab pos="442913" algn="l"/>
              </a:tabLst>
            </a:pPr>
            <a:r>
              <a:rPr lang="en-IN" b="1" dirty="0" smtClean="0"/>
              <a:t>Advantages :</a:t>
            </a:r>
          </a:p>
          <a:p>
            <a:pPr marL="542925" indent="-182563"/>
            <a:r>
              <a:rPr lang="en-IN" dirty="0" smtClean="0"/>
              <a:t>Makes virtual memory management simple</a:t>
            </a:r>
          </a:p>
          <a:p>
            <a:pPr marL="542925" indent="-182563"/>
            <a:r>
              <a:rPr lang="en-IN" dirty="0" smtClean="0"/>
              <a:t>Large files can be cached without affecting work stations performance.</a:t>
            </a:r>
          </a:p>
          <a:p>
            <a:pPr marL="542925" indent="-182563"/>
            <a:r>
              <a:rPr lang="en-IN" dirty="0" smtClean="0"/>
              <a:t>Disadvantages:</a:t>
            </a:r>
          </a:p>
          <a:p>
            <a:pPr marL="542925" indent="-18256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6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Caches on Disk or Main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2" indent="0">
              <a:buNone/>
            </a:pPr>
            <a:r>
              <a:rPr lang="en-IN" b="1" dirty="0" smtClean="0"/>
              <a:t>Disadvantages:</a:t>
            </a:r>
          </a:p>
          <a:p>
            <a:pPr marL="360362" indent="0">
              <a:buNone/>
            </a:pPr>
            <a:endParaRPr lang="en-IN" b="1" dirty="0" smtClean="0"/>
          </a:p>
          <a:p>
            <a:pPr marL="357188" indent="-342900"/>
            <a:r>
              <a:rPr lang="en-IN" dirty="0" smtClean="0"/>
              <a:t>Competes with virtual memory for physical memory space</a:t>
            </a:r>
          </a:p>
          <a:p>
            <a:pPr marL="357188" indent="-342900"/>
            <a:r>
              <a:rPr lang="en-IN" dirty="0" smtClean="0"/>
              <a:t>Complex memory and management system.</a:t>
            </a:r>
          </a:p>
          <a:p>
            <a:pPr marL="357188" indent="-342900"/>
            <a:r>
              <a:rPr lang="en-IN" dirty="0" smtClean="0"/>
              <a:t>Caching is block oriented as files cannot be cached completely in main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8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 Writing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185738" algn="l"/>
              </a:tabLst>
            </a:pPr>
            <a:r>
              <a:rPr lang="en-IN" dirty="0" smtClean="0"/>
              <a:t>Decides when a modified cache block at a client should be transferred to the server.</a:t>
            </a:r>
          </a:p>
          <a:p>
            <a:pPr marL="0" indent="0">
              <a:buNone/>
              <a:tabLst>
                <a:tab pos="185738" algn="l"/>
              </a:tabLst>
            </a:pPr>
            <a:r>
              <a:rPr lang="en-IN" b="1" dirty="0" smtClean="0">
                <a:solidFill>
                  <a:srgbClr val="FFFF00"/>
                </a:solidFill>
              </a:rPr>
              <a:t>Write –Through Policy:</a:t>
            </a:r>
          </a:p>
          <a:p>
            <a:pPr marL="342900" indent="-342900">
              <a:tabLst>
                <a:tab pos="185738" algn="l"/>
              </a:tabLst>
            </a:pPr>
            <a:r>
              <a:rPr lang="en-IN" dirty="0" smtClean="0"/>
              <a:t>All writes requested at clients by applications are carried out at servers immediately</a:t>
            </a:r>
          </a:p>
          <a:p>
            <a:pPr marL="342900" indent="-342900">
              <a:tabLst>
                <a:tab pos="185738" algn="l"/>
              </a:tabLst>
            </a:pPr>
            <a:r>
              <a:rPr lang="en-IN" dirty="0" smtClean="0"/>
              <a:t>Reliable scheme as little info lost when client cache crashes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/>
          </a:p>
          <a:p>
            <a:pPr marL="0" indent="0">
              <a:buNone/>
              <a:tabLst>
                <a:tab pos="185738" algn="l"/>
              </a:tabLst>
            </a:pPr>
            <a:r>
              <a:rPr lang="en-IN" b="1" dirty="0" smtClean="0">
                <a:solidFill>
                  <a:srgbClr val="FFFF00"/>
                </a:solidFill>
              </a:rPr>
              <a:t>Delayed Writing Policy:</a:t>
            </a:r>
          </a:p>
          <a:p>
            <a:pPr>
              <a:tabLst>
                <a:tab pos="185738" algn="l"/>
              </a:tabLst>
            </a:pPr>
            <a:r>
              <a:rPr lang="en-IN" dirty="0" smtClean="0"/>
              <a:t>Modifications due to a write are reflected at the server after some delay.</a:t>
            </a:r>
          </a:p>
          <a:p>
            <a:pPr>
              <a:tabLst>
                <a:tab pos="185738" algn="l"/>
              </a:tabLst>
            </a:pPr>
            <a:r>
              <a:rPr lang="en-IN" dirty="0" smtClean="0"/>
              <a:t>Many writes are performed on a block present </a:t>
            </a:r>
            <a:r>
              <a:rPr lang="en-IN" dirty="0"/>
              <a:t>locally </a:t>
            </a:r>
            <a:r>
              <a:rPr lang="en-IN" dirty="0" smtClean="0"/>
              <a:t>in cache.</a:t>
            </a:r>
          </a:p>
          <a:p>
            <a:pPr>
              <a:tabLst>
                <a:tab pos="185738" algn="l"/>
              </a:tabLst>
            </a:pPr>
            <a:r>
              <a:rPr lang="en-IN" dirty="0" smtClean="0"/>
              <a:t>Some the data written by recent writes could be deleted within a short time, which need not have to be written at server.</a:t>
            </a:r>
          </a:p>
          <a:p>
            <a:pPr>
              <a:tabLst>
                <a:tab pos="185738" algn="l"/>
              </a:tabLst>
            </a:pPr>
            <a:r>
              <a:rPr lang="en-IN" dirty="0" smtClean="0"/>
              <a:t>Reliability issue: data lost in the event of client crash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5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 Writing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/>
          </a:bodyPr>
          <a:lstStyle/>
          <a:p>
            <a:pPr marL="342900" indent="-342900">
              <a:tabLst>
                <a:tab pos="185738" algn="l"/>
              </a:tabLst>
            </a:pPr>
            <a:r>
              <a:rPr lang="en-IN" dirty="0" smtClean="0"/>
              <a:t>In another writing policy the write at server is delayed until the file is closed at the client.</a:t>
            </a:r>
          </a:p>
          <a:p>
            <a:pPr marL="342900" indent="-342900">
              <a:tabLst>
                <a:tab pos="185738" algn="l"/>
              </a:tabLst>
            </a:pPr>
            <a:r>
              <a:rPr lang="en-IN" dirty="0" smtClean="0"/>
              <a:t>Traffic at server depends on the average time files were open.</a:t>
            </a:r>
          </a:p>
          <a:p>
            <a:pPr marL="342900" indent="-342900">
              <a:tabLst>
                <a:tab pos="185738" algn="l"/>
              </a:tabLst>
            </a:pPr>
            <a:r>
              <a:rPr lang="en-IN" dirty="0" smtClean="0"/>
              <a:t>Doesn’t benefit greatly  from delay, if the average period for which file was open is short.</a:t>
            </a:r>
          </a:p>
          <a:p>
            <a:pPr marL="342900" indent="-342900">
              <a:tabLst>
                <a:tab pos="185738" algn="l"/>
              </a:tabLst>
            </a:pPr>
            <a:r>
              <a:rPr lang="en-IN" dirty="0" smtClean="0"/>
              <a:t>If the average file open time is </a:t>
            </a:r>
            <a:r>
              <a:rPr lang="en-IN" dirty="0" err="1" smtClean="0"/>
              <a:t>l.ong</a:t>
            </a:r>
            <a:r>
              <a:rPr lang="en-IN" dirty="0" smtClean="0"/>
              <a:t>, this policy is susceptible to losing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9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 Cache 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tabLst>
                <a:tab pos="185738" algn="l"/>
              </a:tabLst>
            </a:pPr>
            <a:r>
              <a:rPr lang="en-IN" dirty="0" smtClean="0"/>
              <a:t>There are two main schemes to guarantee that the data returned to the clients is valid.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/>
          </a:p>
          <a:p>
            <a:pPr marL="0" indent="0">
              <a:buNone/>
              <a:tabLst>
                <a:tab pos="185738" algn="l"/>
              </a:tabLst>
            </a:pPr>
            <a:r>
              <a:rPr lang="en-IN" b="1" dirty="0" smtClean="0">
                <a:solidFill>
                  <a:srgbClr val="FFFF00"/>
                </a:solidFill>
              </a:rPr>
              <a:t>Server Initiated Approach:</a:t>
            </a: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Server informs Cache managers whenever data in the client caches become stale.</a:t>
            </a: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Cache managers can then retrieve the new data or invalidate the blocks containing the old data in their cache</a:t>
            </a:r>
            <a:endParaRPr lang="en-IN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tabLst>
                <a:tab pos="185738" algn="l"/>
              </a:tabLst>
            </a:pPr>
            <a:r>
              <a:rPr lang="en-IN" b="1" dirty="0" smtClean="0">
                <a:solidFill>
                  <a:srgbClr val="FFFF00"/>
                </a:solidFill>
              </a:rPr>
              <a:t>Client Initiated Approach:</a:t>
            </a: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It is the responsibility of the cache mangers at the clients to validate data with the server before returning it to the client.</a:t>
            </a: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Negates the benefit to having a cache by checking the server at every access.</a:t>
            </a: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Both approaches are expensive in terms of communication cost and require elaborate co-operation b/w server and client.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Mechanism  For Building Distributed File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Mechanisms for building Distributed  File Systems are:</a:t>
            </a:r>
          </a:p>
          <a:p>
            <a:pPr marL="0" indent="0">
              <a:buNone/>
            </a:pPr>
            <a:endParaRPr lang="en-IN" dirty="0" smtClean="0"/>
          </a:p>
          <a:p>
            <a:pPr marL="966787" indent="-342900">
              <a:buFont typeface="Wingdings" panose="05000000000000000000" pitchFamily="2" charset="2"/>
              <a:buChar char="q"/>
            </a:pPr>
            <a:r>
              <a:rPr lang="en-IN" sz="2400" b="1" dirty="0" smtClean="0"/>
              <a:t>Mounting</a:t>
            </a:r>
          </a:p>
          <a:p>
            <a:pPr marL="966787" indent="-342900">
              <a:buFont typeface="Wingdings" panose="05000000000000000000" pitchFamily="2" charset="2"/>
              <a:buChar char="q"/>
            </a:pPr>
            <a:r>
              <a:rPr lang="en-IN" sz="2400" b="1" dirty="0" smtClean="0"/>
              <a:t>Caching</a:t>
            </a:r>
          </a:p>
          <a:p>
            <a:pPr marL="966787" indent="-342900">
              <a:buFont typeface="Wingdings" panose="05000000000000000000" pitchFamily="2" charset="2"/>
              <a:buChar char="q"/>
            </a:pPr>
            <a:r>
              <a:rPr lang="en-IN" sz="2400" b="1" dirty="0" smtClean="0"/>
              <a:t> Hints</a:t>
            </a:r>
          </a:p>
          <a:p>
            <a:pPr marL="966787" indent="-342900">
              <a:buFont typeface="Wingdings" panose="05000000000000000000" pitchFamily="2" charset="2"/>
              <a:buChar char="q"/>
            </a:pPr>
            <a:r>
              <a:rPr lang="en-IN" sz="2400" b="1" dirty="0" smtClean="0"/>
              <a:t>Bulk </a:t>
            </a:r>
            <a:r>
              <a:rPr lang="en-IN" sz="2400" b="1" dirty="0"/>
              <a:t>data </a:t>
            </a:r>
            <a:r>
              <a:rPr lang="en-IN" sz="2400" b="1" dirty="0" smtClean="0"/>
              <a:t>transfer</a:t>
            </a:r>
          </a:p>
          <a:p>
            <a:pPr marL="966787" indent="-342900">
              <a:buFont typeface="Wingdings" panose="05000000000000000000" pitchFamily="2" charset="2"/>
              <a:buChar char="q"/>
            </a:pPr>
            <a:r>
              <a:rPr lang="en-IN" sz="2400" b="1" dirty="0" smtClean="0"/>
              <a:t> </a:t>
            </a:r>
            <a:r>
              <a:rPr lang="en-IN" sz="2400" b="1" dirty="0"/>
              <a:t>Encryption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3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 Cache 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85738" algn="l"/>
              </a:tabLst>
            </a:pPr>
            <a:r>
              <a:rPr lang="en-IN" b="1" dirty="0" smtClean="0">
                <a:solidFill>
                  <a:srgbClr val="FFFF00"/>
                </a:solidFill>
              </a:rPr>
              <a:t>Concurrent write Sharing approach</a:t>
            </a:r>
          </a:p>
          <a:p>
            <a:pPr marL="342900" indent="-342900"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A file is open at multiple clients and it is open for write at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</a:rPr>
              <a:t>at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 least one client.</a:t>
            </a:r>
          </a:p>
          <a:p>
            <a:pPr marL="342900" indent="-342900"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File server has to keep track of the clients sharing a file</a:t>
            </a:r>
          </a:p>
          <a:p>
            <a:pPr marL="342900" indent="-342900"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When concurrent write sharing occurs, file server informs all clients to purge their cached data items belonging to that file.</a:t>
            </a:r>
          </a:p>
          <a:p>
            <a:pPr marL="0" indent="0">
              <a:buNone/>
              <a:tabLst>
                <a:tab pos="185738" algn="l"/>
              </a:tabLst>
            </a:pPr>
            <a:r>
              <a:rPr lang="en-IN" b="1" dirty="0" smtClean="0">
                <a:solidFill>
                  <a:srgbClr val="FFFF00"/>
                </a:solidFill>
              </a:rPr>
              <a:t>Sequential –write sharing approach:</a:t>
            </a: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It is an issue that occurs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when a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client opens a file that has recently been modified and closed by another client.</a:t>
            </a: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When a client opens a file it may have outdated blocks of the file in its cache and to solve this file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, blocks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which are cached  are usually time stamped.</a:t>
            </a:r>
          </a:p>
          <a:p>
            <a:pPr>
              <a:tabLst>
                <a:tab pos="185738" algn="l"/>
              </a:tabLst>
            </a:pP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 Cache 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/>
          </a:bodyPr>
          <a:lstStyle/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Another issue is, when a client opens a file, the current data blocks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may be  in another 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client’s cache waiting to be flushed.</a:t>
            </a: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To handle above problem, server must require that clients flush the modified blocks of a file from their cache whenever a new client opens the file for writing</a:t>
            </a:r>
          </a:p>
        </p:txBody>
      </p:sp>
    </p:spTree>
    <p:extLst>
      <p:ext uri="{BB962C8B-B14F-4D97-AF65-F5344CB8AC3E}">
        <p14:creationId xmlns:p14="http://schemas.microsoft.com/office/powerpoint/2010/main" val="23709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</a:t>
            </a:r>
            <a:r>
              <a:rPr lang="en-IN" b="1" dirty="0" smtClean="0"/>
              <a:t>. AVAILABILITY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/>
          </a:bodyPr>
          <a:lstStyle/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The failure of servers or communication network can severely affect the availability of the files.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b="1" dirty="0" smtClean="0">
                <a:solidFill>
                  <a:schemeClr val="tx1">
                    <a:lumMod val="85000"/>
                  </a:schemeClr>
                </a:solidFill>
              </a:rPr>
              <a:t>Replication</a:t>
            </a: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 is the primary mechanism used for enhancing the availability of files in the distributed system.</a:t>
            </a:r>
          </a:p>
          <a:p>
            <a:pPr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Many copies of files are maintained on different servers, which is an expensive approach as extra storage space is required.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The main issue with replication is to maintain consistency among the replicas, known as mutual consistency.</a:t>
            </a:r>
          </a:p>
          <a:p>
            <a:pPr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</a:t>
            </a:r>
            <a:r>
              <a:rPr lang="en-IN" b="1" dirty="0" smtClean="0"/>
              <a:t>. AVAILABILITY: </a:t>
            </a:r>
            <a:r>
              <a:rPr lang="en-IN" sz="3200" b="1" dirty="0" smtClean="0"/>
              <a:t>Replica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 fontScale="92500"/>
          </a:bodyPr>
          <a:lstStyle/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In one scheme, a timestamp is associated with each replica specifying the time it was updated last time.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For performing read or write, certain no: of votes  must be obtained from the current copies.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Read is performed on any copy, while write updates all copies.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Timestamps of all participating replicas are updated when a copy is updated.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Another scheme is to designate one or more processes as agents for controlling access to replicas of files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 SCALABILITY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/>
          </a:bodyPr>
          <a:lstStyle/>
          <a:p>
            <a:pPr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A system should be designed to cater the demands for a growing system.</a:t>
            </a:r>
          </a:p>
          <a:p>
            <a:pPr>
              <a:tabLst>
                <a:tab pos="185738" algn="l"/>
              </a:tabLst>
            </a:pPr>
            <a:r>
              <a:rPr lang="en-IN" dirty="0" smtClean="0"/>
              <a:t>In client-server </a:t>
            </a:r>
            <a:r>
              <a:rPr lang="en-IN" dirty="0"/>
              <a:t>organisation is used </a:t>
            </a:r>
            <a:r>
              <a:rPr lang="en-IN" dirty="0" smtClean="0"/>
              <a:t>in DFS structure, caching </a:t>
            </a:r>
            <a:r>
              <a:rPr lang="en-IN" dirty="0"/>
              <a:t>is used </a:t>
            </a:r>
            <a:r>
              <a:rPr lang="en-IN" dirty="0" smtClean="0"/>
              <a:t>to </a:t>
            </a:r>
            <a:r>
              <a:rPr lang="en-IN" dirty="0"/>
              <a:t>improve </a:t>
            </a:r>
            <a:r>
              <a:rPr lang="en-IN" dirty="0" smtClean="0"/>
              <a:t>performance.</a:t>
            </a:r>
          </a:p>
          <a:p>
            <a:pPr>
              <a:tabLst>
                <a:tab pos="185738" algn="l"/>
              </a:tabLst>
            </a:pPr>
            <a:r>
              <a:rPr lang="en-IN" dirty="0"/>
              <a:t>Server initiated cache invalidation is used to maintain cache </a:t>
            </a:r>
            <a:r>
              <a:rPr lang="en-IN" dirty="0" smtClean="0"/>
              <a:t>consistency.</a:t>
            </a:r>
            <a:r>
              <a:rPr lang="en-IN" dirty="0"/>
              <a:t> </a:t>
            </a:r>
            <a:endParaRPr lang="en-IN" dirty="0" smtClean="0"/>
          </a:p>
          <a:p>
            <a:pPr>
              <a:tabLst>
                <a:tab pos="185738" algn="l"/>
              </a:tabLst>
            </a:pPr>
            <a:r>
              <a:rPr lang="en-IN" dirty="0" smtClean="0">
                <a:solidFill>
                  <a:schemeClr val="tx1">
                    <a:lumMod val="85000"/>
                  </a:schemeClr>
                </a:solidFill>
              </a:rPr>
              <a:t>Here </a:t>
            </a:r>
            <a:r>
              <a:rPr lang="en-IN" dirty="0"/>
              <a:t>server </a:t>
            </a:r>
            <a:r>
              <a:rPr lang="en-IN" dirty="0" smtClean="0"/>
              <a:t>maintains </a:t>
            </a:r>
            <a:r>
              <a:rPr lang="en-IN" dirty="0"/>
              <a:t>a record </a:t>
            </a:r>
            <a:r>
              <a:rPr lang="en-IN" dirty="0" smtClean="0"/>
              <a:t>of </a:t>
            </a:r>
            <a:r>
              <a:rPr lang="en-IN" dirty="0"/>
              <a:t>all the clients sharing file stored on </a:t>
            </a:r>
            <a:r>
              <a:rPr lang="en-IN" dirty="0" smtClean="0"/>
              <a:t>it, known as server </a:t>
            </a:r>
            <a:r>
              <a:rPr lang="en-IN" dirty="0"/>
              <a:t>state. 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tabLst>
                <a:tab pos="185738" algn="l"/>
              </a:tabLst>
            </a:pPr>
            <a:r>
              <a:rPr lang="en-IN" dirty="0" smtClean="0"/>
              <a:t> As system grows, </a:t>
            </a:r>
            <a:r>
              <a:rPr lang="en-IN" dirty="0"/>
              <a:t>both the size of server state and load due to </a:t>
            </a:r>
            <a:r>
              <a:rPr lang="en-IN" dirty="0" smtClean="0"/>
              <a:t>invalidations </a:t>
            </a:r>
            <a:r>
              <a:rPr lang="en-IN" dirty="0"/>
              <a:t>increases on </a:t>
            </a:r>
            <a:r>
              <a:rPr lang="en-IN" dirty="0" smtClean="0"/>
              <a:t>server.</a:t>
            </a:r>
          </a:p>
          <a:p>
            <a:pPr>
              <a:tabLst>
                <a:tab pos="185738" algn="l"/>
              </a:tabLst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 SCALABILITY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589145"/>
          </a:xfrm>
        </p:spPr>
        <p:txBody>
          <a:bodyPr>
            <a:normAutofit/>
          </a:bodyPr>
          <a:lstStyle/>
          <a:p>
            <a:pPr>
              <a:tabLst>
                <a:tab pos="185738" algn="l"/>
              </a:tabLst>
            </a:pPr>
            <a:r>
              <a:rPr lang="en-IN" dirty="0" smtClean="0"/>
              <a:t>Few schemes  </a:t>
            </a:r>
            <a:r>
              <a:rPr lang="en-IN" dirty="0"/>
              <a:t>used to reduce server state and server </a:t>
            </a:r>
            <a:r>
              <a:rPr lang="en-IN" dirty="0" smtClean="0"/>
              <a:t>load are :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/>
          </a:p>
          <a:p>
            <a:pPr marL="0" indent="0">
              <a:buNone/>
              <a:tabLst>
                <a:tab pos="185738" algn="l"/>
              </a:tabLst>
            </a:pPr>
            <a:r>
              <a:rPr lang="en-IN" dirty="0" smtClean="0"/>
              <a:t>1. Exploit </a:t>
            </a:r>
            <a:r>
              <a:rPr lang="en-IN" dirty="0"/>
              <a:t>knowledge about usage of files </a:t>
            </a:r>
            <a:r>
              <a:rPr lang="en-IN" dirty="0" smtClean="0"/>
              <a:t>that , most </a:t>
            </a:r>
            <a:r>
              <a:rPr lang="en-IN" dirty="0"/>
              <a:t>commonly used and shared files are accessed in read only mode. </a:t>
            </a:r>
            <a:endParaRPr lang="en-IN" dirty="0" smtClean="0"/>
          </a:p>
          <a:p>
            <a:pPr>
              <a:tabLst>
                <a:tab pos="185738" algn="l"/>
              </a:tabLst>
            </a:pPr>
            <a:r>
              <a:rPr lang="en-IN" dirty="0" smtClean="0"/>
              <a:t>So</a:t>
            </a:r>
            <a:r>
              <a:rPr lang="en-IN" dirty="0"/>
              <a:t>, there is no need to check the validity of these files </a:t>
            </a:r>
            <a:r>
              <a:rPr lang="en-IN" dirty="0" smtClean="0"/>
              <a:t>or maintain </a:t>
            </a:r>
            <a:r>
              <a:rPr lang="en-IN" dirty="0"/>
              <a:t>the list of clients at servers for validation </a:t>
            </a:r>
            <a:r>
              <a:rPr lang="en-IN" dirty="0" smtClean="0"/>
              <a:t>purpose.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/>
          </a:p>
          <a:p>
            <a:pPr marL="0" indent="0">
              <a:buNone/>
              <a:tabLst>
                <a:tab pos="185738" algn="l"/>
              </a:tabLst>
            </a:pPr>
            <a:r>
              <a:rPr lang="en-IN" dirty="0" smtClean="0"/>
              <a:t>2. Generally</a:t>
            </a:r>
            <a:r>
              <a:rPr lang="en-IN" dirty="0"/>
              <a:t>, data required by a client is found in another client's cache so a client can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obtain </a:t>
            </a:r>
            <a:r>
              <a:rPr lang="en-IN" dirty="0"/>
              <a:t>required data from another client rather than server.</a:t>
            </a:r>
            <a:br>
              <a:rPr lang="en-IN" dirty="0"/>
            </a:b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 SEMANTICS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8" y="2011679"/>
            <a:ext cx="10284231" cy="4589145"/>
          </a:xfrm>
        </p:spPr>
        <p:txBody>
          <a:bodyPr>
            <a:normAutofit lnSpcReduction="10000"/>
          </a:bodyPr>
          <a:lstStyle/>
          <a:p>
            <a:pPr>
              <a:tabLst>
                <a:tab pos="185738" algn="l"/>
              </a:tabLst>
            </a:pPr>
            <a:r>
              <a:rPr lang="en-IN" dirty="0"/>
              <a:t>The semantic of a file system represent the </a:t>
            </a:r>
            <a:r>
              <a:rPr lang="en-IN" dirty="0" smtClean="0"/>
              <a:t>effects </a:t>
            </a:r>
            <a:r>
              <a:rPr lang="en-IN" dirty="0"/>
              <a:t>of </a:t>
            </a:r>
            <a:r>
              <a:rPr lang="en-IN" dirty="0" smtClean="0"/>
              <a:t>access </a:t>
            </a:r>
            <a:r>
              <a:rPr lang="en-IN" dirty="0"/>
              <a:t>on file</a:t>
            </a:r>
            <a:r>
              <a:rPr lang="en-IN" dirty="0" smtClean="0"/>
              <a:t>.</a:t>
            </a:r>
          </a:p>
          <a:p>
            <a:pPr>
              <a:tabLst>
                <a:tab pos="185738" algn="l"/>
              </a:tabLst>
            </a:pPr>
            <a:r>
              <a:rPr lang="en-IN" dirty="0"/>
              <a:t>The basic semantic is that a read operation will return the data (stored ) due to latest write operation</a:t>
            </a:r>
            <a:r>
              <a:rPr lang="en-IN" dirty="0" smtClean="0"/>
              <a:t>.</a:t>
            </a:r>
          </a:p>
          <a:p>
            <a:pPr marL="0" indent="0">
              <a:buNone/>
              <a:tabLst>
                <a:tab pos="185738" algn="l"/>
              </a:tabLst>
            </a:pPr>
            <a:endParaRPr lang="en-IN" dirty="0" smtClean="0"/>
          </a:p>
          <a:p>
            <a:pPr>
              <a:tabLst>
                <a:tab pos="185738" algn="l"/>
              </a:tabLst>
            </a:pPr>
            <a:r>
              <a:rPr lang="en-IN" b="1" dirty="0"/>
              <a:t>The semantic can be </a:t>
            </a:r>
            <a:r>
              <a:rPr lang="en-IN" b="1" dirty="0" smtClean="0"/>
              <a:t>guaranteed </a:t>
            </a:r>
            <a:r>
              <a:rPr lang="en-IN" b="1" dirty="0"/>
              <a:t>in two ways: </a:t>
            </a:r>
            <a:endParaRPr lang="en-IN" b="1" dirty="0" smtClean="0"/>
          </a:p>
          <a:p>
            <a:pPr marL="442913" indent="0">
              <a:buNone/>
              <a:tabLst>
                <a:tab pos="185738" algn="l"/>
              </a:tabLst>
            </a:pPr>
            <a:r>
              <a:rPr lang="en-IN" dirty="0" smtClean="0"/>
              <a:t>1. All </a:t>
            </a:r>
            <a:r>
              <a:rPr lang="en-IN" dirty="0"/>
              <a:t>read and writes from various clients will have to go through the server. </a:t>
            </a:r>
            <a:endParaRPr lang="en-IN" dirty="0" smtClean="0"/>
          </a:p>
          <a:p>
            <a:pPr marL="442913" indent="0">
              <a:buNone/>
              <a:tabLst>
                <a:tab pos="185738" algn="l"/>
              </a:tabLst>
            </a:pPr>
            <a:r>
              <a:rPr lang="en-IN" dirty="0" smtClean="0"/>
              <a:t>2. Sharing </a:t>
            </a:r>
            <a:r>
              <a:rPr lang="en-IN" dirty="0"/>
              <a:t>will have to be disallowed either by server or by the use of locks by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application</a:t>
            </a:r>
            <a:r>
              <a:rPr lang="en-IN" dirty="0"/>
              <a:t>. </a:t>
            </a:r>
            <a:endParaRPr lang="en-IN" dirty="0" smtClean="0"/>
          </a:p>
          <a:p>
            <a:pPr marL="442913" indent="0">
              <a:buNone/>
              <a:tabLst>
                <a:tab pos="185738" algn="l"/>
              </a:tabLst>
            </a:pPr>
            <a:endParaRPr lang="en-IN" dirty="0" smtClean="0"/>
          </a:p>
          <a:p>
            <a:r>
              <a:rPr lang="en-IN" dirty="0"/>
              <a:t>In first </a:t>
            </a:r>
            <a:r>
              <a:rPr lang="en-IN" dirty="0" smtClean="0"/>
              <a:t>approach, </a:t>
            </a:r>
            <a:r>
              <a:rPr lang="en-IN" dirty="0"/>
              <a:t>the server </a:t>
            </a:r>
            <a:r>
              <a:rPr lang="en-IN" dirty="0" smtClean="0"/>
              <a:t> can become </a:t>
            </a:r>
            <a:r>
              <a:rPr lang="en-IN" dirty="0"/>
              <a:t>bottleneck and in second </a:t>
            </a:r>
            <a:r>
              <a:rPr lang="en-IN" dirty="0" smtClean="0"/>
              <a:t>approach, </a:t>
            </a:r>
            <a:r>
              <a:rPr lang="en-IN" dirty="0"/>
              <a:t>the file is not available for certain clients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MOUNTING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 smtClean="0"/>
              <a:t>Allows the </a:t>
            </a:r>
            <a:r>
              <a:rPr lang="en-IN" sz="2400" dirty="0"/>
              <a:t>binding together of different </a:t>
            </a:r>
            <a:r>
              <a:rPr lang="en-IN" sz="2400" b="1" dirty="0"/>
              <a:t>filename spaces</a:t>
            </a:r>
            <a:r>
              <a:rPr lang="en-IN" sz="2400" dirty="0"/>
              <a:t> to form a single hierarchically structured name </a:t>
            </a:r>
            <a:r>
              <a:rPr lang="en-IN" sz="2400" dirty="0" smtClean="0"/>
              <a:t>space.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/>
              <a:t>A </a:t>
            </a:r>
            <a:r>
              <a:rPr lang="en-IN" sz="2400" dirty="0" smtClean="0"/>
              <a:t>name space(collection of files) </a:t>
            </a:r>
            <a:r>
              <a:rPr lang="en-IN" sz="2400" dirty="0"/>
              <a:t>can be bounded to or mounted at an internal node or a leaf node of a namespace tree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A node on to which the namespace is mounted is called mount point.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/>
              <a:t>From the users point of view a mount point is indistinguishable from a local directory entry and may be traversed using standard path names once mounted.</a:t>
            </a:r>
            <a:endParaRPr lang="en-IN" sz="2400" dirty="0" smtClean="0"/>
          </a:p>
          <a:p>
            <a:pPr marL="0" indent="0" algn="just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3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MOUNTING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/>
              <a:t>The kernel maintains a </a:t>
            </a:r>
            <a:r>
              <a:rPr lang="en-IN" sz="2400" b="1" dirty="0"/>
              <a:t>mount table</a:t>
            </a:r>
            <a:r>
              <a:rPr lang="en-IN" sz="2400" dirty="0"/>
              <a:t>, which maps mount points  to appropriate storage devices.</a:t>
            </a:r>
          </a:p>
          <a:p>
            <a:pPr algn="just"/>
            <a:r>
              <a:rPr lang="en-IN" sz="2400" dirty="0"/>
              <a:t>Whenever a file access path crosses a mount point, this is intercepted by the kernel, which then obtains the required service from the remote server.</a:t>
            </a:r>
          </a:p>
          <a:p>
            <a:pPr algn="just"/>
            <a:r>
              <a:rPr lang="en-IN" sz="2400" dirty="0"/>
              <a:t>Two approaches are used to maintain mount information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r>
              <a:rPr lang="en-IN" sz="2400" b="1" dirty="0"/>
              <a:t>Approach 1: </a:t>
            </a:r>
            <a:endParaRPr lang="en-IN" sz="2400" b="1" dirty="0" smtClean="0"/>
          </a:p>
          <a:p>
            <a:pPr algn="just"/>
            <a:r>
              <a:rPr lang="en-IN" sz="2400" dirty="0" smtClean="0"/>
              <a:t>Mount </a:t>
            </a:r>
            <a:r>
              <a:rPr lang="en-IN" sz="2400" dirty="0"/>
              <a:t>information is maintained at clients that  is each client has to individually mount every required file system.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9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MOUNTING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/>
              <a:t>When files are moved to a different server then mount information must be updated in mount table of every client. </a:t>
            </a:r>
            <a:endParaRPr lang="en-IN" sz="2400" dirty="0" smtClean="0"/>
          </a:p>
          <a:p>
            <a:pPr marL="0" indent="0" algn="just">
              <a:buNone/>
            </a:pPr>
            <a:r>
              <a:rPr lang="en-IN" sz="2400" b="1" i="1" dirty="0"/>
              <a:t> </a:t>
            </a:r>
            <a:r>
              <a:rPr lang="en-IN" sz="2400" b="1" i="1" dirty="0" smtClean="0"/>
              <a:t>Approach </a:t>
            </a:r>
            <a:r>
              <a:rPr lang="en-IN" sz="2400" b="1" i="1" dirty="0"/>
              <a:t>2:</a:t>
            </a:r>
            <a:r>
              <a:rPr lang="en-IN" sz="2400" dirty="0"/>
              <a:t> </a:t>
            </a:r>
            <a:endParaRPr lang="en-IN" sz="2400" dirty="0" smtClean="0"/>
          </a:p>
          <a:p>
            <a:pPr algn="just"/>
            <a:r>
              <a:rPr lang="en-IN" sz="2400" dirty="0" smtClean="0"/>
              <a:t>Mount </a:t>
            </a:r>
            <a:r>
              <a:rPr lang="en-IN" sz="2400" dirty="0"/>
              <a:t>information is maintained at servers. </a:t>
            </a:r>
            <a:endParaRPr lang="en-IN" sz="2400" dirty="0" smtClean="0"/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Here all clients sees an identical filename space.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 smtClean="0"/>
              <a:t>If </a:t>
            </a:r>
            <a:r>
              <a:rPr lang="en-IN" sz="2400" dirty="0"/>
              <a:t>files are moved to a different servers, then mount information need only be updated at servers.</a:t>
            </a:r>
          </a:p>
          <a:p>
            <a:pPr marL="0" indent="0" algn="just">
              <a:buNone/>
            </a:pP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6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2.CACHING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/>
              <a:t>U</a:t>
            </a:r>
            <a:r>
              <a:rPr lang="en-IN" sz="2400" dirty="0" smtClean="0"/>
              <a:t>sed </a:t>
            </a:r>
            <a:r>
              <a:rPr lang="en-IN" sz="2400" dirty="0"/>
              <a:t>in DFS to reduce delays in accessing of data.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file caching, a copy of data stored at remote file server is brought to client when referenced by client 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 </a:t>
            </a:r>
            <a:r>
              <a:rPr lang="en-IN" sz="2400" dirty="0"/>
              <a:t>S</a:t>
            </a:r>
            <a:r>
              <a:rPr lang="en-IN" sz="2400" dirty="0" smtClean="0"/>
              <a:t>ubsequent </a:t>
            </a:r>
            <a:r>
              <a:rPr lang="en-IN" sz="2400" dirty="0"/>
              <a:t>access of data is performed locally at client</a:t>
            </a:r>
            <a:r>
              <a:rPr lang="en-IN" sz="2400" dirty="0" smtClean="0"/>
              <a:t>, </a:t>
            </a:r>
            <a:r>
              <a:rPr lang="en-IN" sz="2400" dirty="0"/>
              <a:t>reducing access delays due to </a:t>
            </a:r>
            <a:r>
              <a:rPr lang="en-IN" sz="2400" dirty="0" smtClean="0"/>
              <a:t>network latency.</a:t>
            </a:r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dirty="0"/>
              <a:t>Data can be cached in main memory or on the local disk of the clients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89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2.CACHING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File system performance gets improved </a:t>
            </a:r>
            <a:r>
              <a:rPr lang="en-IN" sz="2400" dirty="0" smtClean="0"/>
              <a:t> because accessing </a:t>
            </a:r>
            <a:r>
              <a:rPr lang="en-IN" sz="2400" dirty="0"/>
              <a:t>remote disks is much slower than accessing local memory or local disks.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It </a:t>
            </a:r>
            <a:r>
              <a:rPr lang="en-IN" sz="2400" dirty="0"/>
              <a:t>also reduces the frequency of access to file servers and the communication network so scalability gets increased</a:t>
            </a:r>
            <a:r>
              <a:rPr lang="en-IN" sz="2400" dirty="0" smtClean="0"/>
              <a:t>.</a:t>
            </a:r>
            <a:r>
              <a:rPr lang="en-IN" sz="2400" dirty="0"/>
              <a:t/>
            </a:r>
            <a:br>
              <a:rPr lang="en-IN" sz="2400" dirty="0"/>
            </a:b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55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3.HINTS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601" y="1729293"/>
            <a:ext cx="9784080" cy="4206240"/>
          </a:xfrm>
        </p:spPr>
        <p:txBody>
          <a:bodyPr>
            <a:noAutofit/>
          </a:bodyPr>
          <a:lstStyle/>
          <a:p>
            <a:r>
              <a:rPr lang="en-IN" sz="2400" dirty="0"/>
              <a:t>Caching results in the cache </a:t>
            </a:r>
            <a:r>
              <a:rPr lang="en-IN" sz="2400" dirty="0" smtClean="0"/>
              <a:t>consistency</a:t>
            </a:r>
            <a:r>
              <a:rPr lang="en-IN" sz="2400" dirty="0"/>
              <a:t> problem when multiple clients cache and modify shared </a:t>
            </a:r>
            <a:r>
              <a:rPr lang="en-IN" sz="2400" dirty="0" smtClean="0"/>
              <a:t>data.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The cached data should be consistent and up-to-date, which is expensive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Alternative method is to treat cached data as hints 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smtClean="0"/>
              <a:t>Here cached </a:t>
            </a:r>
            <a:r>
              <a:rPr lang="en-IN" sz="2400" dirty="0"/>
              <a:t>data are not expected to be completely accurate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/>
              <a:t>C</a:t>
            </a:r>
            <a:r>
              <a:rPr lang="en-IN" sz="2400" dirty="0" smtClean="0"/>
              <a:t>lass </a:t>
            </a:r>
            <a:r>
              <a:rPr lang="en-IN" sz="2400" dirty="0"/>
              <a:t>of applications which can recover after discovering that cached data are invalid can use this approach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01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6370</TotalTime>
  <Words>1993</Words>
  <Application>Microsoft Office PowerPoint</Application>
  <PresentationFormat>Widescreen</PresentationFormat>
  <Paragraphs>282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Garamond</vt:lpstr>
      <vt:lpstr>Wingdings</vt:lpstr>
      <vt:lpstr>Banded</vt:lpstr>
      <vt:lpstr>Distributed File system:</vt:lpstr>
      <vt:lpstr>Distributed File System</vt:lpstr>
      <vt:lpstr>Mechanism  For Building Distributed File Systems</vt:lpstr>
      <vt:lpstr>MOUNTING</vt:lpstr>
      <vt:lpstr>MOUNTING</vt:lpstr>
      <vt:lpstr>MOUNTING</vt:lpstr>
      <vt:lpstr>2.CACHING</vt:lpstr>
      <vt:lpstr>2.CACHING</vt:lpstr>
      <vt:lpstr>3.HINTS</vt:lpstr>
      <vt:lpstr>3.HINTS-Example</vt:lpstr>
      <vt:lpstr>                4.BULK DATA TRANSFER</vt:lpstr>
      <vt:lpstr>                4.BULK DATA TRANSFER</vt:lpstr>
      <vt:lpstr>                4.BULK DATA TRANSFER</vt:lpstr>
      <vt:lpstr>                5. Encryption</vt:lpstr>
      <vt:lpstr>                5. Encryption</vt:lpstr>
      <vt:lpstr>Design Issues</vt:lpstr>
      <vt:lpstr>Design issues</vt:lpstr>
      <vt:lpstr>1.Naming &amp; Name Resolutions</vt:lpstr>
      <vt:lpstr>1. Naming &amp; Name Resolutions</vt:lpstr>
      <vt:lpstr>1.Naming &amp; Name Resolutions</vt:lpstr>
      <vt:lpstr>Concept of Contexts </vt:lpstr>
      <vt:lpstr>Name Server</vt:lpstr>
      <vt:lpstr>Name Server</vt:lpstr>
      <vt:lpstr>2. Caches on Disk or Main Memory</vt:lpstr>
      <vt:lpstr>2. Caches on Disk or Main Memory</vt:lpstr>
      <vt:lpstr>2. Caches on Disk or Main Memory</vt:lpstr>
      <vt:lpstr>3. Writing Policy</vt:lpstr>
      <vt:lpstr>3. Writing Policy</vt:lpstr>
      <vt:lpstr>4. Cache CONSISTENCY</vt:lpstr>
      <vt:lpstr>4. Cache CONSISTENCY</vt:lpstr>
      <vt:lpstr>4. Cache CONSISTENCY</vt:lpstr>
      <vt:lpstr>5. AVAILABILITY</vt:lpstr>
      <vt:lpstr>5. AVAILABILITY: Replica Management</vt:lpstr>
      <vt:lpstr>6. SCALABILITY</vt:lpstr>
      <vt:lpstr>6. SCALABILITY</vt:lpstr>
      <vt:lpstr>6. SEMANTICS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system:</dc:title>
  <dc:creator>Anish</dc:creator>
  <cp:lastModifiedBy>Anish</cp:lastModifiedBy>
  <cp:revision>101</cp:revision>
  <dcterms:created xsi:type="dcterms:W3CDTF">2021-06-15T05:04:39Z</dcterms:created>
  <dcterms:modified xsi:type="dcterms:W3CDTF">2021-08-06T00:42:12Z</dcterms:modified>
</cp:coreProperties>
</file>