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5" r:id="rId12"/>
    <p:sldId id="266" r:id="rId13"/>
    <p:sldId id="29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8" r:id="rId33"/>
    <p:sldId id="285" r:id="rId34"/>
    <p:sldId id="286" r:id="rId35"/>
    <p:sldId id="287" r:id="rId36"/>
    <p:sldId id="288" r:id="rId37"/>
    <p:sldId id="292" r:id="rId38"/>
    <p:sldId id="290" r:id="rId39"/>
    <p:sldId id="291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DFA66-53CF-41CD-A1E8-7B04B59A43F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2A09C-DE29-4E00-8528-82D75430A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1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2A09C-DE29-4E00-8528-82D75430AC8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1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4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22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1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8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79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3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0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8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4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4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5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3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3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5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618CD7-F819-4897-A631-918618FEC8F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4D3BED-970F-4467-A06D-788329C1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98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48516"/>
          </a:xfrm>
        </p:spPr>
        <p:txBody>
          <a:bodyPr>
            <a:normAutofit/>
          </a:bodyPr>
          <a:lstStyle/>
          <a:p>
            <a:r>
              <a:rPr lang="en-IN" dirty="0"/>
              <a:t>Distributed Shared Memory – Algorithms for </a:t>
            </a:r>
            <a:r>
              <a:rPr lang="en-IN" dirty="0" smtClean="0"/>
              <a:t>Implementing Distributed </a:t>
            </a:r>
            <a:r>
              <a:rPr lang="en-IN" dirty="0"/>
              <a:t>Shared memory – Issues in Load Distributing </a:t>
            </a:r>
            <a:r>
              <a:rPr lang="en-IN" dirty="0" smtClean="0"/>
              <a:t>– Components </a:t>
            </a:r>
            <a:r>
              <a:rPr lang="en-IN" dirty="0"/>
              <a:t>of Load Distributing Algorithm – </a:t>
            </a:r>
            <a:r>
              <a:rPr lang="en-IN" dirty="0" smtClean="0"/>
              <a:t>Sender- Initiated </a:t>
            </a:r>
            <a:r>
              <a:rPr lang="en-IN" dirty="0"/>
              <a:t>Algorithm – Receiver- Initiated Algorithm.</a:t>
            </a:r>
          </a:p>
        </p:txBody>
      </p:sp>
    </p:spTree>
    <p:extLst>
      <p:ext uri="{BB962C8B-B14F-4D97-AF65-F5344CB8AC3E}">
        <p14:creationId xmlns:p14="http://schemas.microsoft.com/office/powerpoint/2010/main" val="31465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Replication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2" y="1926089"/>
            <a:ext cx="10554574" cy="3636511"/>
          </a:xfrm>
        </p:spPr>
        <p:txBody>
          <a:bodyPr/>
          <a:lstStyle/>
          <a:p>
            <a:r>
              <a:rPr lang="en-IN" dirty="0" smtClean="0"/>
              <a:t>Extends migration  algorithm, by replicating data blocks.</a:t>
            </a:r>
          </a:p>
          <a:p>
            <a:r>
              <a:rPr lang="en-IN" dirty="0" smtClean="0"/>
              <a:t>Allows multiple nodes to have read access, or one node to have read-write access.</a:t>
            </a:r>
          </a:p>
          <a:p>
            <a:r>
              <a:rPr lang="en-IN" dirty="0" smtClean="0"/>
              <a:t>Improves system performance due to multiple data  access</a:t>
            </a:r>
          </a:p>
          <a:p>
            <a:r>
              <a:rPr lang="en-IN" dirty="0" smtClean="0"/>
              <a:t>Write operation is expensive: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1. all copies of a shared block at various nodes have to be invalidated or,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2. all copies should be updated with current value to maintain data consistency.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388" y="4577848"/>
            <a:ext cx="3243262" cy="205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Replication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Different approaches are used to  keep tack of location of all copies of data block: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AutoNum type="arabicPeriod"/>
            </a:pPr>
            <a:r>
              <a:rPr lang="en-IN" dirty="0" smtClean="0"/>
              <a:t>Owner node of a data block keeps track of all the nodes that have a copy of the data block.</a:t>
            </a:r>
          </a:p>
          <a:p>
            <a:pPr>
              <a:buAutoNum type="arabicPeriod"/>
            </a:pPr>
            <a:endParaRPr lang="en-IN" dirty="0" smtClean="0"/>
          </a:p>
          <a:p>
            <a:pPr>
              <a:buAutoNum type="arabicPeriod"/>
            </a:pPr>
            <a:r>
              <a:rPr lang="en-IN" dirty="0" smtClean="0"/>
              <a:t>A distributed linked-list can be used to keep track of  all nodes that have a copy of the data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8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full replication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Extension of read replication algorithm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Allows multiple nodes to have both read and write access to shared data blocks.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Many nodes can write shared data concurrently.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Need to control access to shared data to maintain consistency</a:t>
            </a:r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46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full replication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313" y="2383061"/>
            <a:ext cx="5581650" cy="39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full replication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499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 gap-free sequencer can be used to maintain consistency.</a:t>
            </a:r>
          </a:p>
          <a:p>
            <a:pPr marL="0" indent="0">
              <a:buNone/>
            </a:pPr>
            <a:endParaRPr lang="en-IN" sz="2000" dirty="0" smtClean="0"/>
          </a:p>
          <a:p>
            <a:pPr marL="985838" indent="-457200">
              <a:buFont typeface="+mj-lt"/>
              <a:buAutoNum type="arabicPeriod"/>
            </a:pPr>
            <a:r>
              <a:rPr lang="en-IN" dirty="0" smtClean="0"/>
              <a:t>All nodes wishing to modify shared data will send modifications to a sequencer.</a:t>
            </a:r>
          </a:p>
          <a:p>
            <a:pPr marL="985838" indent="-457200">
              <a:buFont typeface="+mj-lt"/>
              <a:buAutoNum type="arabicPeriod"/>
            </a:pPr>
            <a:r>
              <a:rPr lang="en-IN" dirty="0" smtClean="0"/>
              <a:t>Sequencer will assign a sequence number and multicast the modification with the sequence number to all nodes that have a copy of the shared data item.</a:t>
            </a:r>
          </a:p>
          <a:p>
            <a:pPr marL="985838" indent="-457200">
              <a:buFont typeface="+mj-lt"/>
              <a:buAutoNum type="arabicPeriod"/>
            </a:pPr>
            <a:r>
              <a:rPr lang="en-IN" dirty="0" smtClean="0"/>
              <a:t>Each node process the modification requests in sequence number order.</a:t>
            </a:r>
          </a:p>
          <a:p>
            <a:pPr marL="985838" indent="-457200">
              <a:buFont typeface="+mj-lt"/>
              <a:buAutoNum type="arabicPeriod"/>
            </a:pPr>
            <a:r>
              <a:rPr lang="en-IN" dirty="0" smtClean="0"/>
              <a:t>A gap b/w the sequence no: of request and the expected sequence number at node indicates that one or more modifications are missed.</a:t>
            </a:r>
          </a:p>
          <a:p>
            <a:pPr marL="985838" indent="-457200">
              <a:buFont typeface="+mj-lt"/>
              <a:buAutoNum type="arabicPeriod"/>
            </a:pPr>
            <a:r>
              <a:rPr lang="en-IN" dirty="0" smtClean="0"/>
              <a:t>Node will ask for retransmission of modifications it has missed.</a:t>
            </a: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59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LOAD DISTRIBUTION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in Load Distributing-</a:t>
            </a:r>
            <a:br>
              <a:rPr lang="en-IN" dirty="0" smtClean="0"/>
            </a:br>
            <a:r>
              <a:rPr lang="en-IN" dirty="0" smtClean="0"/>
              <a:t>                                             1. 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22350"/>
            <a:ext cx="10554574" cy="3636511"/>
          </a:xfrm>
        </p:spPr>
        <p:txBody>
          <a:bodyPr>
            <a:noAutofit/>
          </a:bodyPr>
          <a:lstStyle/>
          <a:p>
            <a:r>
              <a:rPr lang="en-IN" sz="2000" dirty="0"/>
              <a:t>Resource and CPU queue lengths are good indicators of load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If the task transfer involves large delay then using CPU queue length </a:t>
            </a:r>
            <a:r>
              <a:rPr lang="en-IN" sz="2000" dirty="0" smtClean="0"/>
              <a:t> as load indicator will </a:t>
            </a:r>
            <a:r>
              <a:rPr lang="en-IN" sz="2000" dirty="0"/>
              <a:t>make the </a:t>
            </a:r>
            <a:r>
              <a:rPr lang="en-IN" sz="2000" dirty="0" smtClean="0"/>
              <a:t>node to </a:t>
            </a:r>
            <a:r>
              <a:rPr lang="en-IN" sz="2000" dirty="0"/>
              <a:t>accept more </a:t>
            </a:r>
            <a:r>
              <a:rPr lang="en-IN" sz="2000" dirty="0" smtClean="0"/>
              <a:t>tasks </a:t>
            </a:r>
            <a:r>
              <a:rPr lang="en-IN" sz="2000" dirty="0"/>
              <a:t>while the already accepted task are in </a:t>
            </a:r>
            <a:r>
              <a:rPr lang="en-IN" sz="2000" dirty="0" smtClean="0"/>
              <a:t>transit.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/>
              <a:t>When all the accepted task arrives at the node then the </a:t>
            </a:r>
            <a:r>
              <a:rPr lang="en-IN" sz="2000" dirty="0" smtClean="0"/>
              <a:t>node becomes </a:t>
            </a:r>
            <a:r>
              <a:rPr lang="en-IN" sz="2000" dirty="0"/>
              <a:t>overloaded and requires further task </a:t>
            </a:r>
            <a:r>
              <a:rPr lang="en-IN" sz="2000" dirty="0" smtClean="0"/>
              <a:t>transfer.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/>
              <a:t>This problem can be solved by artificially incrementing CPU queue length whenever a task is accepted.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13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in Load Distributing-</a:t>
            </a:r>
            <a:br>
              <a:rPr lang="en-IN" dirty="0" smtClean="0"/>
            </a:br>
            <a:r>
              <a:rPr lang="en-IN" dirty="0" smtClean="0"/>
              <a:t>                                             </a:t>
            </a:r>
            <a:r>
              <a:rPr lang="en-IN" sz="3200" dirty="0" smtClean="0">
                <a:solidFill>
                  <a:schemeClr val="tx2">
                    <a:lumMod val="90000"/>
                  </a:schemeClr>
                </a:solidFill>
              </a:rPr>
              <a:t>1. Load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Little correlation between queue length and CPU utilization for interactive </a:t>
            </a:r>
            <a:r>
              <a:rPr lang="en-IN" sz="2000" dirty="0" smtClean="0"/>
              <a:t>jobs.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So CPU utilization used as load indicator.</a:t>
            </a:r>
          </a:p>
          <a:p>
            <a:endParaRPr lang="en-IN" sz="2000" dirty="0"/>
          </a:p>
          <a:p>
            <a:r>
              <a:rPr lang="en-IN" sz="2000" dirty="0" smtClean="0"/>
              <a:t>Requires a background process that monitors CPU utilization.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It is expensive and imposes more overhead.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50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Load </a:t>
            </a:r>
            <a:r>
              <a:rPr lang="en-IN" dirty="0" smtClean="0"/>
              <a:t>Distributing-</a:t>
            </a:r>
            <a:br>
              <a:rPr lang="en-IN" dirty="0" smtClean="0"/>
            </a:br>
            <a:r>
              <a:rPr lang="en-IN" sz="2800" dirty="0" smtClean="0">
                <a:solidFill>
                  <a:schemeClr val="tx2">
                    <a:lumMod val="90000"/>
                  </a:schemeClr>
                </a:solidFill>
              </a:rPr>
              <a:t>2. Classification of Load Distributing Algorithms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1785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Load Distribution Algorithms are classified as </a:t>
            </a:r>
            <a:r>
              <a:rPr lang="en-IN" b="1" dirty="0">
                <a:solidFill>
                  <a:schemeClr val="tx2">
                    <a:lumMod val="90000"/>
                  </a:schemeClr>
                </a:solidFill>
              </a:rPr>
              <a:t>static</a:t>
            </a:r>
            <a:r>
              <a:rPr lang="en-IN" dirty="0"/>
              <a:t>, </a:t>
            </a:r>
            <a:r>
              <a:rPr lang="en-IN" b="1" dirty="0">
                <a:solidFill>
                  <a:schemeClr val="tx2">
                    <a:lumMod val="90000"/>
                  </a:schemeClr>
                </a:solidFill>
              </a:rPr>
              <a:t>dynamic</a:t>
            </a: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adaptive.</a:t>
            </a:r>
          </a:p>
          <a:p>
            <a:pPr marL="0" indent="0">
              <a:buNone/>
            </a:pPr>
            <a:endParaRPr lang="en-IN" b="1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IN" dirty="0"/>
              <a:t>In </a:t>
            </a:r>
            <a:r>
              <a:rPr lang="en-IN" b="1" dirty="0">
                <a:solidFill>
                  <a:schemeClr val="tx2">
                    <a:lumMod val="90000"/>
                  </a:schemeClr>
                </a:solidFill>
              </a:rPr>
              <a:t>static</a:t>
            </a:r>
            <a:r>
              <a:rPr lang="en-IN" dirty="0"/>
              <a:t> algorithms all load distribution decisions are hardwired in an algorithm on the basis of prior knowledge of the </a:t>
            </a:r>
            <a:r>
              <a:rPr lang="en-IN" dirty="0" smtClean="0"/>
              <a:t>system.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>
                <a:solidFill>
                  <a:schemeClr val="tx2">
                    <a:lumMod val="90000"/>
                  </a:schemeClr>
                </a:solidFill>
              </a:rPr>
              <a:t>Dynamic</a:t>
            </a:r>
            <a:r>
              <a:rPr lang="en-IN" dirty="0"/>
              <a:t> algorithms make their load distribution decision on the basis of current system </a:t>
            </a:r>
            <a:r>
              <a:rPr lang="en-IN" dirty="0" smtClean="0"/>
              <a:t>state.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hey </a:t>
            </a:r>
            <a:r>
              <a:rPr lang="en-IN" dirty="0"/>
              <a:t>have more scope of improvement as compared to static algorithm.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However </a:t>
            </a:r>
            <a:r>
              <a:rPr lang="en-IN" dirty="0"/>
              <a:t>the overhead incurred in correcting the system state information may overweigh the load benefit of load distribution</a:t>
            </a:r>
            <a:endParaRPr lang="en-IN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Load </a:t>
            </a:r>
            <a:r>
              <a:rPr lang="en-IN" dirty="0" smtClean="0"/>
              <a:t>Distributing-</a:t>
            </a:r>
            <a:br>
              <a:rPr lang="en-IN" dirty="0" smtClean="0"/>
            </a:br>
            <a:r>
              <a:rPr lang="en-IN" sz="2800" dirty="0" smtClean="0">
                <a:solidFill>
                  <a:schemeClr val="tx2">
                    <a:lumMod val="90000"/>
                  </a:schemeClr>
                </a:solidFill>
              </a:rPr>
              <a:t>2. Classification of Load Distributing Algorithms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17851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2">
                    <a:lumMod val="90000"/>
                  </a:schemeClr>
                </a:solidFill>
              </a:rPr>
              <a:t>Adaptive Algorithms</a:t>
            </a:r>
            <a:r>
              <a:rPr lang="en-IN" dirty="0"/>
              <a:t> are a special class of dynamic algorithms and they can adapt their activities by changing the parameter of the algorithm to suite the system state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For example</a:t>
            </a:r>
            <a:r>
              <a:rPr lang="en-IN" dirty="0"/>
              <a:t>, at high system load, dynamic algorithms continue the correction of system state information thereby further increasing the system load.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the other hand, 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adaptive algorithms </a:t>
            </a:r>
            <a:r>
              <a:rPr lang="en-IN" dirty="0" smtClean="0"/>
              <a:t>will </a:t>
            </a:r>
            <a:r>
              <a:rPr lang="en-IN" dirty="0"/>
              <a:t>discontinue this procedure.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Shared Memory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1" y="2222287"/>
            <a:ext cx="10868463" cy="3964201"/>
          </a:xfrm>
        </p:spPr>
        <p:txBody>
          <a:bodyPr>
            <a:normAutofit/>
          </a:bodyPr>
          <a:lstStyle/>
          <a:p>
            <a:r>
              <a:rPr lang="en-IN" dirty="0" smtClean="0"/>
              <a:t>A resource management component of a distributed operating system that implements shared memory model in distributed systems ,which have no physically shared memory.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shared memory model provides a virtual address space that is shared among all nodes in a distributed system.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Programs access data in shared address space just as they access data in traditional virtual memory.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Data moves between secondary memory and main memory as well as between main memories of different nodes.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7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Issues in Load Distributing- 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 					</a:t>
            </a:r>
            <a:r>
              <a:rPr lang="en-IN" sz="2800" dirty="0" smtClean="0">
                <a:solidFill>
                  <a:schemeClr val="tx2">
                    <a:lumMod val="90000"/>
                  </a:schemeClr>
                </a:solidFill>
              </a:rPr>
              <a:t>3. Load </a:t>
            </a:r>
            <a:r>
              <a:rPr lang="en-IN" sz="2800" dirty="0">
                <a:solidFill>
                  <a:schemeClr val="tx2">
                    <a:lumMod val="90000"/>
                  </a:schemeClr>
                </a:solidFill>
              </a:rPr>
              <a:t>Balancing v/s Load Sharing </a:t>
            </a:r>
            <a:endParaRPr lang="en-IN" sz="32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65124"/>
            <a:ext cx="10554574" cy="4792876"/>
          </a:xfrm>
        </p:spPr>
        <p:txBody>
          <a:bodyPr>
            <a:normAutofit/>
          </a:bodyPr>
          <a:lstStyle/>
          <a:p>
            <a:r>
              <a:rPr lang="en-IN" sz="2000" dirty="0"/>
              <a:t>Load Distribution Algorithms are further classified as </a:t>
            </a:r>
            <a:r>
              <a:rPr lang="en-IN" sz="2000" b="1" dirty="0">
                <a:solidFill>
                  <a:schemeClr val="tx2">
                    <a:lumMod val="90000"/>
                  </a:schemeClr>
                </a:solidFill>
              </a:rPr>
              <a:t>load balancing</a:t>
            </a:r>
            <a:r>
              <a:rPr lang="en-IN" sz="2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chemeClr val="tx2">
                    <a:lumMod val="90000"/>
                  </a:schemeClr>
                </a:solidFill>
              </a:rPr>
              <a:t>load sharing</a:t>
            </a:r>
            <a:r>
              <a:rPr lang="en-IN" sz="2000" b="1" dirty="0" smtClean="0">
                <a:solidFill>
                  <a:schemeClr val="tx2">
                    <a:lumMod val="9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N" sz="20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IN" sz="2000" dirty="0"/>
              <a:t>The main aim of both the algorithms is to reduce the </a:t>
            </a:r>
            <a:r>
              <a:rPr lang="en-IN" sz="2000" b="1" dirty="0"/>
              <a:t>unshared state </a:t>
            </a:r>
            <a:r>
              <a:rPr lang="en-IN" sz="2000" b="1" dirty="0" smtClean="0"/>
              <a:t>.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dirty="0" smtClean="0"/>
              <a:t>In an unshared state, one computer lies idle while at the same time some other systems are heavily loaded 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b="1" dirty="0" smtClean="0">
                <a:solidFill>
                  <a:schemeClr val="tx2">
                    <a:lumMod val="90000"/>
                  </a:schemeClr>
                </a:solidFill>
              </a:rPr>
              <a:t>Load sharing algorithms</a:t>
            </a:r>
            <a:r>
              <a:rPr lang="en-IN" sz="2000" dirty="0" smtClean="0"/>
              <a:t> transfer tasks to lightly loaded nodes.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824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Issues in Load Distributing- 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 					</a:t>
            </a:r>
            <a:r>
              <a:rPr lang="en-IN" sz="2800" dirty="0" smtClean="0">
                <a:solidFill>
                  <a:schemeClr val="tx2">
                    <a:lumMod val="90000"/>
                  </a:schemeClr>
                </a:solidFill>
              </a:rPr>
              <a:t>3. Load </a:t>
            </a:r>
            <a:r>
              <a:rPr lang="en-IN" sz="2800" dirty="0">
                <a:solidFill>
                  <a:schemeClr val="tx2">
                    <a:lumMod val="90000"/>
                  </a:schemeClr>
                </a:solidFill>
              </a:rPr>
              <a:t>Balancing v/s Load Sharing </a:t>
            </a:r>
            <a:endParaRPr lang="en-IN" sz="32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65124"/>
            <a:ext cx="10554574" cy="4049926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>
                <a:solidFill>
                  <a:schemeClr val="tx2">
                    <a:lumMod val="90000"/>
                  </a:schemeClr>
                </a:solidFill>
              </a:rPr>
              <a:t>Load Balancing algorithms</a:t>
            </a:r>
            <a:r>
              <a:rPr lang="en-IN" b="1" dirty="0"/>
              <a:t> </a:t>
            </a:r>
            <a:r>
              <a:rPr lang="en-IN" dirty="0"/>
              <a:t>goes one step ahead by equally distributing the load on all computers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Load balancing algorithms  have higher overhead when compared to load  sharing algorithms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>
                    <a:lumMod val="90000"/>
                  </a:schemeClr>
                </a:solidFill>
              </a:rPr>
              <a:t>Anticipatory task transfers</a:t>
            </a:r>
            <a:r>
              <a:rPr lang="en-IN" dirty="0"/>
              <a:t> can reduce </a:t>
            </a:r>
            <a:r>
              <a:rPr lang="en-IN" dirty="0" smtClean="0"/>
              <a:t>the duration </a:t>
            </a:r>
            <a:r>
              <a:rPr lang="en-IN" dirty="0"/>
              <a:t>of unshared state.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93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Issues in Load Distributing- 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 					</a:t>
            </a:r>
            <a:r>
              <a:rPr lang="en-IN" sz="2800" dirty="0" smtClean="0">
                <a:solidFill>
                  <a:schemeClr val="tx2">
                    <a:lumMod val="90000"/>
                  </a:schemeClr>
                </a:solidFill>
              </a:rPr>
              <a:t>4. </a:t>
            </a:r>
            <a:r>
              <a:rPr lang="en-IN" sz="2800" dirty="0" err="1" smtClean="0">
                <a:solidFill>
                  <a:schemeClr val="tx2">
                    <a:lumMod val="90000"/>
                  </a:schemeClr>
                </a:solidFill>
              </a:rPr>
              <a:t>Preemptive</a:t>
            </a:r>
            <a:r>
              <a:rPr lang="en-IN" sz="2800" dirty="0" smtClean="0">
                <a:solidFill>
                  <a:schemeClr val="tx2">
                    <a:lumMod val="90000"/>
                  </a:schemeClr>
                </a:solidFill>
              </a:rPr>
              <a:t> vs.Nonpreemptive Transfers</a:t>
            </a:r>
            <a:r>
              <a:rPr lang="en-IN" sz="2800" dirty="0">
                <a:solidFill>
                  <a:schemeClr val="tx2">
                    <a:lumMod val="90000"/>
                  </a:schemeClr>
                </a:solidFill>
              </a:rPr>
              <a:t> </a:t>
            </a:r>
            <a:endParaRPr lang="en-IN" sz="32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93724"/>
            <a:ext cx="10554574" cy="4049926"/>
          </a:xfrm>
        </p:spPr>
        <p:txBody>
          <a:bodyPr/>
          <a:lstStyle/>
          <a:p>
            <a:r>
              <a:rPr lang="en-IN" dirty="0" smtClean="0"/>
              <a:t>Pre-emptive task transfer  that involves transfer of a  </a:t>
            </a:r>
            <a:r>
              <a:rPr lang="en-IN" dirty="0"/>
              <a:t>tasks </a:t>
            </a:r>
            <a:r>
              <a:rPr lang="en-IN" dirty="0" smtClean="0"/>
              <a:t>that is partially </a:t>
            </a:r>
            <a:r>
              <a:rPr lang="en-IN" dirty="0"/>
              <a:t>executed. 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transfer is an expensive operation, as the collection of a task’s state can be difficult.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task state may consists of </a:t>
            </a:r>
            <a:r>
              <a:rPr lang="en-IN" dirty="0" err="1" smtClean="0"/>
              <a:t>Vitrual</a:t>
            </a:r>
            <a:r>
              <a:rPr lang="en-IN" dirty="0" smtClean="0"/>
              <a:t> Memory image, PCB, unread I/O buffers, file pointers etc.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Non-</a:t>
            </a:r>
            <a:r>
              <a:rPr lang="en-IN" dirty="0" err="1"/>
              <a:t>p</a:t>
            </a:r>
            <a:r>
              <a:rPr lang="en-IN" dirty="0" err="1" smtClean="0"/>
              <a:t>reemptive</a:t>
            </a:r>
            <a:r>
              <a:rPr lang="en-IN" dirty="0" smtClean="0"/>
              <a:t> tasks transfer involves those </a:t>
            </a:r>
            <a:r>
              <a:rPr lang="en-IN" dirty="0"/>
              <a:t>tasks which have not begin their </a:t>
            </a:r>
            <a:r>
              <a:rPr lang="en-IN" dirty="0" smtClean="0"/>
              <a:t>execution.</a:t>
            </a:r>
          </a:p>
          <a:p>
            <a:endParaRPr lang="en-IN" dirty="0" smtClean="0"/>
          </a:p>
          <a:p>
            <a:r>
              <a:rPr lang="en-IN" dirty="0" smtClean="0"/>
              <a:t>So we don’t have to transfer the task’s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70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Issues in Load Distributing- 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 					4</a:t>
            </a:r>
            <a:r>
              <a:rPr lang="en-IN" sz="2800" dirty="0" smtClean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en-IN" sz="2800" dirty="0" err="1" smtClean="0">
                <a:solidFill>
                  <a:schemeClr val="tx2">
                    <a:lumMod val="90000"/>
                  </a:schemeClr>
                </a:solidFill>
              </a:rPr>
              <a:t>Preemptive</a:t>
            </a:r>
            <a:r>
              <a:rPr lang="en-IN" sz="2800" dirty="0" smtClean="0">
                <a:solidFill>
                  <a:schemeClr val="tx2">
                    <a:lumMod val="90000"/>
                  </a:schemeClr>
                </a:solidFill>
              </a:rPr>
              <a:t> vs.Nonpreemptive Transfers</a:t>
            </a:r>
            <a:r>
              <a:rPr lang="en-IN" sz="2800" dirty="0">
                <a:solidFill>
                  <a:schemeClr val="tx2">
                    <a:lumMod val="90000"/>
                  </a:schemeClr>
                </a:solidFill>
              </a:rPr>
              <a:t> </a:t>
            </a:r>
            <a:endParaRPr lang="en-IN" sz="32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93724"/>
            <a:ext cx="10554574" cy="4049926"/>
          </a:xfrm>
        </p:spPr>
        <p:txBody>
          <a:bodyPr/>
          <a:lstStyle/>
          <a:p>
            <a:r>
              <a:rPr lang="en-IN" dirty="0"/>
              <a:t>In both type of task transfer, the environment </a:t>
            </a:r>
            <a:r>
              <a:rPr lang="en-IN" dirty="0" smtClean="0"/>
              <a:t>in </a:t>
            </a:r>
            <a:r>
              <a:rPr lang="en-IN" dirty="0"/>
              <a:t>which the </a:t>
            </a:r>
            <a:r>
              <a:rPr lang="en-IN" dirty="0" smtClean="0"/>
              <a:t>tasks will execute must be transferred to the receiving node.</a:t>
            </a:r>
          </a:p>
          <a:p>
            <a:endParaRPr lang="en-IN" dirty="0"/>
          </a:p>
          <a:p>
            <a:r>
              <a:rPr lang="en-IN" dirty="0" smtClean="0"/>
              <a:t>This information may include user’s current working directory, the privileges inherited by the task etc.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Non </a:t>
            </a:r>
            <a:r>
              <a:rPr lang="en-IN" dirty="0" err="1" smtClean="0"/>
              <a:t>preemptive</a:t>
            </a:r>
            <a:r>
              <a:rPr lang="en-IN" dirty="0" smtClean="0"/>
              <a:t> task transfers are also referred to as 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task placements</a:t>
            </a:r>
            <a:endParaRPr lang="en-IN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Components of Load Distributing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load distribution algorithm has four components:</a:t>
            </a:r>
          </a:p>
          <a:p>
            <a:pPr marL="0" indent="0">
              <a:buNone/>
            </a:pPr>
            <a:endParaRPr lang="en-IN" dirty="0" smtClean="0"/>
          </a:p>
          <a:p>
            <a:pPr marL="985838">
              <a:buFont typeface="+mj-lt"/>
              <a:buAutoNum type="arabicPeriod"/>
            </a:pPr>
            <a:r>
              <a:rPr lang="en-IN" b="1" dirty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ransfer policy</a:t>
            </a:r>
          </a:p>
          <a:p>
            <a:pPr marL="985838">
              <a:buFont typeface="+mj-lt"/>
              <a:buAutoNum type="arabicPeriod"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Selection policy</a:t>
            </a:r>
          </a:p>
          <a:p>
            <a:pPr marL="985838">
              <a:buFont typeface="+mj-lt"/>
              <a:buAutoNum type="arabicPeriod"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Location policy</a:t>
            </a:r>
          </a:p>
          <a:p>
            <a:pPr marL="985838">
              <a:buFont typeface="+mj-lt"/>
              <a:buAutoNum type="arabicPeriod"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Information policy</a:t>
            </a:r>
            <a:endParaRPr lang="en-IN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1.Transfer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Transfer policy indicates when a node (system) is in a suitable state to participate in a task transfer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most popular proposed concept for transfer policy is based on a optimum threshold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When </a:t>
            </a:r>
            <a:r>
              <a:rPr lang="en-IN" dirty="0" smtClean="0"/>
              <a:t>a new  </a:t>
            </a:r>
            <a:r>
              <a:rPr lang="en-IN" dirty="0"/>
              <a:t>task originates in a particular node and the </a:t>
            </a:r>
            <a:r>
              <a:rPr lang="en-IN" dirty="0" smtClean="0"/>
              <a:t> </a:t>
            </a:r>
            <a:r>
              <a:rPr lang="en-IN" dirty="0"/>
              <a:t>load </a:t>
            </a:r>
            <a:r>
              <a:rPr lang="en-IN" dirty="0" smtClean="0"/>
              <a:t> at the node goes </a:t>
            </a:r>
            <a:r>
              <a:rPr lang="en-IN" dirty="0"/>
              <a:t>beyond the  threshold T, the node becomes a </a:t>
            </a:r>
            <a:r>
              <a:rPr lang="en-IN" dirty="0" smtClean="0"/>
              <a:t>sender.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W</a:t>
            </a:r>
            <a:r>
              <a:rPr lang="en-IN" dirty="0" smtClean="0"/>
              <a:t>hen the load </a:t>
            </a:r>
            <a:r>
              <a:rPr lang="en-IN" dirty="0"/>
              <a:t>at a particular node falls bellow </a:t>
            </a:r>
            <a:r>
              <a:rPr lang="en-IN" dirty="0" smtClean="0"/>
              <a:t>T, transfer policy decides that the node can be a  receiver for a remote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4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2.Selection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 S</a:t>
            </a:r>
            <a:r>
              <a:rPr lang="en-IN" dirty="0" smtClean="0"/>
              <a:t>election </a:t>
            </a:r>
            <a:r>
              <a:rPr lang="en-IN" dirty="0"/>
              <a:t>policy determines which task in the node (selected by the transfer policy), should be transferred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If the selection policy fails to find a suitable task in the node, then the transfer procedure is stopped until the transfer policy indicates that the site is again a sender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Simplest approach is to  select the newly originated task that has caused the node to be a sender for transfer, as the transfer is non pre-emptive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overhead incurred in the transfer of task should be compensated for by the reduction in the response time realised by the task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91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2.Selection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another approach, task can be selected for transfer if its response time will be improved upon transfer.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There are other factors to consider in the selection of a task</a:t>
            </a:r>
          </a:p>
          <a:p>
            <a:pPr marL="714375">
              <a:buFont typeface="+mj-lt"/>
              <a:buAutoNum type="arabicPeriod"/>
            </a:pPr>
            <a:r>
              <a:rPr lang="en-IN" sz="1600" b="1" dirty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IN" sz="1600" b="1" dirty="0" smtClean="0">
                <a:solidFill>
                  <a:schemeClr val="tx2">
                    <a:lumMod val="90000"/>
                  </a:schemeClr>
                </a:solidFill>
              </a:rPr>
              <a:t>he </a:t>
            </a:r>
            <a:r>
              <a:rPr lang="en-IN" sz="1600" b="1" dirty="0">
                <a:solidFill>
                  <a:schemeClr val="tx2">
                    <a:lumMod val="90000"/>
                  </a:schemeClr>
                </a:solidFill>
              </a:rPr>
              <a:t>overhead incurred by the transfer should be minimal (a task of small size carries less </a:t>
            </a:r>
            <a:r>
              <a:rPr lang="en-IN" sz="1600" b="1" dirty="0" smtClean="0">
                <a:solidFill>
                  <a:schemeClr val="tx2">
                    <a:lumMod val="90000"/>
                  </a:schemeClr>
                </a:solidFill>
              </a:rPr>
              <a:t>overhead</a:t>
            </a:r>
          </a:p>
          <a:p>
            <a:pPr marL="714375">
              <a:buFont typeface="+mj-lt"/>
              <a:buAutoNum type="arabicPeriod"/>
            </a:pPr>
            <a:r>
              <a:rPr lang="en-IN" sz="1600" b="1" dirty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en-IN" sz="1600" b="1" dirty="0" smtClean="0">
                <a:solidFill>
                  <a:schemeClr val="tx2">
                    <a:lumMod val="90000"/>
                  </a:schemeClr>
                </a:solidFill>
              </a:rPr>
              <a:t>he </a:t>
            </a:r>
            <a:r>
              <a:rPr lang="en-IN" sz="1600" b="1" dirty="0">
                <a:solidFill>
                  <a:schemeClr val="tx2">
                    <a:lumMod val="90000"/>
                  </a:schemeClr>
                </a:solidFill>
              </a:rPr>
              <a:t>number of location dependent system calls made by the selected task should be minimal.</a:t>
            </a:r>
            <a:endParaRPr lang="en-IN" b="1" dirty="0" smtClean="0">
              <a:solidFill>
                <a:schemeClr val="tx2">
                  <a:lumMod val="90000"/>
                </a:schemeClr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902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3.Location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21376"/>
          </a:xfrm>
        </p:spPr>
        <p:txBody>
          <a:bodyPr>
            <a:normAutofit fontScale="92500"/>
          </a:bodyPr>
          <a:lstStyle/>
          <a:p>
            <a:endParaRPr lang="en-IN" dirty="0" smtClean="0"/>
          </a:p>
          <a:p>
            <a:r>
              <a:rPr lang="en-IN" dirty="0" smtClean="0"/>
              <a:t>Location policy determines, to which node, a task selected for transfer should be send.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widely used method to find suitable node is polling.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 polling, a node polls another node to find out whether it is a suitable node for load sharing.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node can be selected for polling either randomly based on the information collected during the previous polls, or on a nearest neighbour basis.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An alternative to polling is to broadcast a query to find out if any node is available for sharing.</a:t>
            </a:r>
          </a:p>
          <a:p>
            <a:endParaRPr lang="en-IN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27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4. Information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21376"/>
          </a:xfrm>
        </p:spPr>
        <p:txBody>
          <a:bodyPr>
            <a:normAutofit/>
          </a:bodyPr>
          <a:lstStyle/>
          <a:p>
            <a:r>
              <a:rPr lang="en-IN" dirty="0" smtClean="0"/>
              <a:t>Responsible for deciding</a:t>
            </a:r>
          </a:p>
          <a:p>
            <a:pPr marL="714375">
              <a:buFont typeface="Wingdings" panose="05000000000000000000" pitchFamily="2" charset="2"/>
              <a:buChar char="Ø"/>
            </a:pPr>
            <a:r>
              <a:rPr lang="en-IN" sz="1600" b="1" dirty="0" smtClean="0">
                <a:solidFill>
                  <a:schemeClr val="tx2">
                    <a:lumMod val="90000"/>
                  </a:schemeClr>
                </a:solidFill>
              </a:rPr>
              <a:t>When information about states of other nodes in the system should be collected,</a:t>
            </a:r>
          </a:p>
          <a:p>
            <a:pPr marL="714375">
              <a:buFont typeface="Wingdings" panose="05000000000000000000" pitchFamily="2" charset="2"/>
              <a:buChar char="Ø"/>
            </a:pPr>
            <a:r>
              <a:rPr lang="en-IN" sz="1600" b="1" dirty="0" smtClean="0">
                <a:solidFill>
                  <a:schemeClr val="tx2">
                    <a:lumMod val="90000"/>
                  </a:schemeClr>
                </a:solidFill>
              </a:rPr>
              <a:t>where it should be collected from</a:t>
            </a:r>
          </a:p>
          <a:p>
            <a:pPr marL="714375">
              <a:buFont typeface="Wingdings" panose="05000000000000000000" pitchFamily="2" charset="2"/>
              <a:buChar char="Ø"/>
            </a:pPr>
            <a:r>
              <a:rPr lang="en-IN" sz="1600" b="1" dirty="0" smtClean="0">
                <a:solidFill>
                  <a:schemeClr val="tx2">
                    <a:lumMod val="90000"/>
                  </a:schemeClr>
                </a:solidFill>
              </a:rPr>
              <a:t>What information should be collected </a:t>
            </a:r>
          </a:p>
          <a:p>
            <a:pPr marL="371475" indent="0">
              <a:buNone/>
            </a:pPr>
            <a:endParaRPr lang="en-IN" sz="1600" dirty="0" smtClean="0"/>
          </a:p>
          <a:p>
            <a:pPr marL="285750" indent="-285750"/>
            <a:r>
              <a:rPr lang="en-IN" dirty="0" smtClean="0"/>
              <a:t>There are mainly 3 types of information policies:</a:t>
            </a:r>
            <a:endParaRPr lang="en-IN" sz="1600" dirty="0" smtClean="0"/>
          </a:p>
          <a:p>
            <a:pPr marL="900113" indent="-285750"/>
            <a:r>
              <a:rPr lang="en-IN" sz="1600" b="1" dirty="0" smtClean="0">
                <a:solidFill>
                  <a:schemeClr val="tx2">
                    <a:lumMod val="90000"/>
                  </a:schemeClr>
                </a:solidFill>
              </a:rPr>
              <a:t>Demand Driven</a:t>
            </a:r>
          </a:p>
          <a:p>
            <a:pPr marL="900113" indent="-285750"/>
            <a:r>
              <a:rPr lang="en-IN" sz="1600" b="1" dirty="0" smtClean="0">
                <a:solidFill>
                  <a:schemeClr val="tx2">
                    <a:lumMod val="90000"/>
                  </a:schemeClr>
                </a:solidFill>
              </a:rPr>
              <a:t>Periodic</a:t>
            </a:r>
          </a:p>
          <a:p>
            <a:pPr marL="900113" indent="-285750"/>
            <a:r>
              <a:rPr lang="en-IN" sz="1600" b="1" dirty="0" smtClean="0">
                <a:solidFill>
                  <a:schemeClr val="tx2">
                    <a:lumMod val="90000"/>
                  </a:schemeClr>
                </a:solidFill>
              </a:rPr>
              <a:t>State Change Driven</a:t>
            </a:r>
            <a:endParaRPr lang="en-IN" b="1" dirty="0" smtClean="0">
              <a:solidFill>
                <a:schemeClr val="tx2">
                  <a:lumMod val="90000"/>
                </a:schemeClr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77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Shared Memory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1" y="2222287"/>
            <a:ext cx="10868463" cy="3964201"/>
          </a:xfrm>
        </p:spPr>
        <p:txBody>
          <a:bodyPr>
            <a:normAutofit/>
          </a:bodyPr>
          <a:lstStyle/>
          <a:p>
            <a:r>
              <a:rPr lang="en-IN" dirty="0" smtClean="0"/>
              <a:t>A mapping manager maps the shared  memory address to the physical memory.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is a layer of software implemented either in operating system kernel or as a runtime library routine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16" y="3305175"/>
            <a:ext cx="4553171" cy="35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4</a:t>
            </a:r>
            <a:r>
              <a:rPr lang="en-IN" dirty="0"/>
              <a:t>. Information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422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Demand Driven</a:t>
            </a:r>
          </a:p>
          <a:p>
            <a:pPr marL="0" indent="0">
              <a:buNone/>
            </a:pPr>
            <a:endParaRPr lang="en-IN" b="1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IN" dirty="0" smtClean="0"/>
              <a:t>A node collects states of other nodes only when it becomes either a sender or receiver.</a:t>
            </a:r>
          </a:p>
          <a:p>
            <a:r>
              <a:rPr lang="en-IN" dirty="0" smtClean="0"/>
              <a:t>Dynamic policy as its actions depend on the system state.</a:t>
            </a:r>
          </a:p>
          <a:p>
            <a:r>
              <a:rPr lang="en-IN" dirty="0" smtClean="0"/>
              <a:t>Can be 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sender initiated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receiver initiated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Symmetrically initiated</a:t>
            </a:r>
          </a:p>
          <a:p>
            <a:r>
              <a:rPr lang="en-IN" dirty="0" smtClean="0"/>
              <a:t>In 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sender initiated</a:t>
            </a:r>
            <a:r>
              <a:rPr lang="en-IN" dirty="0" smtClean="0"/>
              <a:t> policies ,the senders look for receivers to transfer their load</a:t>
            </a:r>
          </a:p>
          <a:p>
            <a:r>
              <a:rPr lang="en-IN" dirty="0" smtClean="0"/>
              <a:t>In 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receiver initiated</a:t>
            </a:r>
            <a:r>
              <a:rPr lang="en-IN" dirty="0" smtClean="0"/>
              <a:t> policies, receivers solicit load from senders.</a:t>
            </a:r>
          </a:p>
          <a:p>
            <a:r>
              <a:rPr lang="en-IN" dirty="0" smtClean="0"/>
              <a:t>A 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symmetrically initiated</a:t>
            </a:r>
            <a:r>
              <a:rPr lang="en-IN" dirty="0" smtClean="0"/>
              <a:t> policy is a combination of both, where load sharing actions are triggered by the demand for extra processing power or extra work</a:t>
            </a:r>
          </a:p>
        </p:txBody>
      </p:sp>
    </p:spTree>
    <p:extLst>
      <p:ext uri="{BB962C8B-B14F-4D97-AF65-F5344CB8AC3E}">
        <p14:creationId xmlns:p14="http://schemas.microsoft.com/office/powerpoint/2010/main" val="32820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4</a:t>
            </a:r>
            <a:r>
              <a:rPr lang="en-IN" dirty="0"/>
              <a:t>. Information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422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Periodic</a:t>
            </a:r>
          </a:p>
          <a:p>
            <a:pPr marL="0" indent="0">
              <a:buNone/>
            </a:pPr>
            <a:endParaRPr lang="en-IN" b="1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IN" dirty="0" smtClean="0"/>
              <a:t>Nodes exchange load information periodically.</a:t>
            </a:r>
          </a:p>
          <a:p>
            <a:r>
              <a:rPr lang="en-IN" dirty="0" smtClean="0"/>
              <a:t>Based on collected information, transfer policy at a node may decide to transfer jobs.</a:t>
            </a:r>
          </a:p>
          <a:p>
            <a:r>
              <a:rPr lang="en-IN" dirty="0" smtClean="0"/>
              <a:t>Don’t adapt their activity to the system state.</a:t>
            </a:r>
          </a:p>
          <a:p>
            <a:r>
              <a:rPr lang="en-IN" dirty="0" smtClean="0"/>
              <a:t>In high load systems, periodic information collection will increase the system load and thus worsen the situation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856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4</a:t>
            </a:r>
            <a:r>
              <a:rPr lang="en-IN" dirty="0"/>
              <a:t>. Information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422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State Change Driven</a:t>
            </a:r>
            <a:endParaRPr lang="en-IN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IN" dirty="0" smtClean="0"/>
              <a:t>Nodes disseminate state information whenever their state changes by a certain degree,</a:t>
            </a:r>
          </a:p>
          <a:p>
            <a:r>
              <a:rPr lang="en-IN" dirty="0" smtClean="0"/>
              <a:t>Under centralized state-change driven policies, nodes send information to a centralized collection point.</a:t>
            </a:r>
          </a:p>
          <a:p>
            <a:r>
              <a:rPr lang="en-IN" dirty="0" smtClean="0"/>
              <a:t>Under </a:t>
            </a:r>
            <a:r>
              <a:rPr lang="en-IN" dirty="0"/>
              <a:t>decentralized state-change driven policies, nodes send </a:t>
            </a:r>
            <a:r>
              <a:rPr lang="en-IN" dirty="0" smtClean="0"/>
              <a:t>information to peers.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386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Distributing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Sender Initiated Algorithms:</a:t>
            </a:r>
          </a:p>
          <a:p>
            <a:r>
              <a:rPr lang="en-IN" dirty="0" smtClean="0"/>
              <a:t>Load distribution Activity is initiated by an overloaded node that attempts to send a task to an under loaded node.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There are 3 commonly used algorithms:</a:t>
            </a:r>
          </a:p>
          <a:p>
            <a:pPr marL="800100"/>
            <a:r>
              <a:rPr lang="en-IN" b="1" dirty="0" smtClean="0"/>
              <a:t>Random</a:t>
            </a:r>
          </a:p>
          <a:p>
            <a:pPr marL="800100"/>
            <a:r>
              <a:rPr lang="en-IN" b="1" dirty="0" smtClean="0"/>
              <a:t>Threshold</a:t>
            </a:r>
          </a:p>
          <a:p>
            <a:pPr marL="800100"/>
            <a:r>
              <a:rPr lang="en-IN" b="1" dirty="0" smtClean="0"/>
              <a:t>Shortest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2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Sender Initiated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21363"/>
          </a:xfrm>
        </p:spPr>
        <p:txBody>
          <a:bodyPr>
            <a:normAutofit/>
          </a:bodyPr>
          <a:lstStyle/>
          <a:p>
            <a:r>
              <a:rPr lang="en-IN" dirty="0" smtClean="0"/>
              <a:t>All the  three algorithms  use the same </a:t>
            </a:r>
            <a:r>
              <a:rPr lang="en-IN" b="1" dirty="0" smtClean="0"/>
              <a:t>transfer policy,</a:t>
            </a:r>
            <a:r>
              <a:rPr lang="en-IN" dirty="0" smtClean="0"/>
              <a:t> a threshold policy based on CPU queue length.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These algorithms uses  same </a:t>
            </a:r>
            <a:r>
              <a:rPr lang="en-IN" b="1" dirty="0" smtClean="0"/>
              <a:t>selection policy</a:t>
            </a:r>
            <a:r>
              <a:rPr lang="en-IN" dirty="0" smtClean="0"/>
              <a:t> where, it  considers only newly arrived tasks for transfer.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These algorithms differ only in their </a:t>
            </a:r>
            <a:r>
              <a:rPr lang="en-IN" b="1" dirty="0" smtClean="0"/>
              <a:t>location policy.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5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Sender Initiated </a:t>
            </a:r>
            <a:r>
              <a:rPr lang="en-IN" dirty="0" smtClean="0"/>
              <a:t>Algorithms: Random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65174"/>
            <a:ext cx="10554574" cy="41213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task is simply transferred to a node selected at random with no information exchange b/w nodes 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Drawback is that useless task transfer can occur when a task is transferred to a node that is heavily loaded.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the transferred task is treated as new arrival, the task can be again transferred to another node, if the local queue length is above the threshold.</a:t>
            </a:r>
          </a:p>
          <a:p>
            <a:endParaRPr lang="en-IN" dirty="0" smtClean="0"/>
          </a:p>
          <a:p>
            <a:r>
              <a:rPr lang="en-IN" dirty="0" smtClean="0"/>
              <a:t>The system may enter a state where entire time may be spend to transfer task, not executing them.(which is solved by limiting no: of transfers).</a:t>
            </a:r>
          </a:p>
          <a:p>
            <a:endParaRPr lang="en-IN" dirty="0" smtClean="0"/>
          </a:p>
          <a:p>
            <a:r>
              <a:rPr lang="en-IN" dirty="0" smtClean="0"/>
              <a:t>A sender initiated algorithm with random policy provides substantial performance over no load sharing.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5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Sender Initiated Algorithms: </a:t>
            </a:r>
            <a:r>
              <a:rPr lang="en-IN" dirty="0" smtClean="0"/>
              <a:t>Threshold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Useless task transfer in random policy can be avoided by polling a node to determine whether it is a receiver.</a:t>
            </a:r>
          </a:p>
          <a:p>
            <a:r>
              <a:rPr lang="en-IN" dirty="0" smtClean="0"/>
              <a:t>If so task is transferred to the selected node, which must execute the task.</a:t>
            </a:r>
          </a:p>
          <a:p>
            <a:r>
              <a:rPr lang="en-IN" dirty="0" smtClean="0"/>
              <a:t>Otherwise another node is polled and no: of polls is limited by a parameter called Poll Limit.</a:t>
            </a:r>
          </a:p>
          <a:p>
            <a:r>
              <a:rPr lang="en-IN" dirty="0" smtClean="0"/>
              <a:t>If no suitable receiver node is found within pollLimits, then the node at which task originated must execute the task.</a:t>
            </a:r>
          </a:p>
          <a:p>
            <a:r>
              <a:rPr lang="en-IN" dirty="0" smtClean="0"/>
              <a:t>Provides better performance when compared to random location policy.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6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Sender Initiated Algorithms: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1948785"/>
            <a:ext cx="6807269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Sender Initiated Algorithms: </a:t>
            </a:r>
            <a:r>
              <a:rPr lang="en-IN" dirty="0" smtClean="0"/>
              <a:t>Shortest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Certain no: of nodes(=poll limit) are selected at random and are polled to determine their queue length.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Node with shortest queue length is selected  as destination for task transfer, unless its queue length&gt;=T.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destination node will execute the task regardless of its queue length at the time of arrival of transferred task.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performance improvement obtained by using shortest location policy is marginal when compared with threshold policy.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Sender Initiated Algorithms: </a:t>
            </a:r>
            <a:r>
              <a:rPr lang="en-IN" sz="3600" dirty="0" smtClean="0"/>
              <a:t>Information Policy &amp; Stability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shortest or threshold location policy, polling activity commences when a sender node is identified.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So Information policy is </a:t>
            </a:r>
            <a:r>
              <a:rPr lang="en-IN" b="1" dirty="0" smtClean="0"/>
              <a:t>demand driven.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All the three approaches for location policy  can cause system instability at high system loads.</a:t>
            </a:r>
          </a:p>
          <a:p>
            <a:endParaRPr lang="en-IN" dirty="0"/>
          </a:p>
          <a:p>
            <a:r>
              <a:rPr lang="en-IN" dirty="0" smtClean="0"/>
              <a:t>The probability of finding a receiver node is very low and CPU cycles are wasted in unsuccessful polls to find receiver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95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for implementing DSM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1" y="2222287"/>
            <a:ext cx="11068489" cy="419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The main issues in the implementation of DSM are: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 smtClean="0"/>
              <a:t>How to keep track of the location of remote data</a:t>
            </a:r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 smtClean="0"/>
              <a:t>How to overcome the communication delays and high overhead  associated with the execution of protocols while accessing remote data.</a:t>
            </a:r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 smtClean="0"/>
              <a:t>How to make shared data concurrently accessible at several nodes in order to improve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80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Receiver Initiated Algorithms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421401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Load distributing activity is initiate from an under loaded node that is trying to obtain a task from an overloaded node(sender).</a:t>
            </a:r>
          </a:p>
          <a:p>
            <a:r>
              <a:rPr lang="en-IN" dirty="0" smtClean="0"/>
              <a:t>The policies of algorithm are: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Transfer policy:</a:t>
            </a:r>
          </a:p>
          <a:p>
            <a:r>
              <a:rPr lang="en-IN" dirty="0" smtClean="0"/>
              <a:t>If local queue length falls below threshold ,it acts as a receiver to obtain task from a sender which is determined by location policy.</a:t>
            </a:r>
          </a:p>
          <a:p>
            <a:r>
              <a:rPr lang="en-IN" dirty="0" smtClean="0"/>
              <a:t>A node is sender, if the queue length exceeds threshold.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Selection Policy:</a:t>
            </a:r>
          </a:p>
          <a:p>
            <a:r>
              <a:rPr lang="en-IN" dirty="0" smtClean="0"/>
              <a:t>Algorithm can follow any of the approaches  specified in selection policy</a:t>
            </a:r>
          </a:p>
        </p:txBody>
      </p:sp>
    </p:spTree>
    <p:extLst>
      <p:ext uri="{BB962C8B-B14F-4D97-AF65-F5344CB8AC3E}">
        <p14:creationId xmlns:p14="http://schemas.microsoft.com/office/powerpoint/2010/main" val="708968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Receiver </a:t>
            </a:r>
            <a:r>
              <a:rPr lang="en-IN" sz="3600" smtClean="0"/>
              <a:t>Initiated Algorithms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42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Location Policy</a:t>
            </a:r>
          </a:p>
          <a:p>
            <a:r>
              <a:rPr lang="en-IN" dirty="0" smtClean="0"/>
              <a:t>Node is selected at random and polled to determine if transferring a task from it would place its queue length below threshold level.</a:t>
            </a:r>
          </a:p>
          <a:p>
            <a:r>
              <a:rPr lang="en-IN" dirty="0" smtClean="0"/>
              <a:t>If not the task is transferred .Otherwise another node is selected randomly and the procedure is repeated.</a:t>
            </a:r>
          </a:p>
          <a:p>
            <a:r>
              <a:rPr lang="en-IN" dirty="0" smtClean="0"/>
              <a:t>If polls fail to find a sender, node waits until another task completes or a predetermined period is over to initiate the search for a sender.</a:t>
            </a:r>
          </a:p>
          <a:p>
            <a:r>
              <a:rPr lang="en-IN" dirty="0" smtClean="0"/>
              <a:t>If the search doesn’t start after the predetermined time, extra processing power at receiver will be </a:t>
            </a:r>
            <a:r>
              <a:rPr lang="en-IN" dirty="0" err="1" smtClean="0"/>
              <a:t>unutitlized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41108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Receiver </a:t>
            </a:r>
            <a:r>
              <a:rPr lang="en-IN" sz="3600" smtClean="0"/>
              <a:t>Initiated Algorithms: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42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Information Policy</a:t>
            </a:r>
          </a:p>
          <a:p>
            <a:r>
              <a:rPr lang="en-IN" dirty="0" smtClean="0"/>
              <a:t>Demand driven, because polling activity starts only after a node becomes a receiver.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Stability</a:t>
            </a:r>
          </a:p>
          <a:p>
            <a:r>
              <a:rPr lang="en-IN" dirty="0" smtClean="0"/>
              <a:t>Receiver initiated algorithms doesn’t cause instability as during high system loads there is a high probability that receiver will find a suitable sender to share the load within few polls.</a:t>
            </a:r>
          </a:p>
          <a:p>
            <a:r>
              <a:rPr lang="en-IN" dirty="0" smtClean="0"/>
              <a:t>During low system loads, there will be few senders and more receivers.</a:t>
            </a:r>
          </a:p>
          <a:p>
            <a:r>
              <a:rPr lang="en-IN" dirty="0" smtClean="0"/>
              <a:t>These polls do not cause system instability as there are spare CPU cycles available at low system loads.</a:t>
            </a:r>
          </a:p>
        </p:txBody>
      </p:sp>
    </p:spTree>
    <p:extLst>
      <p:ext uri="{BB962C8B-B14F-4D97-AF65-F5344CB8AC3E}">
        <p14:creationId xmlns:p14="http://schemas.microsoft.com/office/powerpoint/2010/main" val="648387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Receiver Initiated Algorithms:</a:t>
            </a:r>
            <a:r>
              <a:rPr lang="en-IN" sz="3600" dirty="0"/>
              <a:t> Draw  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421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dirty="0" smtClean="0"/>
              <a:t>In receiver initiated algorithms, polling starts when a node becomes a receiver.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But its unlikely that these polls will be received  at senders when new tasks that have arrived at them haven’t begun executing.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So most transfers are pre-emptive and there for expensive</a:t>
            </a:r>
          </a:p>
          <a:p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27716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Algorithms for implementing DSM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describe 4 basic algorithms to implement DSM System:</a:t>
            </a:r>
          </a:p>
          <a:p>
            <a:pPr marL="0" indent="0">
              <a:buNone/>
            </a:pPr>
            <a:endParaRPr lang="en-IN" dirty="0" smtClean="0"/>
          </a:p>
          <a:p>
            <a:pPr marL="900113"/>
            <a:r>
              <a:rPr lang="en-IN" b="1" dirty="0" smtClean="0"/>
              <a:t>The Central-Server Algorithm</a:t>
            </a:r>
          </a:p>
          <a:p>
            <a:pPr marL="900113"/>
            <a:r>
              <a:rPr lang="en-IN" b="1" dirty="0" smtClean="0"/>
              <a:t>The Migration Algorithm </a:t>
            </a:r>
          </a:p>
          <a:p>
            <a:pPr marL="900113"/>
            <a:r>
              <a:rPr lang="en-IN" b="1" dirty="0" smtClean="0"/>
              <a:t>The Read-Replication Algorithm</a:t>
            </a:r>
          </a:p>
          <a:p>
            <a:pPr marL="900113"/>
            <a:r>
              <a:rPr lang="en-IN" b="1" dirty="0" smtClean="0"/>
              <a:t>The Full Replication Algorithm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291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Central-Server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central server maintains all shared data which services the read request from other nodes or clients.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updates data on write requests and return acknowledgement messages 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timeout can be implemented to resend request in case of failed acknowledgement.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Duplicate write requests can be detected by associating the sequence numbers with write requests.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7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Central-Server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failure condition is returned to the application after several retransmissions without a response. 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Central server can become a bottle neck.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To overcome this problem, shared data can be distributed among several servers.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1" y="2486025"/>
            <a:ext cx="3209548" cy="20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1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Migration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813"/>
          </a:xfrm>
        </p:spPr>
        <p:txBody>
          <a:bodyPr/>
          <a:lstStyle/>
          <a:p>
            <a:r>
              <a:rPr lang="en-IN" dirty="0" smtClean="0"/>
              <a:t>Data is shipped to the location of data access request, allowing subsequent accesses to the data to be performed locally.</a:t>
            </a:r>
          </a:p>
          <a:p>
            <a:r>
              <a:rPr lang="en-IN" dirty="0" smtClean="0"/>
              <a:t>The whole page or block containing the data item migrates.</a:t>
            </a:r>
          </a:p>
          <a:p>
            <a:r>
              <a:rPr lang="en-IN" dirty="0" smtClean="0"/>
              <a:t>Allows only one node to access a shared data at a time.</a:t>
            </a:r>
          </a:p>
          <a:p>
            <a:r>
              <a:rPr lang="en-IN" dirty="0" smtClean="0"/>
              <a:t>This approach is susceptible to ‘thrashing’ where pages frequently migrate between nodes while servicing only a few requests.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89" y="4543424"/>
            <a:ext cx="3119438" cy="22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Migration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813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tunable</a:t>
            </a:r>
            <a:r>
              <a:rPr lang="en-IN" dirty="0" smtClean="0"/>
              <a:t> parameter  has been introduced, that determines the duration for which a node can posses a data item.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To locate data block, a server that keeps track of the location of pages or hints maintained  at nodes can be used.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751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5309</TotalTime>
  <Words>2428</Words>
  <Application>Microsoft Office PowerPoint</Application>
  <PresentationFormat>Widescreen</PresentationFormat>
  <Paragraphs>311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Century Gothic</vt:lpstr>
      <vt:lpstr>Wingdings</vt:lpstr>
      <vt:lpstr>Wingdings 2</vt:lpstr>
      <vt:lpstr>Quotable</vt:lpstr>
      <vt:lpstr>MODULE 3</vt:lpstr>
      <vt:lpstr>Distributed Shared Memory</vt:lpstr>
      <vt:lpstr>Distributed Shared Memory</vt:lpstr>
      <vt:lpstr>Algorithms for implementing DSM</vt:lpstr>
      <vt:lpstr>Algorithms for implementing DSM</vt:lpstr>
      <vt:lpstr>The Central-Server Algorithm</vt:lpstr>
      <vt:lpstr>The Central-Server Algorithm</vt:lpstr>
      <vt:lpstr>The Migration Algorithm</vt:lpstr>
      <vt:lpstr>The Migration Algorithm</vt:lpstr>
      <vt:lpstr>Read Replication Algorithm</vt:lpstr>
      <vt:lpstr>Read Replication Algorithm</vt:lpstr>
      <vt:lpstr>The full replication algorithm</vt:lpstr>
      <vt:lpstr>The full replication algorithm</vt:lpstr>
      <vt:lpstr>The full replication algorithm</vt:lpstr>
      <vt:lpstr>LOAD DISTRIBUTION</vt:lpstr>
      <vt:lpstr>Issues in Load Distributing-                                              1. Load</vt:lpstr>
      <vt:lpstr>Issues in Load Distributing-                                              1. Load</vt:lpstr>
      <vt:lpstr>Issues in Load Distributing- 2. Classification of Load Distributing Algorithms</vt:lpstr>
      <vt:lpstr>Issues in Load Distributing- 2. Classification of Load Distributing Algorithms</vt:lpstr>
      <vt:lpstr>Issues in Load Distributing-        3. Load Balancing v/s Load Sharing </vt:lpstr>
      <vt:lpstr>Issues in Load Distributing-        3. Load Balancing v/s Load Sharing </vt:lpstr>
      <vt:lpstr>Issues in Load Distributing-        4. Preemptive vs.Nonpreemptive Transfers </vt:lpstr>
      <vt:lpstr>Issues in Load Distributing-        4. Preemptive vs.Nonpreemptive Transfers </vt:lpstr>
      <vt:lpstr>Components of Load Distributing Algorithm</vt:lpstr>
      <vt:lpstr>              1.Transfer Policy</vt:lpstr>
      <vt:lpstr>              2.Selection Policy</vt:lpstr>
      <vt:lpstr>              2.Selection Policy</vt:lpstr>
      <vt:lpstr>              3.Location Policy</vt:lpstr>
      <vt:lpstr>              4. Information Policy</vt:lpstr>
      <vt:lpstr>        4. Information Policy</vt:lpstr>
      <vt:lpstr>        4. Information Policy</vt:lpstr>
      <vt:lpstr>        4. Information Policy</vt:lpstr>
      <vt:lpstr>Load Distributing Algorithms</vt:lpstr>
      <vt:lpstr>Sender Initiated Algorithms</vt:lpstr>
      <vt:lpstr>Sender Initiated Algorithms: Random</vt:lpstr>
      <vt:lpstr>Sender Initiated Algorithms: Threshold</vt:lpstr>
      <vt:lpstr>Sender Initiated Algorithms: Threshold</vt:lpstr>
      <vt:lpstr>Sender Initiated Algorithms: Shortest</vt:lpstr>
      <vt:lpstr>Sender Initiated Algorithms: Information Policy &amp; Stability</vt:lpstr>
      <vt:lpstr>Receiver Initiated Algorithms</vt:lpstr>
      <vt:lpstr>Receiver Initiated Algorithms</vt:lpstr>
      <vt:lpstr>Receiver Initiated Algorithms:</vt:lpstr>
      <vt:lpstr>Receiver Initiated Algorithms: Draw  backs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</dc:creator>
  <cp:lastModifiedBy>Anish</cp:lastModifiedBy>
  <cp:revision>84</cp:revision>
  <dcterms:created xsi:type="dcterms:W3CDTF">2021-07-19T10:57:23Z</dcterms:created>
  <dcterms:modified xsi:type="dcterms:W3CDTF">2021-08-14T00:39:27Z</dcterms:modified>
</cp:coreProperties>
</file>