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311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23" r:id="rId44"/>
    <p:sldId id="324" r:id="rId45"/>
    <p:sldId id="325" r:id="rId46"/>
    <p:sldId id="326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2" r:id="rId58"/>
    <p:sldId id="308" r:id="rId59"/>
    <p:sldId id="309" r:id="rId60"/>
    <p:sldId id="310" r:id="rId61"/>
    <p:sldId id="318" r:id="rId62"/>
    <p:sldId id="317" r:id="rId63"/>
    <p:sldId id="319" r:id="rId64"/>
    <p:sldId id="320" r:id="rId65"/>
    <p:sldId id="321" r:id="rId66"/>
    <p:sldId id="32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857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0.17647" units="1/cm"/>
          <inkml:channelProperty channel="Y" name="resolution" value="40.42105" units="1/cm"/>
          <inkml:channelProperty channel="T" name="resolution" value="1" units="1/dev"/>
        </inkml:channelProperties>
      </inkml:inkSource>
      <inkml:timestamp xml:id="ts0" timeString="2021-08-18T04:06:49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422 7565 0,'0'0'0</inkml:trace>
  <inkml:trace contextRef="#ctx0" brushRef="#br0" timeOffset="1502.2094">571 8210 0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A3FFB-0355-497F-8062-ABFD6164B2E0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37566-2639-4EF0-89E5-DEE5C7129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730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4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365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57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63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61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Outer loop</a:t>
            </a:r>
            <a:r>
              <a:rPr lang="en-IN" baseline="0" dirty="0" smtClean="0"/>
              <a:t> ensures only one processor succeeds in decrementing S to 0 when multiple processors are trying to decrement  variable </a:t>
            </a:r>
            <a:r>
              <a:rPr lang="en-IN" baseline="0" dirty="0" err="1" smtClean="0"/>
              <a:t>S.All</a:t>
            </a:r>
            <a:r>
              <a:rPr lang="en-IN" baseline="0" dirty="0" smtClean="0"/>
              <a:t> </a:t>
            </a:r>
            <a:r>
              <a:rPr lang="en-IN" baseline="0" dirty="0" err="1" smtClean="0"/>
              <a:t>unsuceesful</a:t>
            </a:r>
            <a:r>
              <a:rPr lang="en-IN" baseline="0" dirty="0" smtClean="0"/>
              <a:t> processors add 1 to S and again try to decrement </a:t>
            </a:r>
            <a:r>
              <a:rPr lang="en-IN" baseline="0" dirty="0" err="1" smtClean="0"/>
              <a:t>it.The</a:t>
            </a:r>
            <a:r>
              <a:rPr lang="en-IN" baseline="0" dirty="0" smtClean="0"/>
              <a:t> second loop forces an </a:t>
            </a:r>
            <a:r>
              <a:rPr lang="en-IN" baseline="0" dirty="0" err="1" smtClean="0"/>
              <a:t>uncessful</a:t>
            </a:r>
            <a:r>
              <a:rPr lang="en-IN" baseline="0" dirty="0" smtClean="0"/>
              <a:t> processor to wait until S is greater than 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58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0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7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419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53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81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868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33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7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29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300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088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to use one physical machine to run multiple instances with different operating systems to test how an application behaves in each environment or to create a specific network environment. 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need to make sure that there are enough physical resources to keep both the host and the virtual machines running.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6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41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0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3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82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7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37566-2639-4EF0-89E5-DEE5C712905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8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5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100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835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631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8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72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44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95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5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5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7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73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06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8B59-FEB4-4DE0-A7B5-3399AF4D1B8F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5391-8C1C-4CD2-8096-17AA4AD87D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146180"/>
            <a:ext cx="9448800" cy="1825096"/>
          </a:xfrm>
        </p:spPr>
        <p:txBody>
          <a:bodyPr/>
          <a:lstStyle/>
          <a:p>
            <a:r>
              <a:rPr lang="en-IN" dirty="0" smtClean="0"/>
              <a:t>MODULE 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982662"/>
          </a:xfrm>
        </p:spPr>
        <p:txBody>
          <a:bodyPr>
            <a:normAutofit/>
          </a:bodyPr>
          <a:lstStyle/>
          <a:p>
            <a:r>
              <a:rPr lang="en-IN" dirty="0"/>
              <a:t>Design Issues – Threads – Process </a:t>
            </a:r>
            <a:r>
              <a:rPr lang="en-IN" dirty="0" smtClean="0"/>
              <a:t>-Synchronization </a:t>
            </a:r>
            <a:r>
              <a:rPr lang="en-IN" dirty="0"/>
              <a:t>– Processor Scheduling – </a:t>
            </a:r>
            <a:r>
              <a:rPr lang="en-IN" dirty="0" smtClean="0"/>
              <a:t>Memory Management </a:t>
            </a:r>
            <a:r>
              <a:rPr lang="en-IN" dirty="0"/>
              <a:t>– Virtualization – Types of Hypervisors </a:t>
            </a:r>
            <a:r>
              <a:rPr lang="en-IN" dirty="0" smtClean="0"/>
              <a:t>– Para virtualization </a:t>
            </a:r>
            <a:r>
              <a:rPr lang="en-IN" dirty="0"/>
              <a:t>– Memory Virtualization – </a:t>
            </a:r>
            <a:r>
              <a:rPr lang="en-IN" dirty="0" smtClean="0"/>
              <a:t>I/O Virtualization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6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First class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2000" dirty="0" smtClean="0"/>
              <a:t>Introduced to overcome the problems associated with user level threads.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Thread package handles most of the thread operations such as creation, destruction etc.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Resource allocation and scheduling are handled by kernel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3 mechanisms are provided to communicate between the kernel and the thread package.  They are:</a:t>
            </a:r>
          </a:p>
          <a:p>
            <a:pPr marL="368300" indent="0" algn="just">
              <a:buNone/>
            </a:pPr>
            <a:endParaRPr lang="en-IN" sz="2000" dirty="0"/>
          </a:p>
          <a:p>
            <a:pPr marL="368300" indent="0" algn="just">
              <a:buNone/>
            </a:pPr>
            <a:r>
              <a:rPr lang="en-IN" sz="2000" dirty="0" smtClean="0"/>
              <a:t>1.   Kernel and thread package  share important data structures.</a:t>
            </a:r>
          </a:p>
          <a:p>
            <a:pPr marL="711200" indent="-342900" algn="just"/>
            <a:endParaRPr lang="en-IN" sz="2000" dirty="0"/>
          </a:p>
          <a:p>
            <a:pPr marL="711200" indent="-342900" algn="just"/>
            <a:r>
              <a:rPr lang="en-IN" sz="2000" dirty="0" smtClean="0"/>
              <a:t>Kernel managed data is made available to thread package through read only access.</a:t>
            </a:r>
          </a:p>
          <a:p>
            <a:pPr marL="711200" indent="-342900" algn="just"/>
            <a:endParaRPr lang="en-IN" sz="2000" dirty="0" smtClean="0"/>
          </a:p>
          <a:p>
            <a:pPr marL="711200" indent="-342900" algn="just"/>
            <a:r>
              <a:rPr lang="en-IN" sz="2000" dirty="0" smtClean="0"/>
              <a:t>On the other hand through shared data structure, threads can communicate with the kernel. 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5069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First class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 smtClean="0"/>
              <a:t>2.</a:t>
            </a:r>
            <a:r>
              <a:rPr lang="en-IN" sz="2000" dirty="0" smtClean="0"/>
              <a:t> Kernel provides the thread package with software interrupts whenever a scheduling </a:t>
            </a:r>
            <a:br>
              <a:rPr lang="en-IN" sz="2000" dirty="0" smtClean="0"/>
            </a:br>
            <a:r>
              <a:rPr lang="en-IN" sz="2000" dirty="0" smtClean="0"/>
              <a:t>    decision required.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 W</a:t>
            </a:r>
            <a:r>
              <a:rPr lang="en-IN" sz="2000" dirty="0" smtClean="0"/>
              <a:t>hen a thread blocks or resumes after blocking, the kernel delivers an interrupt that </a:t>
            </a:r>
            <a:br>
              <a:rPr lang="en-IN" sz="2000" dirty="0" smtClean="0"/>
            </a:br>
            <a:r>
              <a:rPr lang="en-IN" sz="2000" dirty="0" smtClean="0"/>
              <a:t> allows thread package to schedule an appropriate thread.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On interruption, a user level interrupt handler is activated, which handles scheduling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457200" indent="-457200" algn="just">
              <a:buAutoNum type="arabicPeriod" startAt="3"/>
            </a:pPr>
            <a:r>
              <a:rPr lang="en-IN" sz="2000" dirty="0" smtClean="0"/>
              <a:t>Scheduler interfaces enable sharing of data between dissimilar thread packages.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354013" algn="just"/>
            <a:r>
              <a:rPr lang="en-IN" sz="2000" b="1" dirty="0"/>
              <a:t> </a:t>
            </a:r>
            <a:r>
              <a:rPr lang="en-IN" sz="2000" dirty="0" smtClean="0"/>
              <a:t>Interfacing occurs through </a:t>
            </a:r>
            <a:r>
              <a:rPr lang="en-IN" sz="2000" dirty="0"/>
              <a:t>t</a:t>
            </a:r>
            <a:r>
              <a:rPr lang="en-IN" sz="2000" dirty="0" smtClean="0"/>
              <a:t>hread scheduling routines, available in thread packages and  listed in DS shared between kernel and thread package.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900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Scheduler Activations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Developed to overcome disadvantages of user-level threads.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Communication between kernel and user-level thread package is structured in terms of Scheduler activations.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 scheduler activation has 3 roles: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811213" indent="-457200" algn="just">
              <a:buFont typeface="+mj-lt"/>
              <a:buAutoNum type="arabicPeriod"/>
              <a:tabLst>
                <a:tab pos="811213" algn="l"/>
              </a:tabLst>
            </a:pPr>
            <a:r>
              <a:rPr lang="en-IN" sz="2000" dirty="0" smtClean="0"/>
              <a:t>It servers as an execution context fro running user level threads</a:t>
            </a:r>
          </a:p>
          <a:p>
            <a:pPr marL="811213" indent="-457200" algn="just">
              <a:buFont typeface="+mj-lt"/>
              <a:buAutoNum type="arabicPeriod"/>
              <a:tabLst>
                <a:tab pos="811213" algn="l"/>
              </a:tabLst>
            </a:pPr>
            <a:r>
              <a:rPr lang="en-IN" sz="2000" dirty="0" smtClean="0"/>
              <a:t>It notifies the user-level thread system of kernel events.</a:t>
            </a:r>
          </a:p>
          <a:p>
            <a:pPr marL="811213" indent="-457200" algn="just">
              <a:buFont typeface="+mj-lt"/>
              <a:buAutoNum type="arabicPeriod"/>
              <a:tabLst>
                <a:tab pos="811213" algn="l"/>
              </a:tabLst>
            </a:pPr>
            <a:r>
              <a:rPr lang="en-IN" sz="2000" dirty="0" smtClean="0"/>
              <a:t>Provides space in kernel for saving the processor context of current user level </a:t>
            </a:r>
            <a:r>
              <a:rPr lang="en-IN" sz="2000" dirty="0" err="1" smtClean="0"/>
              <a:t>thread,when</a:t>
            </a:r>
            <a:r>
              <a:rPr lang="en-IN" sz="2000" dirty="0" smtClean="0"/>
              <a:t> the thread is stopped by the kernel.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197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Scheduler Activations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When a program starts, kernel creates a scheduler activation, assigns it to a processor and </a:t>
            </a:r>
            <a:r>
              <a:rPr lang="en-IN" sz="2000" dirty="0" err="1" smtClean="0"/>
              <a:t>upcalls</a:t>
            </a:r>
            <a:r>
              <a:rPr lang="en-IN" sz="2000" dirty="0" smtClean="0"/>
              <a:t> into program’s address space at fixed entry point.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 thread system on receiving  </a:t>
            </a:r>
            <a:r>
              <a:rPr lang="en-IN" sz="2000" dirty="0" err="1" smtClean="0"/>
              <a:t>upcall</a:t>
            </a:r>
            <a:r>
              <a:rPr lang="en-IN" sz="2000" dirty="0" smtClean="0"/>
              <a:t> uses activation’s context to initialize and run’s program thread.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This thread may create additional threads and request additional processors.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For additional processor request, kernel will create a scheduler activation and assigns a processor to it.</a:t>
            </a:r>
          </a:p>
          <a:p>
            <a:pPr algn="just"/>
            <a:endParaRPr lang="en-IN" sz="2000" dirty="0" smtClean="0"/>
          </a:p>
          <a:p>
            <a:pPr algn="just"/>
            <a:r>
              <a:rPr lang="en-IN" sz="2000" dirty="0" err="1" smtClean="0"/>
              <a:t>No:of</a:t>
            </a:r>
            <a:r>
              <a:rPr lang="en-IN" sz="2000" dirty="0" smtClean="0"/>
              <a:t> scheduler activations assigned to an application is equal to </a:t>
            </a:r>
            <a:r>
              <a:rPr lang="en-IN" sz="2000" dirty="0" err="1" smtClean="0"/>
              <a:t>no:of</a:t>
            </a:r>
            <a:r>
              <a:rPr lang="en-IN" sz="2000" dirty="0" smtClean="0"/>
              <a:t> processors assigned to the application.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1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Notifying Kernel Events to user level thread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Kernel creates new scheduler activations to notify kernel events to user level thread system.</a:t>
            </a:r>
          </a:p>
          <a:p>
            <a:endParaRPr lang="en-IN" dirty="0" smtClean="0"/>
          </a:p>
          <a:p>
            <a:r>
              <a:rPr lang="en-IN" b="1" dirty="0" smtClean="0"/>
              <a:t>Case1:</a:t>
            </a:r>
            <a:r>
              <a:rPr lang="en-IN" dirty="0" smtClean="0"/>
              <a:t> When a user level thread blocks in kernel space, kernel creates a scheduler activation to inform thread system about the blocked thread.</a:t>
            </a:r>
          </a:p>
          <a:p>
            <a:endParaRPr lang="en-IN" dirty="0" smtClean="0"/>
          </a:p>
          <a:p>
            <a:r>
              <a:rPr lang="en-IN" dirty="0" smtClean="0"/>
              <a:t>When a user-level thread that was stopped in kernel resumes, it may have to continue in kernel space.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 kernel resumes the thread until it blocks again or till it exists kernel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06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Notifying Kernel Events to user level thread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Sometimes no processors will be available  to assign activation, when kernel wants to notify an event to thread system.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Then kernel stops a thread belonging to an application to which the event has to be informed and uses that processor for notification.</a:t>
            </a:r>
          </a:p>
          <a:p>
            <a:endParaRPr lang="en-IN" dirty="0"/>
          </a:p>
          <a:p>
            <a:r>
              <a:rPr lang="en-IN" dirty="0" smtClean="0"/>
              <a:t>Thus using scheduler activations kernels communicates with thread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24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Notifying USER LEVEL Events to THE KERNEL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thread system notifies the kernel whenever the thread system enters a state where:</a:t>
            </a:r>
          </a:p>
          <a:p>
            <a:pPr marL="0" indent="0">
              <a:buNone/>
            </a:pPr>
            <a:endParaRPr lang="en-IN" dirty="0" smtClean="0"/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There are more processors than runnable threads</a:t>
            </a:r>
          </a:p>
          <a:p>
            <a:pPr marL="619125" indent="0">
              <a:buNone/>
            </a:pPr>
            <a:endParaRPr lang="en-IN" b="1" dirty="0" smtClean="0"/>
          </a:p>
          <a:p>
            <a:pPr marL="619125" indent="0">
              <a:buNone/>
            </a:pPr>
            <a:r>
              <a:rPr lang="en-IN" b="1" dirty="0" smtClean="0"/>
              <a:t>2. More runnable threads than </a:t>
            </a:r>
            <a:r>
              <a:rPr lang="en-IN" b="1" dirty="0" err="1" smtClean="0"/>
              <a:t>no:of</a:t>
            </a:r>
            <a:r>
              <a:rPr lang="en-IN" b="1" dirty="0" smtClean="0"/>
              <a:t> assigned processors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7713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/>
              <a:t>Process Synchronization-				ISSUES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11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Process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Execution of a concurrent program on multiprocessor system require processors to access shared data structures or access shared memory location.</a:t>
            </a:r>
          </a:p>
          <a:p>
            <a:endParaRPr lang="en-IN" dirty="0"/>
          </a:p>
          <a:p>
            <a:r>
              <a:rPr lang="en-IN" dirty="0" smtClean="0"/>
              <a:t>There should be a mechanism to manage and serialize the access to data structures to ensure consistency.</a:t>
            </a:r>
          </a:p>
          <a:p>
            <a:endParaRPr lang="en-IN" dirty="0"/>
          </a:p>
          <a:p>
            <a:r>
              <a:rPr lang="en-IN" dirty="0" smtClean="0"/>
              <a:t>This is the classic mutual exclusion problem, which is the basis of process synchronization.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82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32" y="764373"/>
            <a:ext cx="9972368" cy="1293028"/>
          </a:xfrm>
        </p:spPr>
        <p:txBody>
          <a:bodyPr/>
          <a:lstStyle/>
          <a:p>
            <a:r>
              <a:rPr lang="en-IN" dirty="0" smtClean="0"/>
              <a:t>Issues in Process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Solutions in uniprocessor system is not suitable for multiprocessor system, due to the excessive traffic by waiting processors.</a:t>
            </a:r>
          </a:p>
          <a:p>
            <a:endParaRPr lang="en-IN" dirty="0"/>
          </a:p>
          <a:p>
            <a:r>
              <a:rPr lang="en-IN" dirty="0" smtClean="0"/>
              <a:t>Machine language instructions to perform atomic operations in a single memory location  are included in multiprocessor systems</a:t>
            </a:r>
          </a:p>
          <a:p>
            <a:endParaRPr lang="en-IN" dirty="0"/>
          </a:p>
          <a:p>
            <a:r>
              <a:rPr lang="en-IN" dirty="0" err="1" smtClean="0"/>
              <a:t>So,If</a:t>
            </a:r>
            <a:r>
              <a:rPr lang="en-IN" dirty="0" smtClean="0"/>
              <a:t> the operation on shared memory is elementary, it can be embedded in a single atomic machine language instruction.</a:t>
            </a:r>
          </a:p>
          <a:p>
            <a:endParaRPr lang="en-IN" dirty="0"/>
          </a:p>
          <a:p>
            <a:r>
              <a:rPr lang="en-IN" dirty="0" smtClean="0"/>
              <a:t>Thus mutual exclusion is implemented in hardware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dirty="0" smtClean="0"/>
              <a:t>Operating System </a:t>
            </a:r>
            <a:r>
              <a:rPr lang="en-IN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Encompasses all functional capabilities of the operating system of a multiprogrammed uniprocessor system.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It must be able to support concurrent task execution.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Should be able to exploit the power of multiple processors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Major design issues are:</a:t>
            </a:r>
          </a:p>
          <a:p>
            <a:pPr marL="1165225" algn="just"/>
            <a:r>
              <a:rPr lang="en-IN" b="1" dirty="0" smtClean="0"/>
              <a:t>Threads  </a:t>
            </a:r>
          </a:p>
          <a:p>
            <a:pPr marL="1165225" algn="just"/>
            <a:r>
              <a:rPr lang="en-IN" b="1" dirty="0" smtClean="0"/>
              <a:t>Process synchronization</a:t>
            </a:r>
          </a:p>
          <a:p>
            <a:pPr marL="1165225" algn="just"/>
            <a:r>
              <a:rPr lang="en-IN" b="1" dirty="0" smtClean="0"/>
              <a:t>Process scheduling</a:t>
            </a:r>
          </a:p>
          <a:p>
            <a:pPr marL="1165225" algn="just"/>
            <a:r>
              <a:rPr lang="en-IN" b="1" dirty="0" smtClean="0"/>
              <a:t>Memory Management</a:t>
            </a:r>
          </a:p>
          <a:p>
            <a:pPr marL="1165225" algn="just"/>
            <a:r>
              <a:rPr lang="en-IN" b="1" dirty="0" smtClean="0"/>
              <a:t>Reliability &amp; Fault Tolerance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81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832" y="764373"/>
            <a:ext cx="9972368" cy="1293028"/>
          </a:xfrm>
        </p:spPr>
        <p:txBody>
          <a:bodyPr/>
          <a:lstStyle/>
          <a:p>
            <a:r>
              <a:rPr lang="en-IN" dirty="0" smtClean="0"/>
              <a:t>Issues in Process synchronization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several instructions are included in an access to shared data, primitives like </a:t>
            </a:r>
            <a:r>
              <a:rPr lang="en-IN" b="1" dirty="0" smtClean="0"/>
              <a:t>lock</a:t>
            </a:r>
            <a:r>
              <a:rPr lang="en-IN" dirty="0" smtClean="0"/>
              <a:t> and </a:t>
            </a:r>
            <a:r>
              <a:rPr lang="en-IN" b="1" dirty="0" smtClean="0"/>
              <a:t>unlock(or P and V operations) </a:t>
            </a:r>
            <a:r>
              <a:rPr lang="en-IN" dirty="0" smtClean="0"/>
              <a:t>are needed to ensure mutual exclusion.</a:t>
            </a:r>
          </a:p>
          <a:p>
            <a:endParaRPr lang="en-IN" dirty="0" smtClean="0"/>
          </a:p>
          <a:p>
            <a:r>
              <a:rPr lang="en-IN" dirty="0" smtClean="0"/>
              <a:t>Acquisition of a lock involves performing an elementary operation on a shared variable.</a:t>
            </a:r>
          </a:p>
          <a:p>
            <a:endParaRPr lang="en-IN" dirty="0"/>
          </a:p>
          <a:p>
            <a:r>
              <a:rPr lang="en-IN" dirty="0"/>
              <a:t>Atomic machine language </a:t>
            </a:r>
            <a:r>
              <a:rPr lang="en-IN" dirty="0" smtClean="0"/>
              <a:t>instructions </a:t>
            </a:r>
            <a:r>
              <a:rPr lang="en-IN" dirty="0"/>
              <a:t>can be used to implement the lock </a:t>
            </a:r>
            <a:r>
              <a:rPr lang="en-IN" dirty="0" smtClean="0"/>
              <a:t>operations, which automatically serializes concurrent attempts to acquire a lock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Several atomic hardware instructions  and approaches are available which can be used to implement P &amp; V operations:</a:t>
            </a:r>
          </a:p>
          <a:p>
            <a:pPr marL="0" indent="0">
              <a:buNone/>
            </a:pPr>
            <a:endParaRPr lang="en-IN" dirty="0" smtClean="0"/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The Test and Set Instructions</a:t>
            </a:r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The swap instruction</a:t>
            </a:r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The Fetch and Add Instruction</a:t>
            </a:r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SLIC Chip</a:t>
            </a:r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Implementing process wait</a:t>
            </a:r>
          </a:p>
          <a:p>
            <a:pPr marL="1076325" indent="-457200">
              <a:buFont typeface="+mj-lt"/>
              <a:buAutoNum type="arabicPeriod"/>
            </a:pPr>
            <a:r>
              <a:rPr lang="en-IN" b="1" dirty="0" smtClean="0"/>
              <a:t>Compare and swap instruction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10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1.TEST and SET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3045"/>
            <a:ext cx="10820400" cy="4837471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Atomically reads and modifies the contents of memory location in one memory cycle.</a:t>
            </a:r>
          </a:p>
          <a:p>
            <a:r>
              <a:rPr lang="en-IN" sz="2000" dirty="0" smtClean="0"/>
              <a:t>It is defined as</a:t>
            </a:r>
            <a:r>
              <a:rPr lang="en-IN" sz="2000" dirty="0" smtClean="0">
                <a:sym typeface="Wingdings" panose="05000000000000000000" pitchFamily="2" charset="2"/>
              </a:rPr>
              <a:t>: (m is memory location)</a:t>
            </a: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            </a:t>
            </a:r>
            <a:r>
              <a:rPr lang="en-IN" sz="2000" b="1" dirty="0" smtClean="0"/>
              <a:t>function Test-and-Set (var m:boolean):boolean;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       begin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</a:t>
            </a:r>
            <a:r>
              <a:rPr lang="en-IN" sz="2000" b="1" dirty="0"/>
              <a:t> Test-and-Set </a:t>
            </a:r>
            <a:r>
              <a:rPr lang="en-IN" sz="2000" b="1" dirty="0" smtClean="0"/>
              <a:t>:=m;</a:t>
            </a:r>
          </a:p>
          <a:p>
            <a:pPr marL="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 m:=true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      end;</a:t>
            </a:r>
          </a:p>
          <a:p>
            <a:r>
              <a:rPr lang="en-IN" sz="2000" dirty="0" smtClean="0"/>
              <a:t>Above instruction can be used to implement p and V operations on a binary semaphore 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b="1" dirty="0" smtClean="0"/>
              <a:t>P(S):while Test-and-Set(S) do nothing;</a:t>
            </a:r>
          </a:p>
          <a:p>
            <a:r>
              <a:rPr lang="en-IN" sz="2000" b="1" dirty="0" smtClean="0"/>
              <a:t>V(S):S:=false;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5983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2.The SWAP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The swap instruction automatically exchanges the contents of 2 variables.(mem locations)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It is defined as:</a:t>
            </a:r>
          </a:p>
          <a:p>
            <a:pPr marL="847725" indent="0" algn="just">
              <a:spcBef>
                <a:spcPts val="600"/>
              </a:spcBef>
              <a:buNone/>
            </a:pPr>
            <a:r>
              <a:rPr lang="en-IN" b="1" dirty="0"/>
              <a:t>p</a:t>
            </a:r>
            <a:r>
              <a:rPr lang="en-IN" b="1" dirty="0" smtClean="0"/>
              <a:t>rocedure swap(var </a:t>
            </a:r>
            <a:r>
              <a:rPr lang="en-IN" b="1" dirty="0" err="1" smtClean="0"/>
              <a:t>x,y:boolean</a:t>
            </a:r>
            <a:r>
              <a:rPr lang="en-IN" b="1" dirty="0" smtClean="0"/>
              <a:t>);</a:t>
            </a:r>
          </a:p>
          <a:p>
            <a:pPr marL="847725" indent="0" algn="just">
              <a:spcBef>
                <a:spcPts val="600"/>
              </a:spcBef>
              <a:buNone/>
            </a:pPr>
            <a:r>
              <a:rPr lang="en-IN" b="1" dirty="0" smtClean="0"/>
              <a:t>begin</a:t>
            </a:r>
          </a:p>
          <a:p>
            <a:pPr marL="847725" indent="0" algn="just">
              <a:spcBef>
                <a:spcPts val="600"/>
              </a:spcBef>
              <a:buNone/>
            </a:pPr>
            <a:r>
              <a:rPr lang="en-IN" b="1" dirty="0" smtClean="0"/>
              <a:t>		temp:=x;</a:t>
            </a:r>
          </a:p>
          <a:p>
            <a:pPr marL="847725" indent="0" algn="just">
              <a:spcBef>
                <a:spcPts val="600"/>
              </a:spcBef>
              <a:buNone/>
            </a:pPr>
            <a:r>
              <a:rPr lang="en-IN" b="1" dirty="0" smtClean="0"/>
              <a:t>		x:=y;</a:t>
            </a:r>
          </a:p>
          <a:p>
            <a:pPr marL="847725" indent="0" algn="just">
              <a:spcBef>
                <a:spcPts val="600"/>
              </a:spcBef>
              <a:buNone/>
            </a:pPr>
            <a:r>
              <a:rPr lang="en-IN" b="1" dirty="0" smtClean="0"/>
              <a:t>		y:=temp;</a:t>
            </a:r>
          </a:p>
          <a:p>
            <a:pPr marL="847725" indent="0" algn="just">
              <a:spcBef>
                <a:spcPts val="600"/>
              </a:spcBef>
              <a:buNone/>
            </a:pPr>
            <a:r>
              <a:rPr lang="en-IN" b="1" dirty="0"/>
              <a:t>e</a:t>
            </a:r>
            <a:r>
              <a:rPr lang="en-IN" b="1" dirty="0" smtClean="0"/>
              <a:t>nd: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093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2.The SWAP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P and V operations can be implemented using swap instruction in the following way</a:t>
            </a:r>
          </a:p>
          <a:p>
            <a:pPr marL="0" indent="0" algn="just">
              <a:buNone/>
            </a:pPr>
            <a:r>
              <a:rPr lang="en-IN" b="1" dirty="0" smtClean="0"/>
              <a:t>  </a:t>
            </a:r>
            <a:r>
              <a:rPr lang="en-IN" sz="1800" b="1" dirty="0" smtClean="0">
                <a:solidFill>
                  <a:srgbClr val="FF0000"/>
                </a:solidFill>
              </a:rPr>
              <a:t>P(S):p=true;</a:t>
            </a:r>
          </a:p>
          <a:p>
            <a:pPr marL="457200" lvl="1" indent="0" algn="just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    repeat swap(</a:t>
            </a:r>
            <a:r>
              <a:rPr lang="en-IN" sz="1800" b="1" dirty="0" err="1" smtClean="0">
                <a:solidFill>
                  <a:srgbClr val="FF0000"/>
                </a:solidFill>
              </a:rPr>
              <a:t>S,p</a:t>
            </a:r>
            <a:r>
              <a:rPr lang="en-IN" sz="1800" b="1" dirty="0" smtClean="0">
                <a:solidFill>
                  <a:srgbClr val="FF0000"/>
                </a:solidFill>
              </a:rPr>
              <a:t>) until p=false;</a:t>
            </a:r>
          </a:p>
          <a:p>
            <a:pPr marL="457200" lvl="1" indent="0" algn="just">
              <a:buNone/>
            </a:pPr>
            <a:endParaRPr lang="en-IN" sz="1800" b="1" dirty="0" smtClean="0">
              <a:solidFill>
                <a:srgbClr val="FF0000"/>
              </a:solidFill>
            </a:endParaRPr>
          </a:p>
          <a:p>
            <a:pPr marL="0" lvl="1" indent="0" algn="just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  V(S):S:=false;</a:t>
            </a:r>
          </a:p>
          <a:p>
            <a:pPr marL="285750" lvl="1" indent="-285750" algn="just"/>
            <a:endParaRPr lang="en-IN" sz="1800" b="1" dirty="0">
              <a:solidFill>
                <a:srgbClr val="FF0000"/>
              </a:solidFill>
            </a:endParaRPr>
          </a:p>
          <a:p>
            <a:pPr marL="285750" lvl="1" indent="-285750" algn="just"/>
            <a:r>
              <a:rPr lang="en-IN" sz="2200" dirty="0"/>
              <a:t>Above discussed 2 implementations increases the traffic on the n/w due to busy </a:t>
            </a:r>
            <a:r>
              <a:rPr lang="en-IN" sz="2200" dirty="0" smtClean="0"/>
              <a:t>waiting.</a:t>
            </a:r>
          </a:p>
          <a:p>
            <a:pPr marL="285750" lvl="1" indent="-285750"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3799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3.Fetch-And–ADD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A multiple operation memory access instruction that atomically adds a constant to a memory location and returns the previous contents of the memory location.</a:t>
            </a:r>
          </a:p>
          <a:p>
            <a:endParaRPr lang="en-IN" dirty="0"/>
          </a:p>
          <a:p>
            <a:r>
              <a:rPr lang="en-IN" dirty="0" smtClean="0"/>
              <a:t>The instruction is defined as:</a:t>
            </a:r>
          </a:p>
          <a:p>
            <a:pPr marL="722313" indent="0">
              <a:buNone/>
              <a:tabLst>
                <a:tab pos="530225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Function Fetch-and-Add(m: integer; c:integer);</a:t>
            </a:r>
          </a:p>
          <a:p>
            <a:pPr marL="722313" indent="0">
              <a:buNone/>
              <a:tabLst>
                <a:tab pos="530225" algn="l"/>
              </a:tabLst>
            </a:pPr>
            <a:r>
              <a:rPr lang="en-IN" b="1" dirty="0">
                <a:solidFill>
                  <a:srgbClr val="FF0000"/>
                </a:solidFill>
              </a:rPr>
              <a:t>v</a:t>
            </a:r>
            <a:r>
              <a:rPr lang="en-IN" b="1" dirty="0" smtClean="0">
                <a:solidFill>
                  <a:srgbClr val="FF0000"/>
                </a:solidFill>
              </a:rPr>
              <a:t>ar temp: integer;</a:t>
            </a:r>
          </a:p>
          <a:p>
            <a:pPr marL="722313" indent="0">
              <a:buNone/>
              <a:tabLst>
                <a:tab pos="530225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begin</a:t>
            </a:r>
          </a:p>
          <a:p>
            <a:pPr marL="987425" indent="0">
              <a:buNone/>
              <a:tabLst>
                <a:tab pos="530225" algn="l"/>
                <a:tab pos="1076325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temp=:=m;</a:t>
            </a:r>
          </a:p>
          <a:p>
            <a:pPr marL="987425" indent="0">
              <a:buNone/>
              <a:tabLst>
                <a:tab pos="530225" algn="l"/>
                <a:tab pos="1076325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m:=m+c;</a:t>
            </a:r>
          </a:p>
          <a:p>
            <a:pPr marL="987425" indent="0">
              <a:buNone/>
              <a:tabLst>
                <a:tab pos="530225" algn="l"/>
                <a:tab pos="1076325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return(temp);</a:t>
            </a:r>
          </a:p>
          <a:p>
            <a:pPr marL="722313" indent="0">
              <a:buNone/>
              <a:tabLst>
                <a:tab pos="530225" algn="l"/>
              </a:tabLst>
            </a:pPr>
            <a:r>
              <a:rPr lang="en-IN" b="1" dirty="0" smtClean="0">
                <a:solidFill>
                  <a:srgbClr val="FF0000"/>
                </a:solidFill>
              </a:rPr>
              <a:t>end;</a:t>
            </a:r>
          </a:p>
          <a:p>
            <a:r>
              <a:rPr lang="en-IN" dirty="0" smtClean="0"/>
              <a:t>This instruction is executed by hardware placed in interconnection n/w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7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3.Fetch-And–ADD Instruction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Fetch-and-Add </a:t>
            </a:r>
            <a:r>
              <a:rPr lang="en-IN" dirty="0" smtClean="0"/>
              <a:t>instruction allows the implementation of P and V operations on a general semaphore 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1800" b="1" dirty="0" smtClean="0"/>
              <a:t>P(S):  while(Fetch-And-Add(S, -1)&lt;0) do</a:t>
            </a:r>
          </a:p>
          <a:p>
            <a:pPr marL="0" indent="0">
              <a:buNone/>
            </a:pPr>
            <a:r>
              <a:rPr lang="en-IN" sz="1800" b="1" dirty="0" smtClean="0"/>
              <a:t>              begin</a:t>
            </a:r>
          </a:p>
          <a:p>
            <a:pPr marL="1371600" lvl="3" indent="0">
              <a:buNone/>
            </a:pPr>
            <a:r>
              <a:rPr lang="en-IN" sz="1800" b="1" dirty="0" smtClean="0"/>
              <a:t>Fetch-And-Add(S,1);</a:t>
            </a:r>
          </a:p>
          <a:p>
            <a:pPr marL="1371600" lvl="3" indent="0">
              <a:buNone/>
            </a:pPr>
            <a:r>
              <a:rPr lang="en-IN" sz="1800" b="1" dirty="0" smtClean="0"/>
              <a:t>while(S&lt;=0) do nothing;</a:t>
            </a:r>
          </a:p>
          <a:p>
            <a:pPr marL="0" indent="0">
              <a:buNone/>
            </a:pPr>
            <a:r>
              <a:rPr lang="en-IN" dirty="0" smtClean="0"/>
              <a:t>           </a:t>
            </a:r>
            <a:r>
              <a:rPr lang="en-IN" sz="1800" b="1" dirty="0" smtClean="0"/>
              <a:t>end;</a:t>
            </a:r>
          </a:p>
          <a:p>
            <a:pPr marL="0" indent="0">
              <a:buNone/>
            </a:pPr>
            <a:r>
              <a:rPr lang="en-IN" sz="1800" b="1" dirty="0" smtClean="0"/>
              <a:t>V(s): </a:t>
            </a:r>
            <a:r>
              <a:rPr lang="en-IN" sz="1800" b="1" dirty="0"/>
              <a:t>Fetch-And-Add(S,1);</a:t>
            </a:r>
            <a:endParaRPr lang="en-IN" sz="1800" b="1" dirty="0" smtClean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560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4.SLIC CHIP </a:t>
            </a:r>
            <a:r>
              <a:rPr lang="en-IN" sz="3200" b="1" dirty="0" smtClean="0"/>
              <a:t>(system Link &amp; Interrupt Controller)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SLIC chip supports low level mutual exclusion along with many other functions.</a:t>
            </a:r>
          </a:p>
          <a:p>
            <a:endParaRPr lang="en-IN" dirty="0"/>
          </a:p>
          <a:p>
            <a:r>
              <a:rPr lang="en-IN" dirty="0" smtClean="0"/>
              <a:t>An SLIC chip contains 64 single bit registers and supports the operations necessary for process synchronization.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Each processor has an SLIC chip and all SLIC chips are connected by a separate SLIC bus.</a:t>
            </a:r>
          </a:p>
          <a:p>
            <a:endParaRPr lang="en-IN" dirty="0"/>
          </a:p>
          <a:p>
            <a:r>
              <a:rPr lang="en-IN" dirty="0" smtClean="0"/>
              <a:t>Each bit in the SLIC Chip called a gate acts as a separate lock and stores the status of the corresponding lock.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sz="2400" dirty="0"/>
              <a:t>These 64 status bits are replicated over all processors there by reducing the traffic on the network.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0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4.SLIC CHIP </a:t>
            </a:r>
            <a:r>
              <a:rPr lang="en-IN" sz="3200" b="1" dirty="0" smtClean="0"/>
              <a:t>(system Link &amp; Interrupt Controller)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746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 processor executes lock-gate instruction to lock a gate.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local SLIC of the processor attempts to close the gate by sending messages to other SLIC  chips via SLIC bus.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Every SLIC chip will update its copy of the gate, when the status of a gate changes.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The code that implements P and V on a semaphore S is given as:</a:t>
            </a:r>
          </a:p>
          <a:p>
            <a:pPr marL="758825" indent="0">
              <a:buNone/>
            </a:pPr>
            <a:r>
              <a:rPr lang="en-IN" sz="1800" b="1" dirty="0" smtClean="0"/>
              <a:t>P(S):while(lock-gate(s)=failed) do nothing</a:t>
            </a:r>
          </a:p>
          <a:p>
            <a:pPr marL="758825" indent="0">
              <a:buNone/>
            </a:pPr>
            <a:r>
              <a:rPr lang="en-IN" sz="1800" b="1" dirty="0" smtClean="0"/>
              <a:t>V(s):unlock-gate(S);</a:t>
            </a:r>
          </a:p>
          <a:p>
            <a:pPr marL="285750" indent="-285750"/>
            <a:r>
              <a:rPr lang="en-IN" sz="1800" dirty="0" smtClean="0"/>
              <a:t>As busy waiting is performed by checking the local SLIC, the SLIC bus is not overloaded.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994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5.Implementation of process wait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Concurrent execution in multiple processor </a:t>
            </a:r>
            <a:r>
              <a:rPr lang="en-IN" b="1" dirty="0" smtClean="0"/>
              <a:t>environment</a:t>
            </a:r>
            <a:r>
              <a:rPr lang="en-IN" dirty="0" smtClean="0"/>
              <a:t> causes several processors to wait for semaphore to open.’</a:t>
            </a:r>
          </a:p>
          <a:p>
            <a:endParaRPr lang="en-IN" dirty="0" smtClean="0"/>
          </a:p>
          <a:p>
            <a:r>
              <a:rPr lang="en-IN" dirty="0" smtClean="0"/>
              <a:t>There are 3 ways to implement this wait:</a:t>
            </a:r>
          </a:p>
          <a:p>
            <a:pPr marL="811213" indent="-368300">
              <a:buFont typeface="Wingdings" panose="05000000000000000000" pitchFamily="2" charset="2"/>
              <a:buChar char="q"/>
            </a:pPr>
            <a:r>
              <a:rPr lang="en-IN" dirty="0" smtClean="0"/>
              <a:t>Busy waiting</a:t>
            </a:r>
          </a:p>
          <a:p>
            <a:pPr marL="811213" indent="-368300">
              <a:buFont typeface="Wingdings" panose="05000000000000000000" pitchFamily="2" charset="2"/>
              <a:buChar char="q"/>
            </a:pPr>
            <a:r>
              <a:rPr lang="en-IN" dirty="0" smtClean="0"/>
              <a:t>Sleep-lock</a:t>
            </a:r>
          </a:p>
          <a:p>
            <a:pPr marL="811213" indent="-368300">
              <a:buFont typeface="Wingdings" panose="05000000000000000000" pitchFamily="2" charset="2"/>
              <a:buChar char="q"/>
            </a:pPr>
            <a:r>
              <a:rPr lang="en-IN" dirty="0" smtClean="0"/>
              <a:t>Queueing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3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dirty="0" smtClean="0"/>
              <a:t>Operating System </a:t>
            </a:r>
            <a:r>
              <a:rPr lang="en-IN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Threads: </a:t>
            </a:r>
            <a:r>
              <a:rPr lang="en-IN" sz="2000" dirty="0" smtClean="0"/>
              <a:t>The effectiveness of parallel computing depends greatly on the performance of the primitives that are used to express parallelism.</a:t>
            </a:r>
          </a:p>
          <a:p>
            <a:pPr algn="just"/>
            <a:r>
              <a:rPr lang="en-IN" sz="2000" dirty="0" smtClean="0"/>
              <a:t>In order to avoid the overhead due to context switching, threads have been widely utilized to run applications concurrently 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 smtClean="0"/>
              <a:t>Process Synchronization: </a:t>
            </a:r>
            <a:r>
              <a:rPr lang="en-IN" sz="2000" dirty="0" smtClean="0"/>
              <a:t>disabling the interrupts is not sufficient to synchronize concurrent access to  shared data.</a:t>
            </a:r>
          </a:p>
          <a:p>
            <a:pPr algn="just"/>
            <a:r>
              <a:rPr lang="en-IN" sz="2000" b="1" dirty="0"/>
              <a:t> </a:t>
            </a:r>
            <a:r>
              <a:rPr lang="en-IN" sz="2000" dirty="0" smtClean="0"/>
              <a:t>A more efficient synchronization mechanism has to be designed to maintain the performance of system.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b="1" dirty="0" smtClean="0"/>
              <a:t>Processor Scheduling: </a:t>
            </a:r>
            <a:r>
              <a:rPr lang="en-IN" sz="2000" dirty="0" smtClean="0"/>
              <a:t>Processors should be utilized effectively in executing the tasks.</a:t>
            </a:r>
          </a:p>
          <a:p>
            <a:pPr algn="just"/>
            <a:r>
              <a:rPr lang="en-IN" sz="2000" dirty="0" smtClean="0"/>
              <a:t>MP OS should be able to detect and exploit parallelism in the tasks being executed.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427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529" y="764373"/>
            <a:ext cx="9485671" cy="129302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5.Implementation of process wait-</a:t>
            </a:r>
            <a:br>
              <a:rPr lang="en-IN" sz="3200" dirty="0" smtClean="0"/>
            </a:br>
            <a:r>
              <a:rPr lang="en-IN" sz="3200" dirty="0"/>
              <a:t>	</a:t>
            </a:r>
            <a:r>
              <a:rPr lang="en-IN" sz="3200" dirty="0" smtClean="0"/>
              <a:t>	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197" y="1873046"/>
            <a:ext cx="11349803" cy="4345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/>
              <a:t>Busy waiting </a:t>
            </a:r>
            <a:endParaRPr lang="en-IN" sz="2400" b="1" dirty="0" smtClean="0"/>
          </a:p>
          <a:p>
            <a:r>
              <a:rPr lang="en-IN" dirty="0" smtClean="0"/>
              <a:t>Processors continuous execute atomic instructions  to check for the status of shared variable</a:t>
            </a:r>
          </a:p>
          <a:p>
            <a:r>
              <a:rPr lang="en-IN" dirty="0" smtClean="0"/>
              <a:t>This approach causes wastage of processor cycles and increased network traffic.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Sleep-Lock</a:t>
            </a:r>
          </a:p>
          <a:p>
            <a:r>
              <a:rPr lang="en-IN" dirty="0" smtClean="0"/>
              <a:t>A process is suspended when it fails to obtain the lock </a:t>
            </a:r>
          </a:p>
          <a:p>
            <a:r>
              <a:rPr lang="en-IN" dirty="0"/>
              <a:t>S</a:t>
            </a:r>
            <a:r>
              <a:rPr lang="en-IN" dirty="0" smtClean="0"/>
              <a:t>uspended process </a:t>
            </a:r>
            <a:r>
              <a:rPr lang="en-IN" dirty="0"/>
              <a:t>become </a:t>
            </a:r>
            <a:r>
              <a:rPr lang="en-IN" dirty="0" smtClean="0"/>
              <a:t>reactivated via  interrupts, when lock is freed.</a:t>
            </a:r>
          </a:p>
          <a:p>
            <a:r>
              <a:rPr lang="en-IN" dirty="0" smtClean="0"/>
              <a:t>The process which frees the lock sends inter-processor interrupts to all suspended processors.</a:t>
            </a:r>
          </a:p>
          <a:p>
            <a:r>
              <a:rPr lang="en-IN" dirty="0" smtClean="0"/>
              <a:t>Reduces n/w traffic due to busy waiting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529" y="764373"/>
            <a:ext cx="9485671" cy="129302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5.Implementation of process wait-</a:t>
            </a:r>
            <a:br>
              <a:rPr lang="en-IN" sz="3200" dirty="0" smtClean="0"/>
            </a:br>
            <a:r>
              <a:rPr lang="en-IN" sz="3200" dirty="0"/>
              <a:t>	</a:t>
            </a:r>
            <a:r>
              <a:rPr lang="en-IN" sz="3200" dirty="0" smtClean="0"/>
              <a:t>	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197" y="1917291"/>
            <a:ext cx="10882771" cy="4345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Queueing</a:t>
            </a:r>
          </a:p>
          <a:p>
            <a:r>
              <a:rPr lang="en-IN" dirty="0" smtClean="0"/>
              <a:t>A process waiting for a semaphore is placed on a global queue.</a:t>
            </a:r>
          </a:p>
          <a:p>
            <a:r>
              <a:rPr lang="en-IN" dirty="0" smtClean="0"/>
              <a:t>A V operation on semaphore de-queue the process.</a:t>
            </a:r>
          </a:p>
          <a:p>
            <a:r>
              <a:rPr lang="en-IN" dirty="0" smtClean="0"/>
              <a:t>Eliminates n/w traffic and wastage of processor cycles.</a:t>
            </a:r>
          </a:p>
          <a:p>
            <a:r>
              <a:rPr lang="en-IN" dirty="0" smtClean="0"/>
              <a:t>But introduces processing over head as enqueue and dequeue operation requires execution of several instructions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529" y="764373"/>
            <a:ext cx="9485671" cy="1293028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6. Compare and SWAP instruction</a:t>
            </a:r>
            <a:br>
              <a:rPr lang="en-IN" sz="3200" dirty="0" smtClean="0"/>
            </a:br>
            <a:r>
              <a:rPr lang="en-IN" sz="3200" dirty="0"/>
              <a:t>	</a:t>
            </a:r>
            <a:r>
              <a:rPr lang="en-IN" sz="3200" dirty="0" smtClean="0"/>
              <a:t>	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84" y="1946786"/>
            <a:ext cx="10901516" cy="4271899"/>
          </a:xfrm>
        </p:spPr>
        <p:txBody>
          <a:bodyPr>
            <a:normAutofit/>
          </a:bodyPr>
          <a:lstStyle/>
          <a:p>
            <a:r>
              <a:rPr lang="en-IN" dirty="0" smtClean="0"/>
              <a:t>Synchronizes concurrent updates to a memory location</a:t>
            </a:r>
          </a:p>
          <a:p>
            <a:pPr marL="0" indent="0">
              <a:buNone/>
            </a:pPr>
            <a:r>
              <a:rPr lang="en-IN" sz="2000" b="1" dirty="0" smtClean="0"/>
              <a:t>Compare-and-Swap(</a:t>
            </a:r>
            <a:r>
              <a:rPr lang="en-IN" sz="2000" b="1" dirty="0" err="1" smtClean="0"/>
              <a:t>var</a:t>
            </a:r>
            <a:r>
              <a:rPr lang="en-IN" sz="2000" b="1" dirty="0" smtClean="0"/>
              <a:t> r1,r2,m:integer);</a:t>
            </a:r>
          </a:p>
          <a:p>
            <a:pPr marL="0" indent="0">
              <a:buNone/>
            </a:pPr>
            <a:r>
              <a:rPr lang="en-IN" sz="2000" b="1" dirty="0" err="1"/>
              <a:t>v</a:t>
            </a:r>
            <a:r>
              <a:rPr lang="en-IN" sz="2000" b="1" dirty="0" err="1" smtClean="0"/>
              <a:t>ar</a:t>
            </a:r>
            <a:r>
              <a:rPr lang="en-IN" sz="2000" b="1" dirty="0" smtClean="0"/>
              <a:t> temp: integer;</a:t>
            </a:r>
          </a:p>
          <a:p>
            <a:pPr marL="0" indent="0">
              <a:buNone/>
            </a:pPr>
            <a:r>
              <a:rPr lang="en-IN" sz="2000" b="1" dirty="0"/>
              <a:t>b</a:t>
            </a:r>
            <a:r>
              <a:rPr lang="en-IN" sz="2000" b="1" dirty="0" smtClean="0"/>
              <a:t>egin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temp:=m;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if temp=r1 then{m:=r2; z=1}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sz="2000" b="1" dirty="0" smtClean="0"/>
              <a:t>     else{r1:=temp; z:=0}</a:t>
            </a:r>
          </a:p>
          <a:p>
            <a:pPr marL="0" indent="0">
              <a:buNone/>
            </a:pPr>
            <a:r>
              <a:rPr lang="en-IN" sz="2000" b="1" dirty="0"/>
              <a:t>e</a:t>
            </a:r>
            <a:r>
              <a:rPr lang="en-IN" sz="2000" b="1" dirty="0" smtClean="0"/>
              <a:t>nd;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r1 and r2 are registers and m is a memory 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62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Compare and Swap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Synchronize concurrent access to a shared variable, say m</a:t>
            </a:r>
          </a:p>
          <a:p>
            <a:r>
              <a:rPr lang="en-IN" dirty="0" smtClean="0"/>
              <a:t>Processor reads value of m into a register r1</a:t>
            </a:r>
          </a:p>
          <a:p>
            <a:r>
              <a:rPr lang="en-IN" dirty="0" smtClean="0"/>
              <a:t>Then a new value of is computed(say add x to original value) to be stored in m and place it in r2</a:t>
            </a:r>
          </a:p>
          <a:p>
            <a:r>
              <a:rPr lang="en-IN" dirty="0" smtClean="0"/>
              <a:t>Perform compare and swap</a:t>
            </a:r>
          </a:p>
          <a:p>
            <a:r>
              <a:rPr lang="en-IN" dirty="0" smtClean="0"/>
              <a:t>If z=1- no updates taken place to m, since processors last access .mutual exclusion maintained.</a:t>
            </a:r>
          </a:p>
          <a:p>
            <a:r>
              <a:rPr lang="en-IN" dirty="0" smtClean="0"/>
              <a:t>Z=0- m has been modified since last access  by processor, new value of m stored in r1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74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1803405"/>
            <a:ext cx="9925665" cy="1825096"/>
          </a:xfrm>
        </p:spPr>
        <p:txBody>
          <a:bodyPr/>
          <a:lstStyle/>
          <a:p>
            <a:r>
              <a:rPr lang="en-IN" dirty="0" smtClean="0"/>
              <a:t>Processor Scheduling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3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93" y="901532"/>
            <a:ext cx="8610600" cy="1293028"/>
          </a:xfrm>
        </p:spPr>
        <p:txBody>
          <a:bodyPr/>
          <a:lstStyle/>
          <a:p>
            <a:r>
              <a:rPr lang="en-IN" dirty="0" smtClean="0"/>
              <a:t>Processor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processor scheduling ready tasks are assigned to processors  to improve performance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Tasks may belong to single program so may belong to different programs.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As tasks communicate through shared variables, processor scheduling in multi processor system is difficult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633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3" y="764373"/>
            <a:ext cx="9883877" cy="1293028"/>
          </a:xfrm>
        </p:spPr>
        <p:txBody>
          <a:bodyPr/>
          <a:lstStyle/>
          <a:p>
            <a:r>
              <a:rPr lang="en-IN" dirty="0" smtClean="0"/>
              <a:t>Issues in processor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3 major causes for performance degradation in multiprocessor systems.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Preemption inside Spinlock-controlled Critical sections</a:t>
            </a:r>
          </a:p>
          <a:p>
            <a:r>
              <a:rPr lang="en-IN" sz="2000" dirty="0" smtClean="0"/>
              <a:t>Occurs when a task is </a:t>
            </a:r>
            <a:r>
              <a:rPr lang="en-IN" sz="2000" dirty="0" err="1" smtClean="0"/>
              <a:t>preempted</a:t>
            </a:r>
            <a:r>
              <a:rPr lang="en-IN" sz="2000" dirty="0" smtClean="0"/>
              <a:t> inside critical section while other tasks are spinning the lock to enter same critical section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Wastage of </a:t>
            </a:r>
            <a:r>
              <a:rPr lang="en-IN" sz="2000" dirty="0" err="1" smtClean="0"/>
              <a:t>cpu</a:t>
            </a:r>
            <a:r>
              <a:rPr lang="en-IN" sz="2000" dirty="0" smtClean="0"/>
              <a:t> cycles  by tasks as they continue to spin locks until pre-empted task is rescheduled and completes critical section.</a:t>
            </a:r>
            <a:endParaRPr lang="en-IN" dirty="0" smtClean="0"/>
          </a:p>
          <a:p>
            <a:pPr marL="0" indent="0">
              <a:buNone/>
            </a:pP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3" y="764373"/>
            <a:ext cx="9883877" cy="1293028"/>
          </a:xfrm>
        </p:spPr>
        <p:txBody>
          <a:bodyPr/>
          <a:lstStyle/>
          <a:p>
            <a:r>
              <a:rPr lang="en-IN" dirty="0" smtClean="0"/>
              <a:t>Issues in processor Scheduling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2</a:t>
            </a:r>
            <a:r>
              <a:rPr lang="en-IN" dirty="0" smtClean="0"/>
              <a:t>. </a:t>
            </a:r>
            <a:r>
              <a:rPr lang="en-IN" b="1" dirty="0" smtClean="0"/>
              <a:t>Cache corruption</a:t>
            </a:r>
          </a:p>
          <a:p>
            <a:r>
              <a:rPr lang="en-IN" dirty="0" smtClean="0"/>
              <a:t> If the tasks executed successively by a processor come from different applications, on every task switch:</a:t>
            </a:r>
          </a:p>
          <a:p>
            <a:pPr marL="0" indent="0">
              <a:buNone/>
            </a:pPr>
            <a:endParaRPr lang="en-IN" dirty="0" smtClean="0"/>
          </a:p>
          <a:p>
            <a:pPr marL="1162050"/>
            <a:r>
              <a:rPr lang="en-IN" sz="2000" dirty="0" smtClean="0"/>
              <a:t>A big chunk on data belonging to previous task has to be removed from cache.</a:t>
            </a:r>
          </a:p>
          <a:p>
            <a:pPr marL="933450" indent="0">
              <a:buNone/>
            </a:pPr>
            <a:endParaRPr lang="en-IN" sz="2000" dirty="0" smtClean="0"/>
          </a:p>
          <a:p>
            <a:pPr marL="1162050"/>
            <a:r>
              <a:rPr lang="en-IN" sz="2000" dirty="0" smtClean="0"/>
              <a:t>New data should be brought to cache.</a:t>
            </a:r>
          </a:p>
          <a:p>
            <a:pPr marL="933450" indent="0">
              <a:buNone/>
            </a:pPr>
            <a:endParaRPr lang="en-IN" sz="2000" dirty="0" smtClean="0"/>
          </a:p>
          <a:p>
            <a:pPr marL="1162050"/>
            <a:r>
              <a:rPr lang="en-IN" sz="2000" dirty="0" smtClean="0"/>
              <a:t>This creates high miss ratio, which is called cache corruption and degrades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09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3" y="764373"/>
            <a:ext cx="9883877" cy="1293028"/>
          </a:xfrm>
        </p:spPr>
        <p:txBody>
          <a:bodyPr/>
          <a:lstStyle/>
          <a:p>
            <a:r>
              <a:rPr lang="en-IN" dirty="0"/>
              <a:t>Issues in processor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3</a:t>
            </a:r>
            <a:r>
              <a:rPr lang="en-IN" dirty="0" smtClean="0"/>
              <a:t>. </a:t>
            </a:r>
            <a:r>
              <a:rPr lang="en-IN" b="1" dirty="0" smtClean="0"/>
              <a:t>Context Switching Overheads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dirty="0" smtClean="0"/>
              <a:t> Context switching results in the execution of a large no: of instructions to :</a:t>
            </a:r>
          </a:p>
          <a:p>
            <a:pPr marL="1162050"/>
            <a:r>
              <a:rPr lang="en-IN" dirty="0" smtClean="0"/>
              <a:t>Save and store the registers</a:t>
            </a:r>
          </a:p>
          <a:p>
            <a:pPr marL="1162050"/>
            <a:r>
              <a:rPr lang="en-IN" dirty="0" smtClean="0"/>
              <a:t>Initialize the registers</a:t>
            </a:r>
          </a:p>
          <a:p>
            <a:pPr marL="1162050"/>
            <a:r>
              <a:rPr lang="en-IN" dirty="0" smtClean="0"/>
              <a:t>Switch address space.</a:t>
            </a:r>
          </a:p>
          <a:p>
            <a:pPr marL="933450" indent="0">
              <a:buNone/>
            </a:pPr>
            <a:endParaRPr lang="en-IN" dirty="0"/>
          </a:p>
          <a:p>
            <a:r>
              <a:rPr lang="en-IN" dirty="0" smtClean="0"/>
              <a:t>This results in overhead and degrade the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8249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Multiprocessor Scheduling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Some scheduling strategies to solve these issues are:</a:t>
            </a:r>
          </a:p>
          <a:p>
            <a:pPr marL="0" indent="0">
              <a:buNone/>
            </a:pP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/>
              <a:t>Co-scheduling</a:t>
            </a:r>
          </a:p>
          <a:p>
            <a:pPr marL="722313"/>
            <a:r>
              <a:rPr lang="en-IN" sz="1800" dirty="0" smtClean="0"/>
              <a:t>All runnable tasks of an application are scheduled on processors simultaneously.</a:t>
            </a:r>
          </a:p>
          <a:p>
            <a:pPr marL="493713" indent="0">
              <a:buNone/>
            </a:pPr>
            <a:endParaRPr lang="en-IN" sz="1800" dirty="0" smtClean="0"/>
          </a:p>
          <a:p>
            <a:pPr marL="722313"/>
            <a:r>
              <a:rPr lang="en-IN" sz="1800" dirty="0" smtClean="0"/>
              <a:t>When a task of the application needs to be pre-empted all tasks of that application are pre-empted.</a:t>
            </a:r>
          </a:p>
          <a:p>
            <a:pPr marL="493713" indent="0">
              <a:buNone/>
            </a:pPr>
            <a:endParaRPr lang="en-IN" sz="1800" dirty="0" smtClean="0"/>
          </a:p>
          <a:p>
            <a:pPr marL="722313"/>
            <a:r>
              <a:rPr lang="en-IN" sz="1800" dirty="0" smtClean="0"/>
              <a:t>Solves the problem of tasks wasting resources in lock-spinning ,while waiting for </a:t>
            </a:r>
            <a:r>
              <a:rPr lang="en-IN" sz="1800" dirty="0" err="1" smtClean="0"/>
              <a:t>prempted</a:t>
            </a:r>
            <a:r>
              <a:rPr lang="en-IN" sz="1800" dirty="0" smtClean="0"/>
              <a:t> </a:t>
            </a:r>
            <a:r>
              <a:rPr lang="en-IN" sz="1800" dirty="0"/>
              <a:t>task to release critical section</a:t>
            </a:r>
            <a:r>
              <a:rPr lang="en-IN" sz="1800" dirty="0" smtClean="0"/>
              <a:t>.</a:t>
            </a:r>
          </a:p>
          <a:p>
            <a:pPr marL="493713" indent="0">
              <a:buNone/>
            </a:pPr>
            <a:endParaRPr lang="en-IN" sz="1800" dirty="0" smtClean="0"/>
          </a:p>
          <a:p>
            <a:pPr marL="722313"/>
            <a:r>
              <a:rPr lang="en-IN" sz="1800" dirty="0" smtClean="0"/>
              <a:t>Doesn’t  solve cache corruption and context switching overheads.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529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dirty="0" smtClean="0"/>
              <a:t>Operating System </a:t>
            </a:r>
            <a:r>
              <a:rPr lang="en-IN" dirty="0"/>
              <a:t>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 smtClean="0"/>
              <a:t>Memory Management: </a:t>
            </a:r>
            <a:r>
              <a:rPr lang="en-IN" sz="2000" dirty="0" smtClean="0"/>
              <a:t>Virtual memory design is complicated as main memory is shared by many processors.</a:t>
            </a:r>
          </a:p>
          <a:p>
            <a:pPr algn="just"/>
            <a:r>
              <a:rPr lang="en-IN" sz="2000" dirty="0" smtClean="0"/>
              <a:t>OS has to keep separate map table for each processor for address translation.</a:t>
            </a:r>
          </a:p>
          <a:p>
            <a:pPr algn="just"/>
            <a:r>
              <a:rPr lang="en-IN" sz="2000" dirty="0" smtClean="0"/>
              <a:t>When several processors share same page, the OS must ensure consistency of their entries in respective map tables.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b="1" dirty="0" smtClean="0"/>
              <a:t>Reliability &amp; Fault Tolerance: </a:t>
            </a:r>
            <a:r>
              <a:rPr lang="en-IN" sz="2000" dirty="0" smtClean="0"/>
              <a:t>Multiprocessor OS should be able to handle system failures</a:t>
            </a:r>
          </a:p>
          <a:p>
            <a:pPr algn="just"/>
            <a:r>
              <a:rPr lang="en-IN" sz="2000" dirty="0" smtClean="0"/>
              <a:t>It must provide reconfiguration schemes to reconstruct the system in the face of failures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1920" y="2723400"/>
              <a:ext cx="54000" cy="232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560" y="2714040"/>
                <a:ext cx="7272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3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Multiprocessor Scheduling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2. Smart Scheduling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 smtClean="0"/>
              <a:t>Two nice features of this approach are:</a:t>
            </a:r>
          </a:p>
          <a:p>
            <a:endParaRPr lang="en-IN" sz="2000" b="1" dirty="0" smtClean="0"/>
          </a:p>
          <a:p>
            <a:pPr marL="1076325" indent="-546100">
              <a:buFont typeface="+mj-lt"/>
              <a:buAutoNum type="arabicPeriod"/>
            </a:pPr>
            <a:r>
              <a:rPr lang="en-IN" sz="2000" dirty="0" smtClean="0"/>
              <a:t>Avoids pre-empting a task when it is inside the critical section</a:t>
            </a:r>
          </a:p>
          <a:p>
            <a:pPr marL="1076325" indent="-546100">
              <a:buFont typeface="+mj-lt"/>
              <a:buAutoNum type="arabicPeriod"/>
            </a:pPr>
            <a:r>
              <a:rPr lang="en-IN" sz="2000" dirty="0" smtClean="0"/>
              <a:t>It avoids rescheduling of tasks that are busy waiting until the task that executes the corresponding critical section releases it</a:t>
            </a:r>
            <a:endParaRPr lang="en-IN" sz="2000" dirty="0"/>
          </a:p>
          <a:p>
            <a:pPr marL="342900" indent="-342900"/>
            <a:r>
              <a:rPr lang="en-IN" sz="2000" dirty="0"/>
              <a:t>Solves the problem of tasks wasting resources in </a:t>
            </a:r>
            <a:r>
              <a:rPr lang="en-IN" sz="2000" dirty="0" smtClean="0"/>
              <a:t>lock-spinning </a:t>
            </a:r>
          </a:p>
          <a:p>
            <a:pPr marL="342900" indent="-342900"/>
            <a:r>
              <a:rPr lang="en-IN" sz="2000" dirty="0"/>
              <a:t>Doesn’t  solve cache corruption and context switching overheads.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41972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Multiprocessor Scheduling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9303"/>
            <a:ext cx="10820400" cy="4852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3</a:t>
            </a:r>
            <a:r>
              <a:rPr lang="en-IN" b="1" dirty="0" smtClean="0"/>
              <a:t>.Scheduling in NYU Computer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dirty="0" smtClean="0"/>
              <a:t>Combines previous 2 scheduling strategies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Tasks are formed into groups and task group follow any of the following scheduling strategies:</a:t>
            </a:r>
          </a:p>
          <a:p>
            <a:pPr marL="811213" indent="-457200">
              <a:buFont typeface="+mj-lt"/>
              <a:buAutoNum type="arabicPeriod"/>
            </a:pPr>
            <a:r>
              <a:rPr lang="en-IN" sz="1600" dirty="0" smtClean="0"/>
              <a:t>Task can be scheduled or pre-empted in normal manner</a:t>
            </a:r>
          </a:p>
          <a:p>
            <a:pPr marL="811213" indent="-457200">
              <a:buFont typeface="+mj-lt"/>
              <a:buAutoNum type="arabicPeriod"/>
            </a:pPr>
            <a:r>
              <a:rPr lang="en-IN" sz="1600" dirty="0" smtClean="0"/>
              <a:t>All tasks in a group are scheduled or pre-empted simultaneously</a:t>
            </a:r>
          </a:p>
          <a:p>
            <a:pPr marL="811213" indent="-457200">
              <a:buFont typeface="+mj-lt"/>
              <a:buAutoNum type="arabicPeriod"/>
            </a:pPr>
            <a:r>
              <a:rPr lang="en-IN" sz="1600" dirty="0" smtClean="0"/>
              <a:t>Tasks in a group are never </a:t>
            </a:r>
            <a:r>
              <a:rPr lang="en-IN" sz="1600" dirty="0" err="1" smtClean="0"/>
              <a:t>preemepted</a:t>
            </a:r>
            <a:endParaRPr lang="en-IN" sz="1600" dirty="0" smtClean="0"/>
          </a:p>
          <a:p>
            <a:pPr marL="354013" indent="0">
              <a:buNone/>
            </a:pPr>
            <a:endParaRPr lang="en-IN" sz="2000" dirty="0" smtClean="0"/>
          </a:p>
          <a:p>
            <a:r>
              <a:rPr lang="en-IN" sz="2000" dirty="0" smtClean="0"/>
              <a:t>Tasks can prevent its pre-emption irrespective of the group scheduling policy.</a:t>
            </a:r>
          </a:p>
          <a:p>
            <a:r>
              <a:rPr lang="en-IN" sz="2000" dirty="0" smtClean="0"/>
              <a:t>This causes efficient implementation of spin lock</a:t>
            </a:r>
          </a:p>
          <a:p>
            <a:r>
              <a:rPr lang="en-IN" sz="2000" dirty="0" smtClean="0"/>
              <a:t>Flexible as different scheduling strategies can be adopted by different groups</a:t>
            </a:r>
          </a:p>
        </p:txBody>
      </p:sp>
    </p:spTree>
    <p:extLst>
      <p:ext uri="{BB962C8B-B14F-4D97-AF65-F5344CB8AC3E}">
        <p14:creationId xmlns:p14="http://schemas.microsoft.com/office/powerpoint/2010/main" val="1613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Multiprocessor Scheduling Strategies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9303"/>
            <a:ext cx="10820400" cy="48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4</a:t>
            </a:r>
            <a:r>
              <a:rPr lang="en-IN" b="1" dirty="0" smtClean="0"/>
              <a:t>.Affinity Based Scheduling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dirty="0" smtClean="0"/>
              <a:t>Addresses the problem of cache corruption.</a:t>
            </a:r>
          </a:p>
          <a:p>
            <a:r>
              <a:rPr lang="en-IN" sz="2000" dirty="0" smtClean="0"/>
              <a:t>Task is scheduled on the processor where it is last executed.</a:t>
            </a:r>
          </a:p>
          <a:p>
            <a:r>
              <a:rPr lang="en-IN" sz="2000" dirty="0" smtClean="0"/>
              <a:t>A significant portion of task data will be present in the processor cache, when task is rescheduled.</a:t>
            </a:r>
          </a:p>
          <a:p>
            <a:r>
              <a:rPr lang="en-IN" sz="2000" dirty="0" smtClean="0"/>
              <a:t>System suffers load imbalance as task cannot be scheduled on any processor.</a:t>
            </a:r>
          </a:p>
        </p:txBody>
      </p:sp>
    </p:spTree>
    <p:extLst>
      <p:ext uri="{BB962C8B-B14F-4D97-AF65-F5344CB8AC3E}">
        <p14:creationId xmlns:p14="http://schemas.microsoft.com/office/powerpoint/2010/main" val="32495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Design Issues in Memory 		 	  					Management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63273"/>
            <a:ext cx="10820400" cy="4206240"/>
          </a:xfrm>
        </p:spPr>
        <p:txBody>
          <a:bodyPr>
            <a:noAutofit/>
          </a:bodyPr>
          <a:lstStyle/>
          <a:p>
            <a:r>
              <a:rPr lang="en-IN" sz="1800" dirty="0" smtClean="0"/>
              <a:t>Some of the design issues in memory management are: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 smtClean="0"/>
              <a:t>Portability: </a:t>
            </a:r>
            <a:r>
              <a:rPr lang="en-IN" sz="1800" dirty="0" smtClean="0"/>
              <a:t>The virtual memory system relies heavily on the underlying architecture, which affects the portability of operating system.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 smtClean="0"/>
              <a:t>Data Sharing: </a:t>
            </a:r>
            <a:r>
              <a:rPr lang="en-IN" sz="1800" dirty="0" smtClean="0"/>
              <a:t>The virtual memory system should provide facility for data sharing which is needed for parallel execution of programs</a:t>
            </a:r>
            <a:r>
              <a:rPr lang="en-IN" sz="1800" b="1" dirty="0" smtClean="0"/>
              <a:t>.</a:t>
            </a:r>
          </a:p>
          <a:p>
            <a:endParaRPr lang="en-IN" sz="1800" b="1" dirty="0"/>
          </a:p>
          <a:p>
            <a:r>
              <a:rPr lang="en-IN" sz="1800" b="1" dirty="0" smtClean="0"/>
              <a:t>Protection: </a:t>
            </a:r>
            <a:r>
              <a:rPr lang="en-IN" sz="1800" dirty="0" smtClean="0"/>
              <a:t>As memory is shared among several processes</a:t>
            </a:r>
            <a:r>
              <a:rPr lang="en-IN" sz="1800" b="1" dirty="0" smtClean="0"/>
              <a:t>, </a:t>
            </a:r>
            <a:r>
              <a:rPr lang="en-IN" sz="1800" dirty="0" smtClean="0"/>
              <a:t>the operating system should provide mechanism that a virtual memory system can use to protect memory objects against un authorized access.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 smtClean="0"/>
              <a:t>Efficiency</a:t>
            </a:r>
            <a:r>
              <a:rPr lang="en-IN" sz="1800" dirty="0" smtClean="0"/>
              <a:t>: virtual memory system should be efficient in performing address translation, page replacements etc. to maintain the efficiency of multiprocessor system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2964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924365" cy="1293028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Memory Management in MACH  OS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dirty="0" smtClean="0"/>
              <a:t>Mach operating system was designed to support multiprocessing.</a:t>
            </a:r>
          </a:p>
          <a:p>
            <a:r>
              <a:rPr lang="en-IN" sz="2000" dirty="0" smtClean="0"/>
              <a:t>Its multiprocessing capability is flexible, ranging from shared memory systems with no memory shared b/w processors.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b="1" dirty="0"/>
              <a:t>The virtual memory system of Mach is designed</a:t>
            </a:r>
            <a:r>
              <a:rPr lang="en-IN" sz="2000" b="1" dirty="0" smtClean="0"/>
              <a:t> to overcome many of the memory management design issues :</a:t>
            </a:r>
          </a:p>
          <a:p>
            <a:pPr marL="0" indent="0">
              <a:buNone/>
            </a:pPr>
            <a:endParaRPr lang="en-IN" sz="2000" b="1" dirty="0" smtClean="0"/>
          </a:p>
          <a:p>
            <a:r>
              <a:rPr lang="en-IN" sz="2000" dirty="0" smtClean="0"/>
              <a:t>It provides primitives that provides tasks with permission to access the address space of other tasks.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 Two protection codes named </a:t>
            </a:r>
            <a:r>
              <a:rPr lang="en-IN" sz="2000" b="1" dirty="0" smtClean="0"/>
              <a:t>current protection </a:t>
            </a:r>
            <a:r>
              <a:rPr lang="en-IN" sz="2000" dirty="0" smtClean="0"/>
              <a:t>and </a:t>
            </a:r>
            <a:r>
              <a:rPr lang="en-IN" sz="2000" b="1" dirty="0" smtClean="0"/>
              <a:t>maximum protection</a:t>
            </a:r>
            <a:r>
              <a:rPr lang="en-IN" sz="2000" dirty="0" smtClean="0"/>
              <a:t> are specified at page level to ensure the memory protection.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3822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317" y="764373"/>
            <a:ext cx="9722223" cy="1293028"/>
          </a:xfrm>
        </p:spPr>
        <p:txBody>
          <a:bodyPr/>
          <a:lstStyle/>
          <a:p>
            <a:pPr algn="l"/>
            <a:r>
              <a:rPr lang="en-IN" dirty="0"/>
              <a:t>Memory Management in MACH 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Mach virtual memory system achieves the goal of </a:t>
            </a:r>
            <a:r>
              <a:rPr lang="en-IN" sz="2000" b="1" dirty="0" smtClean="0"/>
              <a:t>machine independence</a:t>
            </a:r>
            <a:r>
              <a:rPr lang="en-IN" sz="2000" dirty="0" smtClean="0"/>
              <a:t> through splitting the implementation into 2 parts:</a:t>
            </a:r>
          </a:p>
          <a:p>
            <a:r>
              <a:rPr lang="en-IN" sz="2000" b="1" dirty="0" smtClean="0"/>
              <a:t>Machine independent part</a:t>
            </a:r>
            <a:r>
              <a:rPr lang="en-IN" sz="2000" dirty="0" smtClean="0"/>
              <a:t>: maintains high level machine independent data structures</a:t>
            </a:r>
          </a:p>
          <a:p>
            <a:r>
              <a:rPr lang="en-IN" sz="2000" b="1" dirty="0" smtClean="0"/>
              <a:t>Machine dependent part: </a:t>
            </a:r>
            <a:r>
              <a:rPr lang="en-IN" sz="2000" dirty="0" smtClean="0"/>
              <a:t>Manages the physical address space, like setting up page tables, page mapping etc.</a:t>
            </a:r>
          </a:p>
          <a:p>
            <a:r>
              <a:rPr lang="en-IN" sz="2000" dirty="0" smtClean="0"/>
              <a:t>Mach virtual memory system allows </a:t>
            </a:r>
            <a:r>
              <a:rPr lang="en-IN" sz="2000" b="1" dirty="0" smtClean="0"/>
              <a:t>sharing of memory </a:t>
            </a:r>
            <a:r>
              <a:rPr lang="en-IN" sz="2000" dirty="0" smtClean="0"/>
              <a:t>through inheritance mechanism.</a:t>
            </a:r>
          </a:p>
          <a:p>
            <a:r>
              <a:rPr lang="en-IN" sz="2000" dirty="0" smtClean="0"/>
              <a:t>The inheritance attribute of a page can take 3 values: </a:t>
            </a:r>
            <a:r>
              <a:rPr lang="en-IN" sz="2000" b="1" dirty="0" smtClean="0"/>
              <a:t>none, </a:t>
            </a:r>
            <a:r>
              <a:rPr lang="en-IN" sz="2000" b="1" dirty="0" err="1" smtClean="0"/>
              <a:t>copy,share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081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924365" cy="1293028"/>
          </a:xfrm>
        </p:spPr>
        <p:txBody>
          <a:bodyPr>
            <a:normAutofit/>
          </a:bodyPr>
          <a:lstStyle/>
          <a:p>
            <a:pPr algn="l"/>
            <a:r>
              <a:rPr lang="en-IN" sz="3600" dirty="0" smtClean="0"/>
              <a:t>Memory Management in MACH  OS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000" b="1" dirty="0" smtClean="0"/>
          </a:p>
          <a:p>
            <a:r>
              <a:rPr lang="en-IN" sz="2000" b="1" dirty="0" smtClean="0"/>
              <a:t>None mode: </a:t>
            </a:r>
            <a:r>
              <a:rPr lang="en-IN" sz="2000" dirty="0" smtClean="0"/>
              <a:t>child task cannot inherit the page of other task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Copy mode:</a:t>
            </a:r>
            <a:r>
              <a:rPr lang="en-IN" sz="2000" dirty="0" smtClean="0"/>
              <a:t> copies the page of other task(parent) and modifications made in the page by the new task  affect only that task.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b="1" dirty="0" smtClean="0"/>
              <a:t>Shared mode: </a:t>
            </a:r>
            <a:r>
              <a:rPr lang="en-IN" sz="2000" dirty="0" smtClean="0"/>
              <a:t>Same copy of page is shared  among  different tasks. Modifications  done  to the page are seen by each task 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833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0748" y="764373"/>
            <a:ext cx="9205452" cy="1293028"/>
          </a:xfrm>
        </p:spPr>
        <p:txBody>
          <a:bodyPr/>
          <a:lstStyle/>
          <a:p>
            <a:r>
              <a:rPr lang="en-IN" dirty="0" smtClean="0"/>
              <a:t>Structure of multiprocessor 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Depending upon the control structure and its organisation the three basic types of multiprocessor operating system are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z="2000" b="1" dirty="0" smtClean="0"/>
              <a:t>1</a:t>
            </a:r>
            <a:r>
              <a:rPr lang="en-IN" sz="2000" b="1" dirty="0"/>
              <a:t>) Separate supervisor </a:t>
            </a: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    2</a:t>
            </a:r>
            <a:r>
              <a:rPr lang="en-IN" sz="2000" b="1" dirty="0"/>
              <a:t>) Master-slave </a:t>
            </a:r>
            <a:endParaRPr lang="en-IN" sz="2000" b="1" dirty="0" smtClean="0"/>
          </a:p>
          <a:p>
            <a:pPr marL="0" indent="0">
              <a:buNone/>
            </a:pPr>
            <a:r>
              <a:rPr lang="en-IN" sz="2000" b="1" dirty="0" smtClean="0"/>
              <a:t>    3</a:t>
            </a:r>
            <a:r>
              <a:rPr lang="en-IN" sz="2000" b="1" dirty="0"/>
              <a:t>) Symmetric Supervision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112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Separate Supervisors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0814"/>
            <a:ext cx="10820400" cy="4507872"/>
          </a:xfrm>
        </p:spPr>
        <p:txBody>
          <a:bodyPr>
            <a:normAutofit/>
          </a:bodyPr>
          <a:lstStyle/>
          <a:p>
            <a:r>
              <a:rPr lang="en-IN" sz="1800" dirty="0" smtClean="0"/>
              <a:t>Each processor </a:t>
            </a:r>
            <a:r>
              <a:rPr lang="en-IN" sz="1800" dirty="0"/>
              <a:t>behaves independently. </a:t>
            </a:r>
            <a:endParaRPr lang="en-IN" sz="1800" dirty="0" smtClean="0"/>
          </a:p>
          <a:p>
            <a:r>
              <a:rPr lang="en-IN" sz="1800" dirty="0"/>
              <a:t>Each system has its own operating system which manages local input/output devices, file system and </a:t>
            </a:r>
            <a:r>
              <a:rPr lang="en-IN" sz="1800" dirty="0" smtClean="0"/>
              <a:t>memory etc.</a:t>
            </a:r>
          </a:p>
          <a:p>
            <a:r>
              <a:rPr lang="en-IN" sz="1800" dirty="0" smtClean="0"/>
              <a:t>The </a:t>
            </a:r>
            <a:r>
              <a:rPr lang="en-IN" sz="1800" dirty="0"/>
              <a:t>access protection is maintained, between processor, by using some synchronization mechanism like </a:t>
            </a:r>
            <a:r>
              <a:rPr lang="en-IN" sz="1800" dirty="0" smtClean="0"/>
              <a:t>semaphores.</a:t>
            </a:r>
          </a:p>
          <a:p>
            <a:endParaRPr lang="en-IN" sz="1800" dirty="0" smtClean="0"/>
          </a:p>
          <a:p>
            <a:r>
              <a:rPr lang="en-IN" sz="1800" b="1" dirty="0"/>
              <a:t>Such architecture will face the following problems: </a:t>
            </a:r>
            <a:endParaRPr lang="en-IN" sz="1800" b="1" dirty="0" smtClean="0"/>
          </a:p>
          <a:p>
            <a:pPr marL="0" indent="0">
              <a:buNone/>
            </a:pPr>
            <a:r>
              <a:rPr lang="en-IN" sz="1800" dirty="0" smtClean="0"/>
              <a:t>     1</a:t>
            </a:r>
            <a:r>
              <a:rPr lang="en-IN" sz="1800" dirty="0"/>
              <a:t>) Little coupling among processors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2) Difficulty in  parallel </a:t>
            </a:r>
            <a:r>
              <a:rPr lang="en-IN" sz="1800" dirty="0"/>
              <a:t>execution of single task. </a:t>
            </a:r>
          </a:p>
          <a:p>
            <a:pPr marL="0" indent="0">
              <a:buNone/>
            </a:pPr>
            <a:r>
              <a:rPr lang="en-IN" sz="1800" dirty="0" smtClean="0"/>
              <a:t>     3</a:t>
            </a:r>
            <a:r>
              <a:rPr lang="en-IN" sz="1800" dirty="0"/>
              <a:t>) During process failure it </a:t>
            </a:r>
            <a:r>
              <a:rPr lang="en-IN" sz="1800" dirty="0" smtClean="0"/>
              <a:t>degrades.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  4</a:t>
            </a:r>
            <a:r>
              <a:rPr lang="en-IN" sz="1800" dirty="0"/>
              <a:t>) Inefficient configuration as the problem of replication arises between 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dirty="0" smtClean="0"/>
              <a:t>         supervisor/kernel/data </a:t>
            </a:r>
            <a:r>
              <a:rPr lang="en-IN" sz="1800" dirty="0"/>
              <a:t>structure code and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1341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Master Slave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Out </a:t>
            </a:r>
            <a:r>
              <a:rPr lang="en-IN" dirty="0"/>
              <a:t>of many processors one processor behaves as a master whereas others behave </a:t>
            </a:r>
            <a:r>
              <a:rPr lang="en-IN" dirty="0" smtClean="0"/>
              <a:t>as </a:t>
            </a:r>
            <a:r>
              <a:rPr lang="en-IN" dirty="0"/>
              <a:t>slaves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</a:t>
            </a:r>
            <a:r>
              <a:rPr lang="en-IN" dirty="0"/>
              <a:t>master processor is dedicated to executing the operating </a:t>
            </a:r>
            <a:r>
              <a:rPr lang="en-IN" dirty="0" smtClean="0"/>
              <a:t>system.</a:t>
            </a:r>
          </a:p>
          <a:p>
            <a:r>
              <a:rPr lang="en-IN" dirty="0"/>
              <a:t>It works as scheduler and controller over slave </a:t>
            </a:r>
            <a:r>
              <a:rPr lang="en-IN" dirty="0" smtClean="0"/>
              <a:t>processors</a:t>
            </a:r>
          </a:p>
          <a:p>
            <a:r>
              <a:rPr lang="en-IN" dirty="0"/>
              <a:t>Slave processors are often identified </a:t>
            </a:r>
            <a:r>
              <a:rPr lang="en-IN" dirty="0" smtClean="0"/>
              <a:t>as </a:t>
            </a:r>
            <a:r>
              <a:rPr lang="en-IN" dirty="0"/>
              <a:t>a schedulable pool of </a:t>
            </a:r>
            <a:r>
              <a:rPr lang="en-IN" dirty="0" smtClean="0"/>
              <a:t>resources by master.</a:t>
            </a:r>
          </a:p>
          <a:p>
            <a:r>
              <a:rPr lang="en-IN" dirty="0" smtClean="0"/>
              <a:t>Allows </a:t>
            </a:r>
            <a:r>
              <a:rPr lang="en-IN" dirty="0"/>
              <a:t>the parallel execution of a single task by allocating several subtasks to multiple processors </a:t>
            </a:r>
            <a:r>
              <a:rPr lang="en-IN" dirty="0" smtClean="0"/>
              <a:t>concurrently.</a:t>
            </a:r>
          </a:p>
          <a:p>
            <a:r>
              <a:rPr lang="en-IN" dirty="0" smtClean="0"/>
              <a:t>OS is highly susceptible to the failure of master processor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96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pPr algn="ctr"/>
            <a:r>
              <a:rPr lang="en-IN" b="1" dirty="0" smtClean="0"/>
              <a:t>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000" dirty="0" smtClean="0"/>
              <a:t>In multi processor systems it is often common to switch between the processes which implements parallelism.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But the overhead incurred due to  context switching is a major concern  as each process maintains a single address space.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 </a:t>
            </a:r>
            <a:r>
              <a:rPr lang="en-IN" sz="2000" dirty="0" smtClean="0"/>
              <a:t>To solve this issue threads or light weight processes were introduced.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Multiple threads can be associated with a process, each thread executes a specific portion of a program.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Each thread has its own program counter and a control block.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All the threads associated with a process share the same address space and all the information that is associated with the process is common to all the threads.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Maintaining same address space and sharing common information reduces the overhead incurred will creating a process and switching between the processes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073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SYMMETRIC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3046"/>
            <a:ext cx="10820400" cy="434564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All </a:t>
            </a:r>
            <a:r>
              <a:rPr lang="en-IN" sz="2000" dirty="0"/>
              <a:t>processors </a:t>
            </a:r>
            <a:r>
              <a:rPr lang="en-IN" sz="2000" dirty="0" smtClean="0"/>
              <a:t>are autonomous  and treated </a:t>
            </a:r>
            <a:r>
              <a:rPr lang="en-IN" sz="2000" dirty="0"/>
              <a:t>equally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There </a:t>
            </a:r>
            <a:r>
              <a:rPr lang="en-IN" sz="2000" dirty="0"/>
              <a:t>is one copy of kernel that can be executed by all processors </a:t>
            </a:r>
            <a:r>
              <a:rPr lang="en-IN" sz="2000" dirty="0" smtClean="0"/>
              <a:t>concurrently.</a:t>
            </a:r>
          </a:p>
          <a:p>
            <a:r>
              <a:rPr lang="en-IN" sz="2000" dirty="0" smtClean="0"/>
              <a:t>The concurrent access to shared data structures of supervisor needs to be controlled .</a:t>
            </a:r>
          </a:p>
          <a:p>
            <a:r>
              <a:rPr lang="en-IN" sz="2000" dirty="0"/>
              <a:t>The simplest way to achieve this is to treat the entire operating system as a critical section and allow only one processor to execute the operating system at one </a:t>
            </a:r>
            <a:r>
              <a:rPr lang="en-IN" sz="2000" dirty="0" smtClean="0"/>
              <a:t>time.</a:t>
            </a:r>
          </a:p>
          <a:p>
            <a:r>
              <a:rPr lang="en-IN" sz="2000" dirty="0" smtClean="0"/>
              <a:t>This </a:t>
            </a:r>
            <a:r>
              <a:rPr lang="en-IN" sz="2000" dirty="0"/>
              <a:t>method is called ‘floating master’ method 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Most flexible and versatile configuration</a:t>
            </a:r>
          </a:p>
          <a:p>
            <a:r>
              <a:rPr lang="en-IN" sz="2000" dirty="0" smtClean="0"/>
              <a:t>Allows parallel execution of tasks and efficient use of resources.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80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2542"/>
            <a:ext cx="10820400" cy="4630993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A</a:t>
            </a:r>
            <a:r>
              <a:rPr lang="en-IN" sz="2000" dirty="0" smtClean="0"/>
              <a:t>llows </a:t>
            </a:r>
            <a:r>
              <a:rPr lang="en-IN" sz="2000" dirty="0"/>
              <a:t>a single computer to host multiple </a:t>
            </a:r>
            <a:r>
              <a:rPr lang="en-IN" sz="2000" dirty="0" smtClean="0"/>
              <a:t>virtual machines</a:t>
            </a:r>
            <a:r>
              <a:rPr lang="en-IN" sz="2000" dirty="0"/>
              <a:t>, each potentially running a different operating system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/>
              <a:t>D</a:t>
            </a:r>
            <a:r>
              <a:rPr lang="en-IN" sz="2000" dirty="0" smtClean="0"/>
              <a:t>ifferent </a:t>
            </a:r>
            <a:r>
              <a:rPr lang="en-IN" sz="2000" dirty="0"/>
              <a:t>servers can run on </a:t>
            </a:r>
            <a:r>
              <a:rPr lang="en-IN" sz="2000" dirty="0" smtClean="0"/>
              <a:t>different virtual machines.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 failure </a:t>
            </a:r>
            <a:r>
              <a:rPr lang="en-IN" sz="2000" dirty="0"/>
              <a:t>in one virtual machine does not </a:t>
            </a:r>
            <a:r>
              <a:rPr lang="en-IN" sz="2000" dirty="0" smtClean="0"/>
              <a:t>automatically bring down any others.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Also require fewer </a:t>
            </a:r>
            <a:r>
              <a:rPr lang="en-IN" sz="2000" dirty="0"/>
              <a:t>physical machines </a:t>
            </a:r>
            <a:r>
              <a:rPr lang="en-IN" sz="2000" dirty="0" smtClean="0"/>
              <a:t> and saves money </a:t>
            </a:r>
            <a:r>
              <a:rPr lang="en-IN" sz="2000" dirty="0"/>
              <a:t>on </a:t>
            </a:r>
            <a:r>
              <a:rPr lang="en-IN" sz="2000" dirty="0" smtClean="0"/>
              <a:t>hardware.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Migrating </a:t>
            </a:r>
            <a:r>
              <a:rPr lang="en-IN" sz="2000" dirty="0"/>
              <a:t>virtual machines </a:t>
            </a:r>
            <a:r>
              <a:rPr lang="en-IN" sz="2000" dirty="0" smtClean="0"/>
              <a:t> is </a:t>
            </a:r>
            <a:r>
              <a:rPr lang="en-IN" sz="2000" dirty="0"/>
              <a:t>much </a:t>
            </a:r>
            <a:r>
              <a:rPr lang="en-IN" sz="2000" dirty="0" smtClean="0"/>
              <a:t>easier than </a:t>
            </a:r>
            <a:r>
              <a:rPr lang="en-IN" sz="2000" dirty="0"/>
              <a:t>migrating processes running on a normal operating system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While migrating </a:t>
            </a:r>
            <a:r>
              <a:rPr lang="en-IN" sz="2000" dirty="0"/>
              <a:t>a virtual machine, all that has to be moved is the </a:t>
            </a:r>
            <a:r>
              <a:rPr lang="en-IN" sz="2000" dirty="0" smtClean="0"/>
              <a:t>memory image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0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2542"/>
            <a:ext cx="10820400" cy="4630993"/>
          </a:xfrm>
        </p:spPr>
        <p:txBody>
          <a:bodyPr>
            <a:normAutofit/>
          </a:bodyPr>
          <a:lstStyle/>
          <a:p>
            <a:r>
              <a:rPr lang="en-IN" sz="1800" dirty="0"/>
              <a:t>Another use for virtual machines is to run legacy applications on </a:t>
            </a:r>
            <a:r>
              <a:rPr lang="en-IN" sz="1800" dirty="0" smtClean="0"/>
              <a:t>operating systems which is no </a:t>
            </a:r>
            <a:r>
              <a:rPr lang="en-IN" sz="1800" dirty="0"/>
              <a:t>longer supported or which do not </a:t>
            </a:r>
            <a:r>
              <a:rPr lang="en-IN" sz="1800" dirty="0" smtClean="0"/>
              <a:t>work on </a:t>
            </a:r>
            <a:r>
              <a:rPr lang="en-IN" sz="1800" dirty="0"/>
              <a:t>current hardware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2000" dirty="0"/>
              <a:t>A</a:t>
            </a:r>
            <a:r>
              <a:rPr lang="en-IN" sz="2000" dirty="0" smtClean="0"/>
              <a:t>nother </a:t>
            </a:r>
            <a:r>
              <a:rPr lang="en-IN" sz="2000" dirty="0"/>
              <a:t>important use of virtual machines is software development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S/w developer creates a dozen virtual </a:t>
            </a:r>
            <a:r>
              <a:rPr lang="en-IN" sz="2000" dirty="0"/>
              <a:t>machines on a single computer and installs different operating systems </a:t>
            </a:r>
            <a:r>
              <a:rPr lang="en-IN" sz="2000" dirty="0" smtClean="0"/>
              <a:t>on each one and run all of them at once.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06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Hypervisors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hypervisor is a crucial piece of software that makes virtualization possible. 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It abstracts guest machines and the operating system they run on, from the actual hardware.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Hypervisors create a virtualization layer that separates CPU / Processors, RAM and other physical resources from the virtual machines you create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machine we install a hypervisor on is called a </a:t>
            </a:r>
            <a:r>
              <a:rPr lang="en-IN" b="1" i="1" dirty="0"/>
              <a:t>host </a:t>
            </a:r>
            <a:r>
              <a:rPr lang="en-IN" b="1" i="1" dirty="0" smtClean="0"/>
              <a:t>machine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Hypervisors emulate available resources so that guest machines can use them.</a:t>
            </a:r>
            <a:br>
              <a:rPr lang="en-IN" dirty="0"/>
            </a:b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8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Hypervisors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here </a:t>
            </a:r>
            <a:r>
              <a:rPr lang="en-IN" dirty="0"/>
              <a:t>are two approaches to </a:t>
            </a:r>
            <a:r>
              <a:rPr lang="en-IN" dirty="0" smtClean="0"/>
              <a:t>virtualization: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/>
              <a:t>Type 1 Hypervisor</a:t>
            </a:r>
            <a:r>
              <a:rPr lang="en-IN" dirty="0"/>
              <a:t> 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Type </a:t>
            </a:r>
            <a:r>
              <a:rPr lang="en-IN" b="1" dirty="0"/>
              <a:t>2 Hypervisor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4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Type </a:t>
            </a:r>
            <a:r>
              <a:rPr lang="en-IN" b="1" dirty="0"/>
              <a:t>1 Hypervisor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</a:t>
            </a:r>
            <a:r>
              <a:rPr lang="en-IN" dirty="0"/>
              <a:t> Type 1 </a:t>
            </a:r>
            <a:r>
              <a:rPr lang="en-IN" dirty="0" smtClean="0"/>
              <a:t>hypervisor </a:t>
            </a:r>
            <a:r>
              <a:rPr lang="en-IN" dirty="0"/>
              <a:t>is a layer of software we install directly on top of a physical server and its underlying hardware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There is no software or any operating system in </a:t>
            </a:r>
            <a:r>
              <a:rPr lang="en-IN" dirty="0" smtClean="0"/>
              <a:t>between.</a:t>
            </a:r>
          </a:p>
          <a:p>
            <a:endParaRPr lang="en-IN" dirty="0"/>
          </a:p>
          <a:p>
            <a:r>
              <a:rPr lang="en-IN" dirty="0"/>
              <a:t>Type 1 hypervisor is proven in providing excellent performance and stability since it does not run inside </a:t>
            </a:r>
            <a:r>
              <a:rPr lang="en-IN" dirty="0" smtClean="0"/>
              <a:t>any </a:t>
            </a:r>
            <a:r>
              <a:rPr lang="en-IN" dirty="0"/>
              <a:t>operating system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 reality, it is the operating system, since it is the only </a:t>
            </a:r>
            <a:r>
              <a:rPr lang="en-IN" dirty="0" smtClean="0"/>
              <a:t>program running </a:t>
            </a:r>
            <a:r>
              <a:rPr lang="en-IN" dirty="0"/>
              <a:t>in kernel mode.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8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 1 Hypervisor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4188" y="2193925"/>
            <a:ext cx="5983624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3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 I hypervisor is </a:t>
            </a:r>
            <a:r>
              <a:rPr lang="en-IN" dirty="0"/>
              <a:t>to support multiple copies of the </a:t>
            </a:r>
            <a:r>
              <a:rPr lang="en-IN" dirty="0" smtClean="0"/>
              <a:t>actual hardware</a:t>
            </a:r>
            <a:r>
              <a:rPr lang="en-IN" dirty="0"/>
              <a:t>, called </a:t>
            </a:r>
            <a:r>
              <a:rPr lang="en-IN" b="1" dirty="0"/>
              <a:t>virtual machines, </a:t>
            </a:r>
            <a:r>
              <a:rPr lang="en-IN" dirty="0"/>
              <a:t>similar to the processes a normal </a:t>
            </a:r>
            <a:r>
              <a:rPr lang="en-IN" dirty="0" smtClean="0"/>
              <a:t>operating system </a:t>
            </a:r>
            <a:r>
              <a:rPr lang="en-IN" dirty="0"/>
              <a:t>supports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The operating system running on top of the </a:t>
            </a:r>
            <a:r>
              <a:rPr lang="en-IN" dirty="0" smtClean="0"/>
              <a:t>hypervisor </a:t>
            </a:r>
            <a:r>
              <a:rPr lang="en-IN" dirty="0"/>
              <a:t>is </a:t>
            </a:r>
            <a:r>
              <a:rPr lang="en-IN" dirty="0" smtClean="0"/>
              <a:t>called the </a:t>
            </a:r>
            <a:r>
              <a:rPr lang="en-IN" b="1" dirty="0"/>
              <a:t>guest operating system.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55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 Hypervisor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845563"/>
            <a:ext cx="10820400" cy="4024125"/>
          </a:xfrm>
        </p:spPr>
        <p:txBody>
          <a:bodyPr/>
          <a:lstStyle/>
          <a:p>
            <a:r>
              <a:rPr lang="en-IN" dirty="0"/>
              <a:t>This type of hypervisor runs inside of an operating system of a physical host machine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As opposed to type 1 hypervisors that run directly on the hardware, hosted hypervisors have one software layer underneath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O</a:t>
            </a:r>
            <a:r>
              <a:rPr lang="en-IN" dirty="0" smtClean="0"/>
              <a:t>perating system running </a:t>
            </a:r>
            <a:r>
              <a:rPr lang="en-IN" dirty="0"/>
              <a:t>on the hardware is called </a:t>
            </a:r>
          </a:p>
          <a:p>
            <a:pPr marL="0" indent="0">
              <a:buNone/>
            </a:pPr>
            <a:r>
              <a:rPr lang="en-IN" dirty="0" smtClean="0"/>
              <a:t>   the </a:t>
            </a:r>
            <a:r>
              <a:rPr lang="en-IN" b="1" dirty="0"/>
              <a:t>host operating system.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141" y="3486186"/>
            <a:ext cx="3834524" cy="30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0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 2 Hypervisor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2 hypervisors are typically found in environments with a small number of servers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Advantage is that </a:t>
            </a:r>
            <a:r>
              <a:rPr lang="en-IN" dirty="0"/>
              <a:t>you do not need a management console on another machine to set up and manage virtual machines.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You </a:t>
            </a:r>
            <a:r>
              <a:rPr lang="en-IN" dirty="0"/>
              <a:t>can do all of this on the server where you install the </a:t>
            </a:r>
            <a:r>
              <a:rPr lang="en-IN" dirty="0" smtClean="0"/>
              <a:t>hypervisor</a:t>
            </a:r>
          </a:p>
          <a:p>
            <a:endParaRPr lang="en-IN" dirty="0"/>
          </a:p>
          <a:p>
            <a:r>
              <a:rPr lang="en-IN" dirty="0"/>
              <a:t>They are not any different from the other applications you have in your operating system.</a:t>
            </a:r>
          </a:p>
          <a:p>
            <a:endParaRPr lang="en-IN" dirty="0" smtClean="0"/>
          </a:p>
          <a:p>
            <a:r>
              <a:rPr lang="en-IN" dirty="0"/>
              <a:t>Hosted hypervisors essentially also act as management consoles for virtual machines, you can perform any task using the built-in functionalities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User-Level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 smtClean="0"/>
              <a:t>A run time library package provides  </a:t>
            </a:r>
            <a:r>
              <a:rPr lang="en-IN" sz="2000" dirty="0"/>
              <a:t>r</a:t>
            </a:r>
            <a:r>
              <a:rPr lang="en-IN" sz="2000" dirty="0" smtClean="0"/>
              <a:t>outines for thread management.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Kernel intervention is not needed for the management of threads.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On top of a kernel implemented process, a large no: of user-defined threads are multiplexed.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Cost of a user level thread is low when compared to kernel level threads.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Kernel is unaware of presence of threads</a:t>
            </a:r>
            <a:endParaRPr lang="en-IN" sz="2000" dirty="0" smtClean="0"/>
          </a:p>
          <a:p>
            <a:pPr algn="just"/>
            <a:endParaRPr lang="en-IN" sz="2000" dirty="0"/>
          </a:p>
          <a:p>
            <a:pPr algn="just"/>
            <a:r>
              <a:rPr lang="en-IN" sz="2000" b="1" dirty="0" smtClean="0"/>
              <a:t>Advantages of User level threads are: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No modifications are needed in existing OS kernel to support user level threads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283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 2 Hypervisor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051275" cy="402412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Type 1 hypervisors </a:t>
            </a:r>
            <a:r>
              <a:rPr lang="en-IN" dirty="0"/>
              <a:t>can dynamically allocate available resources depending on the current needs of a particular VM.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But, a </a:t>
            </a:r>
            <a:r>
              <a:rPr lang="en-IN" dirty="0"/>
              <a:t>type 2 hypervisor occupies whatever you allocate to a </a:t>
            </a:r>
            <a:r>
              <a:rPr lang="en-IN" dirty="0" smtClean="0"/>
              <a:t>virtual machine.</a:t>
            </a:r>
          </a:p>
          <a:p>
            <a:endParaRPr lang="en-IN" dirty="0"/>
          </a:p>
          <a:p>
            <a:r>
              <a:rPr lang="en-IN" dirty="0" smtClean="0"/>
              <a:t>Should be careful to avoid </a:t>
            </a:r>
            <a:r>
              <a:rPr lang="en-IN" dirty="0"/>
              <a:t>over-allocating resources and crashing the host machine.</a:t>
            </a:r>
          </a:p>
          <a:p>
            <a:endParaRPr lang="en-IN" dirty="0" smtClean="0"/>
          </a:p>
          <a:p>
            <a:r>
              <a:rPr lang="en-IN" dirty="0"/>
              <a:t>Type 2 hypervisors are convenient for testing new software and research projects.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96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1830"/>
            <a:ext cx="10820400" cy="4024125"/>
          </a:xfrm>
        </p:spPr>
        <p:txBody>
          <a:bodyPr>
            <a:normAutofit/>
          </a:bodyPr>
          <a:lstStyle/>
          <a:p>
            <a:r>
              <a:rPr lang="en-IN" sz="1600" dirty="0"/>
              <a:t>The disadvantage of type I and type 2 hypervisors in handling </a:t>
            </a:r>
            <a:r>
              <a:rPr lang="en-IN" sz="1600" dirty="0" smtClean="0"/>
              <a:t>sensitive/privileged  </a:t>
            </a:r>
            <a:r>
              <a:rPr lang="en-IN" sz="1600" dirty="0"/>
              <a:t>instructions </a:t>
            </a:r>
            <a:r>
              <a:rPr lang="en-IN" sz="1600" dirty="0" smtClean="0"/>
              <a:t>resulted in the paravirtualization concept.</a:t>
            </a: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 smtClean="0"/>
              <a:t>In type 1 and type 2 hypervisor approaches, the  guest </a:t>
            </a:r>
            <a:r>
              <a:rPr lang="en-IN" sz="1600" dirty="0"/>
              <a:t>OS is completely isolated by the virtual machine from the virtualization layer and hardware. </a:t>
            </a:r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r>
              <a:rPr lang="en-IN" sz="1600" dirty="0"/>
              <a:t>There are multiple guest operating systems execute on a single host operating system in an isolated manner using direct execution and binary translation.</a:t>
            </a:r>
            <a:endParaRPr lang="en-IN" sz="1600" dirty="0" smtClean="0"/>
          </a:p>
          <a:p>
            <a:endParaRPr lang="en-IN" sz="1600" dirty="0"/>
          </a:p>
          <a:p>
            <a:r>
              <a:rPr lang="en-IN" sz="1600" dirty="0" smtClean="0"/>
              <a:t>So to execute privileged instructions the guest OS needs to communicate directly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with underlying system hardware –(known as binary translation),which is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a sophisticated process.</a:t>
            </a:r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 smtClean="0"/>
          </a:p>
          <a:p>
            <a:pPr marL="0" indent="0">
              <a:buNone/>
            </a:pPr>
            <a:endParaRPr lang="en-IN" sz="1600" dirty="0" smtClean="0"/>
          </a:p>
          <a:p>
            <a:endParaRPr lang="en-IN" sz="1600" dirty="0" smtClean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8701" y="4179729"/>
            <a:ext cx="2669694" cy="24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Paravirtualization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937"/>
            <a:ext cx="10820400" cy="4024125"/>
          </a:xfrm>
        </p:spPr>
        <p:txBody>
          <a:bodyPr>
            <a:noAutofit/>
          </a:bodyPr>
          <a:lstStyle/>
          <a:p>
            <a:r>
              <a:rPr lang="en-IN" sz="1800" dirty="0" smtClean="0"/>
              <a:t>In paravirtualization</a:t>
            </a:r>
            <a:r>
              <a:rPr lang="en-IN" sz="1800" dirty="0"/>
              <a:t>, </a:t>
            </a:r>
            <a:r>
              <a:rPr lang="en-IN" sz="1800" dirty="0" smtClean="0"/>
              <a:t> guest </a:t>
            </a:r>
            <a:r>
              <a:rPr lang="en-IN" sz="1800" dirty="0"/>
              <a:t>OS is not completely isolated but it is partially isolated by the virtual machine from the virtualization layer and </a:t>
            </a:r>
            <a:r>
              <a:rPr lang="en-IN" sz="1800" dirty="0" smtClean="0"/>
              <a:t>hardware.</a:t>
            </a:r>
          </a:p>
          <a:p>
            <a:endParaRPr lang="en-IN" sz="1800" dirty="0"/>
          </a:p>
          <a:p>
            <a:r>
              <a:rPr lang="en-IN" sz="1800" dirty="0"/>
              <a:t>V</a:t>
            </a:r>
            <a:r>
              <a:rPr lang="en-IN" sz="1800" dirty="0" smtClean="0"/>
              <a:t>irtualization </a:t>
            </a:r>
            <a:r>
              <a:rPr lang="en-IN" sz="1800" dirty="0"/>
              <a:t>method modifies the guest operating system to communicate with the </a:t>
            </a:r>
            <a:r>
              <a:rPr lang="en-IN" sz="1800" dirty="0" smtClean="0"/>
              <a:t>hypervisor.</a:t>
            </a:r>
          </a:p>
          <a:p>
            <a:endParaRPr lang="en-IN" sz="1800" dirty="0"/>
          </a:p>
          <a:p>
            <a:r>
              <a:rPr lang="en-IN" sz="1800" dirty="0"/>
              <a:t>There is communication between the guest OS and the hypervisor to improve performance and efficiency.</a:t>
            </a:r>
            <a:endParaRPr lang="en-IN" sz="1800" dirty="0" smtClean="0"/>
          </a:p>
          <a:p>
            <a:endParaRPr lang="en-IN" sz="1800" dirty="0"/>
          </a:p>
          <a:p>
            <a:r>
              <a:rPr lang="en-IN" sz="1800" dirty="0"/>
              <a:t>H</a:t>
            </a:r>
            <a:r>
              <a:rPr lang="en-IN" sz="1800" dirty="0" smtClean="0"/>
              <a:t>ypervisor defines </a:t>
            </a:r>
            <a:r>
              <a:rPr lang="en-IN" sz="1800" dirty="0"/>
              <a:t>an interface consisting of a set of </a:t>
            </a:r>
            <a:r>
              <a:rPr lang="en-IN" sz="1800" dirty="0" smtClean="0"/>
              <a:t>procedure calls.</a:t>
            </a:r>
          </a:p>
          <a:p>
            <a:endParaRPr lang="en-IN" sz="1800" dirty="0" smtClean="0"/>
          </a:p>
          <a:p>
            <a:r>
              <a:rPr lang="en-IN" sz="1800" dirty="0" smtClean="0"/>
              <a:t> The guest </a:t>
            </a:r>
            <a:r>
              <a:rPr lang="en-IN" sz="1800" dirty="0"/>
              <a:t>operating systems </a:t>
            </a:r>
            <a:r>
              <a:rPr lang="en-IN" sz="1800" dirty="0" smtClean="0"/>
              <a:t>can execute sensitive instructions by  making </a:t>
            </a:r>
          </a:p>
          <a:p>
            <a:pPr marL="0" indent="0">
              <a:buNone/>
            </a:pPr>
            <a:r>
              <a:rPr lang="en-IN" sz="1800" dirty="0" smtClean="0"/>
              <a:t>     </a:t>
            </a:r>
            <a:r>
              <a:rPr lang="en-IN" sz="1800" dirty="0" err="1" smtClean="0"/>
              <a:t>hypercalls</a:t>
            </a:r>
            <a:r>
              <a:rPr lang="en-IN" sz="1800" dirty="0" smtClean="0"/>
              <a:t> </a:t>
            </a:r>
            <a:r>
              <a:rPr lang="en-IN" sz="1800" dirty="0" smtClean="0"/>
              <a:t>through the </a:t>
            </a:r>
            <a:r>
              <a:rPr lang="en-IN" sz="1800" dirty="0"/>
              <a:t> </a:t>
            </a:r>
            <a:r>
              <a:rPr lang="en-IN" sz="1800" dirty="0" smtClean="0"/>
              <a:t>interface.</a:t>
            </a:r>
          </a:p>
          <a:p>
            <a:pPr marL="0" indent="0">
              <a:buNone/>
            </a:pPr>
            <a:endParaRPr lang="en-IN" sz="1800" dirty="0" smtClean="0"/>
          </a:p>
          <a:p>
            <a:endParaRPr lang="en-IN" sz="1800" dirty="0" smtClean="0"/>
          </a:p>
          <a:p>
            <a:pPr marL="0" indent="0">
              <a:buNone/>
            </a:pPr>
            <a:endParaRPr lang="en-IN" sz="1800" dirty="0" smtClean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69" y="4228838"/>
            <a:ext cx="27146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18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Memory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800" dirty="0" smtClean="0"/>
              <a:t>Involves </a:t>
            </a:r>
            <a:r>
              <a:rPr lang="en-IN" sz="1800" dirty="0"/>
              <a:t>sharing the physical system memory and dynamically allocating it to virtual </a:t>
            </a:r>
            <a:r>
              <a:rPr lang="en-IN" sz="1800" dirty="0" smtClean="0"/>
              <a:t>machines.</a:t>
            </a:r>
          </a:p>
          <a:p>
            <a:pPr algn="just"/>
            <a:r>
              <a:rPr lang="en-IN" sz="1800" dirty="0"/>
              <a:t>Virtual machine memory virtualization is very similar to the virtual memory support provided </a:t>
            </a:r>
            <a:r>
              <a:rPr lang="en-IN" sz="1800" dirty="0" smtClean="0"/>
              <a:t>by </a:t>
            </a:r>
            <a:r>
              <a:rPr lang="en-IN" sz="1800" dirty="0"/>
              <a:t>modern operating </a:t>
            </a:r>
            <a:r>
              <a:rPr lang="en-IN" sz="1800" dirty="0" smtClean="0"/>
              <a:t>systems.</a:t>
            </a:r>
          </a:p>
          <a:p>
            <a:pPr algn="just"/>
            <a:r>
              <a:rPr lang="en-IN" sz="1800" dirty="0"/>
              <a:t>Applications see a contiguous address space that is not necessarily tied to the underlying physical memory in the </a:t>
            </a:r>
            <a:r>
              <a:rPr lang="en-IN" sz="1800" dirty="0" smtClean="0"/>
              <a:t>system.</a:t>
            </a:r>
          </a:p>
          <a:p>
            <a:pPr algn="just"/>
            <a:r>
              <a:rPr lang="en-IN" sz="1800" dirty="0" smtClean="0"/>
              <a:t>OS uses page tables to map virtual page numbers to physical page numbers.</a:t>
            </a:r>
          </a:p>
          <a:p>
            <a:pPr algn="just"/>
            <a:r>
              <a:rPr lang="en-IN" sz="1800" dirty="0"/>
              <a:t>To run multiple virtual machines on a single system, another level of memory virtualization is </a:t>
            </a:r>
            <a:r>
              <a:rPr lang="en-IN" sz="1800" dirty="0" smtClean="0"/>
              <a:t>required.</a:t>
            </a:r>
          </a:p>
          <a:p>
            <a:pPr algn="just"/>
            <a:r>
              <a:rPr lang="en-IN" sz="1800" dirty="0" smtClean="0"/>
              <a:t> We need to virtualize </a:t>
            </a:r>
            <a:r>
              <a:rPr lang="en-IN" sz="1800" dirty="0"/>
              <a:t>the MMU to support the guest OS</a:t>
            </a:r>
            <a:endParaRPr lang="en-IN" sz="1800" dirty="0" smtClean="0"/>
          </a:p>
          <a:p>
            <a:pPr algn="just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365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Memory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58383"/>
            <a:ext cx="10820400" cy="4024125"/>
          </a:xfrm>
        </p:spPr>
        <p:txBody>
          <a:bodyPr>
            <a:normAutofit/>
          </a:bodyPr>
          <a:lstStyle/>
          <a:p>
            <a:r>
              <a:rPr lang="en-IN" sz="1800" dirty="0"/>
              <a:t>The guest OS continues to control the mapping of virtual addresses to the guest memory physical </a:t>
            </a:r>
            <a:r>
              <a:rPr lang="en-IN" sz="1800" dirty="0" smtClean="0"/>
              <a:t>addresses.</a:t>
            </a:r>
          </a:p>
          <a:p>
            <a:r>
              <a:rPr lang="en-IN" sz="1800" dirty="0" smtClean="0"/>
              <a:t>But </a:t>
            </a:r>
            <a:r>
              <a:rPr lang="en-IN" sz="1800" dirty="0"/>
              <a:t>the guest OS cannot have direct access to the actual machine </a:t>
            </a:r>
            <a:r>
              <a:rPr lang="en-IN" sz="1800" dirty="0" smtClean="0"/>
              <a:t>memory.</a:t>
            </a:r>
          </a:p>
          <a:p>
            <a:r>
              <a:rPr lang="en-IN" sz="1800" dirty="0"/>
              <a:t>The </a:t>
            </a:r>
            <a:r>
              <a:rPr lang="en-IN" sz="1800" dirty="0" smtClean="0"/>
              <a:t>VMM(</a:t>
            </a:r>
            <a:r>
              <a:rPr lang="en-IN" sz="1800" b="1" dirty="0" smtClean="0"/>
              <a:t>Virtual </a:t>
            </a:r>
            <a:r>
              <a:rPr lang="en-IN" sz="1800" b="1" dirty="0"/>
              <a:t>Machine </a:t>
            </a:r>
            <a:r>
              <a:rPr lang="en-IN" sz="1800" b="1" dirty="0" smtClean="0"/>
              <a:t>Manage)</a:t>
            </a:r>
            <a:r>
              <a:rPr lang="en-IN" sz="1800" dirty="0" smtClean="0"/>
              <a:t> </a:t>
            </a:r>
            <a:r>
              <a:rPr lang="en-IN" sz="1800" dirty="0"/>
              <a:t>is responsible for mapping guest physical memory to the actual machine memory, and it uses shadow page tables to accelerate the mappings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22" y="4034118"/>
            <a:ext cx="7671887" cy="23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8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55424" cy="1293028"/>
          </a:xfrm>
        </p:spPr>
        <p:txBody>
          <a:bodyPr/>
          <a:lstStyle/>
          <a:p>
            <a:r>
              <a:rPr lang="en-IN" b="1" dirty="0"/>
              <a:t>I/O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82588"/>
            <a:ext cx="11120718" cy="4336097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hypervisor provides info about the I/O device attached and  guest OS will load device drivers for the same.</a:t>
            </a:r>
          </a:p>
          <a:p>
            <a:r>
              <a:rPr lang="en-IN" sz="1800" dirty="0" smtClean="0"/>
              <a:t>Through the device drivers ,they perform I/O operation.</a:t>
            </a:r>
          </a:p>
          <a:p>
            <a:r>
              <a:rPr lang="en-IN" sz="1800" dirty="0" smtClean="0"/>
              <a:t>Since there are multiple virtual machines associated ,the hypervisor create a </a:t>
            </a:r>
            <a:r>
              <a:rPr lang="en-IN" sz="1800" dirty="0"/>
              <a:t>file or </a:t>
            </a:r>
            <a:r>
              <a:rPr lang="en-IN" sz="1800" dirty="0" smtClean="0"/>
              <a:t>region on </a:t>
            </a:r>
            <a:r>
              <a:rPr lang="en-IN" sz="1800" dirty="0"/>
              <a:t>the actual disk for each virtual machine's physical </a:t>
            </a:r>
            <a:r>
              <a:rPr lang="en-IN" sz="1800" dirty="0" smtClean="0"/>
              <a:t>disk.</a:t>
            </a:r>
          </a:p>
          <a:p>
            <a:r>
              <a:rPr lang="en-IN" sz="1800" dirty="0" smtClean="0"/>
              <a:t>Hypervisor is also capable of managing the hardware upgradation without the change in s/w.</a:t>
            </a:r>
          </a:p>
          <a:p>
            <a:r>
              <a:rPr lang="en-IN" sz="1800" dirty="0" smtClean="0"/>
              <a:t>A different </a:t>
            </a:r>
            <a:r>
              <a:rPr lang="en-IN" sz="1800" dirty="0"/>
              <a:t>approach to handling I/O is to dedicate one of the virtual </a:t>
            </a:r>
            <a:r>
              <a:rPr lang="en-IN" sz="1800" dirty="0" smtClean="0"/>
              <a:t>machines to </a:t>
            </a:r>
            <a:r>
              <a:rPr lang="en-IN" sz="1800" dirty="0"/>
              <a:t>running a standard operating system and reflect all I/O calls from the other </a:t>
            </a:r>
            <a:r>
              <a:rPr lang="en-IN" sz="1800" dirty="0" smtClean="0"/>
              <a:t>ones to </a:t>
            </a:r>
            <a:r>
              <a:rPr lang="en-IN" sz="1800" dirty="0"/>
              <a:t>it</a:t>
            </a:r>
            <a:r>
              <a:rPr lang="en-IN" sz="1800" dirty="0" smtClean="0"/>
              <a:t>.</a:t>
            </a:r>
            <a:endParaRPr lang="en-IN" sz="1800" dirty="0"/>
          </a:p>
          <a:p>
            <a:r>
              <a:rPr lang="en-IN" sz="1800" dirty="0"/>
              <a:t>This approach is enhanced when paravirtualization is used</a:t>
            </a:r>
            <a:r>
              <a:rPr lang="en-IN" sz="1800" dirty="0" smtClean="0"/>
              <a:t>, where the guest OS communicates with the hypervisor.</a:t>
            </a:r>
          </a:p>
          <a:p>
            <a:r>
              <a:rPr lang="en-IN" sz="1800" dirty="0" smtClean="0"/>
              <a:t>The virtual machine that </a:t>
            </a:r>
            <a:r>
              <a:rPr lang="en-IN" sz="1800" dirty="0"/>
              <a:t>does I/O called </a:t>
            </a:r>
            <a:r>
              <a:rPr lang="en-IN" sz="1800" b="1" dirty="0"/>
              <a:t>domain 0.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763937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I/O Virtualization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I/O virtualization is an area in which type 2 hypervisors have a practical </a:t>
            </a:r>
            <a:r>
              <a:rPr lang="en-IN" dirty="0" smtClean="0"/>
              <a:t>advantage over </a:t>
            </a:r>
            <a:r>
              <a:rPr lang="en-IN" dirty="0"/>
              <a:t>type 1 hypervisors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host operating system contains the </a:t>
            </a:r>
            <a:r>
              <a:rPr lang="en-IN" dirty="0" smtClean="0"/>
              <a:t>device drivers </a:t>
            </a:r>
            <a:r>
              <a:rPr lang="en-IN" dirty="0"/>
              <a:t>for all the </a:t>
            </a:r>
            <a:r>
              <a:rPr lang="en-IN" dirty="0" smtClean="0"/>
              <a:t> </a:t>
            </a:r>
            <a:r>
              <a:rPr lang="en-IN" dirty="0"/>
              <a:t>I/O devices attached to the </a:t>
            </a:r>
            <a:r>
              <a:rPr lang="en-IN" dirty="0" smtClean="0"/>
              <a:t>computer.</a:t>
            </a:r>
          </a:p>
          <a:p>
            <a:r>
              <a:rPr lang="en-IN" dirty="0" smtClean="0"/>
              <a:t>In </a:t>
            </a:r>
            <a:r>
              <a:rPr lang="en-IN" dirty="0"/>
              <a:t>a type </a:t>
            </a:r>
            <a:r>
              <a:rPr lang="en-IN" dirty="0" smtClean="0"/>
              <a:t>1 hypervisor</a:t>
            </a:r>
            <a:r>
              <a:rPr lang="en-IN" dirty="0"/>
              <a:t>, the hypervisor must either contain the driver itself, or make a call to </a:t>
            </a:r>
            <a:r>
              <a:rPr lang="en-IN" dirty="0" smtClean="0"/>
              <a:t>a driver </a:t>
            </a:r>
            <a:r>
              <a:rPr lang="en-IN" dirty="0"/>
              <a:t>in domain 0,</a:t>
            </a:r>
          </a:p>
        </p:txBody>
      </p:sp>
    </p:spTree>
    <p:extLst>
      <p:ext uri="{BB962C8B-B14F-4D97-AF65-F5344CB8AC3E}">
        <p14:creationId xmlns:p14="http://schemas.microsoft.com/office/powerpoint/2010/main" val="48284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User-Level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They can be customized to suit the needs of the users.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Different library packages available customized for different users, which removes the overhead of providing all capabilities in one package.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marL="0" indent="0" algn="just">
              <a:buNone/>
            </a:pPr>
            <a:r>
              <a:rPr lang="en-IN" sz="2000" b="1" dirty="0" smtClean="0"/>
              <a:t>Disadvantages are:</a:t>
            </a:r>
          </a:p>
          <a:p>
            <a:pPr algn="just"/>
            <a:r>
              <a:rPr lang="en-IN" sz="2000" dirty="0" smtClean="0"/>
              <a:t>There is a lack of co-ordination between scheduling and synchronization of threads executing parallel.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 </a:t>
            </a:r>
            <a:r>
              <a:rPr lang="en-IN" sz="2000" dirty="0" smtClean="0"/>
              <a:t>User threads require system calls be non-blocking.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If a thread blocks because of a system call, it will prevent other runnable threads from executing.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846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Kernel-Level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7291"/>
            <a:ext cx="10820400" cy="4940709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Kernel supports multiple threads per address space and provides operations for thread management.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b="1" dirty="0" smtClean="0"/>
              <a:t>Advantages are:</a:t>
            </a:r>
          </a:p>
          <a:p>
            <a:pPr algn="just"/>
            <a:r>
              <a:rPr lang="en-IN" sz="2000" dirty="0" smtClean="0"/>
              <a:t>Co-ordination between synchronization and scheduling of threads is easy to achieve, as kernel has all information.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/>
              <a:t> </a:t>
            </a:r>
            <a:r>
              <a:rPr lang="en-IN" sz="2000" dirty="0" smtClean="0"/>
              <a:t>They are suitable for multithreaded applications, such as server processes, where interaction with the kernel  are frequent.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Incur less overhead when compared to traditional processes.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66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84154"/>
            <a:ext cx="8610600" cy="1293028"/>
          </a:xfrm>
        </p:spPr>
        <p:txBody>
          <a:bodyPr/>
          <a:lstStyle/>
          <a:p>
            <a:r>
              <a:rPr lang="en-IN" b="1" dirty="0" smtClean="0"/>
              <a:t>Threads: </a:t>
            </a:r>
            <a:r>
              <a:rPr lang="en-IN" sz="3200" b="1" dirty="0" smtClean="0"/>
              <a:t>Kernel-Level threads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826"/>
            <a:ext cx="10820400" cy="4940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sz="2000" dirty="0"/>
          </a:p>
          <a:p>
            <a:pPr marL="0" indent="0" algn="just">
              <a:buNone/>
            </a:pPr>
            <a:r>
              <a:rPr lang="en-IN" sz="2000" b="1" dirty="0" smtClean="0"/>
              <a:t>Disadvantages:</a:t>
            </a:r>
          </a:p>
          <a:p>
            <a:pPr algn="just"/>
            <a:r>
              <a:rPr lang="en-IN" sz="2000" dirty="0" smtClean="0"/>
              <a:t>Thread management operations incur higher overhead relative to user-level threads.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Kernel single handily manages the thread operations, which is responsible for providing any feature needed an applications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System developers favour user-level threads due to their excellent performance despite of their disadvantages.</a:t>
            </a:r>
          </a:p>
          <a:p>
            <a:pPr algn="just"/>
            <a:endParaRPr lang="en-IN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773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8274</TotalTime>
  <Words>4413</Words>
  <Application>Microsoft Office PowerPoint</Application>
  <PresentationFormat>Widescreen</PresentationFormat>
  <Paragraphs>588</Paragraphs>
  <Slides>66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Century Gothic</vt:lpstr>
      <vt:lpstr>Wingdings</vt:lpstr>
      <vt:lpstr>Vapor Trail</vt:lpstr>
      <vt:lpstr>MODULE 4</vt:lpstr>
      <vt:lpstr>Operating System Design Issues</vt:lpstr>
      <vt:lpstr>Operating System Design Issues</vt:lpstr>
      <vt:lpstr>Operating System Design Issues</vt:lpstr>
      <vt:lpstr>THREADS</vt:lpstr>
      <vt:lpstr>Threads: User-Level threads</vt:lpstr>
      <vt:lpstr>Threads: User-Level threads</vt:lpstr>
      <vt:lpstr>Threads: Kernel-Level threads</vt:lpstr>
      <vt:lpstr>Threads: Kernel-Level threads</vt:lpstr>
      <vt:lpstr>Threads: First class threads</vt:lpstr>
      <vt:lpstr>Threads: First class threads</vt:lpstr>
      <vt:lpstr>Threads: Scheduler Activations</vt:lpstr>
      <vt:lpstr>Threads: Scheduler Activations</vt:lpstr>
      <vt:lpstr>Notifying Kernel Events to user level thread system</vt:lpstr>
      <vt:lpstr>Notifying Kernel Events to user level thread system</vt:lpstr>
      <vt:lpstr>Notifying USER LEVEL Events to THE KERNEL</vt:lpstr>
      <vt:lpstr>Process Synchronization-    ISSUES</vt:lpstr>
      <vt:lpstr>Process Synchronization</vt:lpstr>
      <vt:lpstr>Issues in Process synchronization</vt:lpstr>
      <vt:lpstr>Issues in Process synchronization</vt:lpstr>
      <vt:lpstr>Process synchronization</vt:lpstr>
      <vt:lpstr>1.TEST and SET Instruction</vt:lpstr>
      <vt:lpstr>2.The SWAP INSTRUCTION</vt:lpstr>
      <vt:lpstr>2.The SWAP INSTRUCTION</vt:lpstr>
      <vt:lpstr>3.Fetch-And–ADD Instruction</vt:lpstr>
      <vt:lpstr>3.Fetch-And–ADD Instruction</vt:lpstr>
      <vt:lpstr>4.SLIC CHIP (system Link &amp; Interrupt Controller)</vt:lpstr>
      <vt:lpstr>4.SLIC CHIP (system Link &amp; Interrupt Controller)</vt:lpstr>
      <vt:lpstr>5.Implementation of process wait</vt:lpstr>
      <vt:lpstr>5.Implementation of process wait-   </vt:lpstr>
      <vt:lpstr>5.Implementation of process wait-   </vt:lpstr>
      <vt:lpstr>6. Compare and SWAP instruction   </vt:lpstr>
      <vt:lpstr>Compare and Swap </vt:lpstr>
      <vt:lpstr>Processor Scheduling</vt:lpstr>
      <vt:lpstr>Processor Scheduling</vt:lpstr>
      <vt:lpstr>Issues in processor Scheduling</vt:lpstr>
      <vt:lpstr>Issues in processor Scheduling</vt:lpstr>
      <vt:lpstr>Issues in processor Scheduling</vt:lpstr>
      <vt:lpstr>Multiprocessor Scheduling Strategies</vt:lpstr>
      <vt:lpstr>Multiprocessor Scheduling Strategies</vt:lpstr>
      <vt:lpstr>Multiprocessor Scheduling Strategies</vt:lpstr>
      <vt:lpstr>Multiprocessor Scheduling Strategies</vt:lpstr>
      <vt:lpstr>Design Issues in Memory            Management</vt:lpstr>
      <vt:lpstr>Memory Management in MACH  OS</vt:lpstr>
      <vt:lpstr>Memory Management in MACH  OS</vt:lpstr>
      <vt:lpstr>Memory Management in MACH  OS</vt:lpstr>
      <vt:lpstr>Structure of multiprocessor OS</vt:lpstr>
      <vt:lpstr>Separate Supervisors</vt:lpstr>
      <vt:lpstr>Master Slave Configuration</vt:lpstr>
      <vt:lpstr>SYMMETRIC Configuration</vt:lpstr>
      <vt:lpstr>VIRTUALIZATION</vt:lpstr>
      <vt:lpstr>VIRTUALIZATION</vt:lpstr>
      <vt:lpstr>Hypervisors </vt:lpstr>
      <vt:lpstr>Hypervisors</vt:lpstr>
      <vt:lpstr>  Type 1 Hypervisor  </vt:lpstr>
      <vt:lpstr>Type 1 Hypervisor</vt:lpstr>
      <vt:lpstr>PowerPoint Presentation</vt:lpstr>
      <vt:lpstr>Type 2 Hypervisor</vt:lpstr>
      <vt:lpstr>Type 2 Hypervisor</vt:lpstr>
      <vt:lpstr>Type 2 Hypervisor</vt:lpstr>
      <vt:lpstr>Paravirtualization</vt:lpstr>
      <vt:lpstr>Paravirtualization</vt:lpstr>
      <vt:lpstr>Memory Virtualization</vt:lpstr>
      <vt:lpstr>Memory Virtualization</vt:lpstr>
      <vt:lpstr>I/O Virtualization</vt:lpstr>
      <vt:lpstr>I/O Virtualization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</dc:creator>
  <cp:lastModifiedBy>Anish</cp:lastModifiedBy>
  <cp:revision>167</cp:revision>
  <dcterms:created xsi:type="dcterms:W3CDTF">2021-08-12T11:22:01Z</dcterms:created>
  <dcterms:modified xsi:type="dcterms:W3CDTF">2021-09-06T04:31:19Z</dcterms:modified>
</cp:coreProperties>
</file>