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8" r:id="rId21"/>
    <p:sldId id="276" r:id="rId22"/>
    <p:sldId id="277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80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0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8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8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6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3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8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6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3AC275-6BB2-4076-BDBC-FA2E7E811C7E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1714301-03DC-461D-A368-68AC6DD97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ahnschrift Light Condensed" panose="020B0502040204020203" pitchFamily="34" charset="0"/>
              </a:rPr>
              <a:t>MODULE 5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IN" b="1" dirty="0"/>
              <a:t>Problem of Concurrency Control </a:t>
            </a:r>
            <a:r>
              <a:rPr lang="en-IN" b="1" dirty="0" smtClean="0"/>
              <a:t>–  Serializability </a:t>
            </a:r>
            <a:r>
              <a:rPr lang="en-IN" b="1" dirty="0"/>
              <a:t>– Basic Synchronization Primitives </a:t>
            </a:r>
            <a:r>
              <a:rPr lang="en-IN" b="1" dirty="0" smtClean="0"/>
              <a:t>for Concurrency </a:t>
            </a:r>
            <a:r>
              <a:rPr lang="en-IN" b="1" dirty="0"/>
              <a:t>Control – Lock-Based Algorithms – </a:t>
            </a:r>
            <a:r>
              <a:rPr lang="en-IN" b="1" dirty="0" smtClean="0"/>
              <a:t>Time- Stamp </a:t>
            </a:r>
            <a:r>
              <a:rPr lang="en-IN" b="1" dirty="0"/>
              <a:t>Based Algorithms – Optimistic Algorithms.</a:t>
            </a:r>
          </a:p>
        </p:txBody>
      </p:sp>
    </p:spTree>
    <p:extLst>
      <p:ext uri="{BB962C8B-B14F-4D97-AF65-F5344CB8AC3E}">
        <p14:creationId xmlns:p14="http://schemas.microsoft.com/office/powerpoint/2010/main" val="5756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 2 is a example of serial log because actions from different transactions are not  interleaved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4" y="3184039"/>
            <a:ext cx="684761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Equivalence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828800"/>
            <a:ext cx="8835256" cy="435133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Two logs are equivalent, if all  transactions in both logs see the same state of database and leave the DB in same state after all transactions are finished.</a:t>
            </a:r>
          </a:p>
          <a:p>
            <a:r>
              <a:rPr lang="en-IN" dirty="0" smtClean="0"/>
              <a:t>Let l be a log over transaction system T={T0,T1,…</a:t>
            </a:r>
            <a:r>
              <a:rPr lang="en-IN" dirty="0" err="1" smtClean="0"/>
              <a:t>Tn</a:t>
            </a:r>
            <a:r>
              <a:rPr lang="en-IN" dirty="0" smtClean="0"/>
              <a:t>}and on a Db system D=(</a:t>
            </a:r>
            <a:r>
              <a:rPr lang="en-IN" dirty="0" err="1" smtClean="0"/>
              <a:t>x,y,z</a:t>
            </a:r>
            <a:r>
              <a:rPr lang="en-IN" dirty="0" smtClean="0"/>
              <a:t>…).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 err="1" smtClean="0">
                <a:solidFill>
                  <a:srgbClr val="FF0000"/>
                </a:solidFill>
              </a:rPr>
              <a:t>wi</a:t>
            </a:r>
            <a:r>
              <a:rPr lang="en-IN" dirty="0" smtClean="0">
                <a:solidFill>
                  <a:srgbClr val="FF0000"/>
                </a:solidFill>
              </a:rPr>
              <a:t>[x] and </a:t>
            </a:r>
            <a:r>
              <a:rPr lang="en-IN" dirty="0" err="1" smtClean="0">
                <a:solidFill>
                  <a:srgbClr val="FF0000"/>
                </a:solidFill>
              </a:rPr>
              <a:t>rj</a:t>
            </a:r>
            <a:r>
              <a:rPr lang="en-IN" dirty="0" smtClean="0">
                <a:solidFill>
                  <a:srgbClr val="FF0000"/>
                </a:solidFill>
              </a:rPr>
              <a:t>[x] are 2 operations in L, then we say that </a:t>
            </a:r>
            <a:r>
              <a:rPr lang="en-IN" dirty="0" err="1" smtClean="0">
                <a:solidFill>
                  <a:srgbClr val="FF0000"/>
                </a:solidFill>
              </a:rPr>
              <a:t>rj</a:t>
            </a:r>
            <a:r>
              <a:rPr lang="en-IN" dirty="0" smtClean="0">
                <a:solidFill>
                  <a:srgbClr val="FF0000"/>
                </a:solidFill>
              </a:rPr>
              <a:t>[x] reads from </a:t>
            </a:r>
            <a:r>
              <a:rPr lang="en-IN" dirty="0" err="1" smtClean="0">
                <a:solidFill>
                  <a:srgbClr val="FF0000"/>
                </a:solidFill>
              </a:rPr>
              <a:t>wi</a:t>
            </a:r>
            <a:r>
              <a:rPr lang="en-IN" dirty="0" smtClean="0">
                <a:solidFill>
                  <a:srgbClr val="FF0000"/>
                </a:solidFill>
              </a:rPr>
              <a:t>[x] </a:t>
            </a:r>
            <a:r>
              <a:rPr lang="en-IN" dirty="0" err="1" smtClean="0">
                <a:solidFill>
                  <a:srgbClr val="FF0000"/>
                </a:solidFill>
              </a:rPr>
              <a:t>iff</a:t>
            </a:r>
            <a:r>
              <a:rPr lang="en-IN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IN" b="1" dirty="0" smtClean="0"/>
              <a:t>1.wi[x]&lt;</a:t>
            </a:r>
            <a:r>
              <a:rPr lang="en-IN" b="1" dirty="0" err="1" smtClean="0"/>
              <a:t>rj</a:t>
            </a:r>
            <a:r>
              <a:rPr lang="en-IN" b="1" dirty="0" smtClean="0"/>
              <a:t>[x]</a:t>
            </a:r>
          </a:p>
          <a:p>
            <a:r>
              <a:rPr lang="en-IN" b="1" dirty="0" smtClean="0"/>
              <a:t>2. there is no </a:t>
            </a:r>
            <a:r>
              <a:rPr lang="en-IN" b="1" dirty="0" err="1" smtClean="0"/>
              <a:t>wk</a:t>
            </a:r>
            <a:r>
              <a:rPr lang="en-IN" b="1" dirty="0" smtClean="0"/>
              <a:t>[x] such that </a:t>
            </a:r>
            <a:r>
              <a:rPr lang="en-IN" b="1" dirty="0" err="1" smtClean="0"/>
              <a:t>wi</a:t>
            </a:r>
            <a:r>
              <a:rPr lang="en-IN" b="1" dirty="0" smtClean="0"/>
              <a:t>[x]&lt;</a:t>
            </a:r>
            <a:r>
              <a:rPr lang="en-IN" b="1" dirty="0" err="1" smtClean="0"/>
              <a:t>wk</a:t>
            </a:r>
            <a:r>
              <a:rPr lang="en-IN" b="1" dirty="0" smtClean="0"/>
              <a:t>[x]&lt;</a:t>
            </a:r>
            <a:r>
              <a:rPr lang="en-IN" b="1" dirty="0" err="1" smtClean="0"/>
              <a:t>rj</a:t>
            </a:r>
            <a:r>
              <a:rPr lang="en-IN" b="1" dirty="0" smtClean="0"/>
              <a:t>[x]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We call </a:t>
            </a:r>
            <a:r>
              <a:rPr lang="en-IN" dirty="0" err="1" smtClean="0"/>
              <a:t>wi</a:t>
            </a:r>
            <a:r>
              <a:rPr lang="en-IN" dirty="0" smtClean="0"/>
              <a:t>[x] a final write, if there is no </a:t>
            </a:r>
            <a:r>
              <a:rPr lang="en-IN" dirty="0" err="1" smtClean="0"/>
              <a:t>wk</a:t>
            </a:r>
            <a:r>
              <a:rPr lang="en-IN" dirty="0" smtClean="0"/>
              <a:t>[x] such that </a:t>
            </a:r>
            <a:r>
              <a:rPr lang="en-IN" dirty="0" err="1" smtClean="0"/>
              <a:t>wi</a:t>
            </a:r>
            <a:r>
              <a:rPr lang="en-IN" dirty="0" smtClean="0"/>
              <a:t>[x]&lt;</a:t>
            </a:r>
            <a:r>
              <a:rPr lang="en-IN" dirty="0" err="1" smtClean="0"/>
              <a:t>wk</a:t>
            </a:r>
            <a:r>
              <a:rPr lang="en-IN" dirty="0" smtClean="0"/>
              <a:t>[x]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Equivalence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828800"/>
            <a:ext cx="10112188" cy="4351337"/>
          </a:xfrm>
        </p:spPr>
        <p:txBody>
          <a:bodyPr>
            <a:normAutofit/>
          </a:bodyPr>
          <a:lstStyle/>
          <a:p>
            <a:r>
              <a:rPr lang="en-IN" dirty="0" smtClean="0"/>
              <a:t>Two logs over a transaction system are equivalent </a:t>
            </a:r>
            <a:r>
              <a:rPr lang="en-IN" dirty="0" err="1" smtClean="0"/>
              <a:t>iff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IN" b="1" dirty="0" smtClean="0"/>
              <a:t>Every read operation reads from the same write operation in both the </a:t>
            </a:r>
            <a:r>
              <a:rPr lang="en-IN" b="1" dirty="0"/>
              <a:t>logs ,</a:t>
            </a:r>
            <a:r>
              <a:rPr lang="en-IN" dirty="0" smtClean="0"/>
              <a:t>and               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Both logs have same final write values. 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96" y="3829498"/>
            <a:ext cx="684761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Serializable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Even though serial logs ensure that database terminates in a consistent state after the termination of transactions, it results in poor performance.</a:t>
            </a:r>
          </a:p>
          <a:p>
            <a:pPr algn="just"/>
            <a:r>
              <a:rPr lang="en-IN" b="1" dirty="0" smtClean="0"/>
              <a:t>Serializable log</a:t>
            </a:r>
            <a:r>
              <a:rPr lang="en-IN" dirty="0" smtClean="0"/>
              <a:t> was introduced to improve the performance of serial logs.</a:t>
            </a:r>
          </a:p>
          <a:p>
            <a:pPr algn="just"/>
            <a:r>
              <a:rPr lang="en-IN" b="1" dirty="0"/>
              <a:t>Serializable log </a:t>
            </a:r>
            <a:r>
              <a:rPr lang="en-IN" b="1" dirty="0" smtClean="0"/>
              <a:t> </a:t>
            </a:r>
            <a:r>
              <a:rPr lang="en-IN" dirty="0" smtClean="0"/>
              <a:t>is obtained</a:t>
            </a:r>
            <a:r>
              <a:rPr lang="en-IN" b="1" dirty="0" smtClean="0"/>
              <a:t> </a:t>
            </a:r>
            <a:r>
              <a:rPr lang="en-IN" dirty="0" smtClean="0"/>
              <a:t>by</a:t>
            </a:r>
            <a:r>
              <a:rPr lang="en-IN" b="1" dirty="0" smtClean="0"/>
              <a:t> </a:t>
            </a:r>
            <a:r>
              <a:rPr lang="en-IN" dirty="0" smtClean="0"/>
              <a:t>interleaving of actions of transactions T1,T2,….</a:t>
            </a:r>
            <a:r>
              <a:rPr lang="en-IN" dirty="0" err="1" smtClean="0"/>
              <a:t>Tn</a:t>
            </a:r>
            <a:r>
              <a:rPr lang="en-IN" dirty="0" smtClean="0"/>
              <a:t> and </a:t>
            </a:r>
          </a:p>
          <a:p>
            <a:pPr marL="444500" indent="-182563" algn="just">
              <a:tabLst>
                <a:tab pos="268288" algn="l"/>
              </a:tabLst>
            </a:pPr>
            <a:r>
              <a:rPr lang="en-IN" dirty="0" smtClean="0"/>
              <a:t>It produces the same output and has the same effect on the database as the serial execution of a permutation of T1,T2,…..</a:t>
            </a:r>
          </a:p>
          <a:p>
            <a:pPr marL="182563" indent="-182563" algn="just">
              <a:tabLst>
                <a:tab pos="268288" algn="l"/>
              </a:tabLst>
            </a:pPr>
            <a:r>
              <a:rPr lang="en-IN" dirty="0" smtClean="0"/>
              <a:t>A serializable log is equivalent to serial log and represents a correct execution</a:t>
            </a:r>
          </a:p>
        </p:txBody>
      </p:sp>
    </p:spTree>
    <p:extLst>
      <p:ext uri="{BB962C8B-B14F-4D97-AF65-F5344CB8AC3E}">
        <p14:creationId xmlns:p14="http://schemas.microsoft.com/office/powerpoint/2010/main" val="333433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Serializability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are the conditions that should be satisfied by interleaved execution to be serializable.</a:t>
            </a:r>
          </a:p>
          <a:p>
            <a:r>
              <a:rPr lang="en-IN" b="1" dirty="0" smtClean="0"/>
              <a:t>The serializability</a:t>
            </a:r>
            <a:r>
              <a:rPr lang="en-IN" dirty="0" smtClean="0"/>
              <a:t> Theorem states these conditions for serializability using a </a:t>
            </a:r>
            <a:r>
              <a:rPr lang="en-IN" b="1" dirty="0" smtClean="0"/>
              <a:t>serialization graph</a:t>
            </a:r>
            <a:r>
              <a:rPr lang="en-IN" dirty="0" smtClean="0"/>
              <a:t> , which is constructed from the log.</a:t>
            </a:r>
          </a:p>
          <a:p>
            <a:r>
              <a:rPr lang="en-IN" dirty="0" smtClean="0"/>
              <a:t>Let L be the log over a set of Transactions {T0,T1,…</a:t>
            </a:r>
            <a:r>
              <a:rPr lang="en-IN" dirty="0" err="1" smtClean="0"/>
              <a:t>Tn</a:t>
            </a:r>
            <a:r>
              <a:rPr lang="en-IN" dirty="0" smtClean="0"/>
              <a:t>}</a:t>
            </a:r>
          </a:p>
          <a:p>
            <a:r>
              <a:rPr lang="en-IN" dirty="0" smtClean="0"/>
              <a:t>The serialization graph S(G) is a directed graph whose nodes are T0,T1,…</a:t>
            </a:r>
            <a:r>
              <a:rPr lang="en-IN" dirty="0" err="1" smtClean="0"/>
              <a:t>Tn</a:t>
            </a:r>
            <a:r>
              <a:rPr lang="en-IN" dirty="0" smtClean="0"/>
              <a:t> and with edges that satisfies the following condition:</a:t>
            </a:r>
          </a:p>
          <a:p>
            <a:r>
              <a:rPr lang="en-IN" dirty="0" smtClean="0"/>
              <a:t>   There is an edge from </a:t>
            </a:r>
            <a:r>
              <a:rPr lang="en-IN" dirty="0" err="1" smtClean="0"/>
              <a:t>Ti</a:t>
            </a:r>
            <a:r>
              <a:rPr lang="en-IN" dirty="0" smtClean="0"/>
              <a:t> to </a:t>
            </a:r>
            <a:r>
              <a:rPr lang="en-IN" dirty="0" err="1" smtClean="0"/>
              <a:t>Tj</a:t>
            </a:r>
            <a:r>
              <a:rPr lang="en-IN" dirty="0" smtClean="0"/>
              <a:t> ,if for some shared object x,</a:t>
            </a:r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b="1" dirty="0" smtClean="0"/>
              <a:t>Either </a:t>
            </a:r>
            <a:r>
              <a:rPr lang="en-IN" b="1" dirty="0" err="1" smtClean="0"/>
              <a:t>ri</a:t>
            </a:r>
            <a:r>
              <a:rPr lang="en-IN" b="1" dirty="0" smtClean="0"/>
              <a:t>[x]&lt;</a:t>
            </a:r>
            <a:r>
              <a:rPr lang="en-IN" b="1" dirty="0" err="1" smtClean="0"/>
              <a:t>wj</a:t>
            </a:r>
            <a:r>
              <a:rPr lang="en-IN" b="1" dirty="0" smtClean="0"/>
              <a:t>[x] or </a:t>
            </a:r>
            <a:r>
              <a:rPr lang="en-IN" b="1" dirty="0" err="1" smtClean="0"/>
              <a:t>wi</a:t>
            </a:r>
            <a:r>
              <a:rPr lang="en-IN" b="1" dirty="0" smtClean="0"/>
              <a:t>[x]&lt;</a:t>
            </a:r>
            <a:r>
              <a:rPr lang="en-IN" b="1" dirty="0" err="1" smtClean="0"/>
              <a:t>rj</a:t>
            </a:r>
            <a:r>
              <a:rPr lang="en-IN" b="1" dirty="0" smtClean="0"/>
              <a:t>[x] or </a:t>
            </a:r>
            <a:r>
              <a:rPr lang="en-IN" b="1" dirty="0" err="1" smtClean="0"/>
              <a:t>wi</a:t>
            </a:r>
            <a:r>
              <a:rPr lang="en-IN" b="1" dirty="0" smtClean="0"/>
              <a:t>[x]&lt;</a:t>
            </a:r>
            <a:r>
              <a:rPr lang="en-IN" b="1" dirty="0" err="1" smtClean="0"/>
              <a:t>wj</a:t>
            </a:r>
            <a:r>
              <a:rPr lang="en-IN" b="1" dirty="0" smtClean="0"/>
              <a:t>[x]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632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Serializability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 log L is serializable </a:t>
            </a:r>
            <a:r>
              <a:rPr lang="en-IN" b="1" dirty="0" err="1" smtClean="0"/>
              <a:t>iff</a:t>
            </a:r>
            <a:r>
              <a:rPr lang="en-IN" b="1" dirty="0" smtClean="0"/>
              <a:t> SG(L) is acyclic</a:t>
            </a:r>
          </a:p>
          <a:p>
            <a:r>
              <a:rPr lang="en-IN" b="1" dirty="0" smtClean="0"/>
              <a:t>Given an acyclic graph SG(L) we can find a serial log corresponding to log L by topologically sorting Sg(L)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31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Basic Synchronization Primitives for Concurrency Control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LOCK BASED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10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IN" dirty="0" smtClean="0"/>
              <a:t>Concurrency control algorithm controls interleaving of conflicting actions of transactions so that integrity of DB is maintained.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2 basic synchronization primitives used by these algorithms</a:t>
            </a:r>
          </a:p>
          <a:p>
            <a:pPr marL="538163" indent="-182563"/>
            <a:r>
              <a:rPr lang="en-IN" b="1" dirty="0" smtClean="0"/>
              <a:t>Locks</a:t>
            </a:r>
          </a:p>
          <a:p>
            <a:pPr marL="538163" indent="-182563"/>
            <a:r>
              <a:rPr lang="en-IN" b="1" dirty="0" smtClean="0"/>
              <a:t>Time stamps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395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Synchronization Primitives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Locks:</a:t>
            </a:r>
          </a:p>
          <a:p>
            <a:r>
              <a:rPr lang="en-IN" dirty="0" smtClean="0"/>
              <a:t>Each data object has a lock associated with it</a:t>
            </a:r>
          </a:p>
          <a:p>
            <a:r>
              <a:rPr lang="en-IN" dirty="0" smtClean="0"/>
              <a:t>A transaction can request, hold or release the lock on a data object.</a:t>
            </a:r>
          </a:p>
          <a:p>
            <a:r>
              <a:rPr lang="en-IN" dirty="0" smtClean="0"/>
              <a:t>A transaction can lock a data object in two modes: </a:t>
            </a:r>
            <a:r>
              <a:rPr lang="en-IN" b="1" dirty="0" smtClean="0"/>
              <a:t>exclusive</a:t>
            </a:r>
            <a:r>
              <a:rPr lang="en-IN" dirty="0" smtClean="0"/>
              <a:t> and </a:t>
            </a:r>
            <a:r>
              <a:rPr lang="en-IN" b="1" dirty="0" smtClean="0"/>
              <a:t>shared.</a:t>
            </a:r>
          </a:p>
          <a:p>
            <a:r>
              <a:rPr lang="en-IN" dirty="0" smtClean="0"/>
              <a:t>When transaction locks an object in exclusive mode, no other transaction can concurrently lock it in any mode.</a:t>
            </a:r>
          </a:p>
          <a:p>
            <a:r>
              <a:rPr lang="en-IN" dirty="0" smtClean="0"/>
              <a:t>If a transaction has locked a data object in shared mode, other transactions can concurrently lock it, but only in shared mode.</a:t>
            </a:r>
          </a:p>
          <a:p>
            <a:r>
              <a:rPr lang="en-IN" dirty="0" smtClean="0"/>
              <a:t>The lock ensures that locked object while temporarily in inconsistent states are in accessible to other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2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Synchronization Primitives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Timestamps: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A unique number that is assigned to an transaction or data object.</a:t>
            </a:r>
          </a:p>
          <a:p>
            <a:r>
              <a:rPr lang="en-IN" dirty="0" smtClean="0"/>
              <a:t>Commonly generated according to </a:t>
            </a:r>
            <a:r>
              <a:rPr lang="en-IN" dirty="0" err="1" smtClean="0"/>
              <a:t>Lamport’s</a:t>
            </a:r>
            <a:r>
              <a:rPr lang="en-IN" dirty="0" smtClean="0"/>
              <a:t> Scheme.</a:t>
            </a:r>
          </a:p>
          <a:p>
            <a:r>
              <a:rPr lang="en-IN" dirty="0" smtClean="0"/>
              <a:t>Every Site Si has a logical clock Ci, which takes monotonically increasing values.</a:t>
            </a:r>
          </a:p>
          <a:p>
            <a:r>
              <a:rPr lang="en-IN" dirty="0" smtClean="0"/>
              <a:t>When a transaction T is submitted at site Si, Si increments Ci by one and then assigns a 2-tuple (Ci, i) to T, referred to as the timestamp of 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8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DataBase</a:t>
            </a:r>
            <a:r>
              <a:rPr lang="en-IN" dirty="0" smtClean="0"/>
              <a:t>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5178" cy="47148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dirty="0" smtClean="0"/>
              <a:t>A database system consists of a set of shared data objects(file, page record </a:t>
            </a:r>
            <a:r>
              <a:rPr lang="en-IN" sz="2000" dirty="0" err="1" smtClean="0"/>
              <a:t>etc</a:t>
            </a:r>
            <a:r>
              <a:rPr lang="en-IN" sz="2000" dirty="0" smtClean="0"/>
              <a:t>),which can be accessed by the users.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The state of a database is given by the values of its data objects.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The read and write actions performed by the users on data objects are grouped together as a single unit of interaction- </a:t>
            </a:r>
            <a:r>
              <a:rPr lang="en-IN" sz="2000" b="1" dirty="0" smtClean="0"/>
              <a:t>transaction.</a:t>
            </a:r>
          </a:p>
          <a:p>
            <a:pPr marL="0" indent="0" algn="just">
              <a:buNone/>
            </a:pPr>
            <a:endParaRPr lang="en-IN" sz="2000" b="1" dirty="0" smtClean="0"/>
          </a:p>
          <a:p>
            <a:pPr algn="just"/>
            <a:r>
              <a:rPr lang="en-IN" sz="2000" b="1" dirty="0"/>
              <a:t>T</a:t>
            </a:r>
            <a:r>
              <a:rPr lang="en-IN" sz="2000" b="1" dirty="0" smtClean="0"/>
              <a:t>ransactions conflict </a:t>
            </a:r>
            <a:r>
              <a:rPr lang="en-IN" sz="2000" dirty="0" smtClean="0"/>
              <a:t>if they operate on same data object and at least one of them is a </a:t>
            </a:r>
            <a:r>
              <a:rPr lang="en-IN" sz="2000" b="1" dirty="0" smtClean="0"/>
              <a:t>write</a:t>
            </a:r>
            <a:r>
              <a:rPr lang="en-IN" sz="2000" dirty="0" smtClean="0"/>
              <a:t> action(w-w conflict, r-w conflict, w-r conflict).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 Transaction is executed by executing its actions one by one from the beginning to end.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13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Synchronization Primitives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IN" b="1" dirty="0" smtClean="0"/>
              <a:t>Timestamps: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timestamps have 2 properties:</a:t>
            </a:r>
          </a:p>
          <a:p>
            <a:r>
              <a:rPr lang="en-IN" b="1" dirty="0"/>
              <a:t>Uniqueness</a:t>
            </a:r>
            <a:r>
              <a:rPr lang="en-IN" dirty="0"/>
              <a:t>: timestamps generated by diff sites differ in side id part and time stamps generated by same site differ in clock value part.</a:t>
            </a:r>
          </a:p>
          <a:p>
            <a:r>
              <a:rPr lang="en-IN" b="1" dirty="0"/>
              <a:t>Monotonicity</a:t>
            </a:r>
            <a:r>
              <a:rPr lang="en-IN" dirty="0"/>
              <a:t>: site generates  timestamps in increasing </a:t>
            </a:r>
            <a:r>
              <a:rPr lang="en-IN" dirty="0" smtClean="0"/>
              <a:t>order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Provides a way to order transactions of a distributed system by simply ordering transactions by their timestamps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29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Lock Based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algorithms adopt a strategy where transactions lock a data object before accessing it.</a:t>
            </a:r>
          </a:p>
          <a:p>
            <a:r>
              <a:rPr lang="en-IN" dirty="0" smtClean="0"/>
              <a:t>A transaction T is a sequence of actions {a19d10,a2(d2),….an(</a:t>
            </a:r>
            <a:r>
              <a:rPr lang="en-IN" dirty="0" err="1" smtClean="0"/>
              <a:t>dn</a:t>
            </a:r>
            <a:r>
              <a:rPr lang="en-IN" dirty="0" smtClean="0"/>
              <a:t>)},where </a:t>
            </a:r>
            <a:r>
              <a:rPr lang="en-IN" dirty="0" err="1" smtClean="0"/>
              <a:t>ai</a:t>
            </a:r>
            <a:r>
              <a:rPr lang="en-IN" dirty="0" smtClean="0"/>
              <a:t> is the operation performed in </a:t>
            </a:r>
            <a:r>
              <a:rPr lang="en-IN" dirty="0" err="1" smtClean="0"/>
              <a:t>ith</a:t>
            </a:r>
            <a:r>
              <a:rPr lang="en-IN" dirty="0" smtClean="0"/>
              <a:t> action di is the data object acted upon in </a:t>
            </a:r>
            <a:r>
              <a:rPr lang="en-IN" dirty="0" err="1" smtClean="0"/>
              <a:t>ith</a:t>
            </a:r>
            <a:r>
              <a:rPr lang="en-IN" dirty="0" smtClean="0"/>
              <a:t> action.</a:t>
            </a:r>
          </a:p>
          <a:p>
            <a:r>
              <a:rPr lang="en-IN" dirty="0" smtClean="0"/>
              <a:t>In addition to read and write, lock and unlock are also actions permitted in lock based algorithms.</a:t>
            </a:r>
          </a:p>
          <a:p>
            <a:r>
              <a:rPr lang="en-IN" dirty="0" smtClean="0"/>
              <a:t>A transaction is well informed if it is:</a:t>
            </a:r>
          </a:p>
          <a:p>
            <a:pPr marL="538163" indent="-269875"/>
            <a:r>
              <a:rPr lang="en-IN" b="1" dirty="0" smtClean="0"/>
              <a:t>Locks a data object before accessing it</a:t>
            </a:r>
          </a:p>
          <a:p>
            <a:pPr marL="538163" indent="-269875"/>
            <a:r>
              <a:rPr lang="en-IN" b="1" dirty="0" smtClean="0"/>
              <a:t>Doesn’t lock data object more than once</a:t>
            </a:r>
          </a:p>
          <a:p>
            <a:pPr marL="538163" indent="-269875"/>
            <a:r>
              <a:rPr lang="en-IN" b="1" dirty="0" smtClean="0"/>
              <a:t>Unlocks all locked data objects before it completes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50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253728" cy="1325562"/>
          </a:xfrm>
        </p:spPr>
        <p:txBody>
          <a:bodyPr/>
          <a:lstStyle/>
          <a:p>
            <a:r>
              <a:rPr lang="en-IN" sz="2800" b="1" dirty="0" smtClean="0"/>
              <a:t>Lock Based Algorithms</a:t>
            </a:r>
            <a:r>
              <a:rPr lang="en-IN" sz="3600" b="1" dirty="0" smtClean="0"/>
              <a:t>-Static Locking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53728" cy="4351337"/>
          </a:xfrm>
        </p:spPr>
        <p:txBody>
          <a:bodyPr/>
          <a:lstStyle/>
          <a:p>
            <a:r>
              <a:rPr lang="en-IN" dirty="0" smtClean="0"/>
              <a:t>A transaction acquires locks on all data objects it needs before executing any action on data objects.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approach requires a transaction to pre-declare all data objects it needs for execution.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Transaction unlocks all locked data objects only after it has executed all of its actions.</a:t>
            </a:r>
          </a:p>
          <a:p>
            <a:endParaRPr lang="en-IN" dirty="0" smtClean="0"/>
          </a:p>
          <a:p>
            <a:r>
              <a:rPr lang="en-IN" dirty="0" smtClean="0"/>
              <a:t>This approach </a:t>
            </a:r>
            <a:r>
              <a:rPr lang="en-IN" b="1" dirty="0" smtClean="0"/>
              <a:t>limits concurrency </a:t>
            </a:r>
            <a:r>
              <a:rPr lang="en-IN" dirty="0" smtClean="0"/>
              <a:t>because any 2 transactions that have a conflict must execute serially, limiting the performance of underlying db.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5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Two-Phase Locking(2PL)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IN" dirty="0" smtClean="0"/>
              <a:t>Dynamic locking scheme in which the transaction requests a lock on a data object when it needs the data object.</a:t>
            </a:r>
          </a:p>
          <a:p>
            <a:r>
              <a:rPr lang="en-IN" dirty="0" smtClean="0"/>
              <a:t>2PL imposes a constraint on lock acquisition and lock release actions of a transaction to guarantee consistency.</a:t>
            </a:r>
          </a:p>
          <a:p>
            <a:r>
              <a:rPr lang="en-IN" dirty="0" smtClean="0"/>
              <a:t>A transaction cannot request a lock on a data object after it has unlocked a data object.</a:t>
            </a:r>
          </a:p>
          <a:p>
            <a:r>
              <a:rPr lang="en-IN" dirty="0" smtClean="0"/>
              <a:t>So the transaction must acquire locks on all needed data objects before unlocking an object.</a:t>
            </a:r>
          </a:p>
          <a:p>
            <a:r>
              <a:rPr lang="en-IN" dirty="0" smtClean="0"/>
              <a:t>There are 2 phases in the algorithm:</a:t>
            </a:r>
          </a:p>
          <a:p>
            <a:pPr marL="538163" indent="-182563"/>
            <a:r>
              <a:rPr lang="en-IN" b="1" dirty="0" smtClean="0"/>
              <a:t>Growing Phase</a:t>
            </a:r>
          </a:p>
          <a:p>
            <a:pPr marL="538163" indent="-182563"/>
            <a:r>
              <a:rPr lang="en-IN" b="1" dirty="0" smtClean="0"/>
              <a:t>Shrinking phase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000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Locking(2PL)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8540" cy="4351337"/>
          </a:xfrm>
        </p:spPr>
        <p:txBody>
          <a:bodyPr/>
          <a:lstStyle/>
          <a:p>
            <a:r>
              <a:rPr lang="en-IN" b="1" dirty="0" smtClean="0"/>
              <a:t>Growing Phase:</a:t>
            </a:r>
            <a:r>
              <a:rPr lang="en-IN" dirty="0" smtClean="0"/>
              <a:t> Transaction Requests locks</a:t>
            </a:r>
          </a:p>
          <a:p>
            <a:endParaRPr lang="en-IN" dirty="0"/>
          </a:p>
          <a:p>
            <a:r>
              <a:rPr lang="en-IN" b="1" dirty="0" smtClean="0"/>
              <a:t>Shrinking Phase: </a:t>
            </a:r>
            <a:r>
              <a:rPr lang="en-IN" dirty="0" smtClean="0"/>
              <a:t>Transaction releases the locks </a:t>
            </a:r>
          </a:p>
          <a:p>
            <a:endParaRPr lang="en-IN" dirty="0"/>
          </a:p>
          <a:p>
            <a:r>
              <a:rPr lang="en-IN" dirty="0" smtClean="0"/>
              <a:t>The stage of transaction when the transaction holds locks on all needed data objects is referred to as </a:t>
            </a:r>
            <a:r>
              <a:rPr lang="en-IN" b="1" dirty="0" smtClean="0"/>
              <a:t>lock point.</a:t>
            </a:r>
          </a:p>
          <a:p>
            <a:endParaRPr lang="en-IN" b="1" dirty="0"/>
          </a:p>
          <a:p>
            <a:r>
              <a:rPr lang="en-IN" dirty="0" smtClean="0"/>
              <a:t>Two phase locking increases concurrency over static locking, as locks are held for a shorter period.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Locking(2PL)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62" y="2110819"/>
            <a:ext cx="5799712" cy="35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8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Locking(2PL)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307516" cy="4351337"/>
          </a:xfrm>
        </p:spPr>
        <p:txBody>
          <a:bodyPr/>
          <a:lstStyle/>
          <a:p>
            <a:r>
              <a:rPr lang="en-IN" dirty="0" smtClean="0"/>
              <a:t>When a set of  transactions are well informed and follow 2 Phase Lock, then all legal logs are serializable.</a:t>
            </a:r>
            <a:endParaRPr lang="en-IN" dirty="0"/>
          </a:p>
          <a:p>
            <a:r>
              <a:rPr lang="en-IN" dirty="0" smtClean="0"/>
              <a:t>Suppose 2 transactions T1 and T2 have following read and write sets.</a:t>
            </a:r>
          </a:p>
          <a:p>
            <a:r>
              <a:rPr lang="en-IN" dirty="0" smtClean="0"/>
              <a:t>RS(T1)={d2,d3} and WS(T1)={d3}’</a:t>
            </a:r>
          </a:p>
          <a:p>
            <a:r>
              <a:rPr lang="en-IN" dirty="0" smtClean="0"/>
              <a:t>RS(T2)={d1,d2,d3},WS(T20={d1,d2,d3}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30" y="3114944"/>
            <a:ext cx="4950498" cy="35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with 2PL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2PL suffers from problems of </a:t>
            </a:r>
            <a:r>
              <a:rPr lang="en-IN" b="1" dirty="0" smtClean="0"/>
              <a:t>deadlock</a:t>
            </a:r>
            <a:r>
              <a:rPr lang="en-IN" dirty="0" smtClean="0"/>
              <a:t> and </a:t>
            </a:r>
            <a:r>
              <a:rPr lang="en-IN" b="1" dirty="0" smtClean="0"/>
              <a:t>cascade aborts.</a:t>
            </a:r>
          </a:p>
          <a:p>
            <a:pPr marL="0" indent="0" algn="just">
              <a:buNone/>
            </a:pPr>
            <a:r>
              <a:rPr lang="en-IN" b="1" dirty="0" smtClean="0"/>
              <a:t>Deadlocks</a:t>
            </a:r>
          </a:p>
          <a:p>
            <a:pPr algn="just"/>
            <a:r>
              <a:rPr lang="en-IN" dirty="0" smtClean="0"/>
              <a:t>In 2PL,a transaction requests a lock on a data object while holding locks on other data objects.</a:t>
            </a:r>
          </a:p>
          <a:p>
            <a:pPr algn="just"/>
            <a:r>
              <a:rPr lang="en-IN" dirty="0" smtClean="0"/>
              <a:t>A set of transactions are deadlocked, if they are involved in a circular wait.</a:t>
            </a:r>
          </a:p>
          <a:p>
            <a:pPr algn="just"/>
            <a:r>
              <a:rPr lang="en-IN" dirty="0" smtClean="0"/>
              <a:t>Dead locks can be prevented by having each transaction acquire all needed data </a:t>
            </a:r>
            <a:r>
              <a:rPr lang="en-IN" dirty="0"/>
              <a:t>o</a:t>
            </a:r>
            <a:r>
              <a:rPr lang="en-IN" dirty="0" smtClean="0"/>
              <a:t>bjects in the beginning, but limits concurrency.</a:t>
            </a:r>
          </a:p>
          <a:p>
            <a:pPr algn="just"/>
            <a:r>
              <a:rPr lang="en-IN" dirty="0" smtClean="0"/>
              <a:t>Deadlocks can also be prevented by assigning unique priorities to transactions and having a transaction only wait for higher priority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with 2PL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Cascade Rollbacks</a:t>
            </a:r>
          </a:p>
          <a:p>
            <a:pPr algn="just"/>
            <a:r>
              <a:rPr lang="en-IN" dirty="0" smtClean="0"/>
              <a:t>When a transaction is rolled back ,all data objects modified by it are restored to their original states.</a:t>
            </a:r>
          </a:p>
          <a:p>
            <a:pPr algn="just"/>
            <a:r>
              <a:rPr lang="en-IN" dirty="0" smtClean="0"/>
              <a:t>Also all transactions that have read the backed up data objects must be rolled back and the data objects modified by them should  also be restored and so on.</a:t>
            </a:r>
          </a:p>
          <a:p>
            <a:pPr algn="just"/>
            <a:r>
              <a:rPr lang="en-IN" dirty="0" smtClean="0"/>
              <a:t>2Pl suffers fro cascading rollback because a transaction may be rolled back after it has released the locks on some data objects and other transactions must have modified it.</a:t>
            </a:r>
          </a:p>
          <a:p>
            <a:pPr marL="0" indent="0" algn="just">
              <a:buNone/>
            </a:pPr>
            <a:r>
              <a:rPr lang="en-IN" b="1" dirty="0" smtClean="0"/>
              <a:t>Solution : Strict 2PL</a:t>
            </a:r>
          </a:p>
          <a:p>
            <a:pPr algn="just"/>
            <a:r>
              <a:rPr lang="en-IN" dirty="0" smtClean="0"/>
              <a:t>A transaction holds all its locks until it completes and releases all its lock in one atomic action, often called commit.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735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2PL in Distributed Data Base Systems.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2PL can be  implemented in DDB in the following way:</a:t>
            </a:r>
          </a:p>
          <a:p>
            <a:r>
              <a:rPr lang="en-IN" dirty="0" smtClean="0"/>
              <a:t>A DM at a site controls the locks associated with objects stored at that site.</a:t>
            </a:r>
          </a:p>
          <a:p>
            <a:r>
              <a:rPr lang="en-IN" dirty="0" smtClean="0"/>
              <a:t>A TM communicates with appropriate DM to lock or unlock data object.</a:t>
            </a:r>
          </a:p>
          <a:p>
            <a:r>
              <a:rPr lang="en-IN" dirty="0" smtClean="0"/>
              <a:t>If the requested object is already locked, then request is put on a waiting queue of object.</a:t>
            </a:r>
          </a:p>
          <a:p>
            <a:r>
              <a:rPr lang="en-IN" dirty="0" smtClean="0"/>
              <a:t>When a lock is removed from the object, one of the waiting requests is processed.</a:t>
            </a:r>
          </a:p>
          <a:p>
            <a:r>
              <a:rPr lang="en-IN" dirty="0" smtClean="0"/>
              <a:t>2PL can be implemented in DDB ,if transactions are 2 phased or a TM acquires locks for a transaction in two-phased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14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Concurrency Control Model of DB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5178" cy="4714875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A DB system consists of 3 s/w modules:</a:t>
            </a:r>
          </a:p>
          <a:p>
            <a:pPr marL="628650" indent="-182563" algn="just"/>
            <a:r>
              <a:rPr lang="en-IN" sz="2000" b="1" dirty="0" smtClean="0"/>
              <a:t>Transaction Manager (TM)</a:t>
            </a:r>
          </a:p>
          <a:p>
            <a:pPr marL="628650" indent="-182563" algn="just"/>
            <a:r>
              <a:rPr lang="en-IN" sz="2000" b="1" dirty="0" smtClean="0"/>
              <a:t>Data Manager (DM)</a:t>
            </a:r>
          </a:p>
          <a:p>
            <a:pPr marL="628650" indent="-182563" algn="just"/>
            <a:r>
              <a:rPr lang="en-IN" sz="2000" b="1" dirty="0" smtClean="0"/>
              <a:t>Scheduler.</a:t>
            </a:r>
          </a:p>
          <a:p>
            <a:pPr marL="182563" indent="-182563" algn="just"/>
            <a:r>
              <a:rPr lang="en-IN" sz="2000" b="1" dirty="0" smtClean="0"/>
              <a:t>Transaction manager </a:t>
            </a:r>
            <a:r>
              <a:rPr lang="en-IN" sz="2000" dirty="0" smtClean="0"/>
              <a:t>assigns a time stamp to transaction and issues a request to lock and unlock data object for user.</a:t>
            </a:r>
          </a:p>
          <a:p>
            <a:pPr marL="182563" indent="-182563" algn="just"/>
            <a:r>
              <a:rPr lang="en-IN" sz="2000" b="1" dirty="0" smtClean="0"/>
              <a:t>DM:  </a:t>
            </a:r>
            <a:r>
              <a:rPr lang="en-IN" sz="2000" dirty="0" smtClean="0"/>
              <a:t>manages the DB and carries out read-write requests issued by TM .</a:t>
            </a:r>
          </a:p>
          <a:p>
            <a:pPr marL="182563" indent="-182563" algn="just"/>
            <a:r>
              <a:rPr lang="en-IN" sz="2000" b="1" dirty="0" smtClean="0"/>
              <a:t>Scheduler</a:t>
            </a:r>
            <a:r>
              <a:rPr lang="en-IN" sz="2000" dirty="0" smtClean="0"/>
              <a:t>: Enforces the concurrency control by granting or releasing locks on data objects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Timestamp-Based Locking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Dead locks in DDB can be avoided by using time stamps in lock based algorithms.</a:t>
            </a:r>
          </a:p>
          <a:p>
            <a:r>
              <a:rPr lang="en-IN" dirty="0" smtClean="0"/>
              <a:t>When a transaction is submitted, it is assigned a unique timestamp.</a:t>
            </a:r>
          </a:p>
          <a:p>
            <a:r>
              <a:rPr lang="en-IN" dirty="0" smtClean="0"/>
              <a:t>The timestamp specifies a total order on transactions can resolve conflicts b/w transactions.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Two algorithms are proposed:</a:t>
            </a:r>
          </a:p>
          <a:p>
            <a:pPr marL="631825" indent="-182563">
              <a:lnSpc>
                <a:spcPct val="100000"/>
              </a:lnSpc>
            </a:pPr>
            <a:r>
              <a:rPr lang="en-IN" b="1" dirty="0" smtClean="0"/>
              <a:t>Wait and Die Algorithm</a:t>
            </a:r>
          </a:p>
          <a:p>
            <a:pPr marL="631825" indent="-182563">
              <a:lnSpc>
                <a:spcPct val="100000"/>
              </a:lnSpc>
            </a:pPr>
            <a:r>
              <a:rPr lang="en-IN" b="1" dirty="0" smtClean="0"/>
              <a:t>Wound and Wait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23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Wait and Die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non pre-emptive algorithm as the requesting transaction never forces transaction holding the request data object to abort.</a:t>
            </a:r>
          </a:p>
          <a:p>
            <a:r>
              <a:rPr lang="en-IN" dirty="0" smtClean="0"/>
              <a:t>A requesting transaction T1 is in conflict with a transaction T2.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can be W-W Conflict, R-W Conflict or W-R conflict.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T1 is older (</a:t>
            </a:r>
            <a:r>
              <a:rPr lang="en-IN" dirty="0" err="1" smtClean="0"/>
              <a:t>ie</a:t>
            </a:r>
            <a:r>
              <a:rPr lang="en-IN" dirty="0" smtClean="0"/>
              <a:t> has a smaller timestamp),then T1 is made to </a:t>
            </a:r>
            <a:r>
              <a:rPr lang="en-IN" b="1" dirty="0" smtClean="0"/>
              <a:t>wait </a:t>
            </a:r>
            <a:r>
              <a:rPr lang="en-IN" dirty="0" smtClean="0"/>
              <a:t>until T2 either completes or aborts.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T1 has a larger timestamp, then T1 dies,ie,T1 aborts and starts afresh.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73766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Wound &amp; Wait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pre-emptive algorithm</a:t>
            </a:r>
          </a:p>
          <a:p>
            <a:r>
              <a:rPr lang="en-IN" dirty="0"/>
              <a:t>A </a:t>
            </a:r>
            <a:r>
              <a:rPr lang="en-IN" dirty="0" smtClean="0"/>
              <a:t>requesting </a:t>
            </a:r>
            <a:r>
              <a:rPr lang="en-IN" dirty="0"/>
              <a:t>transaction T1 is in conflict with a transaction T2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T1 is </a:t>
            </a:r>
            <a:r>
              <a:rPr lang="en-IN" b="1" dirty="0" smtClean="0"/>
              <a:t>older</a:t>
            </a:r>
            <a:r>
              <a:rPr lang="en-IN" dirty="0" smtClean="0"/>
              <a:t>, it </a:t>
            </a:r>
            <a:r>
              <a:rPr lang="en-IN" b="1" dirty="0" smtClean="0"/>
              <a:t>wounds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, the transaction T2 in conflict with T1 is tagged as wounded and a </a:t>
            </a:r>
            <a:r>
              <a:rPr lang="en-IN" b="1" dirty="0" err="1" smtClean="0"/>
              <a:t>msg</a:t>
            </a:r>
            <a:r>
              <a:rPr lang="en-IN" dirty="0" smtClean="0"/>
              <a:t> wounded is sent to all sites that the wounded transaction has visited.</a:t>
            </a:r>
          </a:p>
          <a:p>
            <a:r>
              <a:rPr lang="en-IN" dirty="0" smtClean="0"/>
              <a:t>If the message is received before the wounded transaction(T2) has committed at a site, an abort of T2 is initiated, otherwise </a:t>
            </a:r>
            <a:r>
              <a:rPr lang="en-IN" b="1" dirty="0" err="1" smtClean="0"/>
              <a:t>msg</a:t>
            </a:r>
            <a:r>
              <a:rPr lang="en-IN" dirty="0" smtClean="0"/>
              <a:t> ignored.</a:t>
            </a:r>
          </a:p>
          <a:p>
            <a:r>
              <a:rPr lang="en-IN" dirty="0" smtClean="0"/>
              <a:t>The requesting transaction(T1) proceeds after the wounded transaction completes or aborts.</a:t>
            </a:r>
          </a:p>
          <a:p>
            <a:r>
              <a:rPr lang="en-IN" dirty="0" smtClean="0"/>
              <a:t>Otherwise, if T1 has larger Timestamp T1 waits  until T2 either completes </a:t>
            </a:r>
            <a:r>
              <a:rPr lang="en-IN" smtClean="0"/>
              <a:t>or aborts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04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Waiting time</a:t>
            </a:r>
          </a:p>
          <a:p>
            <a:r>
              <a:rPr lang="en-IN" dirty="0" smtClean="0"/>
              <a:t>In WAIT-DIE an older transaction is made to wait for younger ones.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So, older the transaction becomes, higher the no: of younger transactions it waits for and tends to slow down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  WOUND-WAIT older transaction never waits fro younger transactions.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wounds all younger transactions that conflicts with it.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So, the less it tends to slow down.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313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1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No</a:t>
            </a:r>
            <a:r>
              <a:rPr lang="en-IN" b="1" dirty="0" smtClean="0"/>
              <a:t>: of restarts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In WAIT-DIE, </a:t>
            </a:r>
            <a:r>
              <a:rPr lang="en-IN" b="1" dirty="0"/>
              <a:t>Younger request dies and it restarts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If the younger request restarts with same timestamp, conflicts may arise again with older transaction and again </a:t>
            </a:r>
            <a:r>
              <a:rPr lang="en-IN" dirty="0" smtClean="0"/>
              <a:t>die.</a:t>
            </a:r>
          </a:p>
          <a:p>
            <a:endParaRPr lang="en-IN" dirty="0"/>
          </a:p>
          <a:p>
            <a:r>
              <a:rPr lang="en-IN" dirty="0" smtClean="0"/>
              <a:t>So a younger transaction may die and restart several times before it completed.</a:t>
            </a:r>
          </a:p>
          <a:p>
            <a:endParaRPr lang="en-IN" dirty="0" smtClean="0"/>
          </a:p>
          <a:p>
            <a:r>
              <a:rPr lang="en-IN" dirty="0" smtClean="0"/>
              <a:t>In WOUND-WAIT if the requester is younger, it waits rather than dying continuously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97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Non-Two Phase Locking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89904" cy="4351337"/>
          </a:xfrm>
        </p:spPr>
        <p:txBody>
          <a:bodyPr/>
          <a:lstStyle/>
          <a:p>
            <a:r>
              <a:rPr lang="en-IN" dirty="0" smtClean="0"/>
              <a:t>A non 2 phase locking ensures serializability and  freedom from deadlock, when data objects are hierarchically organized</a:t>
            </a:r>
          </a:p>
          <a:p>
            <a:r>
              <a:rPr lang="en-IN" dirty="0" smtClean="0"/>
              <a:t>Here a transaction can request a lock on a data object even after releasing locks on some data objects.</a:t>
            </a:r>
          </a:p>
          <a:p>
            <a:r>
              <a:rPr lang="en-IN" dirty="0"/>
              <a:t> </a:t>
            </a:r>
            <a:r>
              <a:rPr lang="en-IN" dirty="0" smtClean="0"/>
              <a:t>But a data object cannot be locked more than once by same transaction</a:t>
            </a:r>
          </a:p>
          <a:p>
            <a:r>
              <a:rPr lang="en-IN" dirty="0" smtClean="0"/>
              <a:t>A transaction first locks data objects </a:t>
            </a:r>
            <a:r>
              <a:rPr lang="en-IN" dirty="0" err="1" smtClean="0"/>
              <a:t>inorder</a:t>
            </a:r>
            <a:r>
              <a:rPr lang="en-IN" dirty="0" smtClean="0"/>
              <a:t> to get access to it.</a:t>
            </a:r>
          </a:p>
          <a:p>
            <a:r>
              <a:rPr lang="en-IN" dirty="0" smtClean="0"/>
              <a:t>A transaction trying to lock already locked object gets blocked.</a:t>
            </a:r>
          </a:p>
          <a:p>
            <a:r>
              <a:rPr lang="en-IN" dirty="0" smtClean="0"/>
              <a:t>When a transaction unlocks an object, one of the waiting transactions gets lock and resumes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764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Non-Two Phase Locking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89904" cy="4351337"/>
          </a:xfrm>
        </p:spPr>
        <p:txBody>
          <a:bodyPr/>
          <a:lstStyle/>
          <a:p>
            <a:r>
              <a:rPr lang="en-IN" dirty="0" smtClean="0"/>
              <a:t>When a transaction </a:t>
            </a:r>
            <a:r>
              <a:rPr lang="en-IN" dirty="0" err="1" smtClean="0"/>
              <a:t>Ti</a:t>
            </a:r>
            <a:r>
              <a:rPr lang="en-IN" dirty="0" smtClean="0"/>
              <a:t> starts it locks a data </a:t>
            </a:r>
            <a:r>
              <a:rPr lang="en-IN" dirty="0" smtClean="0"/>
              <a:t>object E(</a:t>
            </a:r>
            <a:r>
              <a:rPr lang="en-IN" dirty="0" err="1" smtClean="0"/>
              <a:t>Ti</a:t>
            </a:r>
            <a:r>
              <a:rPr lang="en-IN" dirty="0" smtClean="0"/>
              <a:t>) in </a:t>
            </a:r>
            <a:r>
              <a:rPr lang="en-IN" dirty="0" smtClean="0"/>
              <a:t>the Data base tree and can subsequently lock data objects only in the sub tree with root node </a:t>
            </a:r>
            <a:r>
              <a:rPr lang="en-IN" dirty="0"/>
              <a:t>E(</a:t>
            </a:r>
            <a:r>
              <a:rPr lang="en-IN" dirty="0" err="1"/>
              <a:t>Ti</a:t>
            </a:r>
            <a:r>
              <a:rPr lang="en-IN" dirty="0"/>
              <a:t>) .</a:t>
            </a:r>
            <a:endParaRPr lang="en-IN" dirty="0" smtClean="0"/>
          </a:p>
          <a:p>
            <a:r>
              <a:rPr lang="en-IN" dirty="0" smtClean="0"/>
              <a:t>Also a transaction can only lock an object, only if its immediate ancestor also is currently locked by it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34" y="3351566"/>
            <a:ext cx="5857143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06328"/>
            <a:ext cx="9692640" cy="1081018"/>
          </a:xfrm>
        </p:spPr>
        <p:txBody>
          <a:bodyPr/>
          <a:lstStyle/>
          <a:p>
            <a:r>
              <a:rPr lang="en-IN" dirty="0" smtClean="0"/>
              <a:t>The locking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378" y="132710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 err="1" smtClean="0"/>
              <a:t>Ti</a:t>
            </a:r>
            <a:r>
              <a:rPr lang="en-IN" dirty="0" smtClean="0"/>
              <a:t> can lock data object R≠E(</a:t>
            </a:r>
            <a:r>
              <a:rPr lang="en-IN" dirty="0" err="1" smtClean="0"/>
              <a:t>Ti</a:t>
            </a:r>
            <a:r>
              <a:rPr lang="en-IN" dirty="0" smtClean="0"/>
              <a:t>) </a:t>
            </a:r>
            <a:r>
              <a:rPr lang="en-IN" dirty="0" err="1" smtClean="0"/>
              <a:t>iff</a:t>
            </a:r>
            <a:r>
              <a:rPr lang="en-IN" dirty="0" smtClean="0"/>
              <a:t>  </a:t>
            </a:r>
            <a:r>
              <a:rPr lang="en-IN" dirty="0" err="1" smtClean="0"/>
              <a:t>Ti</a:t>
            </a:r>
            <a:r>
              <a:rPr lang="en-IN" dirty="0" smtClean="0"/>
              <a:t> is holding a lock on R’s ancestor.</a:t>
            </a:r>
          </a:p>
          <a:p>
            <a:pPr marL="0" indent="0">
              <a:buNone/>
            </a:pPr>
            <a:r>
              <a:rPr lang="en-IN" dirty="0" smtClean="0"/>
              <a:t>2. After unlocking a data object </a:t>
            </a:r>
            <a:r>
              <a:rPr lang="en-IN" dirty="0" err="1" smtClean="0"/>
              <a:t>Ti</a:t>
            </a:r>
            <a:r>
              <a:rPr lang="en-IN" dirty="0" smtClean="0"/>
              <a:t> cannot </a:t>
            </a:r>
            <a:r>
              <a:rPr lang="en-IN" dirty="0" err="1" smtClean="0"/>
              <a:t>loc</a:t>
            </a:r>
            <a:r>
              <a:rPr lang="en-IN" dirty="0" smtClean="0"/>
              <a:t> it again.</a:t>
            </a:r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 err="1" smtClean="0"/>
              <a:t>Ti</a:t>
            </a:r>
            <a:r>
              <a:rPr lang="en-IN" dirty="0" smtClean="0"/>
              <a:t> can only access those data objects for which it is holding a </a:t>
            </a:r>
            <a:r>
              <a:rPr lang="en-IN" dirty="0" smtClean="0"/>
              <a:t>lock</a:t>
            </a:r>
            <a:endParaRPr lang="en-IN" dirty="0" smtClean="0"/>
          </a:p>
          <a:p>
            <a:r>
              <a:rPr lang="en-IN" dirty="0" smtClean="0"/>
              <a:t>Serializability is achieved as data objects  are locked in ascending order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  <a:p>
            <a:r>
              <a:rPr lang="en-IN" dirty="0" smtClean="0"/>
              <a:t>Here deadlocks are avoided because tree structure puts an order on data objects and first rule of protocols guarantees that data objects are requested in ascending order.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28" y="3886571"/>
            <a:ext cx="3152381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037" y="1828800"/>
            <a:ext cx="8595360" cy="4351337"/>
          </a:xfrm>
        </p:spPr>
        <p:txBody>
          <a:bodyPr/>
          <a:lstStyle/>
          <a:p>
            <a:r>
              <a:rPr lang="en-IN" dirty="0" smtClean="0"/>
              <a:t>Non 2PL  has 2 advantages over 2PL.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First</a:t>
            </a:r>
            <a:r>
              <a:rPr lang="en-IN" dirty="0" smtClean="0"/>
              <a:t> it is  free from deadlocks and hence no transaction is aborted to resolve dead lock.</a:t>
            </a:r>
          </a:p>
          <a:p>
            <a:r>
              <a:rPr lang="en-IN" b="1" dirty="0" smtClean="0"/>
              <a:t>Second</a:t>
            </a:r>
            <a:r>
              <a:rPr lang="en-IN" dirty="0" smtClean="0"/>
              <a:t> ,clock can be released when it is no longer needed, making availability of data objects to other transactions higher.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However, data base must be organized as a tree and  a super set of all the data objects to be accessed by a transaction must  be known in advance.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30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stamped based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6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Problem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5178" cy="4714875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To ensure the consistency ,the transactions are executed serially one at a time.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But this approach results in poor response and poor utilization of resources.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Efficiency is improved by executing transactions concurrently, where read and write actions from different transactions are executed in an interleaved manner.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The interleaved execution of actions should performed in an orderly way to avoid several anomalous situations.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21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stamped 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site has a logical clock associated with it.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It’s value is incremented when a transaction is submitted at the site  and </a:t>
            </a:r>
          </a:p>
          <a:p>
            <a:r>
              <a:rPr lang="en-IN" dirty="0" smtClean="0"/>
              <a:t>Updated whenever a site receives a message with higher clock value.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Each transaction is assigned a timestamp and conflicting actions are executed in the order of time stamp of their transactions.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time stamp is generated by appending local clock time with the site identifier.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233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stamped 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stamp can be used in 2 ways: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First it can be used to find out the outdatedness of  a request with respect to the data object it is operating on.</a:t>
            </a:r>
          </a:p>
          <a:p>
            <a:r>
              <a:rPr lang="en-IN" dirty="0" smtClean="0"/>
              <a:t>Second, they can be used to order events w.r.t one another.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these algorithms the serialization order of transactions is decided by their time stamps and transactions are forced to follow this order.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0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1. Basic Time Stamp Ordering Algorithm(BTO)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213387" cy="4351337"/>
          </a:xfrm>
        </p:spPr>
        <p:txBody>
          <a:bodyPr/>
          <a:lstStyle/>
          <a:p>
            <a:r>
              <a:rPr lang="en-IN" dirty="0" smtClean="0"/>
              <a:t>Scheduler at each DM keeps track of  the largest timestamp of any read and write processed so far for each data object.</a:t>
            </a:r>
          </a:p>
          <a:p>
            <a:r>
              <a:rPr lang="en-IN" dirty="0" smtClean="0"/>
              <a:t>These timestamps are denoted by R-</a:t>
            </a:r>
            <a:r>
              <a:rPr lang="en-IN" dirty="0" err="1" smtClean="0"/>
              <a:t>ts</a:t>
            </a:r>
            <a:r>
              <a:rPr lang="en-IN" dirty="0" smtClean="0"/>
              <a:t>(Object) and W-</a:t>
            </a:r>
            <a:r>
              <a:rPr lang="en-IN" dirty="0" err="1" smtClean="0"/>
              <a:t>ts</a:t>
            </a:r>
            <a:r>
              <a:rPr lang="en-IN" dirty="0" smtClean="0"/>
              <a:t>(Object)</a:t>
            </a:r>
          </a:p>
          <a:p>
            <a:r>
              <a:rPr lang="en-IN" dirty="0" smtClean="0"/>
              <a:t>Let read(</a:t>
            </a:r>
            <a:r>
              <a:rPr lang="en-IN" dirty="0" err="1" smtClean="0"/>
              <a:t>x,TS</a:t>
            </a:r>
            <a:r>
              <a:rPr lang="en-IN" dirty="0" smtClean="0"/>
              <a:t>) and write(</a:t>
            </a:r>
            <a:r>
              <a:rPr lang="en-IN" dirty="0" err="1" smtClean="0"/>
              <a:t>x,v,TS</a:t>
            </a:r>
            <a:r>
              <a:rPr lang="en-IN" dirty="0" smtClean="0"/>
              <a:t>) denote a read and write request with time stamp TS on a data object x.(v-value to be assigned to x</a:t>
            </a:r>
            <a:r>
              <a:rPr lang="en-IN" dirty="0" smtClean="0"/>
              <a:t>)</a:t>
            </a:r>
          </a:p>
          <a:p>
            <a:r>
              <a:rPr lang="en-IN" dirty="0" smtClean="0"/>
              <a:t>A </a:t>
            </a:r>
            <a:r>
              <a:rPr lang="en-IN" b="1" dirty="0" smtClean="0"/>
              <a:t>read (</a:t>
            </a:r>
            <a:r>
              <a:rPr lang="en-IN" b="1" dirty="0" err="1" smtClean="0"/>
              <a:t>x,TS</a:t>
            </a:r>
            <a:r>
              <a:rPr lang="en-IN" b="1" dirty="0" smtClean="0"/>
              <a:t>)</a:t>
            </a:r>
            <a:r>
              <a:rPr lang="en-IN" dirty="0" smtClean="0"/>
              <a:t> is handled in the following manner:</a:t>
            </a:r>
          </a:p>
          <a:p>
            <a:pPr marL="0" indent="0">
              <a:buNone/>
            </a:pPr>
            <a:r>
              <a:rPr lang="en-IN" dirty="0" smtClean="0"/>
              <a:t>                        If </a:t>
            </a:r>
            <a:r>
              <a:rPr lang="en-IN" b="1" dirty="0" smtClean="0"/>
              <a:t>TS&lt;W-</a:t>
            </a:r>
            <a:r>
              <a:rPr lang="en-IN" b="1" dirty="0" err="1" smtClean="0"/>
              <a:t>ts</a:t>
            </a:r>
            <a:r>
              <a:rPr lang="en-IN" b="1" dirty="0" smtClean="0"/>
              <a:t>(x</a:t>
            </a:r>
            <a:r>
              <a:rPr lang="en-IN" dirty="0" smtClean="0"/>
              <a:t>) -then read request is rejected and corresponding </a:t>
            </a:r>
            <a:br>
              <a:rPr lang="en-IN" dirty="0" smtClean="0"/>
            </a:br>
            <a:r>
              <a:rPr lang="en-IN" dirty="0" smtClean="0"/>
              <a:t>                                                  transaction is aborted.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Otherwise it is executed and R-</a:t>
            </a:r>
            <a:r>
              <a:rPr lang="en-IN" dirty="0" err="1" smtClean="0"/>
              <a:t>ts</a:t>
            </a:r>
            <a:r>
              <a:rPr lang="en-IN" dirty="0" smtClean="0"/>
              <a:t>(x) is set to max{R-</a:t>
            </a:r>
            <a:r>
              <a:rPr lang="en-IN" dirty="0" err="1" smtClean="0"/>
              <a:t>ts</a:t>
            </a:r>
            <a:r>
              <a:rPr lang="en-IN" dirty="0" smtClean="0"/>
              <a:t>(</a:t>
            </a:r>
            <a:r>
              <a:rPr lang="en-IN" dirty="0" err="1" smtClean="0"/>
              <a:t>x,TS</a:t>
            </a:r>
            <a:r>
              <a:rPr lang="en-IN" dirty="0" smtClean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133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1. Basic Time Stamp Ordering Algorithm(BTO)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213387" cy="4351337"/>
          </a:xfrm>
        </p:spPr>
        <p:txBody>
          <a:bodyPr/>
          <a:lstStyle/>
          <a:p>
            <a:r>
              <a:rPr lang="en-IN" dirty="0" smtClean="0"/>
              <a:t>A  </a:t>
            </a:r>
            <a:r>
              <a:rPr lang="en-IN" b="1" dirty="0" smtClean="0"/>
              <a:t>write(</a:t>
            </a:r>
            <a:r>
              <a:rPr lang="en-IN" b="1" dirty="0" err="1" smtClean="0"/>
              <a:t>x,TS</a:t>
            </a:r>
            <a:r>
              <a:rPr lang="en-IN" b="1" dirty="0" smtClean="0"/>
              <a:t>)</a:t>
            </a:r>
            <a:r>
              <a:rPr lang="en-IN" dirty="0" smtClean="0"/>
              <a:t> is handled in the following manner:</a:t>
            </a:r>
          </a:p>
          <a:p>
            <a:pPr marL="0" indent="0">
              <a:buNone/>
            </a:pPr>
            <a:r>
              <a:rPr lang="en-IN" dirty="0" smtClean="0"/>
              <a:t>                         If </a:t>
            </a:r>
            <a:r>
              <a:rPr lang="en-IN" b="1" dirty="0" smtClean="0"/>
              <a:t>TS&lt;R-</a:t>
            </a:r>
            <a:r>
              <a:rPr lang="en-IN" b="1" dirty="0" err="1" smtClean="0"/>
              <a:t>ts</a:t>
            </a:r>
            <a:r>
              <a:rPr lang="en-IN" b="1" dirty="0" smtClean="0"/>
              <a:t>(x</a:t>
            </a:r>
            <a:r>
              <a:rPr lang="en-IN" dirty="0" smtClean="0"/>
              <a:t>) or </a:t>
            </a:r>
            <a:r>
              <a:rPr lang="en-IN" b="1" dirty="0" smtClean="0"/>
              <a:t>TS&lt;W-</a:t>
            </a:r>
            <a:r>
              <a:rPr lang="en-IN" b="1" dirty="0" err="1" smtClean="0"/>
              <a:t>ts</a:t>
            </a:r>
            <a:r>
              <a:rPr lang="en-IN" b="1" dirty="0" smtClean="0"/>
              <a:t>(x)</a:t>
            </a:r>
            <a:r>
              <a:rPr lang="en-IN" dirty="0" smtClean="0"/>
              <a:t> -then write request is rejected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Otherwise it is executed and W-</a:t>
            </a:r>
            <a:r>
              <a:rPr lang="en-IN" dirty="0" err="1" smtClean="0"/>
              <a:t>ts</a:t>
            </a:r>
            <a:r>
              <a:rPr lang="en-IN" dirty="0" smtClean="0"/>
              <a:t>(x) is set to TS.</a:t>
            </a:r>
          </a:p>
          <a:p>
            <a:r>
              <a:rPr lang="en-IN" dirty="0" smtClean="0"/>
              <a:t> If a transaction is aborted it is restarted with a new time stamp.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method of restart may result in a cyclic restart where a transaction can repeatedly restart and abort without ever completing.</a:t>
            </a:r>
          </a:p>
          <a:p>
            <a:r>
              <a:rPr lang="en-IN" dirty="0" smtClean="0"/>
              <a:t>This algorithm has storage overhead for maintaining timestamps.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905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Thomas Write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Suitable for the execution of write actions:</a:t>
            </a:r>
          </a:p>
          <a:p>
            <a:r>
              <a:rPr lang="en-IN" dirty="0" smtClean="0"/>
              <a:t>For a write(</a:t>
            </a:r>
            <a:r>
              <a:rPr lang="en-IN" dirty="0" err="1" smtClean="0"/>
              <a:t>x,v,TS</a:t>
            </a:r>
            <a:r>
              <a:rPr lang="en-IN" dirty="0" smtClean="0"/>
              <a:t>) if TS&lt;W-</a:t>
            </a:r>
            <a:r>
              <a:rPr lang="en-IN" dirty="0" err="1" smtClean="0"/>
              <a:t>ts</a:t>
            </a:r>
            <a:r>
              <a:rPr lang="en-IN" dirty="0" smtClean="0"/>
              <a:t>(x) then TWR says that instead of rejecting the write ignore it,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enforce synchronization among writes because effect of ignoring an obsolete write request is same as executing all writes in their time stamp order.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TWR is an improvement over BTO as it reduces </a:t>
            </a:r>
            <a:r>
              <a:rPr lang="en-IN" dirty="0" err="1" smtClean="0"/>
              <a:t>no:of</a:t>
            </a:r>
            <a:r>
              <a:rPr lang="en-IN" dirty="0" smtClean="0"/>
              <a:t>  transaction aborts.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602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35" y="365760"/>
            <a:ext cx="10201477" cy="92515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Multiversion Timestamp Ordering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5" y="1290918"/>
            <a:ext cx="9802905" cy="5136776"/>
          </a:xfrm>
        </p:spPr>
        <p:txBody>
          <a:bodyPr/>
          <a:lstStyle/>
          <a:p>
            <a:pPr algn="just"/>
            <a:r>
              <a:rPr lang="en-IN" dirty="0" smtClean="0"/>
              <a:t>In multiversion timestamp ordering a history of a set of R-</a:t>
            </a:r>
            <a:r>
              <a:rPr lang="en-IN" dirty="0" err="1" smtClean="0"/>
              <a:t>ts’s</a:t>
            </a:r>
            <a:r>
              <a:rPr lang="en-IN" dirty="0" smtClean="0"/>
              <a:t> and &lt;W-</a:t>
            </a:r>
            <a:r>
              <a:rPr lang="en-IN" dirty="0" err="1" smtClean="0"/>
              <a:t>ts</a:t>
            </a:r>
            <a:r>
              <a:rPr lang="en-IN" dirty="0" smtClean="0"/>
              <a:t>, value&gt; pairs(versions) are kept for each data object at the respective DM’s.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/>
              <a:t>R-</a:t>
            </a:r>
            <a:r>
              <a:rPr lang="en-IN" b="1" dirty="0" err="1" smtClean="0"/>
              <a:t>ts’s</a:t>
            </a:r>
            <a:r>
              <a:rPr lang="en-IN" dirty="0" smtClean="0"/>
              <a:t> of a data object keep track of timestamps of all the executed read operations and </a:t>
            </a:r>
            <a:r>
              <a:rPr lang="en-IN" b="1" dirty="0" smtClean="0"/>
              <a:t>versions</a:t>
            </a:r>
            <a:r>
              <a:rPr lang="en-IN" dirty="0" smtClean="0"/>
              <a:t> keep track of the timestamp and the value of all the executed write operations.</a:t>
            </a:r>
          </a:p>
          <a:p>
            <a:pPr algn="just"/>
            <a:r>
              <a:rPr lang="en-IN" b="1" dirty="0" smtClean="0"/>
              <a:t>Read and write operations are executed in the following manner:</a:t>
            </a:r>
          </a:p>
          <a:p>
            <a:pPr algn="just"/>
            <a:r>
              <a:rPr lang="en-IN" dirty="0" smtClean="0"/>
              <a:t>A </a:t>
            </a:r>
            <a:r>
              <a:rPr lang="en-IN" b="1" dirty="0" smtClean="0"/>
              <a:t>read(</a:t>
            </a:r>
            <a:r>
              <a:rPr lang="en-IN" b="1" dirty="0" err="1" smtClean="0"/>
              <a:t>x,TS</a:t>
            </a:r>
            <a:r>
              <a:rPr lang="en-IN" b="1" dirty="0" smtClean="0"/>
              <a:t>) </a:t>
            </a:r>
            <a:r>
              <a:rPr lang="en-IN" dirty="0" smtClean="0"/>
              <a:t>request is executed by reading the version of x with the largest timestamp less than TS and adding TS to the x’s set of </a:t>
            </a:r>
            <a:r>
              <a:rPr lang="en-IN" b="1" dirty="0" smtClean="0"/>
              <a:t>R-</a:t>
            </a:r>
            <a:r>
              <a:rPr lang="en-IN" b="1" dirty="0" err="1" smtClean="0"/>
              <a:t>ts’s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 read request is never rejected.</a:t>
            </a:r>
          </a:p>
          <a:p>
            <a:pPr algn="just"/>
            <a:r>
              <a:rPr lang="en-IN" dirty="0" smtClean="0"/>
              <a:t>For a write(</a:t>
            </a:r>
            <a:r>
              <a:rPr lang="en-IN" dirty="0" err="1" smtClean="0"/>
              <a:t>x,v,TS</a:t>
            </a:r>
            <a:r>
              <a:rPr lang="en-IN" dirty="0" smtClean="0"/>
              <a:t>) request, if there exists a R-</a:t>
            </a:r>
            <a:r>
              <a:rPr lang="en-IN" dirty="0" err="1" smtClean="0"/>
              <a:t>ts</a:t>
            </a:r>
            <a:r>
              <a:rPr lang="en-IN" dirty="0" smtClean="0"/>
              <a:t>(x) in the interval from TS to the smallest W-</a:t>
            </a:r>
            <a:r>
              <a:rPr lang="en-IN" dirty="0" err="1" smtClean="0"/>
              <a:t>ts</a:t>
            </a:r>
            <a:r>
              <a:rPr lang="en-IN" dirty="0" smtClean="0"/>
              <a:t>(x) that is larger than TS, then write is rejected.</a:t>
            </a:r>
          </a:p>
          <a:p>
            <a:pPr algn="just"/>
            <a:r>
              <a:rPr lang="en-IN" dirty="0" smtClean="0"/>
              <a:t>Otherwise it is accepted and a new version of x is created with time stamp 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69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18" y="365760"/>
            <a:ext cx="10120794" cy="1325562"/>
          </a:xfrm>
        </p:spPr>
        <p:txBody>
          <a:bodyPr>
            <a:normAutofit/>
          </a:bodyPr>
          <a:lstStyle/>
          <a:p>
            <a:r>
              <a:rPr lang="en-IN" sz="3200" b="1" dirty="0"/>
              <a:t>Multiversion Timestamp Ordering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789532"/>
            <a:ext cx="59436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5424" y="5204012"/>
            <a:ext cx="9184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Reduces no: of aborts in BTO and TWR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But requires huge data storage as a set of R-t’s and multiple version of Data objects are kept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Problem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5178" cy="47148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b="1" dirty="0" smtClean="0"/>
              <a:t>Inconsistent Retrieval</a:t>
            </a:r>
          </a:p>
          <a:p>
            <a:pPr algn="just"/>
            <a:r>
              <a:rPr lang="en-IN" sz="2000" dirty="0" smtClean="0"/>
              <a:t>Occurs when a transaction reads certain data objects before another transaction has completed its modification.</a:t>
            </a:r>
          </a:p>
          <a:p>
            <a:pPr algn="just"/>
            <a:r>
              <a:rPr lang="en-IN" sz="2000" dirty="0" smtClean="0"/>
              <a:t>Former transaction faces the risk of retrieving incorrect values of the data objects.</a:t>
            </a:r>
          </a:p>
          <a:p>
            <a:pPr marL="0" indent="0" algn="just">
              <a:buNone/>
            </a:pPr>
            <a:r>
              <a:rPr lang="en-IN" sz="2000" b="1" dirty="0" smtClean="0"/>
              <a:t>Inconsistent update</a:t>
            </a:r>
          </a:p>
          <a:p>
            <a:pPr algn="just"/>
            <a:r>
              <a:rPr lang="en-IN" sz="2000" dirty="0" smtClean="0"/>
              <a:t>Occurs when many transactions read and write onto a common set of data objects of a database, leaving in an inconsistent state.</a:t>
            </a:r>
          </a:p>
          <a:p>
            <a:pPr marL="0" indent="0" algn="just">
              <a:buNone/>
            </a:pPr>
            <a:r>
              <a:rPr lang="en-IN" sz="2000" b="1" dirty="0" smtClean="0"/>
              <a:t>Concurrency control problem</a:t>
            </a:r>
          </a:p>
          <a:p>
            <a:pPr algn="just"/>
            <a:r>
              <a:rPr lang="en-IN" sz="2000" dirty="0" smtClean="0"/>
              <a:t>If the interleaving of actions of transactions is not controlled ,some transactions may see an inconsistent state of the database and </a:t>
            </a:r>
            <a:r>
              <a:rPr lang="en-IN" sz="2000" dirty="0" err="1" smtClean="0"/>
              <a:t>db</a:t>
            </a:r>
            <a:r>
              <a:rPr lang="en-IN" sz="2000" dirty="0" smtClean="0"/>
              <a:t> may be left in an inconsistent state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81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Problem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425178" cy="4714875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In </a:t>
            </a:r>
            <a:r>
              <a:rPr lang="en-IN" sz="2000" dirty="0" err="1" smtClean="0"/>
              <a:t>db</a:t>
            </a:r>
            <a:r>
              <a:rPr lang="en-IN" sz="2000" dirty="0" smtClean="0"/>
              <a:t>, concurrency control problem is handled by controlling the relative order of the conflicting actions.</a:t>
            </a:r>
          </a:p>
          <a:p>
            <a:pPr algn="just"/>
            <a:r>
              <a:rPr lang="en-IN" sz="2000" dirty="0" smtClean="0"/>
              <a:t>This ensures that every transaction sees a consistent state of </a:t>
            </a:r>
            <a:r>
              <a:rPr lang="en-IN" sz="2000" dirty="0" err="1" smtClean="0"/>
              <a:t>db</a:t>
            </a:r>
            <a:r>
              <a:rPr lang="en-IN" sz="2000" dirty="0" smtClean="0"/>
              <a:t> and when all transactions are over the </a:t>
            </a:r>
            <a:r>
              <a:rPr lang="en-IN" sz="2000" dirty="0" err="1" smtClean="0"/>
              <a:t>db</a:t>
            </a:r>
            <a:r>
              <a:rPr lang="en-IN" sz="2000" dirty="0" smtClean="0"/>
              <a:t> is still in a consistent state.</a:t>
            </a:r>
          </a:p>
          <a:p>
            <a:pPr algn="just"/>
            <a:r>
              <a:rPr lang="en-IN" sz="2000" dirty="0" smtClean="0"/>
              <a:t>While using concurrency control mechanism to ensure consistency, the question is ,to what degree the concurrency must be controlled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5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Serializability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Theory of serializability gives precise rules and conditions under which a concurrent execution of a set of transactions is correct.</a:t>
            </a:r>
          </a:p>
          <a:p>
            <a:r>
              <a:rPr lang="en-IN" dirty="0" smtClean="0"/>
              <a:t>It makes use of a history variable called </a:t>
            </a:r>
            <a:r>
              <a:rPr lang="en-IN" b="1" dirty="0" smtClean="0"/>
              <a:t>log </a:t>
            </a:r>
            <a:r>
              <a:rPr lang="en-IN" dirty="0" smtClean="0"/>
              <a:t>to model the execution of concurrency control algorithm</a:t>
            </a:r>
          </a:p>
          <a:p>
            <a:r>
              <a:rPr lang="en-IN" dirty="0" smtClean="0"/>
              <a:t>Log captures the chronological order in which the read and write actions of a transaction are executed.</a:t>
            </a:r>
          </a:p>
          <a:p>
            <a:r>
              <a:rPr lang="en-IN" dirty="0" smtClean="0"/>
              <a:t>Le T={T0,T1,…</a:t>
            </a:r>
            <a:r>
              <a:rPr lang="en-IN" dirty="0" err="1" smtClean="0"/>
              <a:t>Tn</a:t>
            </a:r>
            <a:r>
              <a:rPr lang="en-IN" dirty="0" smtClean="0"/>
              <a:t>} be a transaction system.</a:t>
            </a:r>
          </a:p>
          <a:p>
            <a:r>
              <a:rPr lang="en-IN" dirty="0" smtClean="0"/>
              <a:t>A log over T models an interleaved execution of  T0,T1…</a:t>
            </a:r>
            <a:r>
              <a:rPr lang="en-IN" dirty="0" err="1" smtClean="0"/>
              <a:t>Tn</a:t>
            </a:r>
            <a:r>
              <a:rPr lang="en-IN" dirty="0" smtClean="0"/>
              <a:t> and is a partial order set L=(S,&lt;) where;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Si –set of read and write actions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&lt;i-order in which these actions are executed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2" y="5142042"/>
            <a:ext cx="3228571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Serializability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025128" cy="4351337"/>
          </a:xfrm>
        </p:spPr>
        <p:txBody>
          <a:bodyPr/>
          <a:lstStyle/>
          <a:p>
            <a:r>
              <a:rPr lang="en-IN" dirty="0" smtClean="0"/>
              <a:t>Condition 1 states that </a:t>
            </a:r>
            <a:r>
              <a:rPr lang="en-IN" dirty="0" err="1" smtClean="0"/>
              <a:t>db</a:t>
            </a:r>
            <a:r>
              <a:rPr lang="en-IN" dirty="0" smtClean="0"/>
              <a:t> executes all actions submitted only by T0,T1….Tn.</a:t>
            </a:r>
          </a:p>
          <a:p>
            <a:r>
              <a:rPr lang="en-IN" dirty="0" smtClean="0"/>
              <a:t>Condition 2 states that </a:t>
            </a:r>
            <a:r>
              <a:rPr lang="en-IN" dirty="0" err="1" smtClean="0"/>
              <a:t>db</a:t>
            </a:r>
            <a:r>
              <a:rPr lang="en-IN" dirty="0" smtClean="0"/>
              <a:t> executes actions in order expected by each transaction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4" y="3184039"/>
            <a:ext cx="684761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Logs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30506"/>
            <a:ext cx="8595360" cy="4351337"/>
          </a:xfrm>
        </p:spPr>
        <p:txBody>
          <a:bodyPr/>
          <a:lstStyle/>
          <a:p>
            <a:r>
              <a:rPr lang="en-IN" dirty="0" smtClean="0"/>
              <a:t>If transactions in a DB are executed strictly serially, then the resulting log is called serial log.</a:t>
            </a:r>
          </a:p>
          <a:p>
            <a:r>
              <a:rPr lang="en-IN" dirty="0" smtClean="0"/>
              <a:t>Serial log represents execution of transactions, where actions from different transactions are not interleaved.</a:t>
            </a:r>
          </a:p>
          <a:p>
            <a:r>
              <a:rPr lang="en-IN" dirty="0" smtClean="0"/>
              <a:t>For a set of transactions T0,T1,…</a:t>
            </a:r>
            <a:r>
              <a:rPr lang="en-IN" dirty="0" err="1" smtClean="0"/>
              <a:t>Tn</a:t>
            </a:r>
            <a:r>
              <a:rPr lang="en-IN" dirty="0" smtClean="0"/>
              <a:t>, serial log is of form Ti1,Ti2,….Tin where i1,i2….in is a permutation of 1,2…n.</a:t>
            </a:r>
          </a:p>
          <a:p>
            <a:r>
              <a:rPr lang="en-IN" dirty="0" smtClean="0"/>
              <a:t>Since each transaction individually maintains </a:t>
            </a:r>
            <a:r>
              <a:rPr lang="en-IN" dirty="0" err="1" smtClean="0"/>
              <a:t>db</a:t>
            </a:r>
            <a:r>
              <a:rPr lang="en-IN" dirty="0" smtClean="0"/>
              <a:t> consistency ,it follows that a serial log maintains DB consistency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2865</TotalTime>
  <Words>3356</Words>
  <Application>Microsoft Office PowerPoint</Application>
  <PresentationFormat>Widescreen</PresentationFormat>
  <Paragraphs>302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Bahnschrift Light Condensed</vt:lpstr>
      <vt:lpstr>Century Schoolbook</vt:lpstr>
      <vt:lpstr>Wingdings 2</vt:lpstr>
      <vt:lpstr>View</vt:lpstr>
      <vt:lpstr>MODULE 5</vt:lpstr>
      <vt:lpstr>DataBase Systems</vt:lpstr>
      <vt:lpstr>Concurrency Control Model of DB system</vt:lpstr>
      <vt:lpstr>The Problem of Concurrency Control</vt:lpstr>
      <vt:lpstr>The Problem of Concurrency Control</vt:lpstr>
      <vt:lpstr>The Problem of Concurrency Control</vt:lpstr>
      <vt:lpstr>Serializability Theory</vt:lpstr>
      <vt:lpstr>Serializability Theory</vt:lpstr>
      <vt:lpstr>Serial Logs</vt:lpstr>
      <vt:lpstr>Serial Logs</vt:lpstr>
      <vt:lpstr>Log Equivalence</vt:lpstr>
      <vt:lpstr>Log Equivalence</vt:lpstr>
      <vt:lpstr>Serializable Logs</vt:lpstr>
      <vt:lpstr>Serializability Theorem</vt:lpstr>
      <vt:lpstr>Serializability Theorem</vt:lpstr>
      <vt:lpstr>Basic Synchronization Primitives for Concurrency Control</vt:lpstr>
      <vt:lpstr>Introduction</vt:lpstr>
      <vt:lpstr>Basic Synchronization Primitives</vt:lpstr>
      <vt:lpstr>Basic Synchronization Primitives</vt:lpstr>
      <vt:lpstr>Basic Synchronization Primitives</vt:lpstr>
      <vt:lpstr>Lock Based Algorithms</vt:lpstr>
      <vt:lpstr>Lock Based Algorithms-Static Locking</vt:lpstr>
      <vt:lpstr>Two-Phase Locking(2PL)</vt:lpstr>
      <vt:lpstr>Two-Phase Locking(2PL)</vt:lpstr>
      <vt:lpstr>Two-Phase Locking(2PL)</vt:lpstr>
      <vt:lpstr>Two-Phase Locking(2PL)</vt:lpstr>
      <vt:lpstr>Problems with 2PL</vt:lpstr>
      <vt:lpstr>Problems with 2PL</vt:lpstr>
      <vt:lpstr>2PL in Distributed Data Base Systems.</vt:lpstr>
      <vt:lpstr>Timestamp-Based Locking</vt:lpstr>
      <vt:lpstr>Wait and Die Algorithm</vt:lpstr>
      <vt:lpstr>Wound &amp; Wait Algorithm</vt:lpstr>
      <vt:lpstr>Comparison</vt:lpstr>
      <vt:lpstr>Comparison</vt:lpstr>
      <vt:lpstr>Non-Two Phase Locking</vt:lpstr>
      <vt:lpstr>Non-Two Phase Locking</vt:lpstr>
      <vt:lpstr>The locking Protocol</vt:lpstr>
      <vt:lpstr>Advantages</vt:lpstr>
      <vt:lpstr>Time stamped based Algorithms</vt:lpstr>
      <vt:lpstr>Time stamped based Algorithms</vt:lpstr>
      <vt:lpstr>Time stamped based Algorithms</vt:lpstr>
      <vt:lpstr>1. Basic Time Stamp Ordering Algorithm(BTO)</vt:lpstr>
      <vt:lpstr>1. Basic Time Stamp Ordering Algorithm(BTO)</vt:lpstr>
      <vt:lpstr>Thomas Write Rule</vt:lpstr>
      <vt:lpstr>Multiversion Timestamp Ordering Algorithm</vt:lpstr>
      <vt:lpstr>Multiversion Timestamp Ordering Algorithm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Anish</dc:creator>
  <cp:lastModifiedBy>Anish</cp:lastModifiedBy>
  <cp:revision>89</cp:revision>
  <dcterms:created xsi:type="dcterms:W3CDTF">2021-09-04T09:11:21Z</dcterms:created>
  <dcterms:modified xsi:type="dcterms:W3CDTF">2021-09-08T10:05:36Z</dcterms:modified>
</cp:coreProperties>
</file>