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5"/>
  </p:notesMasterIdLst>
  <p:handoutMasterIdLst>
    <p:handoutMasterId r:id="rId46"/>
  </p:handoutMasterIdLst>
  <p:sldIdLst>
    <p:sldId id="256" r:id="rId2"/>
    <p:sldId id="257" r:id="rId3"/>
    <p:sldId id="259" r:id="rId4"/>
    <p:sldId id="258" r:id="rId5"/>
    <p:sldId id="260" r:id="rId6"/>
    <p:sldId id="261" r:id="rId7"/>
    <p:sldId id="262" r:id="rId8"/>
    <p:sldId id="263" r:id="rId9"/>
    <p:sldId id="264" r:id="rId10"/>
    <p:sldId id="265" r:id="rId11"/>
    <p:sldId id="266" r:id="rId12"/>
    <p:sldId id="306" r:id="rId13"/>
    <p:sldId id="307" r:id="rId14"/>
    <p:sldId id="267" r:id="rId15"/>
    <p:sldId id="305" r:id="rId16"/>
    <p:sldId id="270" r:id="rId17"/>
    <p:sldId id="271" r:id="rId18"/>
    <p:sldId id="272" r:id="rId19"/>
    <p:sldId id="273" r:id="rId20"/>
    <p:sldId id="274" r:id="rId21"/>
    <p:sldId id="285" r:id="rId22"/>
    <p:sldId id="282" r:id="rId23"/>
    <p:sldId id="284" r:id="rId24"/>
    <p:sldId id="283" r:id="rId25"/>
    <p:sldId id="281" r:id="rId26"/>
    <p:sldId id="280" r:id="rId27"/>
    <p:sldId id="279" r:id="rId28"/>
    <p:sldId id="275" r:id="rId29"/>
    <p:sldId id="278" r:id="rId30"/>
    <p:sldId id="277" r:id="rId31"/>
    <p:sldId id="276" r:id="rId32"/>
    <p:sldId id="286" r:id="rId33"/>
    <p:sldId id="289" r:id="rId34"/>
    <p:sldId id="287" r:id="rId35"/>
    <p:sldId id="288" r:id="rId36"/>
    <p:sldId id="290" r:id="rId37"/>
    <p:sldId id="292" r:id="rId38"/>
    <p:sldId id="291" r:id="rId39"/>
    <p:sldId id="304" r:id="rId40"/>
    <p:sldId id="303" r:id="rId41"/>
    <p:sldId id="302" r:id="rId42"/>
    <p:sldId id="301"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027E"/>
    <a:srgbClr val="4133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8" autoAdjust="0"/>
    <p:restoredTop sz="94595" autoAdjust="0"/>
  </p:normalViewPr>
  <p:slideViewPr>
    <p:cSldViewPr>
      <p:cViewPr>
        <p:scale>
          <a:sx n="60" d="100"/>
          <a:sy n="60" d="100"/>
        </p:scale>
        <p:origin x="-1572" y="-198"/>
      </p:cViewPr>
      <p:guideLst>
        <p:guide orient="horz" pos="2160"/>
        <p:guide pos="2880"/>
      </p:guideLst>
    </p:cSldViewPr>
  </p:slideViewPr>
  <p:outlineViewPr>
    <p:cViewPr>
      <p:scale>
        <a:sx n="33" d="100"/>
        <a:sy n="33" d="100"/>
      </p:scale>
      <p:origin x="0" y="3723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2" d="100"/>
          <a:sy n="52" d="100"/>
        </p:scale>
        <p:origin x="-288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90E039-A5DE-4BCF-80C4-FFBC92C4A4C2}" type="datetime1">
              <a:rPr lang="en-US" smtClean="0"/>
              <a:pPr/>
              <a:t>3/19/2013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28803C-0DB1-47F7-AD78-85535D9B23F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7A3EC-17F8-4AC6-A67B-A17478D5F508}" type="datetime1">
              <a:rPr lang="en-US" smtClean="0"/>
              <a:pPr/>
              <a:t>3/19/2013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0A5CF-97F7-4F95-B3BE-17C9E6E2B2D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86E06355-C0CA-49BC-AEF7-1F523BF77161}" type="datetime1">
              <a:rPr lang="en-US" smtClean="0"/>
              <a:pPr/>
              <a:t>3/19/2013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1AC7B5F2-E409-442E-9170-8A20509FD568}" type="datetime1">
              <a:rPr lang="en-US" smtClean="0"/>
              <a:pPr/>
              <a:t>3/19/2013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6AF6F478-211B-46FE-AA36-1F2568507245}" type="datetime1">
              <a:rPr lang="en-US" smtClean="0"/>
              <a:pPr/>
              <a:t>3/19/2013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AF4A8F-20D6-4160-B749-E7F5481F56EB}" type="datetimeFigureOut">
              <a:rPr lang="en-US" smtClean="0"/>
              <a:pPr/>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F4A8F-20D6-4160-B749-E7F5481F56EB}" type="datetimeFigureOut">
              <a:rPr lang="en-US" smtClean="0"/>
              <a:pPr/>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F4A8F-20D6-4160-B749-E7F5481F56EB}" type="datetimeFigureOut">
              <a:rPr lang="en-US" smtClean="0"/>
              <a:pPr/>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F4A8F-20D6-4160-B749-E7F5481F56EB}" type="datetimeFigureOut">
              <a:rPr lang="en-US" smtClean="0"/>
              <a:pPr/>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F4A8F-20D6-4160-B749-E7F5481F56EB}" type="datetimeFigureOut">
              <a:rPr lang="en-US" smtClean="0"/>
              <a:pPr/>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AF4A8F-20D6-4160-B749-E7F5481F56EB}" type="datetimeFigureOut">
              <a:rPr lang="en-US" smtClean="0"/>
              <a:pPr/>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AF4A8F-20D6-4160-B749-E7F5481F56EB}" type="datetimeFigureOut">
              <a:rPr lang="en-US" smtClean="0"/>
              <a:pPr/>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AF4A8F-20D6-4160-B749-E7F5481F56EB}" type="datetimeFigureOut">
              <a:rPr lang="en-US" smtClean="0"/>
              <a:pPr/>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F4A8F-20D6-4160-B749-E7F5481F56EB}" type="datetimeFigureOut">
              <a:rPr lang="en-US" smtClean="0"/>
              <a:pPr/>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F4A8F-20D6-4160-B749-E7F5481F56EB}" type="datetimeFigureOut">
              <a:rPr lang="en-US" smtClean="0"/>
              <a:pPr/>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54F74-B528-4A11-83A8-15E5B9E94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F4A8F-20D6-4160-B749-E7F5481F56EB}" type="datetimeFigureOut">
              <a:rPr lang="en-US" smtClean="0"/>
              <a:pPr/>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54F74-B528-4A11-83A8-15E5B9E94BB5}" type="slidenum">
              <a:rPr lang="en-US" smtClean="0"/>
              <a:pPr/>
              <a:t>‹#›</a:t>
            </a:fld>
            <a:endParaRPr lang="en-US"/>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75000"/>
              </a:schemeClr>
            </a:gs>
            <a:gs pos="88000">
              <a:schemeClr val="bg2">
                <a:tint val="90000"/>
                <a:shade val="68000"/>
                <a:hueMod val="100000"/>
                <a:satMod val="114000"/>
                <a:lumMod val="74000"/>
              </a:schemeClr>
            </a:gs>
          </a:gsLst>
          <a:lin ang="5400000" scaled="1"/>
          <a:tileRect/>
        </a:gradFill>
        <a:effectLst/>
      </p:bgPr>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A9AF4A8F-20D6-4160-B749-E7F5481F56EB}" type="datetimeFigureOut">
              <a:rPr lang="en-US" smtClean="0"/>
              <a:pPr/>
              <a:t>3/19/2013</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6AB54F74-B528-4A11-83A8-15E5B9E94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0"/>
            <a:ext cx="8763000" cy="685799"/>
          </a:xfrm>
        </p:spPr>
        <p:txBody>
          <a:bodyPr/>
          <a:lstStyle/>
          <a:p>
            <a:pPr algn="ctr"/>
            <a:r>
              <a:rPr lang="en-US" sz="5400" b="1" dirty="0">
                <a:solidFill>
                  <a:srgbClr val="0B027E"/>
                </a:solidFill>
                <a:effectLst>
                  <a:outerShdw blurRad="38100" dist="38100" dir="2700000" algn="tl">
                    <a:srgbClr val="000000">
                      <a:alpha val="43137"/>
                    </a:srgbClr>
                  </a:outerShdw>
                </a:effectLst>
              </a:rPr>
              <a:t>PRODUCT LIFE CYCLE </a:t>
            </a:r>
            <a:r>
              <a:rPr lang="en-US" b="1" dirty="0" smtClean="0">
                <a:solidFill>
                  <a:srgbClr val="0B027E"/>
                </a:solidFill>
                <a:effectLst>
                  <a:outerShdw blurRad="38100" dist="38100" dir="2700000" algn="tl">
                    <a:srgbClr val="000000">
                      <a:alpha val="43137"/>
                    </a:srgbClr>
                  </a:outerShdw>
                </a:effectLst>
              </a:rPr>
              <a:t/>
            </a:r>
            <a:br>
              <a:rPr lang="en-US" b="1" dirty="0" smtClean="0">
                <a:solidFill>
                  <a:srgbClr val="0B027E"/>
                </a:solidFill>
                <a:effectLst>
                  <a:outerShdw blurRad="38100" dist="38100" dir="2700000" algn="tl">
                    <a:srgbClr val="000000">
                      <a:alpha val="43137"/>
                    </a:srgbClr>
                  </a:outerShdw>
                </a:effectLst>
              </a:rPr>
            </a:br>
            <a:r>
              <a:rPr lang="en-US" b="1" dirty="0" smtClean="0">
                <a:solidFill>
                  <a:srgbClr val="0B027E"/>
                </a:solidFill>
                <a:effectLst>
                  <a:outerShdw blurRad="38100" dist="38100" dir="2700000" algn="tl">
                    <a:srgbClr val="000000">
                      <a:alpha val="43137"/>
                    </a:srgbClr>
                  </a:outerShdw>
                </a:effectLst>
              </a:rPr>
              <a:t>(</a:t>
            </a:r>
            <a:r>
              <a:rPr lang="en-US" b="1" dirty="0">
                <a:solidFill>
                  <a:srgbClr val="0B027E"/>
                </a:solidFill>
                <a:effectLst>
                  <a:outerShdw blurRad="38100" dist="38100" dir="2700000" algn="tl">
                    <a:srgbClr val="000000">
                      <a:alpha val="43137"/>
                    </a:srgbClr>
                  </a:outerShdw>
                </a:effectLst>
              </a:rPr>
              <a:t>PLC)</a:t>
            </a:r>
          </a:p>
        </p:txBody>
      </p:sp>
    </p:spTree>
    <p:extLst>
      <p:ext uri="{BB962C8B-B14F-4D97-AF65-F5344CB8AC3E}">
        <p14:creationId xmlns="" xmlns:p14="http://schemas.microsoft.com/office/powerpoint/2010/main" val="2362401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8763000" cy="685799"/>
          </a:xfrm>
        </p:spPr>
        <p:txBody>
          <a:bodyPr/>
          <a:lstStyle/>
          <a:p>
            <a:pPr marL="0" marR="0" algn="ctr">
              <a:lnSpc>
                <a:spcPct val="115000"/>
              </a:lnSpc>
              <a:spcBef>
                <a:spcPts val="1200"/>
              </a:spcBef>
              <a:spcAft>
                <a:spcPts val="600"/>
              </a:spcAft>
              <a:buClr>
                <a:schemeClr val="tx1">
                  <a:lumMod val="75000"/>
                  <a:lumOff val="25000"/>
                </a:schemeClr>
              </a:buClr>
              <a:tabLst>
                <a:tab pos="342900" algn="l"/>
              </a:tabLst>
            </a:pPr>
            <a:r>
              <a:rPr lang="en-US" sz="4400" b="1" u="sng" dirty="0">
                <a:solidFill>
                  <a:srgbClr val="FF0000"/>
                </a:solidFill>
                <a:effectLst>
                  <a:outerShdw blurRad="38100" dist="38100" dir="2700000" algn="tl">
                    <a:srgbClr val="000000">
                      <a:alpha val="43137"/>
                    </a:srgbClr>
                  </a:outerShdw>
                </a:effectLst>
                <a:latin typeface="Calibri"/>
                <a:ea typeface="Calibri"/>
                <a:cs typeface="Times New Roman"/>
              </a:rPr>
              <a:t>Growth Stage</a:t>
            </a:r>
          </a:p>
        </p:txBody>
      </p:sp>
      <p:sp>
        <p:nvSpPr>
          <p:cNvPr id="3" name="Subtitle 2"/>
          <p:cNvSpPr>
            <a:spLocks noGrp="1"/>
          </p:cNvSpPr>
          <p:nvPr>
            <p:ph type="subTitle" idx="1"/>
          </p:nvPr>
        </p:nvSpPr>
        <p:spPr>
          <a:xfrm>
            <a:off x="76200" y="685800"/>
            <a:ext cx="8991600" cy="6172200"/>
          </a:xfrm>
        </p:spPr>
        <p:txBody>
          <a:bodyPr>
            <a:noAutofit/>
          </a:bodyPr>
          <a:lstStyle/>
          <a:p>
            <a:pPr algn="just">
              <a:spcBef>
                <a:spcPts val="600"/>
              </a:spcBef>
              <a:spcAft>
                <a:spcPts val="1200"/>
              </a:spcAft>
              <a:buFont typeface="Wingdings" pitchFamily="2" charset="2"/>
              <a:buChar char="q"/>
              <a:tabLst>
                <a:tab pos="342900" algn="l"/>
              </a:tabLst>
            </a:pP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The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growth stage is marked by a rapid climb in sales</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a:t>
            </a:r>
          </a:p>
          <a:p>
            <a:pPr algn="just">
              <a:spcBef>
                <a:spcPts val="600"/>
              </a:spcBef>
              <a:spcAft>
                <a:spcPts val="1200"/>
              </a:spcAft>
              <a:buFont typeface="Wingdings" pitchFamily="2" charset="2"/>
              <a:buChar char="q"/>
              <a:tabLst>
                <a:tab pos="342900" algn="l"/>
              </a:tabLst>
            </a:pP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Early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adopters like the product, and additional consumers start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buying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it.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New competitions arise and introduction of new 	product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features and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expand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distribution.</a:t>
            </a:r>
          </a:p>
          <a:p>
            <a:pPr algn="just">
              <a:spcBef>
                <a:spcPts val="600"/>
              </a:spcBef>
              <a:spcAft>
                <a:spcPts val="1200"/>
              </a:spcAft>
              <a:buFont typeface="Wingdings" pitchFamily="2" charset="2"/>
              <a:buChar char="q"/>
              <a:tabLst>
                <a:tab pos="342900" algn="l"/>
              </a:tabLst>
            </a:pP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Prices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remain where they are or fall slightly, depending on how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fast 	demand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increases. </a:t>
            </a:r>
            <a:endParaRPr lang="en-US" sz="2400" b="1" dirty="0" smtClean="0">
              <a:solidFill>
                <a:srgbClr val="0B027E"/>
              </a:solidFill>
              <a:effectLst>
                <a:outerShdw blurRad="38100" dist="38100" dir="2700000" algn="tl">
                  <a:srgbClr val="000000">
                    <a:alpha val="43137"/>
                  </a:srgbClr>
                </a:outerShdw>
              </a:effectLst>
              <a:latin typeface="Calibri"/>
              <a:ea typeface="Calibri"/>
              <a:cs typeface="Calibri"/>
            </a:endParaRPr>
          </a:p>
          <a:p>
            <a:pPr algn="just">
              <a:spcBef>
                <a:spcPts val="600"/>
              </a:spcBef>
              <a:spcAft>
                <a:spcPts val="1200"/>
              </a:spcAft>
              <a:buFont typeface="Wingdings" pitchFamily="2" charset="2"/>
              <a:buChar char="q"/>
              <a:tabLst>
                <a:tab pos="342900" algn="l"/>
              </a:tabLst>
            </a:pP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Companies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maintain their promotional expenditures at the same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or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at a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slightly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increased level to meet competition and to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continue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to educate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the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market. </a:t>
            </a:r>
            <a:endParaRPr lang="en-US" sz="2400" b="1" dirty="0" smtClean="0">
              <a:solidFill>
                <a:srgbClr val="0B027E"/>
              </a:solidFill>
              <a:effectLst>
                <a:outerShdw blurRad="38100" dist="38100" dir="2700000" algn="tl">
                  <a:srgbClr val="000000">
                    <a:alpha val="43137"/>
                  </a:srgbClr>
                </a:outerShdw>
              </a:effectLst>
              <a:latin typeface="Calibri"/>
              <a:ea typeface="Calibri"/>
              <a:cs typeface="Calibri"/>
            </a:endParaRPr>
          </a:p>
          <a:p>
            <a:pPr algn="just">
              <a:spcBef>
                <a:spcPts val="600"/>
              </a:spcBef>
              <a:spcAft>
                <a:spcPts val="1200"/>
              </a:spcAft>
              <a:buFont typeface="Wingdings" pitchFamily="2" charset="2"/>
              <a:buChar char="q"/>
              <a:tabLst>
                <a:tab pos="342900" algn="l"/>
              </a:tabLst>
            </a:pP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Sales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rise much faster than promotional expenditures, causing a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welcome  decline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in the promotion-sales ratio. </a:t>
            </a:r>
            <a:endParaRPr lang="en-US" sz="2400" b="1" dirty="0" smtClean="0">
              <a:solidFill>
                <a:srgbClr val="0B027E"/>
              </a:solidFill>
              <a:effectLst>
                <a:outerShdw blurRad="38100" dist="38100" dir="2700000" algn="tl">
                  <a:srgbClr val="000000">
                    <a:alpha val="43137"/>
                  </a:srgbClr>
                </a:outerShdw>
              </a:effectLst>
              <a:latin typeface="Calibri"/>
              <a:ea typeface="Calibri"/>
              <a:cs typeface="Calibri"/>
            </a:endParaRPr>
          </a:p>
          <a:p>
            <a:pPr algn="just">
              <a:spcBef>
                <a:spcPts val="600"/>
              </a:spcBef>
              <a:spcAft>
                <a:spcPts val="1200"/>
              </a:spcAft>
              <a:buFont typeface="Wingdings" pitchFamily="2" charset="2"/>
              <a:buChar char="q"/>
              <a:tabLst>
                <a:tab pos="342900" algn="l"/>
              </a:tabLst>
            </a:pP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Profits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increase during this stage as promotion costs are spread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over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a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larger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volume and unit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manufacturing costs falls. </a:t>
            </a:r>
            <a:endParaRPr lang="en-US" sz="2400" b="1" dirty="0">
              <a:solidFill>
                <a:srgbClr val="0B027E"/>
              </a:solidFill>
              <a:effectLst>
                <a:outerShdw blurRad="38100" dist="38100" dir="2700000" algn="tl">
                  <a:srgbClr val="000000">
                    <a:alpha val="43137"/>
                  </a:srgbClr>
                </a:outerShdw>
              </a:effectLst>
              <a:latin typeface="Calibri"/>
              <a:ea typeface="Calibri"/>
              <a:cs typeface="Calibri"/>
            </a:endParaRPr>
          </a:p>
          <a:p>
            <a:pPr>
              <a:spcAft>
                <a:spcPts val="0"/>
              </a:spcAft>
            </a:pPr>
            <a:endParaRPr lang="en-US" sz="2400" dirty="0">
              <a:solidFill>
                <a:srgbClr val="0B027E"/>
              </a:solidFill>
            </a:endParaRPr>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763000" cy="685799"/>
          </a:xfrm>
        </p:spPr>
        <p:txBody>
          <a:bodyPr/>
          <a:lstStyle/>
          <a:p>
            <a:pPr lvl="0">
              <a:lnSpc>
                <a:spcPct val="115000"/>
              </a:lnSpc>
              <a:spcBef>
                <a:spcPts val="1200"/>
              </a:spcBef>
              <a:spcAft>
                <a:spcPts val="600"/>
              </a:spcAft>
              <a:tabLst>
                <a:tab pos="342900" algn="l"/>
              </a:tabLst>
            </a:pPr>
            <a:r>
              <a:rPr lang="en-US" sz="3200" b="1" u="sng" dirty="0" smtClean="0">
                <a:solidFill>
                  <a:srgbClr val="C00000"/>
                </a:solidFill>
                <a:effectLst>
                  <a:outerShdw blurRad="38100" dist="38100" dir="2700000" algn="tl">
                    <a:srgbClr val="000000">
                      <a:alpha val="43137"/>
                    </a:srgbClr>
                  </a:outerShdw>
                </a:effectLst>
                <a:latin typeface="Calibri"/>
                <a:ea typeface="Calibri"/>
                <a:cs typeface="Times New Roman"/>
              </a:rPr>
              <a:t>Strategies </a:t>
            </a:r>
            <a:r>
              <a:rPr lang="en-US" sz="3200" b="1" u="sng" dirty="0">
                <a:solidFill>
                  <a:srgbClr val="C00000"/>
                </a:solidFill>
                <a:effectLst>
                  <a:outerShdw blurRad="38100" dist="38100" dir="2700000" algn="tl">
                    <a:srgbClr val="000000">
                      <a:alpha val="43137"/>
                    </a:srgbClr>
                  </a:outerShdw>
                </a:effectLst>
                <a:latin typeface="Calibri"/>
                <a:ea typeface="Calibri"/>
                <a:cs typeface="Times New Roman"/>
              </a:rPr>
              <a:t>to sustain rapid market </a:t>
            </a:r>
            <a:r>
              <a:rPr lang="en-US" sz="3200" b="1" u="sng" dirty="0" smtClean="0">
                <a:solidFill>
                  <a:srgbClr val="C00000"/>
                </a:solidFill>
                <a:effectLst>
                  <a:outerShdw blurRad="38100" dist="38100" dir="2700000" algn="tl">
                    <a:srgbClr val="000000">
                      <a:alpha val="43137"/>
                    </a:srgbClr>
                  </a:outerShdw>
                </a:effectLst>
                <a:latin typeface="Calibri"/>
                <a:ea typeface="Calibri"/>
                <a:cs typeface="Times New Roman"/>
              </a:rPr>
              <a:t>growth:</a:t>
            </a:r>
            <a:endParaRPr lang="en-US" sz="3200" u="sng" dirty="0">
              <a:solidFill>
                <a:srgbClr val="C00000"/>
              </a:solidFill>
              <a:effectLst>
                <a:outerShdw blurRad="38100" dist="38100" dir="2700000" algn="tl">
                  <a:srgbClr val="000000">
                    <a:alpha val="43137"/>
                  </a:srgbClr>
                </a:outerShdw>
              </a:effectLst>
              <a:latin typeface="Calibri"/>
              <a:ea typeface="Calibri"/>
              <a:cs typeface="Times New Roman"/>
            </a:endParaRPr>
          </a:p>
        </p:txBody>
      </p:sp>
      <p:sp>
        <p:nvSpPr>
          <p:cNvPr id="3" name="Subtitle 2"/>
          <p:cNvSpPr>
            <a:spLocks noGrp="1"/>
          </p:cNvSpPr>
          <p:nvPr>
            <p:ph type="subTitle" idx="1"/>
          </p:nvPr>
        </p:nvSpPr>
        <p:spPr>
          <a:xfrm>
            <a:off x="76200" y="838200"/>
            <a:ext cx="8991600" cy="5791200"/>
          </a:xfrm>
        </p:spPr>
        <p:txBody>
          <a:bodyPr>
            <a:noAutofit/>
          </a:bodyPr>
          <a:lstStyle/>
          <a:p>
            <a:pPr marL="342900" lvl="0" indent="-342900" algn="just">
              <a:lnSpc>
                <a:spcPct val="115000"/>
              </a:lnSpc>
              <a:spcBef>
                <a:spcPts val="600"/>
              </a:spcBef>
              <a:spcAft>
                <a:spcPts val="1200"/>
              </a:spcAft>
              <a:buFont typeface="Symbol"/>
              <a:buChar char=""/>
              <a:tabLst>
                <a:tab pos="342900" algn="l"/>
              </a:tabLst>
            </a:pP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It </a:t>
            </a:r>
            <a:r>
              <a:rPr lang="en-US" sz="2800" b="1" dirty="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improves product quality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by adding </a:t>
            </a:r>
            <a:r>
              <a:rPr lang="en-US" sz="2800" b="1" dirty="0" smtClean="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new </a:t>
            </a:r>
            <a:r>
              <a:rPr lang="en-US" sz="2800" b="1" dirty="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product features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and</a:t>
            </a:r>
            <a:r>
              <a:rPr lang="en-US" sz="2800" b="1" dirty="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 improved styling</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t>
            </a:r>
          </a:p>
          <a:p>
            <a:pPr marL="342900" lvl="0" indent="-342900" algn="just">
              <a:lnSpc>
                <a:spcPct val="115000"/>
              </a:lnSpc>
              <a:spcBef>
                <a:spcPts val="600"/>
              </a:spcBef>
              <a:spcAft>
                <a:spcPts val="1200"/>
              </a:spcAft>
              <a:buFont typeface="Symbol"/>
              <a:buChar char=""/>
              <a:tabLst>
                <a:tab pos="342900" algn="l"/>
              </a:tabLst>
            </a:pP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It adds </a:t>
            </a:r>
            <a:r>
              <a:rPr lang="en-US" sz="2800" b="1" dirty="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new models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i.e., products of different sizes, flavors, and so forth that protect the main product).</a:t>
            </a:r>
          </a:p>
          <a:p>
            <a:pPr marL="342900" lvl="0" indent="-342900" algn="just">
              <a:lnSpc>
                <a:spcPct val="115000"/>
              </a:lnSpc>
              <a:spcBef>
                <a:spcPts val="600"/>
              </a:spcBef>
              <a:spcAft>
                <a:spcPts val="1200"/>
              </a:spcAft>
              <a:buFont typeface="Symbol"/>
              <a:buChar char=""/>
              <a:tabLst>
                <a:tab pos="342900" algn="l"/>
              </a:tabLst>
            </a:pP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It enters </a:t>
            </a:r>
            <a:r>
              <a:rPr lang="en-US" sz="2800" b="1" dirty="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new market segments</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t>
            </a:r>
          </a:p>
          <a:p>
            <a:pPr marL="342900" lvl="0" indent="-342900" algn="just">
              <a:lnSpc>
                <a:spcPct val="115000"/>
              </a:lnSpc>
              <a:spcBef>
                <a:spcPts val="600"/>
              </a:spcBef>
              <a:spcAft>
                <a:spcPts val="1200"/>
              </a:spcAft>
              <a:buFont typeface="Symbol"/>
              <a:buChar char=""/>
              <a:tabLst>
                <a:tab pos="342900" algn="l"/>
              </a:tabLst>
            </a:pP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It </a:t>
            </a:r>
            <a:r>
              <a:rPr lang="en-US" sz="2800" b="1" dirty="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increases its distribution coverage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and enters new distribution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channels.</a:t>
            </a:r>
            <a:endParaRPr lang="en-US" sz="2800" b="1" dirty="0">
              <a:solidFill>
                <a:srgbClr val="0B027E"/>
              </a:solidFill>
              <a:effectLst>
                <a:outerShdw blurRad="38100" dist="38100" dir="2700000" algn="tl">
                  <a:srgbClr val="000000">
                    <a:alpha val="43137"/>
                  </a:srgbClr>
                </a:outerShdw>
              </a:effectLst>
              <a:latin typeface="Calibri"/>
              <a:ea typeface="Calibri"/>
              <a:cs typeface="Times New Roman"/>
            </a:endParaRPr>
          </a:p>
          <a:p>
            <a:pPr marL="342900" lvl="0" indent="-342900" algn="just">
              <a:lnSpc>
                <a:spcPct val="115000"/>
              </a:lnSpc>
              <a:spcBef>
                <a:spcPts val="600"/>
              </a:spcBef>
              <a:spcAft>
                <a:spcPts val="1200"/>
              </a:spcAft>
              <a:buFont typeface="Symbol"/>
              <a:buChar char=""/>
              <a:tabLst>
                <a:tab pos="342900" algn="l"/>
              </a:tabLst>
            </a:pP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It shifts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from </a:t>
            </a:r>
            <a:r>
              <a:rPr lang="en-US" sz="2800" b="1" dirty="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product-awareness advertising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to</a:t>
            </a:r>
            <a:r>
              <a:rPr lang="en-US" sz="2800" b="1" dirty="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 product-preference </a:t>
            </a:r>
            <a:r>
              <a:rPr lang="en-US" sz="2800" b="1" dirty="0" smtClean="0">
                <a:solidFill>
                  <a:schemeClr val="accent4">
                    <a:lumMod val="75000"/>
                  </a:schemeClr>
                </a:solidFill>
                <a:effectLst>
                  <a:outerShdw blurRad="38100" dist="38100" dir="2700000" algn="tl">
                    <a:srgbClr val="000000">
                      <a:alpha val="43137"/>
                    </a:srgbClr>
                  </a:outerShdw>
                </a:effectLst>
                <a:latin typeface="Calibri"/>
                <a:ea typeface="Calibri"/>
                <a:cs typeface="Times New Roman"/>
              </a:rPr>
              <a:t>advertising</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by lowering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prices to attract the next layer of price-sensitive buyers.</a:t>
            </a:r>
            <a:endParaRPr lang="en-US" sz="2800" b="1"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1"/>
            <a:ext cx="8763000" cy="685799"/>
          </a:xfrm>
        </p:spPr>
        <p:txBody>
          <a:bodyPr/>
          <a:lstStyle/>
          <a:p>
            <a:pPr algn="ctr">
              <a:lnSpc>
                <a:spcPct val="115000"/>
              </a:lnSpc>
              <a:spcBef>
                <a:spcPts val="1200"/>
              </a:spcBef>
              <a:spcAft>
                <a:spcPts val="600"/>
              </a:spcAft>
              <a:buClr>
                <a:schemeClr val="tx1">
                  <a:lumMod val="75000"/>
                  <a:lumOff val="25000"/>
                </a:schemeClr>
              </a:buClr>
              <a:tabLst>
                <a:tab pos="342900" algn="l"/>
              </a:tabLst>
            </a:pPr>
            <a:r>
              <a:rPr lang="en-US" sz="4400" b="1" dirty="0">
                <a:solidFill>
                  <a:srgbClr val="002060"/>
                </a:solidFill>
                <a:effectLst>
                  <a:outerShdw blurRad="38100" dist="38100" dir="2700000" algn="tl">
                    <a:srgbClr val="000000">
                      <a:alpha val="43137"/>
                    </a:srgbClr>
                  </a:outerShdw>
                </a:effectLst>
                <a:latin typeface="Calibri"/>
                <a:ea typeface="Calibri"/>
                <a:cs typeface="Times New Roman"/>
              </a:rPr>
              <a:t>Product Modification</a:t>
            </a:r>
          </a:p>
        </p:txBody>
      </p:sp>
      <p:sp>
        <p:nvSpPr>
          <p:cNvPr id="3" name="Subtitle 2"/>
          <p:cNvSpPr>
            <a:spLocks noGrp="1"/>
          </p:cNvSpPr>
          <p:nvPr>
            <p:ph type="subTitle" idx="1"/>
          </p:nvPr>
        </p:nvSpPr>
        <p:spPr>
          <a:xfrm>
            <a:off x="228600" y="914400"/>
            <a:ext cx="8763000" cy="5791200"/>
          </a:xfrm>
        </p:spPr>
        <p:txBody>
          <a:bodyPr>
            <a:normAutofit fontScale="85000" lnSpcReduction="10000"/>
          </a:bodyPr>
          <a:lstStyle/>
          <a:p>
            <a:pPr algn="just">
              <a:lnSpc>
                <a:spcPct val="115000"/>
              </a:lnSpc>
              <a:spcBef>
                <a:spcPts val="0"/>
              </a:spcBef>
              <a:tabLst>
                <a:tab pos="342900" algn="l"/>
              </a:tabLst>
            </a:pPr>
            <a:r>
              <a:rPr lang="en-US" sz="3300" b="1" i="1" dirty="0">
                <a:solidFill>
                  <a:srgbClr val="C00000"/>
                </a:solidFill>
                <a:effectLst>
                  <a:outerShdw blurRad="38100" dist="38100" dir="2700000" algn="tl">
                    <a:srgbClr val="000000">
                      <a:alpha val="43137"/>
                    </a:srgbClr>
                  </a:outerShdw>
                </a:effectLst>
                <a:latin typeface="Calibri"/>
                <a:ea typeface="Calibri"/>
                <a:cs typeface="Times New Roman"/>
              </a:rPr>
              <a:t>Quality improvement</a:t>
            </a:r>
            <a:r>
              <a:rPr lang="en-US" sz="3300" b="1" dirty="0">
                <a:solidFill>
                  <a:srgbClr val="C00000"/>
                </a:solidFill>
                <a:effectLst>
                  <a:outerShdw blurRad="38100" dist="38100" dir="2700000" algn="tl">
                    <a:srgbClr val="000000">
                      <a:alpha val="43137"/>
                    </a:srgbClr>
                  </a:outerShdw>
                </a:effectLst>
                <a:latin typeface="Calibri"/>
                <a:ea typeface="Calibri"/>
                <a:cs typeface="Times New Roman"/>
              </a:rPr>
              <a:t> </a:t>
            </a:r>
            <a:r>
              <a:rPr lang="en-US" sz="3300" b="1" dirty="0">
                <a:solidFill>
                  <a:srgbClr val="0B027E"/>
                </a:solidFill>
                <a:effectLst>
                  <a:outerShdw blurRad="38100" dist="38100" dir="2700000" algn="tl">
                    <a:srgbClr val="000000">
                      <a:alpha val="43137"/>
                    </a:srgbClr>
                  </a:outerShdw>
                </a:effectLst>
                <a:latin typeface="Calibri"/>
                <a:ea typeface="Calibri"/>
                <a:cs typeface="Times New Roman"/>
              </a:rPr>
              <a:t>aims at increasing the product's </a:t>
            </a:r>
            <a:r>
              <a:rPr lang="en-US" sz="3300" b="1" dirty="0" smtClean="0">
                <a:solidFill>
                  <a:srgbClr val="0B027E"/>
                </a:solidFill>
                <a:effectLst>
                  <a:outerShdw blurRad="38100" dist="38100" dir="2700000" algn="tl">
                    <a:srgbClr val="000000">
                      <a:alpha val="43137"/>
                    </a:srgbClr>
                  </a:outerShdw>
                </a:effectLst>
                <a:latin typeface="Calibri"/>
                <a:ea typeface="Calibri"/>
                <a:cs typeface="Times New Roman"/>
              </a:rPr>
              <a:t>	functional </a:t>
            </a:r>
            <a:r>
              <a:rPr lang="en-US" sz="3300" b="1" dirty="0">
                <a:solidFill>
                  <a:srgbClr val="0B027E"/>
                </a:solidFill>
                <a:effectLst>
                  <a:outerShdw blurRad="38100" dist="38100" dir="2700000" algn="tl">
                    <a:srgbClr val="000000">
                      <a:alpha val="43137"/>
                    </a:srgbClr>
                  </a:outerShdw>
                </a:effectLst>
                <a:latin typeface="Calibri"/>
                <a:ea typeface="Calibri"/>
                <a:cs typeface="Times New Roman"/>
              </a:rPr>
              <a:t>performance. </a:t>
            </a:r>
            <a:endParaRPr lang="en-US" sz="33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0"/>
              </a:spcBef>
              <a:tabLst>
                <a:tab pos="342900" algn="l"/>
              </a:tabLst>
            </a:pPr>
            <a:endParaRPr lang="en-US" sz="30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0"/>
              </a:spcBef>
              <a:tabLst>
                <a:tab pos="342900" algn="l"/>
              </a:tabLst>
            </a:pPr>
            <a:r>
              <a:rPr lang="en-US" sz="3300" b="1" dirty="0" smtClean="0">
                <a:solidFill>
                  <a:srgbClr val="0B027E"/>
                </a:solidFill>
                <a:effectLst>
                  <a:outerShdw blurRad="38100" dist="38100" dir="2700000" algn="tl">
                    <a:srgbClr val="000000">
                      <a:alpha val="43137"/>
                    </a:srgbClr>
                  </a:outerShdw>
                </a:effectLst>
                <a:latin typeface="Calibri"/>
                <a:ea typeface="Calibri"/>
                <a:cs typeface="Times New Roman"/>
              </a:rPr>
              <a:t>A </a:t>
            </a:r>
            <a:r>
              <a:rPr lang="en-US" sz="3300" b="1" dirty="0">
                <a:solidFill>
                  <a:srgbClr val="0B027E"/>
                </a:solidFill>
                <a:effectLst>
                  <a:outerShdw blurRad="38100" dist="38100" dir="2700000" algn="tl">
                    <a:srgbClr val="000000">
                      <a:alpha val="43137"/>
                    </a:srgbClr>
                  </a:outerShdw>
                </a:effectLst>
                <a:latin typeface="Calibri"/>
                <a:ea typeface="Calibri"/>
                <a:cs typeface="Times New Roman"/>
              </a:rPr>
              <a:t>manufacturer can often overtake its competition by launching a "new and improved" product. </a:t>
            </a:r>
            <a:endParaRPr lang="en-US" sz="33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0"/>
              </a:spcBef>
              <a:tabLst>
                <a:tab pos="342900" algn="l"/>
              </a:tabLst>
            </a:pPr>
            <a:endParaRPr lang="en-US" sz="2800" b="1" dirty="0" smtClean="0">
              <a:solidFill>
                <a:srgbClr val="0B027E"/>
              </a:solidFill>
              <a:latin typeface="Calibri"/>
              <a:ea typeface="Calibri"/>
              <a:cs typeface="Times New Roman"/>
            </a:endParaRPr>
          </a:p>
          <a:p>
            <a:pPr algn="just">
              <a:lnSpc>
                <a:spcPct val="115000"/>
              </a:lnSpc>
              <a:spcBef>
                <a:spcPts val="0"/>
              </a:spcBef>
              <a:tabLst>
                <a:tab pos="342900" algn="l"/>
              </a:tabLst>
            </a:pPr>
            <a:r>
              <a:rPr lang="en-US" sz="2800" b="1" dirty="0" smtClean="0">
                <a:solidFill>
                  <a:srgbClr val="0B027E"/>
                </a:solidFill>
                <a:latin typeface="Calibri"/>
                <a:ea typeface="Calibri"/>
                <a:cs typeface="Times New Roman"/>
              </a:rPr>
              <a:t>Big</a:t>
            </a:r>
            <a:r>
              <a:rPr lang="en-US" sz="2800" b="1" dirty="0">
                <a:solidFill>
                  <a:srgbClr val="0B027E"/>
                </a:solidFill>
                <a:latin typeface="Calibri"/>
                <a:ea typeface="Calibri"/>
                <a:cs typeface="Times New Roman"/>
              </a:rPr>
              <a:t>, wheat-flour brands such as Aashirvad, </a:t>
            </a:r>
            <a:r>
              <a:rPr lang="en-US" sz="2800" b="1" dirty="0" smtClean="0">
                <a:solidFill>
                  <a:srgbClr val="0B027E"/>
                </a:solidFill>
                <a:latin typeface="Calibri"/>
                <a:ea typeface="Calibri"/>
                <a:cs typeface="Times New Roman"/>
              </a:rPr>
              <a:t>Annapoorna, </a:t>
            </a:r>
            <a:r>
              <a:rPr lang="en-US" sz="2800" b="1" dirty="0">
                <a:solidFill>
                  <a:srgbClr val="0B027E"/>
                </a:solidFill>
                <a:latin typeface="Calibri"/>
                <a:ea typeface="Calibri"/>
                <a:cs typeface="Times New Roman"/>
              </a:rPr>
              <a:t>Pillsbury, and </a:t>
            </a:r>
            <a:r>
              <a:rPr lang="en-US" sz="2800" b="1" dirty="0" smtClean="0">
                <a:solidFill>
                  <a:srgbClr val="0B027E"/>
                </a:solidFill>
                <a:latin typeface="Calibri"/>
                <a:ea typeface="Calibri"/>
                <a:cs typeface="Times New Roman"/>
              </a:rPr>
              <a:t>Naturefresh, </a:t>
            </a:r>
            <a:r>
              <a:rPr lang="en-US" sz="2800" b="1" dirty="0">
                <a:solidFill>
                  <a:srgbClr val="0B027E"/>
                </a:solidFill>
                <a:latin typeface="Calibri"/>
                <a:ea typeface="Calibri"/>
                <a:cs typeface="Times New Roman"/>
              </a:rPr>
              <a:t>and regional brands like Shakti Bhog, face fierce competition due to this consumer preference and habit. Pillsbury, for example, advertises its wheat flour as "chakki fresh Atta" and "good for family's heart." Attributes like "fortified with vitamins and minerals," "rich in fiber," "freshness," and "more hygienic," are used </a:t>
            </a:r>
            <a:r>
              <a:rPr lang="en-US" sz="2800" b="1">
                <a:solidFill>
                  <a:srgbClr val="0B027E"/>
                </a:solidFill>
                <a:latin typeface="Calibri"/>
                <a:ea typeface="Calibri"/>
                <a:cs typeface="Times New Roman"/>
              </a:rPr>
              <a:t>to </a:t>
            </a:r>
            <a:r>
              <a:rPr lang="en-US" sz="2800" b="1" smtClean="0">
                <a:solidFill>
                  <a:srgbClr val="0B027E"/>
                </a:solidFill>
                <a:latin typeface="Calibri"/>
                <a:ea typeface="Calibri"/>
                <a:cs typeface="Times New Roman"/>
              </a:rPr>
              <a:t>differentiate </a:t>
            </a:r>
            <a:r>
              <a:rPr lang="en-US" sz="2800" b="1" dirty="0">
                <a:solidFill>
                  <a:srgbClr val="0B027E"/>
                </a:solidFill>
                <a:latin typeface="Calibri"/>
                <a:ea typeface="Calibri"/>
                <a:cs typeface="Times New Roman"/>
              </a:rPr>
              <a:t>between the various offerings in this market.</a:t>
            </a:r>
          </a:p>
          <a:p>
            <a:endParaRPr lang="en-US" b="1" dirty="0">
              <a:solidFill>
                <a:srgbClr val="0B027E"/>
              </a:solidFill>
            </a:endParaRPr>
          </a:p>
        </p:txBody>
      </p:sp>
    </p:spTree>
    <p:extLst>
      <p:ext uri="{BB962C8B-B14F-4D97-AF65-F5344CB8AC3E}">
        <p14:creationId xmlns="" xmlns:p14="http://schemas.microsoft.com/office/powerpoint/2010/main" val="26425833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91600" cy="6629400"/>
          </a:xfrm>
        </p:spPr>
        <p:txBody>
          <a:bodyPr>
            <a:normAutofit fontScale="70000" lnSpcReduction="20000"/>
          </a:bodyPr>
          <a:lstStyle/>
          <a:p>
            <a:pPr algn="just">
              <a:lnSpc>
                <a:spcPct val="115000"/>
              </a:lnSpc>
              <a:spcBef>
                <a:spcPts val="0"/>
              </a:spcBef>
              <a:tabLst>
                <a:tab pos="342900" algn="l"/>
              </a:tabLst>
            </a:pPr>
            <a:r>
              <a:rPr lang="en-US" sz="3600" b="1" i="1" dirty="0">
                <a:solidFill>
                  <a:srgbClr val="C00000"/>
                </a:solidFill>
                <a:effectLst>
                  <a:outerShdw blurRad="38100" dist="38100" dir="2700000" algn="tl">
                    <a:srgbClr val="000000">
                      <a:alpha val="43137"/>
                    </a:srgbClr>
                  </a:outerShdw>
                </a:effectLst>
                <a:latin typeface="Calibri"/>
                <a:ea typeface="Calibri"/>
                <a:cs typeface="Times New Roman"/>
              </a:rPr>
              <a:t>Feature improvement</a:t>
            </a:r>
            <a:r>
              <a:rPr lang="en-US" sz="3600" b="1" dirty="0">
                <a:solidFill>
                  <a:srgbClr val="C00000"/>
                </a:solidFill>
                <a:effectLst>
                  <a:outerShdw blurRad="38100" dist="38100" dir="2700000" algn="tl">
                    <a:srgbClr val="000000">
                      <a:alpha val="43137"/>
                    </a:srgbClr>
                  </a:outerShdw>
                </a:effectLst>
                <a:latin typeface="Calibri"/>
                <a:ea typeface="Calibri"/>
                <a:cs typeface="Times New Roman"/>
              </a:rPr>
              <a:t> </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aims at </a:t>
            </a:r>
            <a:r>
              <a:rPr lang="en-US" sz="3100" b="1" dirty="0">
                <a:solidFill>
                  <a:srgbClr val="0B027E"/>
                </a:solidFill>
                <a:effectLst>
                  <a:outerShdw blurRad="38100" dist="38100" dir="2700000" algn="tl">
                    <a:srgbClr val="000000">
                      <a:alpha val="43137"/>
                    </a:srgbClr>
                  </a:outerShdw>
                </a:effectLst>
                <a:latin typeface="Calibri"/>
                <a:ea typeface="Calibri"/>
                <a:cs typeface="Times New Roman"/>
              </a:rPr>
              <a:t>adding new features </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(for </a:t>
            </a:r>
            <a:r>
              <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rPr>
              <a:t>example: size</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 weight, </a:t>
            </a:r>
            <a:r>
              <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rPr>
              <a:t>materials</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 additives, accessories) that expand the product's performance, versatility, safety, or convenience. </a:t>
            </a:r>
            <a:endPar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0"/>
              </a:spcBef>
              <a:tabLst>
                <a:tab pos="342900" algn="l"/>
              </a:tabLst>
            </a:pPr>
            <a:r>
              <a:rPr lang="en-US" sz="3100" b="1" dirty="0" smtClean="0">
                <a:solidFill>
                  <a:srgbClr val="0B027E"/>
                </a:solidFill>
                <a:effectLst>
                  <a:outerShdw blurRad="38100" dist="38100" dir="2700000" algn="tl">
                    <a:srgbClr val="000000">
                      <a:alpha val="43137"/>
                    </a:srgbClr>
                  </a:outerShdw>
                </a:effectLst>
                <a:latin typeface="Calibri"/>
                <a:ea typeface="Calibri"/>
                <a:cs typeface="Times New Roman"/>
              </a:rPr>
              <a:t>"</a:t>
            </a:r>
            <a:r>
              <a:rPr lang="en-US" sz="3100" b="1" dirty="0">
                <a:solidFill>
                  <a:srgbClr val="0B027E"/>
                </a:solidFill>
                <a:effectLst>
                  <a:outerShdw blurRad="38100" dist="38100" dir="2700000" algn="tl">
                    <a:srgbClr val="000000">
                      <a:alpha val="43137"/>
                    </a:srgbClr>
                  </a:outerShdw>
                </a:effectLst>
                <a:latin typeface="Calibri"/>
                <a:ea typeface="Calibri"/>
                <a:cs typeface="Times New Roman"/>
              </a:rPr>
              <a:t>New and improved" </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claim is common in many consumer-product </a:t>
            </a:r>
            <a:r>
              <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rPr>
              <a:t>categories</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 In the automobile market, most brands update their products based on new </a:t>
            </a:r>
            <a:r>
              <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rPr>
              <a:t>technologies </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and add features such as better fuel efficiency, air bags, turbo engines, and more safety features</a:t>
            </a:r>
            <a:r>
              <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algn="just">
              <a:lnSpc>
                <a:spcPct val="115000"/>
              </a:lnSpc>
              <a:spcBef>
                <a:spcPts val="0"/>
              </a:spcBef>
              <a:tabLst>
                <a:tab pos="342900" algn="l"/>
              </a:tabLst>
            </a:pPr>
            <a:endParaRPr lang="en-US" sz="3100" dirty="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0"/>
              </a:spcBef>
              <a:tabLst>
                <a:tab pos="342900" algn="l"/>
              </a:tabLst>
            </a:pPr>
            <a:r>
              <a:rPr lang="en-US" sz="3400" b="1" i="1" dirty="0">
                <a:solidFill>
                  <a:srgbClr val="C00000"/>
                </a:solidFill>
                <a:effectLst>
                  <a:outerShdw blurRad="38100" dist="38100" dir="2700000" algn="tl">
                    <a:srgbClr val="000000">
                      <a:alpha val="43137"/>
                    </a:srgbClr>
                  </a:outerShdw>
                </a:effectLst>
                <a:latin typeface="Calibri"/>
                <a:ea typeface="Calibri"/>
                <a:cs typeface="Times New Roman"/>
              </a:rPr>
              <a:t>Style improvement</a:t>
            </a:r>
            <a:r>
              <a:rPr lang="en-US" sz="3400" b="1" dirty="0">
                <a:solidFill>
                  <a:srgbClr val="C00000"/>
                </a:solidFill>
                <a:effectLst>
                  <a:outerShdw blurRad="38100" dist="38100" dir="2700000" algn="tl">
                    <a:srgbClr val="000000">
                      <a:alpha val="43137"/>
                    </a:srgbClr>
                  </a:outerShdw>
                </a:effectLst>
                <a:latin typeface="Calibri"/>
                <a:ea typeface="Calibri"/>
                <a:cs typeface="Times New Roman"/>
              </a:rPr>
              <a:t> </a:t>
            </a:r>
            <a:r>
              <a:rPr lang="en-US" sz="3400" dirty="0">
                <a:solidFill>
                  <a:srgbClr val="0B027E"/>
                </a:solidFill>
                <a:effectLst>
                  <a:outerShdw blurRad="38100" dist="38100" dir="2700000" algn="tl">
                    <a:srgbClr val="000000">
                      <a:alpha val="43137"/>
                    </a:srgbClr>
                  </a:outerShdw>
                </a:effectLst>
                <a:latin typeface="Calibri"/>
                <a:ea typeface="Calibri"/>
                <a:cs typeface="Times New Roman"/>
              </a:rPr>
              <a:t>aims at increasing the </a:t>
            </a:r>
            <a:r>
              <a:rPr lang="en-US" sz="3400" b="1" dirty="0">
                <a:solidFill>
                  <a:srgbClr val="0B027E"/>
                </a:solidFill>
                <a:effectLst>
                  <a:outerShdw blurRad="38100" dist="38100" dir="2700000" algn="tl">
                    <a:srgbClr val="000000">
                      <a:alpha val="43137"/>
                    </a:srgbClr>
                  </a:outerShdw>
                </a:effectLst>
                <a:latin typeface="Calibri"/>
                <a:ea typeface="Calibri"/>
                <a:cs typeface="Times New Roman"/>
              </a:rPr>
              <a:t>product's </a:t>
            </a:r>
            <a:r>
              <a:rPr lang="en-US" sz="3400" b="1" dirty="0" smtClean="0">
                <a:solidFill>
                  <a:srgbClr val="0B027E"/>
                </a:solidFill>
                <a:effectLst>
                  <a:outerShdw blurRad="38100" dist="38100" dir="2700000" algn="tl">
                    <a:srgbClr val="000000">
                      <a:alpha val="43137"/>
                    </a:srgbClr>
                  </a:outerShdw>
                </a:effectLst>
                <a:latin typeface="Calibri"/>
                <a:ea typeface="Calibri"/>
                <a:cs typeface="Times New Roman"/>
              </a:rPr>
              <a:t>aesthetic </a:t>
            </a:r>
            <a:r>
              <a:rPr lang="en-US" sz="3400" b="1" dirty="0">
                <a:solidFill>
                  <a:srgbClr val="0B027E"/>
                </a:solidFill>
                <a:effectLst>
                  <a:outerShdw blurRad="38100" dist="38100" dir="2700000" algn="tl">
                    <a:srgbClr val="000000">
                      <a:alpha val="43137"/>
                    </a:srgbClr>
                  </a:outerShdw>
                </a:effectLst>
                <a:latin typeface="Calibri"/>
                <a:ea typeface="Calibri"/>
                <a:cs typeface="Times New Roman"/>
              </a:rPr>
              <a:t>appeal</a:t>
            </a:r>
            <a:r>
              <a:rPr lang="en-US" sz="3400" dirty="0">
                <a:solidFill>
                  <a:srgbClr val="0B027E"/>
                </a:solidFill>
                <a:effectLst>
                  <a:outerShdw blurRad="38100" dist="38100" dir="2700000" algn="tl">
                    <a:srgbClr val="000000">
                      <a:alpha val="43137"/>
                    </a:srgbClr>
                  </a:outerShdw>
                </a:effectLst>
                <a:latin typeface="Calibri"/>
                <a:ea typeface="Calibri"/>
                <a:cs typeface="Times New Roman"/>
              </a:rPr>
              <a:t>. </a:t>
            </a:r>
            <a:endParaRPr lang="en-US" sz="3400"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0"/>
              </a:spcBef>
              <a:tabLst>
                <a:tab pos="342900" algn="l"/>
              </a:tabLst>
            </a:pPr>
            <a:r>
              <a:rPr lang="en-US" sz="3400" dirty="0" smtClean="0">
                <a:solidFill>
                  <a:srgbClr val="0B027E"/>
                </a:solidFill>
                <a:effectLst>
                  <a:outerShdw blurRad="38100" dist="38100" dir="2700000" algn="tl">
                    <a:srgbClr val="000000">
                      <a:alpha val="43137"/>
                    </a:srgbClr>
                  </a:outerShdw>
                </a:effectLst>
                <a:latin typeface="Calibri"/>
                <a:ea typeface="Calibri"/>
                <a:cs typeface="Times New Roman"/>
              </a:rPr>
              <a:t>The </a:t>
            </a:r>
            <a:r>
              <a:rPr lang="en-US" sz="3400" dirty="0">
                <a:solidFill>
                  <a:srgbClr val="0B027E"/>
                </a:solidFill>
                <a:effectLst>
                  <a:outerShdw blurRad="38100" dist="38100" dir="2700000" algn="tl">
                    <a:srgbClr val="000000">
                      <a:alpha val="43137"/>
                    </a:srgbClr>
                  </a:outerShdw>
                </a:effectLst>
                <a:latin typeface="Calibri"/>
                <a:ea typeface="Calibri"/>
                <a:cs typeface="Times New Roman"/>
              </a:rPr>
              <a:t>periodic </a:t>
            </a:r>
            <a:r>
              <a:rPr lang="en-US" sz="3400" dirty="0" smtClean="0">
                <a:solidFill>
                  <a:srgbClr val="0B027E"/>
                </a:solidFill>
                <a:effectLst>
                  <a:outerShdw blurRad="38100" dist="38100" dir="2700000" algn="tl">
                    <a:srgbClr val="000000">
                      <a:alpha val="43137"/>
                    </a:srgbClr>
                  </a:outerShdw>
                </a:effectLst>
                <a:latin typeface="Calibri"/>
                <a:ea typeface="Calibri"/>
                <a:cs typeface="Times New Roman"/>
              </a:rPr>
              <a:t>introduction </a:t>
            </a:r>
            <a:r>
              <a:rPr lang="en-US" sz="3400" dirty="0">
                <a:solidFill>
                  <a:srgbClr val="0B027E"/>
                </a:solidFill>
                <a:effectLst>
                  <a:outerShdw blurRad="38100" dist="38100" dir="2700000" algn="tl">
                    <a:srgbClr val="000000">
                      <a:alpha val="43137"/>
                    </a:srgbClr>
                  </a:outerShdw>
                </a:effectLst>
                <a:latin typeface="Calibri"/>
                <a:ea typeface="Calibri"/>
                <a:cs typeface="Times New Roman"/>
              </a:rPr>
              <a:t>of new car models is largely about style </a:t>
            </a:r>
            <a:r>
              <a:rPr lang="en-US" sz="3400" dirty="0" smtClean="0">
                <a:solidFill>
                  <a:srgbClr val="0B027E"/>
                </a:solidFill>
                <a:effectLst>
                  <a:outerShdw blurRad="38100" dist="38100" dir="2700000" algn="tl">
                    <a:srgbClr val="000000">
                      <a:alpha val="43137"/>
                    </a:srgbClr>
                  </a:outerShdw>
                </a:effectLst>
                <a:latin typeface="Calibri"/>
                <a:ea typeface="Calibri"/>
                <a:cs typeface="Times New Roman"/>
              </a:rPr>
              <a:t>competition. </a:t>
            </a:r>
          </a:p>
          <a:p>
            <a:pPr algn="just">
              <a:lnSpc>
                <a:spcPct val="115000"/>
              </a:lnSpc>
              <a:spcBef>
                <a:spcPts val="0"/>
              </a:spcBef>
              <a:tabLst>
                <a:tab pos="342900" algn="l"/>
              </a:tabLst>
            </a:pPr>
            <a:r>
              <a:rPr lang="en-US" sz="3100" b="1" dirty="0" smtClean="0">
                <a:solidFill>
                  <a:srgbClr val="0B027E"/>
                </a:solidFill>
                <a:effectLst>
                  <a:outerShdw blurRad="38100" dist="38100" dir="2700000" algn="tl">
                    <a:srgbClr val="000000">
                      <a:alpha val="43137"/>
                    </a:srgbClr>
                  </a:outerShdw>
                </a:effectLst>
                <a:latin typeface="Calibri"/>
                <a:ea typeface="Calibri"/>
                <a:cs typeface="Times New Roman"/>
              </a:rPr>
              <a:t>A </a:t>
            </a:r>
            <a:r>
              <a:rPr lang="en-US" sz="3100" b="1" dirty="0">
                <a:solidFill>
                  <a:srgbClr val="0B027E"/>
                </a:solidFill>
                <a:effectLst>
                  <a:outerShdw blurRad="38100" dist="38100" dir="2700000" algn="tl">
                    <a:srgbClr val="000000">
                      <a:alpha val="43137"/>
                    </a:srgbClr>
                  </a:outerShdw>
                </a:effectLst>
                <a:latin typeface="Calibri"/>
                <a:ea typeface="Calibri"/>
                <a:cs typeface="Times New Roman"/>
              </a:rPr>
              <a:t>style strategy might give the product a unique market identity</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 The problems faced include: </a:t>
            </a:r>
            <a:endPar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0"/>
              </a:spcBef>
              <a:tabLst>
                <a:tab pos="342900" algn="l"/>
              </a:tabLst>
            </a:pPr>
            <a:r>
              <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rPr>
              <a:t>First</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 it is difficult to predict whether </a:t>
            </a:r>
            <a:r>
              <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rPr>
              <a:t>people </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and which people—will like a new style. </a:t>
            </a:r>
            <a:endPar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0"/>
              </a:spcBef>
              <a:tabLst>
                <a:tab pos="342900" algn="l"/>
              </a:tabLst>
            </a:pPr>
            <a:r>
              <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rPr>
              <a:t>Second</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 a style change usually requires </a:t>
            </a:r>
            <a:r>
              <a:rPr lang="en-US" sz="3100" dirty="0" smtClean="0">
                <a:solidFill>
                  <a:srgbClr val="0B027E"/>
                </a:solidFill>
                <a:effectLst>
                  <a:outerShdw blurRad="38100" dist="38100" dir="2700000" algn="tl">
                    <a:srgbClr val="000000">
                      <a:alpha val="43137"/>
                    </a:srgbClr>
                  </a:outerShdw>
                </a:effectLst>
                <a:latin typeface="Calibri"/>
                <a:ea typeface="Calibri"/>
                <a:cs typeface="Times New Roman"/>
              </a:rPr>
              <a:t>discontinuing </a:t>
            </a:r>
            <a:r>
              <a:rPr lang="en-US" sz="3100" dirty="0">
                <a:solidFill>
                  <a:srgbClr val="0B027E"/>
                </a:solidFill>
                <a:effectLst>
                  <a:outerShdw blurRad="38100" dist="38100" dir="2700000" algn="tl">
                    <a:srgbClr val="000000">
                      <a:alpha val="43137"/>
                    </a:srgbClr>
                  </a:outerShdw>
                </a:effectLst>
                <a:latin typeface="Calibri"/>
                <a:ea typeface="Calibri"/>
                <a:cs typeface="Times New Roman"/>
              </a:rPr>
              <a:t>the old style, and the company risks losing customers.</a:t>
            </a:r>
          </a:p>
          <a:p>
            <a:endParaRPr lang="en-US"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64258339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763000" cy="685799"/>
          </a:xfrm>
        </p:spPr>
        <p:txBody>
          <a:bodyPr/>
          <a:lstStyle/>
          <a:p>
            <a:pPr algn="ctr">
              <a:lnSpc>
                <a:spcPct val="115000"/>
              </a:lnSpc>
              <a:spcBef>
                <a:spcPts val="1200"/>
              </a:spcBef>
              <a:spcAft>
                <a:spcPts val="600"/>
              </a:spcAft>
              <a:buClr>
                <a:schemeClr val="tx1">
                  <a:lumMod val="75000"/>
                  <a:lumOff val="25000"/>
                </a:schemeClr>
              </a:buClr>
              <a:tabLst>
                <a:tab pos="342900" algn="l"/>
              </a:tabLst>
            </a:pPr>
            <a:r>
              <a:rPr lang="en-US" sz="4400" b="1" u="sng" dirty="0">
                <a:solidFill>
                  <a:srgbClr val="002060"/>
                </a:solidFill>
                <a:effectLst>
                  <a:outerShdw blurRad="38100" dist="38100" dir="2700000" algn="tl">
                    <a:srgbClr val="000000">
                      <a:alpha val="43137"/>
                    </a:srgbClr>
                  </a:outerShdw>
                </a:effectLst>
                <a:latin typeface="Calibri"/>
                <a:ea typeface="Calibri"/>
                <a:cs typeface="Times New Roman"/>
              </a:rPr>
              <a:t>Maturity Stage</a:t>
            </a:r>
          </a:p>
        </p:txBody>
      </p:sp>
      <p:sp>
        <p:nvSpPr>
          <p:cNvPr id="3" name="Subtitle 2"/>
          <p:cNvSpPr>
            <a:spLocks noGrp="1"/>
          </p:cNvSpPr>
          <p:nvPr>
            <p:ph type="subTitle" idx="1"/>
          </p:nvPr>
        </p:nvSpPr>
        <p:spPr>
          <a:xfrm>
            <a:off x="457200" y="762000"/>
            <a:ext cx="8305800" cy="5943600"/>
          </a:xfrm>
        </p:spPr>
        <p:txBody>
          <a:bodyPr>
            <a:noAutofit/>
          </a:bodyPr>
          <a:lstStyle/>
          <a:p>
            <a:pPr algn="just">
              <a:lnSpc>
                <a:spcPct val="150000"/>
              </a:lnSpc>
              <a:spcBef>
                <a:spcPts val="0"/>
              </a:spcBef>
              <a:buFont typeface="Arial" pitchFamily="34" charset="0"/>
              <a:buChar char="•"/>
              <a:tabLst>
                <a:tab pos="342900" algn="l"/>
              </a:tabLst>
            </a:pPr>
            <a:r>
              <a:rPr lang="en-US" sz="2800" dirty="0" smtClean="0">
                <a:solidFill>
                  <a:srgbClr val="0B027E"/>
                </a:solidFill>
                <a:effectLst>
                  <a:outerShdw blurRad="38100" dist="38100" dir="2700000" algn="tl">
                    <a:srgbClr val="000000">
                      <a:alpha val="43137"/>
                    </a:srgbClr>
                  </a:outerShdw>
                </a:effectLst>
                <a:latin typeface="Calibri"/>
                <a:ea typeface="Calibri"/>
                <a:cs typeface="Times New Roman"/>
              </a:rPr>
              <a:t>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The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rate of sales growth will be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slow.</a:t>
            </a:r>
          </a:p>
          <a:p>
            <a:pPr algn="just">
              <a:lnSpc>
                <a:spcPct val="150000"/>
              </a:lnSpc>
              <a:spcBef>
                <a:spcPts val="0"/>
              </a:spcBef>
              <a:buFont typeface="Arial" pitchFamily="34" charset="0"/>
              <a:buChar char="•"/>
              <a:tabLst>
                <a:tab pos="342900" algn="l"/>
              </a:tabLst>
            </a:pP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Product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will enter a stage of relative maturity. </a:t>
            </a:r>
            <a:endPar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50000"/>
              </a:lnSpc>
              <a:spcBef>
                <a:spcPts val="0"/>
              </a:spcBef>
              <a:buFont typeface="Arial" pitchFamily="34" charset="0"/>
              <a:buChar char="•"/>
              <a:tabLst>
                <a:tab pos="342900" algn="l"/>
              </a:tabLst>
            </a:pP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Lasts longer than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the previous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stages. </a:t>
            </a:r>
          </a:p>
          <a:p>
            <a:pPr algn="just">
              <a:lnSpc>
                <a:spcPct val="150000"/>
              </a:lnSpc>
              <a:spcBef>
                <a:spcPts val="0"/>
              </a:spcBef>
              <a:buFont typeface="Arial" pitchFamily="34" charset="0"/>
              <a:buChar char="•"/>
              <a:tabLst>
                <a:tab pos="342900" algn="l"/>
              </a:tabLst>
            </a:pP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Needs to address the problems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of marketing the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mature  product</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t>
            </a:r>
          </a:p>
          <a:p>
            <a:pPr algn="just">
              <a:lnSpc>
                <a:spcPct val="150000"/>
              </a:lnSpc>
              <a:spcBef>
                <a:spcPts val="0"/>
              </a:spcBef>
              <a:buFont typeface="Arial" pitchFamily="34" charset="0"/>
              <a:buChar char="•"/>
              <a:tabLst>
                <a:tab pos="342900" algn="l"/>
              </a:tabLst>
            </a:pP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The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maturity stage divides into three phases: </a:t>
            </a:r>
            <a:endPar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marL="1608138" indent="-409575" algn="just">
              <a:lnSpc>
                <a:spcPct val="115000"/>
              </a:lnSpc>
              <a:spcBef>
                <a:spcPts val="0"/>
              </a:spcBef>
              <a:spcAft>
                <a:spcPts val="0"/>
              </a:spcAft>
              <a:buFont typeface="Wingdings" pitchFamily="2" charset="2"/>
              <a:buChar char="q"/>
              <a:tabLst>
                <a:tab pos="342900" algn="l"/>
              </a:tabLst>
            </a:pP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 G</a:t>
            </a:r>
            <a:r>
              <a:rPr lang="en-US" sz="3200" b="1" dirty="0" smtClean="0">
                <a:solidFill>
                  <a:srgbClr val="C00000"/>
                </a:solidFill>
                <a:effectLst>
                  <a:outerShdw blurRad="38100" dist="38100" dir="2700000" algn="tl">
                    <a:srgbClr val="000000">
                      <a:alpha val="43137"/>
                    </a:srgbClr>
                  </a:outerShdw>
                </a:effectLst>
                <a:latin typeface="Calibri"/>
                <a:ea typeface="Calibri"/>
                <a:cs typeface="Times New Roman"/>
              </a:rPr>
              <a:t>rowth maturity</a:t>
            </a:r>
          </a:p>
          <a:p>
            <a:pPr marL="1608138" indent="-409575" algn="just">
              <a:lnSpc>
                <a:spcPct val="115000"/>
              </a:lnSpc>
              <a:spcBef>
                <a:spcPts val="0"/>
              </a:spcBef>
              <a:spcAft>
                <a:spcPts val="0"/>
              </a:spcAft>
              <a:buFont typeface="Wingdings" pitchFamily="2" charset="2"/>
              <a:buChar char="q"/>
              <a:tabLst>
                <a:tab pos="342900" algn="l"/>
              </a:tabLst>
            </a:pPr>
            <a:r>
              <a:rPr lang="en-US" sz="3200" b="1" dirty="0" smtClean="0">
                <a:solidFill>
                  <a:srgbClr val="C00000"/>
                </a:solidFill>
                <a:effectLst>
                  <a:outerShdw blurRad="38100" dist="38100" dir="2700000" algn="tl">
                    <a:srgbClr val="000000">
                      <a:alpha val="43137"/>
                    </a:srgbClr>
                  </a:outerShdw>
                </a:effectLst>
                <a:latin typeface="Calibri"/>
                <a:ea typeface="Calibri"/>
                <a:cs typeface="Times New Roman"/>
              </a:rPr>
              <a:t> Stable maturity and</a:t>
            </a:r>
          </a:p>
          <a:p>
            <a:pPr marL="1608138" indent="-409575" algn="just">
              <a:lnSpc>
                <a:spcPct val="115000"/>
              </a:lnSpc>
              <a:spcBef>
                <a:spcPts val="0"/>
              </a:spcBef>
              <a:spcAft>
                <a:spcPts val="0"/>
              </a:spcAft>
              <a:buFont typeface="Wingdings" pitchFamily="2" charset="2"/>
              <a:buChar char="q"/>
              <a:tabLst>
                <a:tab pos="342900" algn="l"/>
              </a:tabLst>
            </a:pPr>
            <a:r>
              <a:rPr lang="en-US" sz="3200" b="1" dirty="0" smtClean="0">
                <a:solidFill>
                  <a:srgbClr val="C00000"/>
                </a:solidFill>
                <a:effectLst>
                  <a:outerShdw blurRad="38100" dist="38100" dir="2700000" algn="tl">
                    <a:srgbClr val="000000">
                      <a:alpha val="43137"/>
                    </a:srgbClr>
                  </a:outerShdw>
                </a:effectLst>
                <a:latin typeface="Calibri"/>
                <a:ea typeface="Calibri"/>
                <a:cs typeface="Times New Roman"/>
              </a:rPr>
              <a:t> Decaying maturity</a:t>
            </a:r>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1"/>
            <a:ext cx="8686800" cy="5638800"/>
          </a:xfrm>
        </p:spPr>
        <p:txBody>
          <a:bodyPr>
            <a:noAutofit/>
          </a:bodyPr>
          <a:lstStyle/>
          <a:p>
            <a:pPr algn="just">
              <a:spcBef>
                <a:spcPts val="600"/>
              </a:spcBef>
              <a:spcAft>
                <a:spcPts val="1200"/>
              </a:spcAft>
              <a:buNone/>
              <a:tabLst>
                <a:tab pos="342900" algn="l"/>
              </a:tabLst>
            </a:pPr>
            <a:endParaRPr lang="en-US" sz="2800" dirty="0" smtClean="0">
              <a:solidFill>
                <a:srgbClr val="0B027E"/>
              </a:solidFill>
              <a:latin typeface="Arial Rounded MT Bold" pitchFamily="34" charset="0"/>
              <a:ea typeface="Calibri"/>
              <a:cs typeface="Times New Roman"/>
            </a:endParaRPr>
          </a:p>
          <a:p>
            <a:pPr algn="just">
              <a:spcBef>
                <a:spcPts val="1200"/>
              </a:spcBef>
              <a:spcAft>
                <a:spcPts val="1800"/>
              </a:spcAft>
              <a:buNone/>
              <a:tabLst>
                <a:tab pos="342900" algn="l"/>
              </a:tabLst>
            </a:pPr>
            <a:r>
              <a:rPr lang="en-US" sz="2800" dirty="0" smtClean="0">
                <a:solidFill>
                  <a:srgbClr val="0B027E"/>
                </a:solidFill>
                <a:latin typeface="Arial Rounded MT Bold" pitchFamily="34" charset="0"/>
                <a:ea typeface="Calibri"/>
                <a:cs typeface="Times New Roman"/>
              </a:rPr>
              <a:t>In the </a:t>
            </a:r>
            <a:r>
              <a:rPr lang="en-US" sz="2800" u="sng" dirty="0" smtClean="0">
                <a:solidFill>
                  <a:srgbClr val="0B027E"/>
                </a:solidFill>
                <a:latin typeface="Arial Rounded MT Bold" pitchFamily="34" charset="0"/>
                <a:ea typeface="Calibri"/>
                <a:cs typeface="Times New Roman"/>
              </a:rPr>
              <a:t>first phase</a:t>
            </a:r>
            <a:r>
              <a:rPr lang="en-US" sz="2800" dirty="0" smtClean="0">
                <a:solidFill>
                  <a:srgbClr val="0B027E"/>
                </a:solidFill>
                <a:latin typeface="Arial Rounded MT Bold" pitchFamily="34" charset="0"/>
                <a:ea typeface="Calibri"/>
                <a:cs typeface="Times New Roman"/>
              </a:rPr>
              <a:t>, the </a:t>
            </a:r>
            <a:r>
              <a:rPr lang="en-US" sz="2800" b="1" dirty="0" smtClean="0">
                <a:solidFill>
                  <a:srgbClr val="0B027E"/>
                </a:solidFill>
                <a:effectLst>
                  <a:outerShdw blurRad="38100" dist="38100" dir="2700000" algn="tl">
                    <a:srgbClr val="000000">
                      <a:alpha val="43137"/>
                    </a:srgbClr>
                  </a:outerShdw>
                </a:effectLst>
                <a:latin typeface="Arial Rounded MT Bold" pitchFamily="34" charset="0"/>
                <a:ea typeface="Calibri"/>
                <a:cs typeface="Times New Roman"/>
              </a:rPr>
              <a:t>sales growth rate starts to decline</a:t>
            </a:r>
            <a:r>
              <a:rPr lang="en-US" sz="2800" dirty="0" smtClean="0">
                <a:solidFill>
                  <a:srgbClr val="0B027E"/>
                </a:solidFill>
                <a:latin typeface="Arial Rounded MT Bold" pitchFamily="34" charset="0"/>
                <a:ea typeface="Calibri"/>
                <a:cs typeface="Times New Roman"/>
              </a:rPr>
              <a:t>. There are no new distribution channels to fill. </a:t>
            </a:r>
          </a:p>
          <a:p>
            <a:pPr algn="just">
              <a:spcBef>
                <a:spcPts val="1200"/>
              </a:spcBef>
              <a:spcAft>
                <a:spcPts val="1800"/>
              </a:spcAft>
              <a:buNone/>
              <a:tabLst>
                <a:tab pos="342900" algn="l"/>
              </a:tabLst>
            </a:pPr>
            <a:r>
              <a:rPr lang="en-US" sz="2800" dirty="0" smtClean="0">
                <a:solidFill>
                  <a:srgbClr val="0B027E"/>
                </a:solidFill>
                <a:latin typeface="Arial Rounded MT Bold" pitchFamily="34" charset="0"/>
                <a:ea typeface="Calibri"/>
                <a:cs typeface="Times New Roman"/>
              </a:rPr>
              <a:t>In the </a:t>
            </a:r>
            <a:r>
              <a:rPr lang="en-US" sz="2800" u="sng" dirty="0" smtClean="0">
                <a:solidFill>
                  <a:srgbClr val="0B027E"/>
                </a:solidFill>
                <a:latin typeface="Arial Rounded MT Bold" pitchFamily="34" charset="0"/>
                <a:ea typeface="Calibri"/>
                <a:cs typeface="Times New Roman"/>
              </a:rPr>
              <a:t>second phase</a:t>
            </a:r>
            <a:r>
              <a:rPr lang="en-US" sz="2800" dirty="0" smtClean="0">
                <a:solidFill>
                  <a:srgbClr val="0B027E"/>
                </a:solidFill>
                <a:latin typeface="Arial Rounded MT Bold" pitchFamily="34" charset="0"/>
                <a:ea typeface="Calibri"/>
                <a:cs typeface="Times New Roman"/>
              </a:rPr>
              <a:t>, </a:t>
            </a:r>
            <a:r>
              <a:rPr lang="en-US" sz="2800" b="1" dirty="0" smtClean="0">
                <a:solidFill>
                  <a:srgbClr val="0B027E"/>
                </a:solidFill>
                <a:effectLst>
                  <a:outerShdw blurRad="38100" dist="38100" dir="2700000" algn="tl">
                    <a:srgbClr val="000000">
                      <a:alpha val="43137"/>
                    </a:srgbClr>
                  </a:outerShdw>
                </a:effectLst>
                <a:latin typeface="Arial Rounded MT Bold" pitchFamily="34" charset="0"/>
                <a:ea typeface="Calibri"/>
                <a:cs typeface="Times New Roman"/>
              </a:rPr>
              <a:t>sales flatten because of market saturation</a:t>
            </a:r>
            <a:r>
              <a:rPr lang="en-US" sz="2800" dirty="0" smtClean="0">
                <a:solidFill>
                  <a:srgbClr val="0B027E"/>
                </a:solidFill>
                <a:latin typeface="Arial Rounded MT Bold" pitchFamily="34" charset="0"/>
                <a:ea typeface="Calibri"/>
                <a:cs typeface="Times New Roman"/>
              </a:rPr>
              <a:t>. Most potential consumers have tried the product, and future sales are governed by population growth and replacement demand.</a:t>
            </a:r>
          </a:p>
          <a:p>
            <a:pPr algn="just">
              <a:spcBef>
                <a:spcPts val="1200"/>
              </a:spcBef>
              <a:spcAft>
                <a:spcPts val="1800"/>
              </a:spcAft>
              <a:buNone/>
              <a:tabLst>
                <a:tab pos="342900" algn="l"/>
              </a:tabLst>
            </a:pPr>
            <a:r>
              <a:rPr lang="en-US" sz="2800" dirty="0" smtClean="0">
                <a:solidFill>
                  <a:srgbClr val="0B027E"/>
                </a:solidFill>
                <a:latin typeface="Arial Rounded MT Bold" pitchFamily="34" charset="0"/>
                <a:ea typeface="Calibri"/>
                <a:cs typeface="Times New Roman"/>
              </a:rPr>
              <a:t>In the </a:t>
            </a:r>
            <a:r>
              <a:rPr lang="en-US" sz="2800" u="sng" dirty="0" smtClean="0">
                <a:solidFill>
                  <a:srgbClr val="0B027E"/>
                </a:solidFill>
                <a:latin typeface="Arial Rounded MT Bold" pitchFamily="34" charset="0"/>
                <a:ea typeface="Calibri"/>
                <a:cs typeface="Times New Roman"/>
              </a:rPr>
              <a:t>third phase</a:t>
            </a:r>
            <a:r>
              <a:rPr lang="en-US" sz="2800" dirty="0" smtClean="0">
                <a:solidFill>
                  <a:srgbClr val="0B027E"/>
                </a:solidFill>
                <a:latin typeface="Arial Rounded MT Bold" pitchFamily="34" charset="0"/>
                <a:ea typeface="Calibri"/>
                <a:cs typeface="Times New Roman"/>
              </a:rPr>
              <a:t>, </a:t>
            </a:r>
            <a:r>
              <a:rPr lang="en-US" sz="2800" b="1" dirty="0" smtClean="0">
                <a:solidFill>
                  <a:srgbClr val="0B027E"/>
                </a:solidFill>
                <a:effectLst>
                  <a:outerShdw blurRad="38100" dist="38100" dir="2700000" algn="tl">
                    <a:srgbClr val="000000">
                      <a:alpha val="43137"/>
                    </a:srgbClr>
                  </a:outerShdw>
                </a:effectLst>
                <a:latin typeface="Arial Rounded MT Bold" pitchFamily="34" charset="0"/>
                <a:ea typeface="Calibri"/>
                <a:cs typeface="Times New Roman"/>
              </a:rPr>
              <a:t>decaying maturity</a:t>
            </a:r>
            <a:r>
              <a:rPr lang="en-US" sz="2800" dirty="0" smtClean="0">
                <a:solidFill>
                  <a:srgbClr val="0B027E"/>
                </a:solidFill>
                <a:latin typeface="Arial Rounded MT Bold" pitchFamily="34" charset="0"/>
                <a:ea typeface="Calibri"/>
                <a:cs typeface="Times New Roman"/>
              </a:rPr>
              <a:t>, the absolute</a:t>
            </a:r>
            <a:r>
              <a:rPr lang="en-US" sz="2800" b="1" dirty="0" smtClean="0">
                <a:solidFill>
                  <a:srgbClr val="0B027E"/>
                </a:solidFill>
                <a:latin typeface="Arial Rounded MT Bold" pitchFamily="34" charset="0"/>
                <a:ea typeface="Calibri"/>
                <a:cs typeface="Times New Roman"/>
              </a:rPr>
              <a:t> </a:t>
            </a:r>
            <a:r>
              <a:rPr lang="en-US" sz="2800" dirty="0" smtClean="0">
                <a:solidFill>
                  <a:srgbClr val="0B027E"/>
                </a:solidFill>
                <a:latin typeface="Arial Rounded MT Bold" pitchFamily="34" charset="0"/>
                <a:ea typeface="Calibri"/>
                <a:cs typeface="Times New Roman"/>
              </a:rPr>
              <a:t>level of </a:t>
            </a:r>
            <a:r>
              <a:rPr lang="en-US" sz="2800" b="1" dirty="0" smtClean="0">
                <a:solidFill>
                  <a:srgbClr val="0B027E"/>
                </a:solidFill>
                <a:effectLst>
                  <a:outerShdw blurRad="38100" dist="38100" dir="2700000" algn="tl">
                    <a:srgbClr val="000000">
                      <a:alpha val="43137"/>
                    </a:srgbClr>
                  </a:outerShdw>
                </a:effectLst>
                <a:latin typeface="Arial Rounded MT Bold" pitchFamily="34" charset="0"/>
                <a:ea typeface="Calibri"/>
                <a:cs typeface="Times New Roman"/>
              </a:rPr>
              <a:t>sales starts to decline</a:t>
            </a:r>
            <a:r>
              <a:rPr lang="en-US" sz="2800" dirty="0" smtClean="0">
                <a:solidFill>
                  <a:srgbClr val="0B027E"/>
                </a:solidFill>
                <a:latin typeface="Arial Rounded MT Bold" pitchFamily="34" charset="0"/>
                <a:ea typeface="Calibri"/>
                <a:cs typeface="Times New Roman"/>
              </a:rPr>
              <a:t>, and </a:t>
            </a:r>
            <a:r>
              <a:rPr lang="en-US" sz="2800" b="1" dirty="0" smtClean="0">
                <a:solidFill>
                  <a:srgbClr val="0B027E"/>
                </a:solidFill>
                <a:effectLst>
                  <a:outerShdw blurRad="38100" dist="38100" dir="2700000" algn="tl">
                    <a:srgbClr val="000000">
                      <a:alpha val="43137"/>
                    </a:srgbClr>
                  </a:outerShdw>
                </a:effectLst>
                <a:latin typeface="Arial Rounded MT Bold" pitchFamily="34" charset="0"/>
                <a:ea typeface="Calibri"/>
                <a:cs typeface="Times New Roman"/>
              </a:rPr>
              <a:t>customers begin switching </a:t>
            </a:r>
            <a:r>
              <a:rPr lang="en-US" sz="2800" dirty="0" smtClean="0">
                <a:solidFill>
                  <a:srgbClr val="0B027E"/>
                </a:solidFill>
                <a:latin typeface="Arial Rounded MT Bold" pitchFamily="34" charset="0"/>
                <a:ea typeface="Calibri"/>
                <a:cs typeface="Times New Roman"/>
              </a:rPr>
              <a:t>to other products.</a:t>
            </a:r>
            <a:endParaRPr lang="en-US" sz="2800" dirty="0" smtClean="0">
              <a:solidFill>
                <a:srgbClr val="0B027E"/>
              </a:solidFill>
              <a:latin typeface="Arial Rounded MT Bold" pitchFamily="34" charset="0"/>
            </a:endParaRPr>
          </a:p>
          <a:p>
            <a:pPr>
              <a:spcBef>
                <a:spcPts val="600"/>
              </a:spcBef>
              <a:spcAft>
                <a:spcPts val="1200"/>
              </a:spcAft>
            </a:pPr>
            <a:endParaRPr lang="en-US" sz="2800" dirty="0">
              <a:solidFill>
                <a:srgbClr val="0B027E"/>
              </a:solidFill>
              <a:latin typeface="Arial Rounded MT Bold"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
            <a:ext cx="9144000" cy="6705600"/>
          </a:xfrm>
        </p:spPr>
        <p:txBody>
          <a:bodyPr>
            <a:normAutofit fontScale="62500" lnSpcReduction="20000"/>
          </a:bodyPr>
          <a:lstStyle/>
          <a:p>
            <a:pPr>
              <a:lnSpc>
                <a:spcPct val="115000"/>
              </a:lnSpc>
              <a:spcBef>
                <a:spcPts val="0"/>
              </a:spcBef>
              <a:tabLst>
                <a:tab pos="342900" algn="l"/>
              </a:tabLst>
            </a:pPr>
            <a:r>
              <a:rPr lang="en-US" sz="3800" b="1" dirty="0">
                <a:solidFill>
                  <a:srgbClr val="0B027E"/>
                </a:solidFill>
                <a:effectLst>
                  <a:outerShdw blurRad="38100" dist="38100" dir="2700000" algn="tl">
                    <a:srgbClr val="000000">
                      <a:alpha val="43137"/>
                    </a:srgbClr>
                  </a:outerShdw>
                </a:effectLst>
                <a:latin typeface="Calibri"/>
                <a:ea typeface="Calibri"/>
                <a:cs typeface="Times New Roman"/>
              </a:rPr>
              <a:t>Marketing programme modification</a:t>
            </a:r>
          </a:p>
          <a:p>
            <a:pPr indent="228600" algn="just">
              <a:lnSpc>
                <a:spcPct val="115000"/>
              </a:lnSpc>
              <a:spcBef>
                <a:spcPts val="1200"/>
              </a:spcBef>
            </a:pPr>
            <a:r>
              <a:rPr lang="en-US" sz="3200" b="1" dirty="0" smtClean="0">
                <a:solidFill>
                  <a:srgbClr val="FF0000"/>
                </a:solidFill>
                <a:effectLst>
                  <a:outerShdw blurRad="38100" dist="38100" dir="2700000" algn="tl">
                    <a:srgbClr val="000000">
                      <a:alpha val="43137"/>
                    </a:srgbClr>
                  </a:outerShdw>
                </a:effectLst>
                <a:latin typeface="Calibri"/>
                <a:ea typeface="Calibri"/>
                <a:cs typeface="Times New Roman"/>
              </a:rPr>
              <a:t>Stimulating </a:t>
            </a:r>
            <a:r>
              <a:rPr lang="en-US" sz="3200" b="1" dirty="0">
                <a:solidFill>
                  <a:srgbClr val="FF0000"/>
                </a:solidFill>
                <a:effectLst>
                  <a:outerShdw blurRad="38100" dist="38100" dir="2700000" algn="tl">
                    <a:srgbClr val="000000">
                      <a:alpha val="43137"/>
                    </a:srgbClr>
                  </a:outerShdw>
                </a:effectLst>
                <a:latin typeface="Calibri"/>
                <a:ea typeface="Calibri"/>
                <a:cs typeface="Times New Roman"/>
              </a:rPr>
              <a:t>sales by modifying </a:t>
            </a:r>
            <a:r>
              <a:rPr lang="en-US" sz="3200" b="1" dirty="0" smtClean="0">
                <a:solidFill>
                  <a:srgbClr val="FF0000"/>
                </a:solidFill>
                <a:effectLst>
                  <a:outerShdw blurRad="38100" dist="38100" dir="2700000" algn="tl">
                    <a:srgbClr val="000000">
                      <a:alpha val="43137"/>
                    </a:srgbClr>
                  </a:outerShdw>
                </a:effectLst>
                <a:latin typeface="Calibri"/>
                <a:ea typeface="Calibri"/>
                <a:cs typeface="Times New Roman"/>
              </a:rPr>
              <a:t>marketing </a:t>
            </a:r>
            <a:r>
              <a:rPr lang="en-US" sz="3200" b="1" dirty="0">
                <a:solidFill>
                  <a:srgbClr val="FF0000"/>
                </a:solidFill>
                <a:effectLst>
                  <a:outerShdw blurRad="38100" dist="38100" dir="2700000" algn="tl">
                    <a:srgbClr val="000000">
                      <a:alpha val="43137"/>
                    </a:srgbClr>
                  </a:outerShdw>
                </a:effectLst>
                <a:latin typeface="Calibri"/>
                <a:ea typeface="Calibri"/>
                <a:cs typeface="Times New Roman"/>
              </a:rPr>
              <a:t>program </a:t>
            </a:r>
            <a:r>
              <a:rPr lang="en-US" sz="3200" b="1" dirty="0" smtClean="0">
                <a:solidFill>
                  <a:srgbClr val="FF0000"/>
                </a:solidFill>
                <a:effectLst>
                  <a:outerShdw blurRad="38100" dist="38100" dir="2700000" algn="tl">
                    <a:srgbClr val="000000">
                      <a:alpha val="43137"/>
                    </a:srgbClr>
                  </a:outerShdw>
                </a:effectLst>
                <a:latin typeface="Calibri"/>
                <a:ea typeface="Calibri"/>
                <a:cs typeface="Times New Roman"/>
              </a:rPr>
              <a:t>elements:</a:t>
            </a:r>
            <a:endParaRPr lang="en-US" sz="3200" b="1" dirty="0">
              <a:solidFill>
                <a:srgbClr val="FF0000"/>
              </a:solidFill>
              <a:effectLst>
                <a:outerShdw blurRad="38100" dist="38100" dir="2700000" algn="tl">
                  <a:srgbClr val="000000">
                    <a:alpha val="43137"/>
                  </a:srgbClr>
                </a:outerShdw>
              </a:effectLst>
              <a:latin typeface="Calibri"/>
              <a:ea typeface="Calibri"/>
              <a:cs typeface="Times New Roman"/>
            </a:endParaRPr>
          </a:p>
          <a:p>
            <a:pPr marL="342900" marR="0" lvl="0" indent="-342900" algn="just">
              <a:lnSpc>
                <a:spcPct val="115000"/>
              </a:lnSpc>
              <a:spcBef>
                <a:spcPts val="600"/>
              </a:spcBef>
              <a:spcAft>
                <a:spcPts val="1200"/>
              </a:spcAft>
              <a:buFont typeface="Wingdings"/>
              <a:buChar char=""/>
            </a:pPr>
            <a:r>
              <a:rPr lang="en-US" sz="2900" b="1" i="1" dirty="0">
                <a:solidFill>
                  <a:srgbClr val="0B027E"/>
                </a:solidFill>
                <a:effectLst>
                  <a:outerShdw blurRad="38100" dist="38100" dir="2700000" algn="tl">
                    <a:srgbClr val="000000">
                      <a:alpha val="43137"/>
                    </a:srgbClr>
                  </a:outerShdw>
                </a:effectLst>
                <a:latin typeface="Calibri"/>
                <a:ea typeface="Calibri"/>
                <a:cs typeface="Times New Roman"/>
              </a:rPr>
              <a:t>Prices</a:t>
            </a:r>
            <a:r>
              <a:rPr lang="en-US" sz="2900" b="1" i="1" dirty="0">
                <a:solidFill>
                  <a:srgbClr val="0B027E"/>
                </a:solidFill>
                <a:latin typeface="Calibri"/>
                <a:ea typeface="Calibri"/>
                <a:cs typeface="Times New Roman"/>
              </a:rPr>
              <a:t>.</a:t>
            </a:r>
            <a:r>
              <a:rPr lang="en-US" sz="2900" dirty="0">
                <a:solidFill>
                  <a:srgbClr val="0B027E"/>
                </a:solidFill>
                <a:latin typeface="Calibri"/>
                <a:ea typeface="Calibri"/>
                <a:cs typeface="Times New Roman"/>
              </a:rPr>
              <a:t> Would a price cut attract new buyers? If so, should the list price be lowered, or should prices be lowered through price specials, </a:t>
            </a:r>
            <a:r>
              <a:rPr lang="en-US" sz="2900" dirty="0" smtClean="0">
                <a:solidFill>
                  <a:srgbClr val="0B027E"/>
                </a:solidFill>
                <a:latin typeface="Calibri"/>
                <a:ea typeface="Calibri"/>
                <a:cs typeface="Times New Roman"/>
              </a:rPr>
              <a:t>purchase </a:t>
            </a:r>
            <a:r>
              <a:rPr lang="en-US" sz="2900" dirty="0">
                <a:solidFill>
                  <a:srgbClr val="0B027E"/>
                </a:solidFill>
                <a:latin typeface="Calibri"/>
                <a:ea typeface="Calibri"/>
                <a:cs typeface="Times New Roman"/>
              </a:rPr>
              <a:t>discounts, </a:t>
            </a:r>
            <a:r>
              <a:rPr lang="en-US" sz="2900" dirty="0" smtClean="0">
                <a:solidFill>
                  <a:srgbClr val="0B027E"/>
                </a:solidFill>
                <a:latin typeface="Calibri"/>
                <a:ea typeface="Calibri"/>
                <a:cs typeface="Times New Roman"/>
              </a:rPr>
              <a:t>or </a:t>
            </a:r>
            <a:r>
              <a:rPr lang="en-US" sz="2900" dirty="0">
                <a:solidFill>
                  <a:srgbClr val="0B027E"/>
                </a:solidFill>
                <a:latin typeface="Calibri"/>
                <a:ea typeface="Calibri"/>
                <a:cs typeface="Times New Roman"/>
              </a:rPr>
              <a:t>easier credit terms? Or would it be better to raise the price to signal higher quality?</a:t>
            </a:r>
          </a:p>
          <a:p>
            <a:pPr marL="342900" marR="0" lvl="0" indent="-342900" algn="just">
              <a:lnSpc>
                <a:spcPct val="115000"/>
              </a:lnSpc>
              <a:spcBef>
                <a:spcPts val="600"/>
              </a:spcBef>
              <a:spcAft>
                <a:spcPts val="1200"/>
              </a:spcAft>
              <a:buFont typeface="Wingdings"/>
              <a:buChar char=""/>
            </a:pPr>
            <a:r>
              <a:rPr lang="en-US" sz="2900" b="1" i="1" dirty="0">
                <a:solidFill>
                  <a:srgbClr val="0B027E"/>
                </a:solidFill>
                <a:effectLst>
                  <a:outerShdw blurRad="38100" dist="38100" dir="2700000" algn="tl">
                    <a:srgbClr val="000000">
                      <a:alpha val="43137"/>
                    </a:srgbClr>
                  </a:outerShdw>
                </a:effectLst>
                <a:latin typeface="Calibri"/>
                <a:ea typeface="Calibri"/>
                <a:cs typeface="Times New Roman"/>
              </a:rPr>
              <a:t>Distribution.</a:t>
            </a:r>
            <a:r>
              <a:rPr lang="en-US" sz="2900" dirty="0">
                <a:solidFill>
                  <a:srgbClr val="0B027E"/>
                </a:solidFill>
                <a:latin typeface="Calibri"/>
                <a:ea typeface="Calibri"/>
                <a:cs typeface="Times New Roman"/>
              </a:rPr>
              <a:t> Can the company obtain more product support and display in existing out­lets? Can more outlets be penetrated? Can the company introduce the product into new dis­tribution channels?</a:t>
            </a:r>
          </a:p>
          <a:p>
            <a:pPr marL="342900" marR="0" lvl="0" indent="-342900" algn="just">
              <a:lnSpc>
                <a:spcPct val="115000"/>
              </a:lnSpc>
              <a:spcBef>
                <a:spcPts val="600"/>
              </a:spcBef>
              <a:spcAft>
                <a:spcPts val="1200"/>
              </a:spcAft>
              <a:buFont typeface="Wingdings"/>
              <a:buChar char=""/>
            </a:pPr>
            <a:r>
              <a:rPr lang="en-US" sz="2900" b="1" i="1" dirty="0">
                <a:solidFill>
                  <a:srgbClr val="0B027E"/>
                </a:solidFill>
                <a:effectLst>
                  <a:outerShdw blurRad="38100" dist="38100" dir="2700000" algn="tl">
                    <a:srgbClr val="000000">
                      <a:alpha val="43137"/>
                    </a:srgbClr>
                  </a:outerShdw>
                </a:effectLst>
                <a:latin typeface="Calibri"/>
                <a:ea typeface="Calibri"/>
                <a:cs typeface="Times New Roman"/>
              </a:rPr>
              <a:t>Advertising.</a:t>
            </a:r>
            <a:r>
              <a:rPr lang="en-US" sz="2900" dirty="0">
                <a:solidFill>
                  <a:srgbClr val="0B027E"/>
                </a:solidFill>
                <a:latin typeface="Calibri"/>
                <a:ea typeface="Calibri"/>
                <a:cs typeface="Times New Roman"/>
              </a:rPr>
              <a:t> Should advertising expenditures be increased? Should the message or copy be changed? Should the media mix be changed? Should the timing, frequency, or size of ads be changed?</a:t>
            </a:r>
          </a:p>
          <a:p>
            <a:pPr marL="342900" marR="0" lvl="0" indent="-342900" algn="just">
              <a:lnSpc>
                <a:spcPct val="115000"/>
              </a:lnSpc>
              <a:spcBef>
                <a:spcPts val="600"/>
              </a:spcBef>
              <a:spcAft>
                <a:spcPts val="1200"/>
              </a:spcAft>
              <a:buFont typeface="Wingdings"/>
              <a:buChar char=""/>
            </a:pPr>
            <a:r>
              <a:rPr lang="en-US" sz="2900" b="1" i="1" dirty="0">
                <a:solidFill>
                  <a:srgbClr val="0B027E"/>
                </a:solidFill>
                <a:effectLst>
                  <a:outerShdw blurRad="38100" dist="38100" dir="2700000" algn="tl">
                    <a:srgbClr val="000000">
                      <a:alpha val="43137"/>
                    </a:srgbClr>
                  </a:outerShdw>
                </a:effectLst>
                <a:latin typeface="Calibri"/>
                <a:ea typeface="Calibri"/>
                <a:cs typeface="Times New Roman"/>
              </a:rPr>
              <a:t>Sales promotion</a:t>
            </a:r>
            <a:r>
              <a:rPr lang="en-US" sz="2900" b="1" i="1" dirty="0">
                <a:solidFill>
                  <a:srgbClr val="0B027E"/>
                </a:solidFill>
                <a:latin typeface="Calibri"/>
                <a:ea typeface="Calibri"/>
                <a:cs typeface="Times New Roman"/>
              </a:rPr>
              <a:t>.</a:t>
            </a:r>
            <a:r>
              <a:rPr lang="en-US" sz="2900" dirty="0">
                <a:solidFill>
                  <a:srgbClr val="0B027E"/>
                </a:solidFill>
                <a:latin typeface="Calibri"/>
                <a:ea typeface="Calibri"/>
                <a:cs typeface="Times New Roman"/>
              </a:rPr>
              <a:t> Should the company step up sales promotion—trade deals, cents-off coupons, rebates, warranties, gifts, and contests?</a:t>
            </a:r>
          </a:p>
          <a:p>
            <a:pPr marL="342900" marR="0" lvl="0" indent="-342900" algn="just">
              <a:lnSpc>
                <a:spcPct val="115000"/>
              </a:lnSpc>
              <a:spcBef>
                <a:spcPts val="600"/>
              </a:spcBef>
              <a:spcAft>
                <a:spcPts val="1200"/>
              </a:spcAft>
              <a:buFont typeface="Wingdings"/>
              <a:buChar char=""/>
            </a:pPr>
            <a:r>
              <a:rPr lang="en-US" sz="2900" b="1" i="1" dirty="0">
                <a:solidFill>
                  <a:srgbClr val="0B027E"/>
                </a:solidFill>
                <a:effectLst>
                  <a:outerShdw blurRad="38100" dist="38100" dir="2700000" algn="tl">
                    <a:srgbClr val="000000">
                      <a:alpha val="43137"/>
                    </a:srgbClr>
                  </a:outerShdw>
                </a:effectLst>
                <a:latin typeface="Calibri"/>
                <a:ea typeface="Calibri"/>
                <a:cs typeface="Times New Roman"/>
              </a:rPr>
              <a:t>Personal selling</a:t>
            </a:r>
            <a:r>
              <a:rPr lang="en-US" sz="2900" b="1" i="1" dirty="0">
                <a:solidFill>
                  <a:srgbClr val="0B027E"/>
                </a:solidFill>
                <a:latin typeface="Calibri"/>
                <a:ea typeface="Calibri"/>
                <a:cs typeface="Times New Roman"/>
              </a:rPr>
              <a:t>.</a:t>
            </a:r>
            <a:r>
              <a:rPr lang="en-US" sz="2900" dirty="0">
                <a:solidFill>
                  <a:srgbClr val="0B027E"/>
                </a:solidFill>
                <a:latin typeface="Calibri"/>
                <a:ea typeface="Calibri"/>
                <a:cs typeface="Times New Roman"/>
              </a:rPr>
              <a:t> Should the number or quality of salespeople be increased? Should the basis for sales force specialization be changed? Should sales territories be revised? Should sales force incentives be revised? Can sales-call planning be improved?</a:t>
            </a:r>
          </a:p>
          <a:p>
            <a:pPr marL="342900" marR="0" lvl="0" indent="-342900" algn="just">
              <a:lnSpc>
                <a:spcPct val="115000"/>
              </a:lnSpc>
              <a:spcBef>
                <a:spcPts val="600"/>
              </a:spcBef>
              <a:spcAft>
                <a:spcPts val="1200"/>
              </a:spcAft>
              <a:buFont typeface="Wingdings"/>
              <a:buChar char=""/>
            </a:pPr>
            <a:r>
              <a:rPr lang="en-US" sz="2900" b="1" i="1" dirty="0">
                <a:solidFill>
                  <a:srgbClr val="0B027E"/>
                </a:solidFill>
                <a:effectLst>
                  <a:outerShdw blurRad="38100" dist="38100" dir="2700000" algn="tl">
                    <a:srgbClr val="000000">
                      <a:alpha val="43137"/>
                    </a:srgbClr>
                  </a:outerShdw>
                </a:effectLst>
                <a:latin typeface="Calibri"/>
                <a:ea typeface="Calibri"/>
                <a:cs typeface="Times New Roman"/>
              </a:rPr>
              <a:t>Services.</a:t>
            </a:r>
            <a:r>
              <a:rPr lang="en-US" sz="2900" dirty="0">
                <a:solidFill>
                  <a:srgbClr val="0B027E"/>
                </a:solidFill>
                <a:latin typeface="Calibri"/>
                <a:ea typeface="Calibri"/>
                <a:cs typeface="Times New Roman"/>
              </a:rPr>
              <a:t> Can the company speed up delivery? Can it extend more technical assistance to customers? Can it extend more credit</a:t>
            </a:r>
            <a:r>
              <a:rPr lang="en-US" sz="2900" dirty="0" smtClean="0">
                <a:solidFill>
                  <a:srgbClr val="0B027E"/>
                </a:solidFill>
                <a:latin typeface="Calibri"/>
                <a:ea typeface="Calibri"/>
                <a:cs typeface="Times New Roman"/>
              </a:rPr>
              <a:t>?</a:t>
            </a:r>
            <a:endParaRPr lang="en-US" dirty="0"/>
          </a:p>
        </p:txBody>
      </p:sp>
    </p:spTree>
    <p:extLst>
      <p:ext uri="{BB962C8B-B14F-4D97-AF65-F5344CB8AC3E}">
        <p14:creationId xmlns="" xmlns:p14="http://schemas.microsoft.com/office/powerpoint/2010/main" val="264258339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8763000" cy="685799"/>
          </a:xfrm>
        </p:spPr>
        <p:txBody>
          <a:bodyPr/>
          <a:lstStyle/>
          <a:p>
            <a:pPr algn="ctr">
              <a:lnSpc>
                <a:spcPct val="115000"/>
              </a:lnSpc>
              <a:spcBef>
                <a:spcPts val="1200"/>
              </a:spcBef>
              <a:spcAft>
                <a:spcPts val="600"/>
              </a:spcAft>
              <a:buClr>
                <a:schemeClr val="tx1">
                  <a:lumMod val="75000"/>
                  <a:lumOff val="25000"/>
                </a:schemeClr>
              </a:buClr>
              <a:tabLst>
                <a:tab pos="342900" algn="l"/>
              </a:tabLst>
            </a:pPr>
            <a:r>
              <a:rPr lang="en-US" sz="4400" b="1" u="sng" dirty="0">
                <a:solidFill>
                  <a:srgbClr val="002060"/>
                </a:solidFill>
                <a:effectLst>
                  <a:outerShdw blurRad="38100" dist="38100" dir="2700000" algn="tl">
                    <a:srgbClr val="000000">
                      <a:alpha val="43137"/>
                    </a:srgbClr>
                  </a:outerShdw>
                </a:effectLst>
                <a:latin typeface="Calibri"/>
                <a:ea typeface="Calibri"/>
                <a:cs typeface="Times New Roman"/>
              </a:rPr>
              <a:t>Decline Stage</a:t>
            </a:r>
          </a:p>
        </p:txBody>
      </p:sp>
      <p:sp>
        <p:nvSpPr>
          <p:cNvPr id="3" name="Subtitle 2"/>
          <p:cNvSpPr>
            <a:spLocks noGrp="1"/>
          </p:cNvSpPr>
          <p:nvPr>
            <p:ph type="subTitle" idx="1"/>
          </p:nvPr>
        </p:nvSpPr>
        <p:spPr>
          <a:xfrm>
            <a:off x="228600" y="1676400"/>
            <a:ext cx="8763000" cy="4114800"/>
          </a:xfrm>
        </p:spPr>
        <p:txBody>
          <a:bodyPr>
            <a:normAutofit fontScale="92500"/>
          </a:bodyPr>
          <a:lstStyle/>
          <a:p>
            <a:pPr algn="just">
              <a:lnSpc>
                <a:spcPct val="115000"/>
              </a:lnSpc>
              <a:spcBef>
                <a:spcPts val="0"/>
              </a:spcBef>
              <a:spcAft>
                <a:spcPts val="0"/>
              </a:spcAft>
            </a:pPr>
            <a:r>
              <a:rPr lang="en-US" sz="2800" dirty="0">
                <a:effectLst>
                  <a:outerShdw blurRad="38100" dist="38100" dir="2700000" algn="tl">
                    <a:srgbClr val="000000">
                      <a:alpha val="43137"/>
                    </a:srgbClr>
                  </a:outerShdw>
                </a:effectLst>
                <a:latin typeface="Calibri"/>
                <a:ea typeface="Calibri"/>
                <a:cs typeface="Times New Roman"/>
              </a:rPr>
              <a:t>Sales decline for a number of reasons, including</a:t>
            </a:r>
            <a:r>
              <a:rPr lang="en-US" sz="2800" dirty="0" smtClean="0">
                <a:effectLst>
                  <a:outerShdw blurRad="38100" dist="38100" dir="2700000" algn="tl">
                    <a:srgbClr val="000000">
                      <a:alpha val="43137"/>
                    </a:srgbClr>
                  </a:outerShdw>
                </a:effectLst>
                <a:latin typeface="Calibri"/>
                <a:ea typeface="Calibri"/>
                <a:cs typeface="Times New Roman"/>
              </a:rPr>
              <a:t>:</a:t>
            </a:r>
          </a:p>
          <a:p>
            <a:pPr algn="just">
              <a:lnSpc>
                <a:spcPct val="115000"/>
              </a:lnSpc>
              <a:spcBef>
                <a:spcPts val="0"/>
              </a:spcBef>
              <a:spcAft>
                <a:spcPts val="0"/>
              </a:spcAft>
            </a:pPr>
            <a:endParaRPr lang="en-US" sz="2800" dirty="0">
              <a:latin typeface="Calibri"/>
              <a:ea typeface="Calibri"/>
              <a:cs typeface="Times New Roman"/>
            </a:endParaRPr>
          </a:p>
          <a:p>
            <a:pPr marL="1035050" marR="0" lvl="0" indent="-342900" algn="just">
              <a:lnSpc>
                <a:spcPct val="200000"/>
              </a:lnSpc>
              <a:spcBef>
                <a:spcPts val="0"/>
              </a:spcBef>
              <a:spcAft>
                <a:spcPts val="0"/>
              </a:spcAft>
              <a:buFont typeface="Symbol"/>
              <a:buChar char=""/>
            </a:pPr>
            <a:r>
              <a:rPr lang="en-US" sz="3500" b="1" dirty="0">
                <a:effectLst>
                  <a:outerShdw blurRad="38100" dist="38100" dir="2700000" algn="tl">
                    <a:srgbClr val="000000">
                      <a:alpha val="43137"/>
                    </a:srgbClr>
                  </a:outerShdw>
                </a:effectLst>
                <a:latin typeface="Calibri"/>
                <a:ea typeface="Calibri"/>
                <a:cs typeface="Times New Roman"/>
              </a:rPr>
              <a:t>Technological advances</a:t>
            </a:r>
          </a:p>
          <a:p>
            <a:pPr marL="1035050" marR="0" lvl="0" indent="-342900" algn="just">
              <a:lnSpc>
                <a:spcPct val="200000"/>
              </a:lnSpc>
              <a:spcBef>
                <a:spcPts val="0"/>
              </a:spcBef>
              <a:spcAft>
                <a:spcPts val="0"/>
              </a:spcAft>
              <a:buFont typeface="Symbol"/>
              <a:buChar char=""/>
            </a:pPr>
            <a:r>
              <a:rPr lang="en-US" sz="3500" b="1" dirty="0">
                <a:effectLst>
                  <a:outerShdw blurRad="38100" dist="38100" dir="2700000" algn="tl">
                    <a:srgbClr val="000000">
                      <a:alpha val="43137"/>
                    </a:srgbClr>
                  </a:outerShdw>
                </a:effectLst>
                <a:latin typeface="Calibri"/>
                <a:ea typeface="Calibri"/>
                <a:cs typeface="Times New Roman"/>
              </a:rPr>
              <a:t>Shifts in consumer tastes, and </a:t>
            </a:r>
          </a:p>
          <a:p>
            <a:pPr marL="1035050" marR="0" lvl="0" indent="-342900" algn="just">
              <a:lnSpc>
                <a:spcPct val="200000"/>
              </a:lnSpc>
              <a:spcBef>
                <a:spcPts val="0"/>
              </a:spcBef>
              <a:spcAft>
                <a:spcPts val="0"/>
              </a:spcAft>
              <a:buFont typeface="Symbol"/>
              <a:buChar char=""/>
            </a:pPr>
            <a:r>
              <a:rPr lang="en-US" sz="3500" b="1" dirty="0">
                <a:effectLst>
                  <a:outerShdw blurRad="38100" dist="38100" dir="2700000" algn="tl">
                    <a:srgbClr val="000000">
                      <a:alpha val="43137"/>
                    </a:srgbClr>
                  </a:outerShdw>
                </a:effectLst>
                <a:latin typeface="Calibri"/>
                <a:ea typeface="Calibri"/>
                <a:cs typeface="Times New Roman"/>
              </a:rPr>
              <a:t>Increased domestic and foreign competition.</a:t>
            </a:r>
          </a:p>
          <a:p>
            <a:pPr>
              <a:spcAft>
                <a:spcPts val="0"/>
              </a:spcAft>
            </a:pPr>
            <a:endParaRPr lang="en-US" sz="2800" dirty="0"/>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81000"/>
            <a:ext cx="8839200" cy="5867400"/>
          </a:xfrm>
        </p:spPr>
        <p:txBody>
          <a:bodyPr/>
          <a:lstStyle/>
          <a:p>
            <a:pPr algn="just">
              <a:spcBef>
                <a:spcPts val="1200"/>
              </a:spcBef>
              <a:spcAft>
                <a:spcPts val="2400"/>
              </a:spcAft>
            </a:pPr>
            <a:r>
              <a:rPr lang="en-US" sz="2400" dirty="0">
                <a:effectLst>
                  <a:outerShdw blurRad="38100" dist="38100" dir="2700000" algn="tl">
                    <a:srgbClr val="000000">
                      <a:alpha val="43137"/>
                    </a:srgbClr>
                  </a:outerShdw>
                </a:effectLst>
                <a:latin typeface="Calibri"/>
                <a:ea typeface="Calibri"/>
                <a:cs typeface="Times New Roman"/>
              </a:rPr>
              <a:t>Sales may drop to zero, or they may petrify at a low level, sales and profits decline, some firms withdraw from the market. </a:t>
            </a:r>
            <a:endParaRPr lang="en-US" sz="2400" dirty="0" smtClean="0">
              <a:effectLst>
                <a:outerShdw blurRad="38100" dist="38100" dir="2700000" algn="tl">
                  <a:srgbClr val="000000">
                    <a:alpha val="43137"/>
                  </a:srgbClr>
                </a:outerShdw>
              </a:effectLst>
              <a:latin typeface="Calibri"/>
              <a:ea typeface="Calibri"/>
              <a:cs typeface="Times New Roman"/>
            </a:endParaRPr>
          </a:p>
          <a:p>
            <a:pPr algn="just">
              <a:spcBef>
                <a:spcPts val="1200"/>
              </a:spcBef>
              <a:spcAft>
                <a:spcPts val="2400"/>
              </a:spcAft>
            </a:pPr>
            <a:r>
              <a:rPr lang="en-US" sz="2400" dirty="0">
                <a:effectLst>
                  <a:outerShdw blurRad="38100" dist="38100" dir="2700000" algn="tl">
                    <a:srgbClr val="000000">
                      <a:alpha val="43137"/>
                    </a:srgbClr>
                  </a:outerShdw>
                </a:effectLst>
                <a:latin typeface="Calibri"/>
                <a:ea typeface="Calibri"/>
                <a:cs typeface="Times New Roman"/>
              </a:rPr>
              <a:t>Those remaining may reduce the number of products they offer. They may withdraw from smaller market </a:t>
            </a:r>
            <a:r>
              <a:rPr lang="en-US" sz="2400" dirty="0" smtClean="0">
                <a:effectLst>
                  <a:outerShdw blurRad="38100" dist="38100" dir="2700000" algn="tl">
                    <a:srgbClr val="000000">
                      <a:alpha val="43137"/>
                    </a:srgbClr>
                  </a:outerShdw>
                </a:effectLst>
                <a:latin typeface="Calibri"/>
                <a:ea typeface="Calibri"/>
                <a:cs typeface="Times New Roman"/>
              </a:rPr>
              <a:t>segments </a:t>
            </a:r>
            <a:r>
              <a:rPr lang="en-US" sz="2400" dirty="0">
                <a:effectLst>
                  <a:outerShdw blurRad="38100" dist="38100" dir="2700000" algn="tl">
                    <a:srgbClr val="000000">
                      <a:alpha val="43137"/>
                    </a:srgbClr>
                  </a:outerShdw>
                </a:effectLst>
                <a:latin typeface="Calibri"/>
                <a:ea typeface="Calibri"/>
                <a:cs typeface="Times New Roman"/>
              </a:rPr>
              <a:t>and weaker trade channels, and they may </a:t>
            </a:r>
            <a:r>
              <a:rPr lang="en-US" sz="2400" dirty="0" smtClean="0">
                <a:effectLst>
                  <a:outerShdw blurRad="38100" dist="38100" dir="2700000" algn="tl">
                    <a:srgbClr val="000000">
                      <a:alpha val="43137"/>
                    </a:srgbClr>
                  </a:outerShdw>
                </a:effectLst>
                <a:latin typeface="Calibri"/>
                <a:ea typeface="Calibri"/>
                <a:cs typeface="Times New Roman"/>
              </a:rPr>
              <a:t>cut their </a:t>
            </a:r>
            <a:r>
              <a:rPr lang="en-US" sz="2400" dirty="0">
                <a:effectLst>
                  <a:outerShdw blurRad="38100" dist="38100" dir="2700000" algn="tl">
                    <a:srgbClr val="000000">
                      <a:alpha val="43137"/>
                    </a:srgbClr>
                  </a:outerShdw>
                </a:effectLst>
                <a:latin typeface="Calibri"/>
                <a:ea typeface="Calibri"/>
                <a:cs typeface="Times New Roman"/>
              </a:rPr>
              <a:t>promotion budgets and reduce prices further</a:t>
            </a:r>
            <a:r>
              <a:rPr lang="en-US" sz="2400" dirty="0" smtClean="0">
                <a:effectLst>
                  <a:outerShdw blurRad="38100" dist="38100" dir="2700000" algn="tl">
                    <a:srgbClr val="000000">
                      <a:alpha val="43137"/>
                    </a:srgbClr>
                  </a:outerShdw>
                </a:effectLst>
                <a:latin typeface="Calibri"/>
                <a:ea typeface="Calibri"/>
                <a:cs typeface="Times New Roman"/>
              </a:rPr>
              <a:t>.</a:t>
            </a:r>
          </a:p>
          <a:p>
            <a:pPr algn="just">
              <a:spcBef>
                <a:spcPts val="1200"/>
              </a:spcBef>
              <a:spcAft>
                <a:spcPts val="2400"/>
              </a:spcAft>
            </a:pPr>
            <a:r>
              <a:rPr lang="en-US" sz="2400" dirty="0" smtClean="0">
                <a:effectLst>
                  <a:outerShdw blurRad="38100" dist="38100" dir="2700000" algn="tl">
                    <a:srgbClr val="000000">
                      <a:alpha val="43137"/>
                    </a:srgbClr>
                  </a:outerShdw>
                </a:effectLst>
              </a:rPr>
              <a:t>In handling aged products, a company faces a number of tasks and decisions. The first task is to establish a system for </a:t>
            </a:r>
            <a:r>
              <a:rPr lang="en-US" sz="2400" dirty="0">
                <a:effectLst>
                  <a:outerShdw blurRad="38100" dist="38100" dir="2700000" algn="tl">
                    <a:srgbClr val="000000">
                      <a:alpha val="43137"/>
                    </a:srgbClr>
                  </a:outerShdw>
                </a:effectLst>
              </a:rPr>
              <a:t>identifying weak products. Many companies appoint a </a:t>
            </a:r>
            <a:r>
              <a:rPr lang="en-US" sz="2400" dirty="0" smtClean="0">
                <a:effectLst>
                  <a:outerShdw blurRad="38100" dist="38100" dir="2700000" algn="tl">
                    <a:srgbClr val="000000">
                      <a:alpha val="43137"/>
                    </a:srgbClr>
                  </a:outerShdw>
                </a:effectLst>
              </a:rPr>
              <a:t>product review </a:t>
            </a:r>
            <a:r>
              <a:rPr lang="en-US" sz="2400" dirty="0">
                <a:effectLst>
                  <a:outerShdw blurRad="38100" dist="38100" dir="2700000" algn="tl">
                    <a:srgbClr val="000000">
                      <a:alpha val="43137"/>
                    </a:srgbClr>
                  </a:outerShdw>
                </a:effectLst>
              </a:rPr>
              <a:t>committee with </a:t>
            </a:r>
            <a:r>
              <a:rPr lang="en-US" sz="2400" dirty="0" smtClean="0">
                <a:effectLst>
                  <a:outerShdw blurRad="38100" dist="38100" dir="2700000" algn="tl">
                    <a:srgbClr val="000000">
                      <a:alpha val="43137"/>
                    </a:srgbClr>
                  </a:outerShdw>
                </a:effectLst>
              </a:rPr>
              <a:t>representatives </a:t>
            </a:r>
            <a:r>
              <a:rPr lang="en-US" sz="2400" dirty="0">
                <a:effectLst>
                  <a:outerShdw blurRad="38100" dist="38100" dir="2700000" algn="tl">
                    <a:srgbClr val="000000">
                      <a:alpha val="43137"/>
                    </a:srgbClr>
                  </a:outerShdw>
                </a:effectLst>
              </a:rPr>
              <a:t>from marketing, R&amp;D, manufacturing, and finance.</a:t>
            </a:r>
          </a:p>
          <a:p>
            <a:pPr algn="just"/>
            <a:endParaRPr lang="en-US" dirty="0"/>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57401"/>
            <a:ext cx="6172200" cy="1066800"/>
          </a:xfrm>
        </p:spPr>
        <p:txBody>
          <a:bodyPr/>
          <a:lstStyle/>
          <a:p>
            <a:pPr algn="ctr"/>
            <a:r>
              <a:rPr lang="en-US" sz="7200" b="1" smtClean="0">
                <a:solidFill>
                  <a:srgbClr val="C00000"/>
                </a:solidFill>
                <a:effectLst>
                  <a:outerShdw blurRad="38100" dist="38100" dir="2700000" algn="tl">
                    <a:srgbClr val="000000">
                      <a:alpha val="43137"/>
                    </a:srgbClr>
                  </a:outerShdw>
                </a:effectLst>
                <a:latin typeface="Calibri"/>
                <a:ea typeface="Calibri"/>
                <a:cs typeface="Times New Roman"/>
              </a:rPr>
              <a:t>PRICING</a:t>
            </a:r>
            <a:endParaRPr lang="en-US" sz="7200" b="1" dirty="0">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0DFDBF10-AA0C-48A2-96A1-5A1CF8874484}" type="datetime1">
              <a:rPr lang="en-US" smtClean="0"/>
              <a:pPr/>
              <a:t>3/20/2013</a:t>
            </a:fld>
            <a:endParaRPr lang="en-US"/>
          </a:p>
        </p:txBody>
      </p:sp>
      <p:sp>
        <p:nvSpPr>
          <p:cNvPr id="4" name="Slide Number Placeholder 3"/>
          <p:cNvSpPr>
            <a:spLocks noGrp="1"/>
          </p:cNvSpPr>
          <p:nvPr>
            <p:ph type="sldNum" sz="quarter" idx="12"/>
          </p:nvPr>
        </p:nvSpPr>
        <p:spPr/>
        <p:txBody>
          <a:bodyPr/>
          <a:lstStyle/>
          <a:p>
            <a:fld id="{6AB54F74-B528-4A11-83A8-15E5B9E94BB5}" type="slidenum">
              <a:rPr lang="en-US" smtClean="0"/>
              <a:pPr/>
              <a:t>19</a:t>
            </a:fld>
            <a:endParaRPr lang="en-US" dirty="0"/>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391400" cy="914400"/>
          </a:xfrm>
        </p:spPr>
        <p:txBody>
          <a:bodyPr/>
          <a:lstStyle/>
          <a:p>
            <a:pPr lvl="0" algn="ctr">
              <a:spcBef>
                <a:spcPct val="20000"/>
              </a:spcBef>
              <a:spcAft>
                <a:spcPts val="600"/>
              </a:spcAft>
            </a:pPr>
            <a:r>
              <a:rPr lang="en-US" sz="2400" b="1" dirty="0">
                <a:solidFill>
                  <a:srgbClr val="C00000"/>
                </a:solidFill>
                <a:effectLst>
                  <a:outerShdw blurRad="38100" dist="38100" dir="2700000" algn="tl">
                    <a:srgbClr val="000000">
                      <a:alpha val="43137"/>
                    </a:srgbClr>
                  </a:outerShdw>
                </a:effectLst>
                <a:ea typeface="+mn-ea"/>
                <a:cs typeface="+mn-cs"/>
              </a:rPr>
              <a:t>The product life cycle </a:t>
            </a:r>
            <a:r>
              <a:rPr lang="en-US" sz="2400" b="1" dirty="0" smtClean="0">
                <a:solidFill>
                  <a:srgbClr val="C00000"/>
                </a:solidFill>
                <a:effectLst>
                  <a:outerShdw blurRad="38100" dist="38100" dir="2700000" algn="tl">
                    <a:srgbClr val="000000">
                      <a:alpha val="43137"/>
                    </a:srgbClr>
                  </a:outerShdw>
                </a:effectLst>
                <a:ea typeface="+mn-ea"/>
                <a:cs typeface="+mn-cs"/>
              </a:rPr>
              <a:t>(PLC) states </a:t>
            </a:r>
            <a:r>
              <a:rPr lang="en-US" sz="2400" b="1" dirty="0">
                <a:solidFill>
                  <a:srgbClr val="C00000"/>
                </a:solidFill>
                <a:effectLst>
                  <a:outerShdw blurRad="38100" dist="38100" dir="2700000" algn="tl">
                    <a:srgbClr val="000000">
                      <a:alpha val="43137"/>
                    </a:srgbClr>
                  </a:outerShdw>
                </a:effectLst>
                <a:ea typeface="+mn-ea"/>
                <a:cs typeface="+mn-cs"/>
              </a:rPr>
              <a:t>the following four </a:t>
            </a:r>
            <a:r>
              <a:rPr lang="en-US" sz="2400" b="1" dirty="0" smtClean="0">
                <a:solidFill>
                  <a:srgbClr val="C00000"/>
                </a:solidFill>
                <a:effectLst>
                  <a:outerShdw blurRad="38100" dist="38100" dir="2700000" algn="tl">
                    <a:srgbClr val="000000">
                      <a:alpha val="43137"/>
                    </a:srgbClr>
                  </a:outerShdw>
                </a:effectLst>
                <a:ea typeface="+mn-ea"/>
                <a:cs typeface="+mn-cs"/>
              </a:rPr>
              <a:t>aspects:</a:t>
            </a:r>
            <a:endParaRPr lang="en-US" sz="2400" b="1" dirty="0">
              <a:solidFill>
                <a:srgbClr val="C00000"/>
              </a:solidFill>
              <a:effectLst>
                <a:outerShdw blurRad="38100" dist="38100" dir="2700000" algn="tl">
                  <a:srgbClr val="000000">
                    <a:alpha val="43137"/>
                  </a:srgbClr>
                </a:outerShdw>
              </a:effectLst>
              <a:ea typeface="+mn-ea"/>
              <a:cs typeface="+mn-cs"/>
            </a:endParaRPr>
          </a:p>
        </p:txBody>
      </p:sp>
      <p:sp>
        <p:nvSpPr>
          <p:cNvPr id="3" name="Subtitle 2"/>
          <p:cNvSpPr>
            <a:spLocks noGrp="1"/>
          </p:cNvSpPr>
          <p:nvPr>
            <p:ph type="subTitle" idx="1"/>
          </p:nvPr>
        </p:nvSpPr>
        <p:spPr>
          <a:xfrm>
            <a:off x="381000" y="1828800"/>
            <a:ext cx="8305800" cy="4419600"/>
          </a:xfrm>
        </p:spPr>
        <p:txBody>
          <a:bodyPr>
            <a:normAutofit lnSpcReduction="10000"/>
          </a:bodyPr>
          <a:lstStyle/>
          <a:p>
            <a:pPr algn="just">
              <a:spcAft>
                <a:spcPts val="1800"/>
              </a:spcAft>
            </a:pPr>
            <a:r>
              <a:rPr lang="en-US" sz="2400" dirty="0" smtClean="0">
                <a:solidFill>
                  <a:srgbClr val="0B027E"/>
                </a:solidFill>
                <a:effectLst>
                  <a:outerShdw blurRad="38100" dist="38100" dir="2700000" algn="tl">
                    <a:srgbClr val="000000">
                      <a:alpha val="43137"/>
                    </a:srgbClr>
                  </a:outerShdw>
                </a:effectLst>
              </a:rPr>
              <a:t>1</a:t>
            </a:r>
            <a:r>
              <a:rPr lang="en-US" sz="2400" dirty="0">
                <a:solidFill>
                  <a:srgbClr val="0B027E"/>
                </a:solidFill>
                <a:effectLst>
                  <a:outerShdw blurRad="38100" dist="38100" dir="2700000" algn="tl">
                    <a:srgbClr val="000000">
                      <a:alpha val="43137"/>
                    </a:srgbClr>
                  </a:outerShdw>
                </a:effectLst>
              </a:rPr>
              <a:t>.	Products have a limited life.</a:t>
            </a:r>
          </a:p>
          <a:p>
            <a:pPr algn="just">
              <a:spcAft>
                <a:spcPts val="1800"/>
              </a:spcAft>
            </a:pPr>
            <a:r>
              <a:rPr lang="en-US" sz="2400" dirty="0">
                <a:solidFill>
                  <a:srgbClr val="0B027E"/>
                </a:solidFill>
                <a:effectLst>
                  <a:outerShdw blurRad="38100" dist="38100" dir="2700000" algn="tl">
                    <a:srgbClr val="000000">
                      <a:alpha val="43137"/>
                    </a:srgbClr>
                  </a:outerShdw>
                </a:effectLst>
              </a:rPr>
              <a:t>2.	Product sales pass through distinct stages, each </a:t>
            </a:r>
            <a:r>
              <a:rPr lang="en-US" sz="2400" dirty="0" smtClean="0">
                <a:solidFill>
                  <a:srgbClr val="0B027E"/>
                </a:solidFill>
                <a:effectLst>
                  <a:outerShdw blurRad="38100" dist="38100" dir="2700000" algn="tl">
                    <a:srgbClr val="000000">
                      <a:alpha val="43137"/>
                    </a:srgbClr>
                  </a:outerShdw>
                </a:effectLst>
              </a:rPr>
              <a:t>	posing </a:t>
            </a:r>
            <a:r>
              <a:rPr lang="en-US" sz="2400" dirty="0">
                <a:solidFill>
                  <a:srgbClr val="0B027E"/>
                </a:solidFill>
                <a:effectLst>
                  <a:outerShdw blurRad="38100" dist="38100" dir="2700000" algn="tl">
                    <a:srgbClr val="000000">
                      <a:alpha val="43137"/>
                    </a:srgbClr>
                  </a:outerShdw>
                </a:effectLst>
              </a:rPr>
              <a:t>different challenges, </a:t>
            </a:r>
            <a:r>
              <a:rPr lang="en-US" sz="2400" dirty="0" smtClean="0">
                <a:solidFill>
                  <a:srgbClr val="0B027E"/>
                </a:solidFill>
                <a:effectLst>
                  <a:outerShdw blurRad="38100" dist="38100" dir="2700000" algn="tl">
                    <a:srgbClr val="000000">
                      <a:alpha val="43137"/>
                    </a:srgbClr>
                  </a:outerShdw>
                </a:effectLst>
              </a:rPr>
              <a:t>opportunities, </a:t>
            </a:r>
            <a:r>
              <a:rPr lang="en-US" sz="2400" dirty="0">
                <a:solidFill>
                  <a:srgbClr val="0B027E"/>
                </a:solidFill>
                <a:effectLst>
                  <a:outerShdw blurRad="38100" dist="38100" dir="2700000" algn="tl">
                    <a:srgbClr val="000000">
                      <a:alpha val="43137"/>
                    </a:srgbClr>
                  </a:outerShdw>
                </a:effectLst>
              </a:rPr>
              <a:t>and </a:t>
            </a:r>
            <a:r>
              <a:rPr lang="en-US" sz="2400" dirty="0" smtClean="0">
                <a:solidFill>
                  <a:srgbClr val="0B027E"/>
                </a:solidFill>
                <a:effectLst>
                  <a:outerShdw blurRad="38100" dist="38100" dir="2700000" algn="tl">
                    <a:srgbClr val="000000">
                      <a:alpha val="43137"/>
                    </a:srgbClr>
                  </a:outerShdw>
                </a:effectLst>
              </a:rPr>
              <a:t>	problems </a:t>
            </a:r>
            <a:r>
              <a:rPr lang="en-US" sz="2400" dirty="0">
                <a:solidFill>
                  <a:srgbClr val="0B027E"/>
                </a:solidFill>
                <a:effectLst>
                  <a:outerShdw blurRad="38100" dist="38100" dir="2700000" algn="tl">
                    <a:srgbClr val="000000">
                      <a:alpha val="43137"/>
                    </a:srgbClr>
                  </a:outerShdw>
                </a:effectLst>
              </a:rPr>
              <a:t>to the seller.</a:t>
            </a:r>
          </a:p>
          <a:p>
            <a:pPr algn="just">
              <a:spcAft>
                <a:spcPts val="1800"/>
              </a:spcAft>
            </a:pPr>
            <a:r>
              <a:rPr lang="en-US" sz="2400" dirty="0">
                <a:solidFill>
                  <a:srgbClr val="0B027E"/>
                </a:solidFill>
                <a:effectLst>
                  <a:outerShdw blurRad="38100" dist="38100" dir="2700000" algn="tl">
                    <a:srgbClr val="000000">
                      <a:alpha val="43137"/>
                    </a:srgbClr>
                  </a:outerShdw>
                </a:effectLst>
              </a:rPr>
              <a:t>3.	Profits rise and fall at different stages of the </a:t>
            </a:r>
            <a:r>
              <a:rPr lang="en-US" sz="2400" dirty="0" smtClean="0">
                <a:solidFill>
                  <a:srgbClr val="0B027E"/>
                </a:solidFill>
                <a:effectLst>
                  <a:outerShdw blurRad="38100" dist="38100" dir="2700000" algn="tl">
                    <a:srgbClr val="000000">
                      <a:alpha val="43137"/>
                    </a:srgbClr>
                  </a:outerShdw>
                </a:effectLst>
              </a:rPr>
              <a:t>	product 	life </a:t>
            </a:r>
            <a:r>
              <a:rPr lang="en-US" sz="2400" dirty="0">
                <a:solidFill>
                  <a:srgbClr val="0B027E"/>
                </a:solidFill>
                <a:effectLst>
                  <a:outerShdw blurRad="38100" dist="38100" dir="2700000" algn="tl">
                    <a:srgbClr val="000000">
                      <a:alpha val="43137"/>
                    </a:srgbClr>
                  </a:outerShdw>
                </a:effectLst>
              </a:rPr>
              <a:t>cycle.</a:t>
            </a:r>
          </a:p>
          <a:p>
            <a:pPr algn="just">
              <a:spcAft>
                <a:spcPts val="1800"/>
              </a:spcAft>
            </a:pPr>
            <a:r>
              <a:rPr lang="en-US" sz="2400" dirty="0">
                <a:solidFill>
                  <a:srgbClr val="0B027E"/>
                </a:solidFill>
                <a:effectLst>
                  <a:outerShdw blurRad="38100" dist="38100" dir="2700000" algn="tl">
                    <a:srgbClr val="000000">
                      <a:alpha val="43137"/>
                    </a:srgbClr>
                  </a:outerShdw>
                </a:effectLst>
              </a:rPr>
              <a:t>4.	Products require different marketing, financial, </a:t>
            </a:r>
            <a:r>
              <a:rPr lang="en-US" sz="2400" dirty="0" smtClean="0">
                <a:solidFill>
                  <a:srgbClr val="0B027E"/>
                </a:solidFill>
                <a:effectLst>
                  <a:outerShdw blurRad="38100" dist="38100" dir="2700000" algn="tl">
                    <a:srgbClr val="000000">
                      <a:alpha val="43137"/>
                    </a:srgbClr>
                  </a:outerShdw>
                </a:effectLst>
              </a:rPr>
              <a:t>	manufacturing</a:t>
            </a:r>
            <a:r>
              <a:rPr lang="en-US" sz="2400" dirty="0">
                <a:solidFill>
                  <a:srgbClr val="0B027E"/>
                </a:solidFill>
                <a:effectLst>
                  <a:outerShdw blurRad="38100" dist="38100" dir="2700000" algn="tl">
                    <a:srgbClr val="000000">
                      <a:alpha val="43137"/>
                    </a:srgbClr>
                  </a:outerShdw>
                </a:effectLst>
              </a:rPr>
              <a:t>, purchasing, and human resource </a:t>
            </a:r>
            <a:r>
              <a:rPr lang="en-US" sz="2400" dirty="0" smtClean="0">
                <a:solidFill>
                  <a:srgbClr val="0B027E"/>
                </a:solidFill>
                <a:effectLst>
                  <a:outerShdw blurRad="38100" dist="38100" dir="2700000" algn="tl">
                    <a:srgbClr val="000000">
                      <a:alpha val="43137"/>
                    </a:srgbClr>
                  </a:outerShdw>
                </a:effectLst>
              </a:rPr>
              <a:t>	strategies </a:t>
            </a:r>
            <a:r>
              <a:rPr lang="en-US" sz="2400" dirty="0">
                <a:solidFill>
                  <a:srgbClr val="0B027E"/>
                </a:solidFill>
                <a:effectLst>
                  <a:outerShdw blurRad="38100" dist="38100" dir="2700000" algn="tl">
                    <a:srgbClr val="000000">
                      <a:alpha val="43137"/>
                    </a:srgbClr>
                  </a:outerShdw>
                </a:effectLst>
              </a:rPr>
              <a:t>in each life-cycle stage.</a:t>
            </a:r>
          </a:p>
          <a:p>
            <a:pPr algn="just">
              <a:spcAft>
                <a:spcPts val="1800"/>
              </a:spcAft>
            </a:pPr>
            <a:endParaRPr lang="en-US" sz="2400"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467189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763000" cy="685799"/>
          </a:xfrm>
        </p:spPr>
        <p:txBody>
          <a:bodyPr/>
          <a:lstStyle/>
          <a:p>
            <a:pPr marL="0" marR="0" algn="ctr">
              <a:lnSpc>
                <a:spcPct val="115000"/>
              </a:lnSpc>
              <a:spcBef>
                <a:spcPts val="1200"/>
              </a:spcBef>
              <a:spcAft>
                <a:spcPts val="600"/>
              </a:spcAft>
              <a:tabLst>
                <a:tab pos="342900" algn="l"/>
              </a:tabLst>
            </a:pPr>
            <a:r>
              <a:rPr lang="en-US" sz="5400" b="1" dirty="0" smtClean="0">
                <a:solidFill>
                  <a:srgbClr val="C00000"/>
                </a:solidFill>
                <a:effectLst>
                  <a:outerShdw blurRad="38100" dist="38100" dir="2700000" algn="tl">
                    <a:srgbClr val="000000">
                      <a:alpha val="43137"/>
                    </a:srgbClr>
                  </a:outerShdw>
                </a:effectLst>
                <a:latin typeface="Calibri"/>
                <a:ea typeface="Calibri"/>
                <a:cs typeface="Times New Roman"/>
              </a:rPr>
              <a:t>PRICING</a:t>
            </a:r>
            <a:endParaRPr lang="en-US" sz="5400" dirty="0">
              <a:solidFill>
                <a:srgbClr val="C00000"/>
              </a:solidFill>
              <a:effectLst>
                <a:outerShdw blurRad="38100" dist="38100" dir="2700000" algn="tl">
                  <a:srgbClr val="000000">
                    <a:alpha val="43137"/>
                  </a:srgbClr>
                </a:outerShdw>
              </a:effectLst>
              <a:latin typeface="Calibri"/>
              <a:ea typeface="Calibri"/>
              <a:cs typeface="Times New Roman"/>
            </a:endParaRPr>
          </a:p>
        </p:txBody>
      </p:sp>
      <p:sp>
        <p:nvSpPr>
          <p:cNvPr id="3" name="Subtitle 2"/>
          <p:cNvSpPr>
            <a:spLocks noGrp="1"/>
          </p:cNvSpPr>
          <p:nvPr>
            <p:ph type="subTitle" idx="1"/>
          </p:nvPr>
        </p:nvSpPr>
        <p:spPr>
          <a:xfrm>
            <a:off x="228600" y="1447800"/>
            <a:ext cx="8763000" cy="4876800"/>
          </a:xfrm>
        </p:spPr>
        <p:txBody>
          <a:bodyPr>
            <a:normAutofit lnSpcReduction="10000"/>
          </a:bodyPr>
          <a:lstStyle/>
          <a:p>
            <a:pPr algn="just"/>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Price has been the </a:t>
            </a:r>
            <a:r>
              <a:rPr lang="en-US" sz="2800" b="1" dirty="0">
                <a:solidFill>
                  <a:srgbClr val="C00000"/>
                </a:solidFill>
                <a:effectLst>
                  <a:outerShdw blurRad="38100" dist="38100" dir="2700000" algn="tl">
                    <a:srgbClr val="000000">
                      <a:alpha val="43137"/>
                    </a:srgbClr>
                  </a:outerShdw>
                </a:effectLst>
                <a:latin typeface="Calibri"/>
                <a:ea typeface="Calibri"/>
                <a:cs typeface="Times New Roman"/>
              </a:rPr>
              <a:t>major determinant of a buyer's choice</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 </a:t>
            </a:r>
            <a:endPar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endPar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spcAft>
                <a:spcPts val="1800"/>
              </a:spcAft>
            </a:pPr>
            <a:r>
              <a:rPr lang="en-US" sz="3600" b="1" dirty="0" smtClean="0">
                <a:solidFill>
                  <a:srgbClr val="C00000"/>
                </a:solidFill>
                <a:effectLst>
                  <a:outerShdw blurRad="38100" dist="38100" dir="2700000" algn="tl">
                    <a:srgbClr val="000000">
                      <a:alpha val="43137"/>
                    </a:srgbClr>
                  </a:outerShdw>
                </a:effectLst>
              </a:rPr>
              <a:t>Pricing</a:t>
            </a:r>
          </a:p>
          <a:p>
            <a:pPr algn="just"/>
            <a:r>
              <a:rPr lang="en-US" sz="3200" b="1" dirty="0">
                <a:solidFill>
                  <a:srgbClr val="0B027E"/>
                </a:solidFill>
                <a:effectLst>
                  <a:outerShdw blurRad="38100" dist="38100" dir="2700000" algn="tl">
                    <a:srgbClr val="000000">
                      <a:alpha val="43137"/>
                    </a:srgbClr>
                  </a:outerShdw>
                </a:effectLst>
                <a:latin typeface="Calibri" pitchFamily="34" charset="0"/>
                <a:cs typeface="Calibri" pitchFamily="34" charset="0"/>
              </a:rPr>
              <a:t>The term “</a:t>
            </a:r>
            <a:r>
              <a:rPr lang="en-US" sz="3200" b="1" dirty="0">
                <a:solidFill>
                  <a:srgbClr val="C00000"/>
                </a:solidFill>
                <a:effectLst>
                  <a:outerShdw blurRad="38100" dist="38100" dir="2700000" algn="tl">
                    <a:srgbClr val="000000">
                      <a:alpha val="43137"/>
                    </a:srgbClr>
                  </a:outerShdw>
                </a:effectLst>
                <a:latin typeface="Calibri" pitchFamily="34" charset="0"/>
                <a:cs typeface="Calibri" pitchFamily="34" charset="0"/>
              </a:rPr>
              <a:t>price” is used to mean the money value of any product or service</a:t>
            </a:r>
            <a:r>
              <a:rPr lang="en-US" sz="3200" b="1" dirty="0">
                <a:solidFill>
                  <a:srgbClr val="0B027E"/>
                </a:solidFill>
                <a:effectLst>
                  <a:outerShdw blurRad="38100" dist="38100" dir="2700000" algn="tl">
                    <a:srgbClr val="000000">
                      <a:alpha val="43137"/>
                    </a:srgbClr>
                  </a:outerShdw>
                </a:effectLst>
                <a:latin typeface="Calibri" pitchFamily="34" charset="0"/>
                <a:cs typeface="Calibri" pitchFamily="34" charset="0"/>
              </a:rPr>
              <a:t>. </a:t>
            </a:r>
            <a:endParaRPr lang="en-US" sz="3200" b="1" dirty="0" smtClean="0">
              <a:solidFill>
                <a:srgbClr val="0B027E"/>
              </a:solidFill>
              <a:effectLst>
                <a:outerShdw blurRad="38100" dist="38100" dir="2700000" algn="tl">
                  <a:srgbClr val="000000">
                    <a:alpha val="43137"/>
                  </a:srgbClr>
                </a:outerShdw>
              </a:effectLst>
              <a:latin typeface="Calibri" pitchFamily="34" charset="0"/>
              <a:cs typeface="Calibri" pitchFamily="34" charset="0"/>
            </a:endParaRPr>
          </a:p>
          <a:p>
            <a:pPr algn="just"/>
            <a:r>
              <a:rPr lang="en-US" sz="3200" b="1" dirty="0" smtClean="0">
                <a:solidFill>
                  <a:srgbClr val="0B027E"/>
                </a:solidFill>
                <a:effectLst>
                  <a:outerShdw blurRad="38100" dist="38100" dir="2700000" algn="tl">
                    <a:srgbClr val="000000">
                      <a:alpha val="43137"/>
                    </a:srgbClr>
                  </a:outerShdw>
                </a:effectLst>
                <a:latin typeface="Calibri" pitchFamily="34" charset="0"/>
                <a:cs typeface="Calibri" pitchFamily="34" charset="0"/>
              </a:rPr>
              <a:t>Price </a:t>
            </a:r>
            <a:r>
              <a:rPr lang="en-US" sz="3200" b="1" dirty="0">
                <a:solidFill>
                  <a:srgbClr val="0B027E"/>
                </a:solidFill>
                <a:effectLst>
                  <a:outerShdw blurRad="38100" dist="38100" dir="2700000" algn="tl">
                    <a:srgbClr val="000000">
                      <a:alpha val="43137"/>
                    </a:srgbClr>
                  </a:outerShdw>
                </a:effectLst>
                <a:latin typeface="Calibri" pitchFamily="34" charset="0"/>
                <a:cs typeface="Calibri" pitchFamily="34" charset="0"/>
              </a:rPr>
              <a:t>fixing is an </a:t>
            </a:r>
            <a:r>
              <a:rPr lang="en-US" sz="3200" b="1" dirty="0">
                <a:solidFill>
                  <a:srgbClr val="C00000"/>
                </a:solidFill>
                <a:effectLst>
                  <a:outerShdw blurRad="38100" dist="38100" dir="2700000" algn="tl">
                    <a:srgbClr val="000000">
                      <a:alpha val="43137"/>
                    </a:srgbClr>
                  </a:outerShdw>
                </a:effectLst>
                <a:latin typeface="Calibri" pitchFamily="34" charset="0"/>
                <a:cs typeface="Calibri" pitchFamily="34" charset="0"/>
              </a:rPr>
              <a:t>important aspect </a:t>
            </a:r>
            <a:r>
              <a:rPr lang="en-US" sz="3200" b="1" dirty="0">
                <a:solidFill>
                  <a:srgbClr val="0B027E"/>
                </a:solidFill>
                <a:effectLst>
                  <a:outerShdw blurRad="38100" dist="38100" dir="2700000" algn="tl">
                    <a:srgbClr val="000000">
                      <a:alpha val="43137"/>
                    </a:srgbClr>
                  </a:outerShdw>
                </a:effectLst>
                <a:latin typeface="Calibri" pitchFamily="34" charset="0"/>
                <a:cs typeface="Calibri" pitchFamily="34" charset="0"/>
              </a:rPr>
              <a:t>of marketing</a:t>
            </a:r>
            <a:r>
              <a:rPr lang="en-US" sz="3200" b="1" dirty="0" smtClean="0">
                <a:solidFill>
                  <a:srgbClr val="0B027E"/>
                </a:solidFill>
                <a:effectLst>
                  <a:outerShdw blurRad="38100" dist="38100" dir="2700000" algn="tl">
                    <a:srgbClr val="000000">
                      <a:alpha val="43137"/>
                    </a:srgbClr>
                  </a:outerShdw>
                </a:effectLst>
                <a:latin typeface="Calibri" pitchFamily="34" charset="0"/>
                <a:cs typeface="Calibri" pitchFamily="34" charset="0"/>
              </a:rPr>
              <a:t>.</a:t>
            </a:r>
          </a:p>
          <a:p>
            <a:pPr algn="just"/>
            <a:r>
              <a:rPr lang="en-US" sz="3200" b="1" dirty="0" smtClean="0">
                <a:solidFill>
                  <a:srgbClr val="0B027E"/>
                </a:solidFill>
                <a:effectLst>
                  <a:outerShdw blurRad="38100" dist="38100" dir="2700000" algn="tl">
                    <a:srgbClr val="000000">
                      <a:alpha val="43137"/>
                    </a:srgbClr>
                  </a:outerShdw>
                </a:effectLst>
                <a:latin typeface="Calibri" pitchFamily="34" charset="0"/>
                <a:cs typeface="Calibri" pitchFamily="34" charset="0"/>
              </a:rPr>
              <a:t> </a:t>
            </a:r>
            <a:r>
              <a:rPr lang="en-US" sz="3200" b="1" dirty="0">
                <a:solidFill>
                  <a:srgbClr val="0B027E"/>
                </a:solidFill>
                <a:effectLst>
                  <a:outerShdw blurRad="38100" dist="38100" dir="2700000" algn="tl">
                    <a:srgbClr val="000000">
                      <a:alpha val="43137"/>
                    </a:srgbClr>
                  </a:outerShdw>
                </a:effectLst>
                <a:latin typeface="Calibri" pitchFamily="34" charset="0"/>
                <a:cs typeface="Calibri" pitchFamily="34" charset="0"/>
              </a:rPr>
              <a:t>The </a:t>
            </a:r>
            <a:r>
              <a:rPr lang="en-US" sz="3200" b="1" dirty="0" smtClean="0">
                <a:solidFill>
                  <a:srgbClr val="C00000"/>
                </a:solidFill>
                <a:effectLst>
                  <a:outerShdw blurRad="38100" dist="38100" dir="2700000" algn="tl">
                    <a:srgbClr val="000000">
                      <a:alpha val="43137"/>
                    </a:srgbClr>
                  </a:outerShdw>
                </a:effectLst>
                <a:latin typeface="Calibri" pitchFamily="34" charset="0"/>
                <a:cs typeface="Calibri" pitchFamily="34" charset="0"/>
              </a:rPr>
              <a:t>success </a:t>
            </a:r>
            <a:r>
              <a:rPr lang="en-US" sz="3200" b="1" dirty="0">
                <a:solidFill>
                  <a:srgbClr val="C00000"/>
                </a:solidFill>
                <a:effectLst>
                  <a:outerShdw blurRad="38100" dist="38100" dir="2700000" algn="tl">
                    <a:srgbClr val="000000">
                      <a:alpha val="43137"/>
                    </a:srgbClr>
                  </a:outerShdw>
                </a:effectLst>
                <a:latin typeface="Calibri" pitchFamily="34" charset="0"/>
                <a:cs typeface="Calibri" pitchFamily="34" charset="0"/>
              </a:rPr>
              <a:t>of the firm </a:t>
            </a:r>
            <a:r>
              <a:rPr lang="en-US" sz="3200" b="1" dirty="0">
                <a:solidFill>
                  <a:srgbClr val="0B027E"/>
                </a:solidFill>
                <a:effectLst>
                  <a:outerShdw blurRad="38100" dist="38100" dir="2700000" algn="tl">
                    <a:srgbClr val="000000">
                      <a:alpha val="43137"/>
                    </a:srgbClr>
                  </a:outerShdw>
                </a:effectLst>
                <a:latin typeface="Calibri" pitchFamily="34" charset="0"/>
                <a:cs typeface="Calibri" pitchFamily="34" charset="0"/>
              </a:rPr>
              <a:t>depend on a great deal on the price policy and </a:t>
            </a:r>
            <a:r>
              <a:rPr lang="en-US" sz="3200" b="1" dirty="0" smtClean="0">
                <a:solidFill>
                  <a:srgbClr val="0B027E"/>
                </a:solidFill>
                <a:effectLst>
                  <a:outerShdw blurRad="38100" dist="38100" dir="2700000" algn="tl">
                    <a:srgbClr val="000000">
                      <a:alpha val="43137"/>
                    </a:srgbClr>
                  </a:outerShdw>
                </a:effectLst>
                <a:latin typeface="Calibri" pitchFamily="34" charset="0"/>
                <a:cs typeface="Calibri" pitchFamily="34" charset="0"/>
              </a:rPr>
              <a:t>vary from </a:t>
            </a:r>
            <a:r>
              <a:rPr lang="en-US" sz="3200" b="1" dirty="0">
                <a:solidFill>
                  <a:srgbClr val="0B027E"/>
                </a:solidFill>
                <a:effectLst>
                  <a:outerShdw blurRad="38100" dist="38100" dir="2700000" algn="tl">
                    <a:srgbClr val="000000">
                      <a:alpha val="43137"/>
                    </a:srgbClr>
                  </a:outerShdw>
                </a:effectLst>
                <a:latin typeface="Calibri" pitchFamily="34" charset="0"/>
                <a:cs typeface="Calibri" pitchFamily="34" charset="0"/>
              </a:rPr>
              <a:t>industry to industry.</a:t>
            </a:r>
          </a:p>
          <a:p>
            <a:pPr algn="just"/>
            <a:endParaRPr lang="en-US" sz="3200" b="1"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57201"/>
            <a:ext cx="9753600" cy="685799"/>
          </a:xfrm>
        </p:spPr>
        <p:txBody>
          <a:bodyPr/>
          <a:lstStyle/>
          <a:p>
            <a:pPr marL="0" marR="0" algn="ctr">
              <a:lnSpc>
                <a:spcPct val="115000"/>
              </a:lnSpc>
              <a:spcBef>
                <a:spcPts val="600"/>
              </a:spcBef>
              <a:spcAft>
                <a:spcPts val="600"/>
              </a:spcAft>
              <a:tabLst>
                <a:tab pos="342900" algn="l"/>
              </a:tabLst>
            </a:pPr>
            <a:r>
              <a:rPr lang="en-US" sz="2800" b="1" dirty="0">
                <a:solidFill>
                  <a:srgbClr val="C00000"/>
                </a:solidFill>
                <a:effectLst>
                  <a:outerShdw blurRad="38100" dist="38100" dir="2700000" algn="tl">
                    <a:srgbClr val="000000">
                      <a:alpha val="43137"/>
                    </a:srgbClr>
                  </a:outerShdw>
                </a:effectLst>
                <a:latin typeface="Calibri"/>
                <a:ea typeface="Calibri"/>
                <a:cs typeface="Calibri"/>
              </a:rPr>
              <a:t>The important factors which influence the </a:t>
            </a:r>
            <a:r>
              <a:rPr lang="en-US" sz="2800" b="1" dirty="0" smtClean="0">
                <a:solidFill>
                  <a:srgbClr val="C00000"/>
                </a:solidFill>
                <a:effectLst>
                  <a:outerShdw blurRad="38100" dist="38100" dir="2700000" algn="tl">
                    <a:srgbClr val="000000">
                      <a:alpha val="43137"/>
                    </a:srgbClr>
                  </a:outerShdw>
                </a:effectLst>
                <a:latin typeface="Calibri"/>
                <a:ea typeface="Calibri"/>
                <a:cs typeface="Calibri"/>
              </a:rPr>
              <a:t/>
            </a:r>
            <a:br>
              <a:rPr lang="en-US" sz="2800" b="1" dirty="0" smtClean="0">
                <a:solidFill>
                  <a:srgbClr val="C00000"/>
                </a:solidFill>
                <a:effectLst>
                  <a:outerShdw blurRad="38100" dist="38100" dir="2700000" algn="tl">
                    <a:srgbClr val="000000">
                      <a:alpha val="43137"/>
                    </a:srgbClr>
                  </a:outerShdw>
                </a:effectLst>
                <a:latin typeface="Calibri"/>
                <a:ea typeface="Calibri"/>
                <a:cs typeface="Calibri"/>
              </a:rPr>
            </a:br>
            <a:r>
              <a:rPr lang="en-US" sz="2800" b="1" dirty="0" smtClean="0">
                <a:solidFill>
                  <a:srgbClr val="C00000"/>
                </a:solidFill>
                <a:effectLst>
                  <a:outerShdw blurRad="38100" dist="38100" dir="2700000" algn="tl">
                    <a:srgbClr val="000000">
                      <a:alpha val="43137"/>
                    </a:srgbClr>
                  </a:outerShdw>
                </a:effectLst>
                <a:latin typeface="Calibri"/>
                <a:ea typeface="Calibri"/>
                <a:cs typeface="Calibri"/>
              </a:rPr>
              <a:t>fixation </a:t>
            </a:r>
            <a:r>
              <a:rPr lang="en-US" sz="2800" b="1" dirty="0">
                <a:solidFill>
                  <a:srgbClr val="C00000"/>
                </a:solidFill>
                <a:effectLst>
                  <a:outerShdw blurRad="38100" dist="38100" dir="2700000" algn="tl">
                    <a:srgbClr val="000000">
                      <a:alpha val="43137"/>
                    </a:srgbClr>
                  </a:outerShdw>
                </a:effectLst>
                <a:latin typeface="Calibri"/>
                <a:ea typeface="Calibri"/>
                <a:cs typeface="Calibri"/>
              </a:rPr>
              <a:t>of price are:</a:t>
            </a:r>
            <a:endParaRPr lang="en-US" sz="2800" b="1" dirty="0">
              <a:solidFill>
                <a:srgbClr val="C00000"/>
              </a:solidFill>
              <a:effectLst>
                <a:outerShdw blurRad="38100" dist="38100" dir="2700000" algn="tl">
                  <a:srgbClr val="000000">
                    <a:alpha val="43137"/>
                  </a:srgbClr>
                </a:outerShdw>
              </a:effectLst>
              <a:latin typeface="Calibri"/>
              <a:ea typeface="Calibri"/>
              <a:cs typeface="Times New Roman"/>
            </a:endParaRPr>
          </a:p>
        </p:txBody>
      </p:sp>
      <p:sp>
        <p:nvSpPr>
          <p:cNvPr id="3" name="Subtitle 2"/>
          <p:cNvSpPr>
            <a:spLocks noGrp="1"/>
          </p:cNvSpPr>
          <p:nvPr>
            <p:ph type="subTitle" idx="1"/>
          </p:nvPr>
        </p:nvSpPr>
        <p:spPr>
          <a:xfrm>
            <a:off x="228600" y="1447800"/>
            <a:ext cx="8763000" cy="5029200"/>
          </a:xfrm>
        </p:spPr>
        <p:txBody>
          <a:bodyPr>
            <a:noAutofit/>
          </a:bodyPr>
          <a:lstStyle/>
          <a:p>
            <a:pPr marL="342900" marR="0" lvl="0" indent="-342900" algn="just">
              <a:spcBef>
                <a:spcPts val="600"/>
              </a:spcBef>
              <a:buFont typeface="Wingdings"/>
              <a:buChar char=""/>
              <a:tabLst>
                <a:tab pos="342900" algn="l"/>
              </a:tabLst>
            </a:pPr>
            <a:r>
              <a:rPr lang="en-US" sz="2400" b="1" dirty="0">
                <a:solidFill>
                  <a:srgbClr val="C00000"/>
                </a:solidFill>
                <a:effectLst>
                  <a:outerShdw blurRad="38100" dist="38100" dir="2700000" algn="tl">
                    <a:srgbClr val="000000">
                      <a:alpha val="43137"/>
                    </a:srgbClr>
                  </a:outerShdw>
                </a:effectLst>
                <a:latin typeface="Calibri"/>
                <a:ea typeface="Calibri"/>
                <a:cs typeface="Calibri"/>
              </a:rPr>
              <a:t>Cost of Production</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 </a:t>
            </a:r>
            <a:r>
              <a:rPr lang="en-US" sz="2400" dirty="0">
                <a:solidFill>
                  <a:srgbClr val="0B027E"/>
                </a:solidFill>
                <a:effectLst>
                  <a:outerShdw blurRad="38100" dist="38100" dir="2700000" algn="tl">
                    <a:srgbClr val="000000">
                      <a:alpha val="43137"/>
                    </a:srgbClr>
                  </a:outerShdw>
                </a:effectLst>
                <a:latin typeface="Calibri"/>
                <a:ea typeface="Calibri"/>
                <a:cs typeface="Calibri"/>
              </a:rPr>
              <a:t>The selling price must cover the cost of production, administration, and distribution and also includes a percentage of profit.</a:t>
            </a:r>
            <a:endParaRPr lang="en-US" sz="2400" dirty="0">
              <a:solidFill>
                <a:srgbClr val="0B027E"/>
              </a:solidFill>
              <a:effectLst>
                <a:outerShdw blurRad="38100" dist="38100" dir="2700000" algn="tl">
                  <a:srgbClr val="000000">
                    <a:alpha val="43137"/>
                  </a:srgbClr>
                </a:outerShdw>
              </a:effectLst>
              <a:latin typeface="Calibri"/>
              <a:ea typeface="Calibri"/>
              <a:cs typeface="Times New Roman"/>
            </a:endParaRPr>
          </a:p>
          <a:p>
            <a:pPr marL="342900" marR="0" lvl="0" indent="-342900" algn="just">
              <a:spcBef>
                <a:spcPts val="600"/>
              </a:spcBef>
              <a:buFont typeface="Wingdings"/>
              <a:buChar char=""/>
              <a:tabLst>
                <a:tab pos="342900" algn="l"/>
              </a:tabLst>
            </a:pPr>
            <a:r>
              <a:rPr lang="en-US" sz="2400" b="1" dirty="0">
                <a:solidFill>
                  <a:srgbClr val="C00000"/>
                </a:solidFill>
                <a:effectLst>
                  <a:outerShdw blurRad="38100" dist="38100" dir="2700000" algn="tl">
                    <a:srgbClr val="000000">
                      <a:alpha val="43137"/>
                    </a:srgbClr>
                  </a:outerShdw>
                </a:effectLst>
                <a:latin typeface="Calibri"/>
                <a:ea typeface="Calibri"/>
                <a:cs typeface="Calibri"/>
              </a:rPr>
              <a:t>Terms of sales: </a:t>
            </a:r>
            <a:r>
              <a:rPr lang="en-US" sz="2400" dirty="0">
                <a:solidFill>
                  <a:srgbClr val="0B027E"/>
                </a:solidFill>
                <a:effectLst>
                  <a:outerShdw blurRad="38100" dist="38100" dir="2700000" algn="tl">
                    <a:srgbClr val="000000">
                      <a:alpha val="43137"/>
                    </a:srgbClr>
                  </a:outerShdw>
                </a:effectLst>
                <a:latin typeface="Calibri"/>
                <a:ea typeface="Calibri"/>
                <a:cs typeface="Calibri"/>
              </a:rPr>
              <a:t>The selling price is influenced by the terms of transaction, as goods sold </a:t>
            </a:r>
            <a:r>
              <a:rPr lang="en-US" sz="2400" dirty="0" smtClean="0">
                <a:solidFill>
                  <a:srgbClr val="0B027E"/>
                </a:solidFill>
                <a:effectLst>
                  <a:outerShdw blurRad="38100" dist="38100" dir="2700000" algn="tl">
                    <a:srgbClr val="000000">
                      <a:alpha val="43137"/>
                    </a:srgbClr>
                  </a:outerShdw>
                </a:effectLst>
                <a:latin typeface="Calibri"/>
                <a:ea typeface="Calibri"/>
                <a:cs typeface="Calibri"/>
              </a:rPr>
              <a:t>on credit </a:t>
            </a:r>
            <a:r>
              <a:rPr lang="en-US" sz="2400" dirty="0">
                <a:solidFill>
                  <a:srgbClr val="0B027E"/>
                </a:solidFill>
                <a:effectLst>
                  <a:outerShdw blurRad="38100" dist="38100" dir="2700000" algn="tl">
                    <a:srgbClr val="000000">
                      <a:alpha val="43137"/>
                    </a:srgbClr>
                  </a:outerShdw>
                </a:effectLst>
                <a:latin typeface="Calibri"/>
                <a:ea typeface="Calibri"/>
                <a:cs typeface="Calibri"/>
              </a:rPr>
              <a:t>basis and on cash basis.</a:t>
            </a:r>
            <a:endParaRPr lang="en-US" sz="2400" dirty="0">
              <a:solidFill>
                <a:srgbClr val="0B027E"/>
              </a:solidFill>
              <a:effectLst>
                <a:outerShdw blurRad="38100" dist="38100" dir="2700000" algn="tl">
                  <a:srgbClr val="000000">
                    <a:alpha val="43137"/>
                  </a:srgbClr>
                </a:outerShdw>
              </a:effectLst>
              <a:latin typeface="Calibri"/>
              <a:ea typeface="Calibri"/>
              <a:cs typeface="Times New Roman"/>
            </a:endParaRPr>
          </a:p>
          <a:p>
            <a:pPr marL="342900" marR="0" lvl="0" indent="-342900" algn="just">
              <a:spcBef>
                <a:spcPts val="600"/>
              </a:spcBef>
              <a:buFont typeface="Wingdings"/>
              <a:buChar char=""/>
              <a:tabLst>
                <a:tab pos="342900" algn="l"/>
              </a:tabLst>
            </a:pPr>
            <a:r>
              <a:rPr lang="en-US" sz="2400" b="1" dirty="0">
                <a:solidFill>
                  <a:srgbClr val="C00000"/>
                </a:solidFill>
                <a:effectLst>
                  <a:outerShdw blurRad="38100" dist="38100" dir="2700000" algn="tl">
                    <a:srgbClr val="000000">
                      <a:alpha val="43137"/>
                    </a:srgbClr>
                  </a:outerShdw>
                </a:effectLst>
                <a:latin typeface="Calibri"/>
                <a:ea typeface="Calibri"/>
                <a:cs typeface="Calibri"/>
              </a:rPr>
              <a:t>Nature of market</a:t>
            </a:r>
            <a:r>
              <a:rPr lang="en-US" sz="2400" dirty="0">
                <a:solidFill>
                  <a:srgbClr val="0B027E"/>
                </a:solidFill>
                <a:effectLst>
                  <a:outerShdw blurRad="38100" dist="38100" dir="2700000" algn="tl">
                    <a:srgbClr val="000000">
                      <a:alpha val="43137"/>
                    </a:srgbClr>
                  </a:outerShdw>
                </a:effectLst>
                <a:latin typeface="Calibri"/>
                <a:ea typeface="Calibri"/>
                <a:cs typeface="Calibri"/>
              </a:rPr>
              <a:t>: The nature of the market determines the price policy </a:t>
            </a:r>
            <a:r>
              <a:rPr lang="en-US" sz="2400" dirty="0" err="1" smtClean="0">
                <a:solidFill>
                  <a:srgbClr val="0B027E"/>
                </a:solidFill>
                <a:effectLst>
                  <a:outerShdw blurRad="38100" dist="38100" dir="2700000" algn="tl">
                    <a:srgbClr val="000000">
                      <a:alpha val="43137"/>
                    </a:srgbClr>
                  </a:outerShdw>
                </a:effectLst>
                <a:latin typeface="Calibri"/>
                <a:ea typeface="Calibri"/>
                <a:cs typeface="Calibri"/>
              </a:rPr>
              <a:t>i.e</a:t>
            </a:r>
            <a:r>
              <a:rPr lang="en-US" sz="2400" dirty="0" smtClean="0">
                <a:solidFill>
                  <a:srgbClr val="0B027E"/>
                </a:solidFill>
                <a:effectLst>
                  <a:outerShdw blurRad="38100" dist="38100" dir="2700000" algn="tl">
                    <a:srgbClr val="000000">
                      <a:alpha val="43137"/>
                    </a:srgbClr>
                  </a:outerShdw>
                </a:effectLst>
                <a:latin typeface="Calibri"/>
                <a:ea typeface="Calibri"/>
                <a:cs typeface="Calibri"/>
              </a:rPr>
              <a:t>, nature </a:t>
            </a:r>
            <a:r>
              <a:rPr lang="en-US" sz="2400" dirty="0">
                <a:solidFill>
                  <a:srgbClr val="0B027E"/>
                </a:solidFill>
                <a:effectLst>
                  <a:outerShdw blurRad="38100" dist="38100" dir="2700000" algn="tl">
                    <a:srgbClr val="000000">
                      <a:alpha val="43137"/>
                    </a:srgbClr>
                  </a:outerShdw>
                </a:effectLst>
                <a:latin typeface="Calibri"/>
                <a:ea typeface="Calibri"/>
                <a:cs typeface="Calibri"/>
              </a:rPr>
              <a:t>of </a:t>
            </a:r>
            <a:r>
              <a:rPr lang="en-US" sz="2400" dirty="0" smtClean="0">
                <a:solidFill>
                  <a:srgbClr val="0B027E"/>
                </a:solidFill>
                <a:effectLst>
                  <a:outerShdw blurRad="38100" dist="38100" dir="2700000" algn="tl">
                    <a:srgbClr val="000000">
                      <a:alpha val="43137"/>
                    </a:srgbClr>
                  </a:outerShdw>
                </a:effectLst>
                <a:latin typeface="Calibri"/>
                <a:ea typeface="Calibri"/>
                <a:cs typeface="Calibri"/>
              </a:rPr>
              <a:t>buyers, purchasing power</a:t>
            </a:r>
            <a:r>
              <a:rPr lang="en-US" sz="2400" dirty="0">
                <a:solidFill>
                  <a:srgbClr val="0B027E"/>
                </a:solidFill>
                <a:effectLst>
                  <a:outerShdw blurRad="38100" dist="38100" dir="2700000" algn="tl">
                    <a:srgbClr val="000000">
                      <a:alpha val="43137"/>
                    </a:srgbClr>
                  </a:outerShdw>
                </a:effectLst>
                <a:latin typeface="Calibri"/>
                <a:ea typeface="Calibri"/>
                <a:cs typeface="Calibri"/>
              </a:rPr>
              <a:t>, standard of living, </a:t>
            </a:r>
            <a:r>
              <a:rPr lang="en-US" sz="2400" dirty="0" smtClean="0">
                <a:solidFill>
                  <a:srgbClr val="0B027E"/>
                </a:solidFill>
                <a:effectLst>
                  <a:outerShdw blurRad="38100" dist="38100" dir="2700000" algn="tl">
                    <a:srgbClr val="000000">
                      <a:alpha val="43137"/>
                    </a:srgbClr>
                  </a:outerShdw>
                </a:effectLst>
                <a:latin typeface="Calibri"/>
                <a:ea typeface="Calibri"/>
                <a:cs typeface="Calibri"/>
              </a:rPr>
              <a:t>customers psychology </a:t>
            </a:r>
            <a:r>
              <a:rPr lang="en-US" sz="2400" dirty="0">
                <a:solidFill>
                  <a:srgbClr val="0B027E"/>
                </a:solidFill>
                <a:effectLst>
                  <a:outerShdw blurRad="38100" dist="38100" dir="2700000" algn="tl">
                    <a:srgbClr val="000000">
                      <a:alpha val="43137"/>
                    </a:srgbClr>
                  </a:outerShdw>
                </a:effectLst>
                <a:latin typeface="Calibri"/>
                <a:ea typeface="Calibri"/>
                <a:cs typeface="Calibri"/>
              </a:rPr>
              <a:t>etc influence the pricing policy of the firm.</a:t>
            </a:r>
            <a:endParaRPr lang="en-US" sz="2400" dirty="0">
              <a:solidFill>
                <a:srgbClr val="0B027E"/>
              </a:solidFill>
              <a:effectLst>
                <a:outerShdw blurRad="38100" dist="38100" dir="2700000" algn="tl">
                  <a:srgbClr val="000000">
                    <a:alpha val="43137"/>
                  </a:srgbClr>
                </a:outerShdw>
              </a:effectLst>
              <a:latin typeface="Calibri"/>
              <a:ea typeface="Calibri"/>
              <a:cs typeface="Times New Roman"/>
            </a:endParaRPr>
          </a:p>
          <a:p>
            <a:pPr marL="342900" marR="0" lvl="0" indent="-342900" algn="just">
              <a:spcBef>
                <a:spcPts val="600"/>
              </a:spcBef>
              <a:buFont typeface="Wingdings"/>
              <a:buChar char=""/>
              <a:tabLst>
                <a:tab pos="342900" algn="l"/>
              </a:tabLst>
            </a:pPr>
            <a:r>
              <a:rPr lang="en-US" sz="2400" b="1" dirty="0">
                <a:solidFill>
                  <a:srgbClr val="C00000"/>
                </a:solidFill>
                <a:effectLst>
                  <a:outerShdw blurRad="38100" dist="38100" dir="2700000" algn="tl">
                    <a:srgbClr val="000000">
                      <a:alpha val="43137"/>
                    </a:srgbClr>
                  </a:outerShdw>
                </a:effectLst>
                <a:latin typeface="Calibri"/>
                <a:ea typeface="Calibri"/>
                <a:cs typeface="Calibri"/>
              </a:rPr>
              <a:t>Substitutes:</a:t>
            </a:r>
            <a:r>
              <a:rPr lang="en-US" sz="2400" dirty="0">
                <a:solidFill>
                  <a:srgbClr val="0B027E"/>
                </a:solidFill>
                <a:effectLst>
                  <a:outerShdw blurRad="38100" dist="38100" dir="2700000" algn="tl">
                    <a:srgbClr val="000000">
                      <a:alpha val="43137"/>
                    </a:srgbClr>
                  </a:outerShdw>
                </a:effectLst>
                <a:latin typeface="Calibri"/>
                <a:ea typeface="Calibri"/>
                <a:cs typeface="Calibri"/>
              </a:rPr>
              <a:t> Availability of substitutes and their prices must be considered while fixing </a:t>
            </a:r>
            <a:r>
              <a:rPr lang="en-US" sz="2400" dirty="0" smtClean="0">
                <a:solidFill>
                  <a:srgbClr val="0B027E"/>
                </a:solidFill>
                <a:effectLst>
                  <a:outerShdw blurRad="38100" dist="38100" dir="2700000" algn="tl">
                    <a:srgbClr val="000000">
                      <a:alpha val="43137"/>
                    </a:srgbClr>
                  </a:outerShdw>
                </a:effectLst>
                <a:latin typeface="Calibri"/>
                <a:ea typeface="Calibri"/>
                <a:cs typeface="Calibri"/>
              </a:rPr>
              <a:t>the prices</a:t>
            </a:r>
            <a:r>
              <a:rPr lang="en-US" sz="2400" dirty="0">
                <a:solidFill>
                  <a:srgbClr val="0B027E"/>
                </a:solidFill>
                <a:effectLst>
                  <a:outerShdw blurRad="38100" dist="38100" dir="2700000" algn="tl">
                    <a:srgbClr val="000000">
                      <a:alpha val="43137"/>
                    </a:srgbClr>
                  </a:outerShdw>
                </a:effectLst>
                <a:latin typeface="Calibri"/>
                <a:ea typeface="Calibri"/>
                <a:cs typeface="Calibri"/>
              </a:rPr>
              <a:t>, if the prices fixed are higher than the prices charged by the competitors, the buyers are likely to switch to the rivals product.</a:t>
            </a:r>
            <a:endParaRPr lang="en-US" sz="2400" dirty="0">
              <a:solidFill>
                <a:srgbClr val="0B027E"/>
              </a:solidFill>
              <a:effectLst>
                <a:outerShdw blurRad="38100" dist="38100" dir="2700000" algn="tl">
                  <a:srgbClr val="000000">
                    <a:alpha val="43137"/>
                  </a:srgbClr>
                </a:outerShdw>
              </a:effectLst>
              <a:latin typeface="Calibri"/>
              <a:ea typeface="Calibri"/>
              <a:cs typeface="Times New Roman"/>
            </a:endParaRPr>
          </a:p>
          <a:p>
            <a:endParaRPr lang="en-US" sz="2400"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272886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85799"/>
          </a:xfrm>
        </p:spPr>
        <p:txBody>
          <a:bodyPr/>
          <a:lstStyle/>
          <a:p>
            <a:pPr marL="0" marR="0" algn="ctr">
              <a:lnSpc>
                <a:spcPct val="115000"/>
              </a:lnSpc>
              <a:spcBef>
                <a:spcPts val="1200"/>
              </a:spcBef>
              <a:spcAft>
                <a:spcPts val="600"/>
              </a:spcAft>
              <a:tabLst>
                <a:tab pos="342900" algn="l"/>
              </a:tabLst>
            </a:pPr>
            <a:r>
              <a:rPr lang="en-US" sz="4400" b="1" u="sng" dirty="0">
                <a:solidFill>
                  <a:srgbClr val="C00000"/>
                </a:solidFill>
                <a:effectLst>
                  <a:outerShdw blurRad="38100" dist="38100" dir="2700000" algn="tl">
                    <a:srgbClr val="000000">
                      <a:alpha val="43137"/>
                    </a:srgbClr>
                  </a:outerShdw>
                </a:effectLst>
                <a:latin typeface="Calibri"/>
                <a:ea typeface="Calibri"/>
                <a:cs typeface="Times New Roman"/>
              </a:rPr>
              <a:t>PRICING </a:t>
            </a:r>
            <a:r>
              <a:rPr lang="en-US" sz="4400" b="1" u="sng" dirty="0" smtClean="0">
                <a:solidFill>
                  <a:srgbClr val="C00000"/>
                </a:solidFill>
                <a:effectLst>
                  <a:outerShdw blurRad="38100" dist="38100" dir="2700000" algn="tl">
                    <a:srgbClr val="000000">
                      <a:alpha val="43137"/>
                    </a:srgbClr>
                  </a:outerShdw>
                </a:effectLst>
                <a:latin typeface="Calibri"/>
                <a:ea typeface="Calibri"/>
                <a:cs typeface="Times New Roman"/>
              </a:rPr>
              <a:t>STRATEGIES</a:t>
            </a:r>
            <a:endParaRPr lang="en-US" sz="4400" u="sng" dirty="0">
              <a:solidFill>
                <a:srgbClr val="C00000"/>
              </a:solidFill>
              <a:effectLst>
                <a:outerShdw blurRad="38100" dist="38100" dir="2700000" algn="tl">
                  <a:srgbClr val="000000">
                    <a:alpha val="43137"/>
                  </a:srgbClr>
                </a:outerShdw>
              </a:effectLst>
              <a:latin typeface="Calibri"/>
              <a:ea typeface="Calibri"/>
              <a:cs typeface="Times New Roman"/>
            </a:endParaRPr>
          </a:p>
        </p:txBody>
      </p:sp>
      <p:sp>
        <p:nvSpPr>
          <p:cNvPr id="3" name="Subtitle 2"/>
          <p:cNvSpPr>
            <a:spLocks noGrp="1"/>
          </p:cNvSpPr>
          <p:nvPr>
            <p:ph type="subTitle" idx="1"/>
          </p:nvPr>
        </p:nvSpPr>
        <p:spPr>
          <a:xfrm>
            <a:off x="76200" y="1143000"/>
            <a:ext cx="8991600" cy="5334000"/>
          </a:xfrm>
        </p:spPr>
        <p:txBody>
          <a:bodyPr>
            <a:noAutofit/>
          </a:bodyPr>
          <a:lstStyle/>
          <a:p>
            <a:pPr marL="342900" marR="0" lvl="0" indent="-342900" algn="just">
              <a:lnSpc>
                <a:spcPct val="115000"/>
              </a:lnSpc>
              <a:spcBef>
                <a:spcPts val="1200"/>
              </a:spcBef>
              <a:spcAft>
                <a:spcPts val="1200"/>
              </a:spcAft>
              <a:buFont typeface="Wingdings"/>
              <a:buChar char=""/>
              <a:tabLst>
                <a:tab pos="342900" algn="l"/>
              </a:tabLst>
            </a:pPr>
            <a:r>
              <a:rPr lang="en-US" sz="2800" b="1" dirty="0">
                <a:solidFill>
                  <a:srgbClr val="C00000"/>
                </a:solidFill>
                <a:effectLst>
                  <a:outerShdw blurRad="38100" dist="38100" dir="2700000" algn="tl">
                    <a:srgbClr val="000000">
                      <a:alpha val="43137"/>
                    </a:srgbClr>
                  </a:outerShdw>
                </a:effectLst>
                <a:latin typeface="Calibri"/>
                <a:ea typeface="Calibri"/>
                <a:cs typeface="Calibri"/>
              </a:rPr>
              <a:t>Nature of demand: </a:t>
            </a:r>
            <a:r>
              <a:rPr lang="en-US" sz="2400" dirty="0">
                <a:solidFill>
                  <a:srgbClr val="0B027E"/>
                </a:solidFill>
                <a:effectLst>
                  <a:outerShdw blurRad="38100" dist="38100" dir="2700000" algn="tl">
                    <a:srgbClr val="000000">
                      <a:alpha val="43137"/>
                    </a:srgbClr>
                  </a:outerShdw>
                </a:effectLst>
                <a:latin typeface="Calibri"/>
                <a:ea typeface="Calibri"/>
                <a:cs typeface="Calibri"/>
              </a:rPr>
              <a:t>Fluctuations in demand influence the pricing policy of the firm. In case </a:t>
            </a:r>
            <a:r>
              <a:rPr lang="en-US" sz="2400" dirty="0" smtClean="0">
                <a:solidFill>
                  <a:srgbClr val="0B027E"/>
                </a:solidFill>
                <a:effectLst>
                  <a:outerShdw blurRad="38100" dist="38100" dir="2700000" algn="tl">
                    <a:srgbClr val="000000">
                      <a:alpha val="43137"/>
                    </a:srgbClr>
                  </a:outerShdw>
                </a:effectLst>
                <a:latin typeface="Calibri"/>
                <a:ea typeface="Calibri"/>
                <a:cs typeface="Calibri"/>
              </a:rPr>
              <a:t>of  increased </a:t>
            </a:r>
            <a:r>
              <a:rPr lang="en-US" sz="2400" dirty="0">
                <a:solidFill>
                  <a:srgbClr val="0B027E"/>
                </a:solidFill>
                <a:effectLst>
                  <a:outerShdw blurRad="38100" dist="38100" dir="2700000" algn="tl">
                    <a:srgbClr val="000000">
                      <a:alpha val="43137"/>
                    </a:srgbClr>
                  </a:outerShdw>
                </a:effectLst>
                <a:latin typeface="Calibri"/>
                <a:ea typeface="Calibri"/>
                <a:cs typeface="Calibri"/>
              </a:rPr>
              <a:t>demand in a particular season, the manufacturer needs to assume additional risk for storage etc and this also reflects in the price fixation.</a:t>
            </a:r>
            <a:endParaRPr lang="en-US" sz="2400" dirty="0">
              <a:solidFill>
                <a:srgbClr val="0B027E"/>
              </a:solidFill>
              <a:effectLst>
                <a:outerShdw blurRad="38100" dist="38100" dir="2700000" algn="tl">
                  <a:srgbClr val="000000">
                    <a:alpha val="43137"/>
                  </a:srgbClr>
                </a:outerShdw>
              </a:effectLst>
              <a:latin typeface="Calibri"/>
              <a:ea typeface="Calibri"/>
              <a:cs typeface="Times New Roman"/>
            </a:endParaRPr>
          </a:p>
          <a:p>
            <a:pPr marL="342900" marR="0" lvl="0" indent="-342900" algn="just">
              <a:lnSpc>
                <a:spcPct val="115000"/>
              </a:lnSpc>
              <a:spcBef>
                <a:spcPts val="1200"/>
              </a:spcBef>
              <a:spcAft>
                <a:spcPts val="1200"/>
              </a:spcAft>
              <a:buFont typeface="Wingdings"/>
              <a:buChar char=""/>
              <a:tabLst>
                <a:tab pos="342900" algn="l"/>
              </a:tabLst>
            </a:pPr>
            <a:r>
              <a:rPr lang="en-US" sz="2800" b="1" dirty="0">
                <a:solidFill>
                  <a:srgbClr val="C00000"/>
                </a:solidFill>
                <a:effectLst>
                  <a:outerShdw blurRad="38100" dist="38100" dir="2700000" algn="tl">
                    <a:srgbClr val="000000">
                      <a:alpha val="43137"/>
                    </a:srgbClr>
                  </a:outerShdw>
                </a:effectLst>
                <a:latin typeface="Calibri"/>
                <a:ea typeface="Calibri"/>
                <a:cs typeface="Calibri"/>
              </a:rPr>
              <a:t>Scale of Operation:</a:t>
            </a:r>
            <a:r>
              <a:rPr lang="en-US" sz="2400" b="1" dirty="0">
                <a:solidFill>
                  <a:srgbClr val="C00000"/>
                </a:solidFill>
                <a:effectLst>
                  <a:outerShdw blurRad="38100" dist="38100" dir="2700000" algn="tl">
                    <a:srgbClr val="000000">
                      <a:alpha val="43137"/>
                    </a:srgbClr>
                  </a:outerShdw>
                </a:effectLst>
                <a:latin typeface="Calibri"/>
                <a:ea typeface="Calibri"/>
                <a:cs typeface="Calibri"/>
              </a:rPr>
              <a:t> </a:t>
            </a:r>
            <a:r>
              <a:rPr lang="en-US" sz="2400" dirty="0">
                <a:solidFill>
                  <a:srgbClr val="0B027E"/>
                </a:solidFill>
                <a:effectLst>
                  <a:outerShdw blurRad="38100" dist="38100" dir="2700000" algn="tl">
                    <a:srgbClr val="000000">
                      <a:alpha val="43137"/>
                    </a:srgbClr>
                  </a:outerShdw>
                </a:effectLst>
                <a:latin typeface="Calibri"/>
                <a:ea typeface="Calibri"/>
                <a:cs typeface="Calibri"/>
              </a:rPr>
              <a:t>Size of the firm and the nature of production process also determine </a:t>
            </a:r>
            <a:r>
              <a:rPr lang="en-US" sz="2400" dirty="0" smtClean="0">
                <a:solidFill>
                  <a:srgbClr val="0B027E"/>
                </a:solidFill>
                <a:effectLst>
                  <a:outerShdw blurRad="38100" dist="38100" dir="2700000" algn="tl">
                    <a:srgbClr val="000000">
                      <a:alpha val="43137"/>
                    </a:srgbClr>
                  </a:outerShdw>
                </a:effectLst>
                <a:latin typeface="Calibri"/>
                <a:ea typeface="Calibri"/>
                <a:cs typeface="Calibri"/>
              </a:rPr>
              <a:t>the price </a:t>
            </a:r>
            <a:r>
              <a:rPr lang="en-US" sz="2400" dirty="0">
                <a:solidFill>
                  <a:srgbClr val="0B027E"/>
                </a:solidFill>
                <a:effectLst>
                  <a:outerShdw blurRad="38100" dist="38100" dir="2700000" algn="tl">
                    <a:srgbClr val="000000">
                      <a:alpha val="43137"/>
                    </a:srgbClr>
                  </a:outerShdw>
                </a:effectLst>
                <a:latin typeface="Calibri"/>
                <a:ea typeface="Calibri"/>
                <a:cs typeface="Calibri"/>
              </a:rPr>
              <a:t>fixation. A big concern using modern techniques can use lower cost.</a:t>
            </a:r>
          </a:p>
          <a:p>
            <a:pPr marL="342900" marR="0" lvl="0" indent="-342900" algn="just">
              <a:lnSpc>
                <a:spcPct val="115000"/>
              </a:lnSpc>
              <a:spcBef>
                <a:spcPts val="1200"/>
              </a:spcBef>
              <a:spcAft>
                <a:spcPts val="1200"/>
              </a:spcAft>
              <a:buFont typeface="Wingdings"/>
              <a:buChar char=""/>
              <a:tabLst>
                <a:tab pos="342900" algn="l"/>
              </a:tabLst>
            </a:pPr>
            <a:r>
              <a:rPr lang="en-US" sz="2800" b="1" dirty="0">
                <a:solidFill>
                  <a:srgbClr val="C00000"/>
                </a:solidFill>
                <a:effectLst>
                  <a:outerShdw blurRad="38100" dist="38100" dir="2700000" algn="tl">
                    <a:srgbClr val="000000">
                      <a:alpha val="43137"/>
                    </a:srgbClr>
                  </a:outerShdw>
                </a:effectLst>
                <a:latin typeface="Calibri"/>
                <a:ea typeface="Calibri"/>
                <a:cs typeface="Calibri"/>
              </a:rPr>
              <a:t>Government Policy: </a:t>
            </a:r>
            <a:r>
              <a:rPr lang="en-US" sz="2400" dirty="0">
                <a:solidFill>
                  <a:srgbClr val="0B027E"/>
                </a:solidFill>
                <a:effectLst>
                  <a:outerShdw blurRad="38100" dist="38100" dir="2700000" algn="tl">
                    <a:srgbClr val="000000">
                      <a:alpha val="43137"/>
                    </a:srgbClr>
                  </a:outerShdw>
                </a:effectLst>
                <a:latin typeface="Calibri"/>
                <a:ea typeface="Calibri"/>
                <a:cs typeface="Calibri"/>
              </a:rPr>
              <a:t>The government policy as the fixation of maximum price for </a:t>
            </a:r>
            <a:r>
              <a:rPr lang="en-US" sz="2400" dirty="0" smtClean="0">
                <a:solidFill>
                  <a:srgbClr val="0B027E"/>
                </a:solidFill>
                <a:effectLst>
                  <a:outerShdw blurRad="38100" dist="38100" dir="2700000" algn="tl">
                    <a:srgbClr val="000000">
                      <a:alpha val="43137"/>
                    </a:srgbClr>
                  </a:outerShdw>
                </a:effectLst>
                <a:latin typeface="Calibri"/>
                <a:ea typeface="Calibri"/>
                <a:cs typeface="Calibri"/>
              </a:rPr>
              <a:t>certain products </a:t>
            </a:r>
            <a:r>
              <a:rPr lang="en-US" sz="2400" dirty="0">
                <a:solidFill>
                  <a:srgbClr val="0B027E"/>
                </a:solidFill>
                <a:effectLst>
                  <a:outerShdw blurRad="38100" dist="38100" dir="2700000" algn="tl">
                    <a:srgbClr val="000000">
                      <a:alpha val="43137"/>
                    </a:srgbClr>
                  </a:outerShdw>
                </a:effectLst>
                <a:latin typeface="Calibri"/>
                <a:ea typeface="Calibri"/>
                <a:cs typeface="Calibri"/>
              </a:rPr>
              <a:t>affects the pricing.</a:t>
            </a:r>
          </a:p>
          <a:p>
            <a:pPr>
              <a:spcBef>
                <a:spcPts val="1200"/>
              </a:spcBef>
              <a:spcAft>
                <a:spcPts val="1200"/>
              </a:spcAft>
            </a:pPr>
            <a:endParaRPr lang="en-US" sz="2800"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046701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763000" cy="685799"/>
          </a:xfrm>
        </p:spPr>
        <p:txBody>
          <a:bodyPr/>
          <a:lstStyle/>
          <a:p>
            <a:pPr marL="0" marR="0" algn="ctr">
              <a:lnSpc>
                <a:spcPct val="115000"/>
              </a:lnSpc>
              <a:spcBef>
                <a:spcPts val="600"/>
              </a:spcBef>
              <a:spcAft>
                <a:spcPts val="600"/>
              </a:spcAft>
              <a:tabLst>
                <a:tab pos="342900" algn="l"/>
              </a:tabLst>
            </a:pPr>
            <a:r>
              <a:rPr lang="en-US" sz="4400" b="1" dirty="0" smtClean="0">
                <a:solidFill>
                  <a:srgbClr val="C00000"/>
                </a:solidFill>
                <a:effectLst>
                  <a:outerShdw blurRad="38100" dist="38100" dir="2700000" algn="tl">
                    <a:srgbClr val="000000">
                      <a:alpha val="43137"/>
                    </a:srgbClr>
                  </a:outerShdw>
                </a:effectLst>
                <a:latin typeface="Calibri"/>
                <a:ea typeface="Calibri"/>
                <a:cs typeface="Times New Roman"/>
              </a:rPr>
              <a:t>How Companies Price</a:t>
            </a:r>
            <a:endParaRPr lang="en-US" sz="4400" dirty="0">
              <a:solidFill>
                <a:srgbClr val="C00000"/>
              </a:solidFill>
              <a:effectLst>
                <a:outerShdw blurRad="38100" dist="38100" dir="2700000" algn="tl">
                  <a:srgbClr val="000000">
                    <a:alpha val="43137"/>
                  </a:srgbClr>
                </a:outerShdw>
              </a:effectLst>
              <a:latin typeface="Calibri"/>
              <a:ea typeface="Calibri"/>
              <a:cs typeface="Times New Roman"/>
            </a:endParaRPr>
          </a:p>
        </p:txBody>
      </p:sp>
      <p:sp>
        <p:nvSpPr>
          <p:cNvPr id="3" name="Subtitle 2"/>
          <p:cNvSpPr>
            <a:spLocks noGrp="1"/>
          </p:cNvSpPr>
          <p:nvPr>
            <p:ph type="subTitle" idx="1"/>
          </p:nvPr>
        </p:nvSpPr>
        <p:spPr>
          <a:xfrm>
            <a:off x="152400" y="914400"/>
            <a:ext cx="8839200" cy="5791200"/>
          </a:xfrm>
        </p:spPr>
        <p:txBody>
          <a:bodyPr>
            <a:noAutofit/>
          </a:bodyPr>
          <a:lstStyle/>
          <a:p>
            <a:pPr algn="just">
              <a:spcBef>
                <a:spcPts val="1200"/>
              </a:spcBef>
              <a:spcAft>
                <a:spcPts val="1200"/>
              </a:spcAft>
            </a:pPr>
            <a:r>
              <a:rPr lang="en-US" sz="2800" dirty="0">
                <a:solidFill>
                  <a:srgbClr val="0B027E"/>
                </a:solidFill>
                <a:effectLst>
                  <a:outerShdw blurRad="38100" dist="38100" dir="2700000" algn="tl">
                    <a:srgbClr val="000000">
                      <a:alpha val="43137"/>
                    </a:srgbClr>
                  </a:outerShdw>
                </a:effectLst>
                <a:latin typeface="Calibri"/>
                <a:ea typeface="Calibri"/>
                <a:cs typeface="Times New Roman"/>
              </a:rPr>
              <a:t>Companies do their pricing in a variety of ways. </a:t>
            </a:r>
            <a:endParaRPr lang="en-US" sz="2800"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spcBef>
                <a:spcPts val="1200"/>
              </a:spcBef>
              <a:spcAft>
                <a:spcPts val="1200"/>
              </a:spcAft>
            </a:pPr>
            <a:r>
              <a:rPr lang="en-US" sz="2800" dirty="0" smtClean="0">
                <a:solidFill>
                  <a:srgbClr val="0B027E"/>
                </a:solidFill>
                <a:effectLst>
                  <a:outerShdw blurRad="38100" dist="38100" dir="2700000" algn="tl">
                    <a:srgbClr val="000000">
                      <a:alpha val="43137"/>
                    </a:srgbClr>
                  </a:outerShdw>
                </a:effectLst>
                <a:latin typeface="Calibri"/>
                <a:ea typeface="Calibri"/>
                <a:cs typeface="Times New Roman"/>
              </a:rPr>
              <a:t>In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small companies</a:t>
            </a:r>
            <a:r>
              <a:rPr lang="en-US" sz="2800" dirty="0">
                <a:solidFill>
                  <a:srgbClr val="0B027E"/>
                </a:solidFill>
                <a:effectLst>
                  <a:outerShdw blurRad="38100" dist="38100" dir="2700000" algn="tl">
                    <a:srgbClr val="000000">
                      <a:alpha val="43137"/>
                    </a:srgbClr>
                  </a:outerShdw>
                </a:effectLst>
                <a:latin typeface="Calibri"/>
                <a:ea typeface="Calibri"/>
                <a:cs typeface="Times New Roman"/>
              </a:rPr>
              <a:t>, prices are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often set by the boss</a:t>
            </a:r>
            <a:r>
              <a:rPr lang="en-US" sz="2800" dirty="0">
                <a:solidFill>
                  <a:srgbClr val="0B027E"/>
                </a:solidFill>
                <a:effectLst>
                  <a:outerShdw blurRad="38100" dist="38100" dir="2700000" algn="tl">
                    <a:srgbClr val="000000">
                      <a:alpha val="43137"/>
                    </a:srgbClr>
                  </a:outerShdw>
                </a:effectLst>
                <a:latin typeface="Calibri"/>
                <a:ea typeface="Calibri"/>
                <a:cs typeface="Times New Roman"/>
              </a:rPr>
              <a:t>. </a:t>
            </a:r>
            <a:endParaRPr lang="en-US" sz="2800"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spcBef>
                <a:spcPts val="1200"/>
              </a:spcBef>
              <a:spcAft>
                <a:spcPts val="1200"/>
              </a:spcAft>
            </a:pPr>
            <a:r>
              <a:rPr lang="en-US" sz="2800" dirty="0" smtClean="0">
                <a:solidFill>
                  <a:srgbClr val="0B027E"/>
                </a:solidFill>
                <a:effectLst>
                  <a:outerShdw blurRad="38100" dist="38100" dir="2700000" algn="tl">
                    <a:srgbClr val="000000">
                      <a:alpha val="43137"/>
                    </a:srgbClr>
                  </a:outerShdw>
                </a:effectLst>
                <a:latin typeface="Calibri"/>
                <a:ea typeface="Calibri"/>
                <a:cs typeface="Times New Roman"/>
              </a:rPr>
              <a:t>In </a:t>
            </a:r>
            <a:r>
              <a:rPr lang="en-US" sz="2800" dirty="0">
                <a:solidFill>
                  <a:srgbClr val="0B027E"/>
                </a:solidFill>
                <a:effectLst>
                  <a:outerShdw blurRad="38100" dist="38100" dir="2700000" algn="tl">
                    <a:srgbClr val="000000">
                      <a:alpha val="43137"/>
                    </a:srgbClr>
                  </a:outerShdw>
                </a:effectLst>
                <a:latin typeface="Calibri"/>
                <a:ea typeface="Calibri"/>
                <a:cs typeface="Times New Roman"/>
              </a:rPr>
              <a:t>large companies, pricing is handled by division and product-line </a:t>
            </a:r>
            <a:r>
              <a:rPr lang="en-US" sz="2800" dirty="0" smtClean="0">
                <a:solidFill>
                  <a:srgbClr val="0B027E"/>
                </a:solidFill>
                <a:effectLst>
                  <a:outerShdw blurRad="38100" dist="38100" dir="2700000" algn="tl">
                    <a:srgbClr val="000000">
                      <a:alpha val="43137"/>
                    </a:srgbClr>
                  </a:outerShdw>
                </a:effectLst>
                <a:latin typeface="Calibri"/>
                <a:ea typeface="Calibri"/>
                <a:cs typeface="Times New Roman"/>
              </a:rPr>
              <a:t>managers, based on </a:t>
            </a:r>
            <a:r>
              <a:rPr lang="en-US" sz="2800" dirty="0">
                <a:solidFill>
                  <a:srgbClr val="0B027E"/>
                </a:solidFill>
                <a:effectLst>
                  <a:outerShdw blurRad="38100" dist="38100" dir="2700000" algn="tl">
                    <a:srgbClr val="000000">
                      <a:alpha val="43137"/>
                    </a:srgbClr>
                  </a:outerShdw>
                </a:effectLst>
                <a:latin typeface="Calibri"/>
                <a:ea typeface="Calibri"/>
                <a:cs typeface="Times New Roman"/>
              </a:rPr>
              <a:t>pricing objectives and policies and often approves the prices proposed by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lower levels of management</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algn="just">
              <a:spcBef>
                <a:spcPts val="1200"/>
              </a:spcBef>
              <a:spcAft>
                <a:spcPts val="1200"/>
              </a:spcAft>
            </a:pPr>
            <a:r>
              <a:rPr lang="en-US" sz="2800" dirty="0" smtClean="0">
                <a:solidFill>
                  <a:srgbClr val="0B027E"/>
                </a:solidFill>
                <a:effectLst>
                  <a:outerShdw blurRad="38100" dist="38100" dir="2700000" algn="tl">
                    <a:srgbClr val="000000">
                      <a:alpha val="43137"/>
                    </a:srgbClr>
                  </a:outerShdw>
                </a:effectLst>
                <a:latin typeface="Calibri"/>
                <a:ea typeface="Calibri"/>
                <a:cs typeface="Times New Roman"/>
              </a:rPr>
              <a:t> </a:t>
            </a:r>
            <a:r>
              <a:rPr lang="en-US" sz="2800" dirty="0">
                <a:solidFill>
                  <a:srgbClr val="0B027E"/>
                </a:solidFill>
                <a:effectLst>
                  <a:outerShdw blurRad="38100" dist="38100" dir="2700000" algn="tl">
                    <a:srgbClr val="000000">
                      <a:alpha val="43137"/>
                    </a:srgbClr>
                  </a:outerShdw>
                </a:effectLst>
                <a:latin typeface="Calibri"/>
                <a:ea typeface="Calibri"/>
                <a:cs typeface="Times New Roman"/>
              </a:rPr>
              <a:t>In industries where pricing is a key factor (aerospace, railroads, oil companies), companies will often establish a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pricing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department </a:t>
            </a:r>
            <a:r>
              <a:rPr lang="en-US" sz="2800" dirty="0">
                <a:solidFill>
                  <a:srgbClr val="0B027E"/>
                </a:solidFill>
                <a:effectLst>
                  <a:outerShdw blurRad="38100" dist="38100" dir="2700000" algn="tl">
                    <a:srgbClr val="000000">
                      <a:alpha val="43137"/>
                    </a:srgbClr>
                  </a:outerShdw>
                </a:effectLst>
                <a:latin typeface="Calibri"/>
                <a:ea typeface="Calibri"/>
                <a:cs typeface="Times New Roman"/>
              </a:rPr>
              <a:t>to set or assist others in determining appropriate prices</a:t>
            </a:r>
            <a:r>
              <a:rPr lang="en-US" sz="2800"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algn="just">
              <a:spcBef>
                <a:spcPts val="1200"/>
              </a:spcBef>
            </a:pPr>
            <a:endParaRPr lang="en-US" sz="2800"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611827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
            <a:ext cx="8763000" cy="685799"/>
          </a:xfrm>
        </p:spPr>
        <p:txBody>
          <a:bodyPr/>
          <a:lstStyle/>
          <a:p>
            <a:pPr marL="0" marR="0" algn="ctr">
              <a:lnSpc>
                <a:spcPct val="115000"/>
              </a:lnSpc>
              <a:spcBef>
                <a:spcPts val="1200"/>
              </a:spcBef>
              <a:spcAft>
                <a:spcPts val="600"/>
              </a:spcAft>
              <a:tabLst>
                <a:tab pos="342900" algn="l"/>
              </a:tabLst>
            </a:pPr>
            <a:r>
              <a:rPr lang="en-US" b="1" u="sng" dirty="0">
                <a:solidFill>
                  <a:srgbClr val="C00000"/>
                </a:solidFill>
                <a:effectLst>
                  <a:outerShdw blurRad="38100" dist="38100" dir="2700000" algn="tl">
                    <a:srgbClr val="000000">
                      <a:alpha val="43137"/>
                    </a:srgbClr>
                  </a:outerShdw>
                </a:effectLst>
                <a:latin typeface="Calibri"/>
                <a:ea typeface="Calibri"/>
                <a:cs typeface="Times New Roman"/>
              </a:rPr>
              <a:t>Consumer Psychology of Pricing</a:t>
            </a:r>
            <a:endParaRPr lang="en-US" sz="3600" u="sng" dirty="0">
              <a:solidFill>
                <a:srgbClr val="C00000"/>
              </a:solidFill>
              <a:effectLst>
                <a:outerShdw blurRad="38100" dist="38100" dir="2700000" algn="tl">
                  <a:srgbClr val="000000">
                    <a:alpha val="43137"/>
                  </a:srgbClr>
                </a:outerShdw>
              </a:effectLst>
              <a:latin typeface="Calibri"/>
              <a:ea typeface="Calibri"/>
              <a:cs typeface="Times New Roman"/>
            </a:endParaRPr>
          </a:p>
        </p:txBody>
      </p:sp>
      <p:sp>
        <p:nvSpPr>
          <p:cNvPr id="3" name="Subtitle 2"/>
          <p:cNvSpPr>
            <a:spLocks noGrp="1"/>
          </p:cNvSpPr>
          <p:nvPr>
            <p:ph type="subTitle" idx="1"/>
          </p:nvPr>
        </p:nvSpPr>
        <p:spPr>
          <a:xfrm>
            <a:off x="152400" y="685800"/>
            <a:ext cx="8839200" cy="6172200"/>
          </a:xfrm>
        </p:spPr>
        <p:txBody>
          <a:bodyPr>
            <a:normAutofit fontScale="85000" lnSpcReduction="10000"/>
          </a:bodyPr>
          <a:lstStyle/>
          <a:p>
            <a:pPr algn="just">
              <a:lnSpc>
                <a:spcPct val="115000"/>
              </a:lnSpc>
              <a:spcBef>
                <a:spcPts val="1200"/>
              </a:spcBef>
              <a:tabLst>
                <a:tab pos="342900" algn="l"/>
              </a:tabLst>
            </a:pPr>
            <a:r>
              <a:rPr lang="en-US" sz="2100" b="1" dirty="0">
                <a:solidFill>
                  <a:srgbClr val="0B027E"/>
                </a:solidFill>
                <a:effectLst>
                  <a:outerShdw blurRad="38100" dist="38100" dir="2700000" algn="tl">
                    <a:srgbClr val="000000">
                      <a:alpha val="43137"/>
                    </a:srgbClr>
                  </a:outerShdw>
                </a:effectLst>
                <a:latin typeface="Calibri"/>
                <a:ea typeface="Calibri"/>
                <a:cs typeface="Times New Roman"/>
              </a:rPr>
              <a:t>Understanding </a:t>
            </a:r>
            <a:r>
              <a:rPr lang="en-US" sz="2100" b="1" dirty="0" smtClean="0">
                <a:solidFill>
                  <a:srgbClr val="0B027E"/>
                </a:solidFill>
                <a:effectLst>
                  <a:outerShdw blurRad="38100" dist="38100" dir="2700000" algn="tl">
                    <a:srgbClr val="000000">
                      <a:alpha val="43137"/>
                    </a:srgbClr>
                  </a:outerShdw>
                </a:effectLst>
                <a:latin typeface="Calibri"/>
                <a:ea typeface="Calibri"/>
                <a:cs typeface="Times New Roman"/>
              </a:rPr>
              <a:t>consumers  perceptions </a:t>
            </a:r>
            <a:r>
              <a:rPr lang="en-US" sz="2100" b="1" dirty="0">
                <a:solidFill>
                  <a:srgbClr val="0B027E"/>
                </a:solidFill>
                <a:effectLst>
                  <a:outerShdw blurRad="38100" dist="38100" dir="2700000" algn="tl">
                    <a:srgbClr val="000000">
                      <a:alpha val="43137"/>
                    </a:srgbClr>
                  </a:outerShdw>
                </a:effectLst>
                <a:latin typeface="Calibri"/>
                <a:ea typeface="Calibri"/>
                <a:cs typeface="Times New Roman"/>
              </a:rPr>
              <a:t>of prices is an important </a:t>
            </a:r>
            <a:r>
              <a:rPr lang="en-US" sz="2100" b="1" dirty="0" smtClean="0">
                <a:solidFill>
                  <a:srgbClr val="0B027E"/>
                </a:solidFill>
                <a:effectLst>
                  <a:outerShdw blurRad="38100" dist="38100" dir="2700000" algn="tl">
                    <a:srgbClr val="000000">
                      <a:alpha val="43137"/>
                    </a:srgbClr>
                  </a:outerShdw>
                </a:effectLst>
                <a:latin typeface="Calibri"/>
                <a:ea typeface="Calibri"/>
                <a:cs typeface="Times New Roman"/>
              </a:rPr>
              <a:t>marketing </a:t>
            </a:r>
            <a:r>
              <a:rPr lang="en-US" sz="2100" b="1" dirty="0">
                <a:solidFill>
                  <a:srgbClr val="0B027E"/>
                </a:solidFill>
                <a:effectLst>
                  <a:outerShdw blurRad="38100" dist="38100" dir="2700000" algn="tl">
                    <a:srgbClr val="000000">
                      <a:alpha val="43137"/>
                    </a:srgbClr>
                  </a:outerShdw>
                </a:effectLst>
                <a:latin typeface="Calibri"/>
                <a:ea typeface="Calibri"/>
                <a:cs typeface="Times New Roman"/>
              </a:rPr>
              <a:t>priority. </a:t>
            </a:r>
            <a:endParaRPr lang="en-US" sz="21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1200"/>
              </a:spcBef>
              <a:tabLst>
                <a:tab pos="342900" algn="l"/>
              </a:tabLst>
            </a:pPr>
            <a:r>
              <a:rPr lang="en-US" b="1" u="sng" dirty="0" smtClean="0">
                <a:solidFill>
                  <a:srgbClr val="0B027E"/>
                </a:solidFill>
                <a:effectLst>
                  <a:outerShdw blurRad="38100" dist="38100" dir="2700000" algn="tl">
                    <a:srgbClr val="000000">
                      <a:alpha val="43137"/>
                    </a:srgbClr>
                  </a:outerShdw>
                </a:effectLst>
                <a:latin typeface="Calibri"/>
                <a:ea typeface="Calibri"/>
                <a:cs typeface="Times New Roman"/>
              </a:rPr>
              <a:t>Three </a:t>
            </a:r>
            <a:r>
              <a:rPr lang="en-US" b="1" u="sng" dirty="0">
                <a:solidFill>
                  <a:srgbClr val="0B027E"/>
                </a:solidFill>
                <a:effectLst>
                  <a:outerShdw blurRad="38100" dist="38100" dir="2700000" algn="tl">
                    <a:srgbClr val="000000">
                      <a:alpha val="43137"/>
                    </a:srgbClr>
                  </a:outerShdw>
                </a:effectLst>
                <a:latin typeface="Calibri"/>
                <a:ea typeface="Calibri"/>
                <a:cs typeface="Times New Roman"/>
              </a:rPr>
              <a:t>key </a:t>
            </a:r>
            <a:r>
              <a:rPr lang="en-US" b="1" u="sng" dirty="0" smtClean="0">
                <a:solidFill>
                  <a:srgbClr val="0B027E"/>
                </a:solidFill>
                <a:effectLst>
                  <a:outerShdw blurRad="38100" dist="38100" dir="2700000" algn="tl">
                    <a:srgbClr val="000000">
                      <a:alpha val="43137"/>
                    </a:srgbClr>
                  </a:outerShdw>
                </a:effectLst>
                <a:latin typeface="Calibri"/>
                <a:ea typeface="Calibri"/>
                <a:cs typeface="Times New Roman"/>
              </a:rPr>
              <a:t>areas </a:t>
            </a:r>
            <a:r>
              <a:rPr lang="en-US" b="1" dirty="0" smtClean="0">
                <a:solidFill>
                  <a:srgbClr val="0B027E"/>
                </a:solidFill>
                <a:effectLst>
                  <a:outerShdw blurRad="38100" dist="38100" dir="2700000" algn="tl">
                    <a:srgbClr val="000000">
                      <a:alpha val="43137"/>
                    </a:srgbClr>
                  </a:outerShdw>
                </a:effectLst>
                <a:latin typeface="Calibri"/>
                <a:ea typeface="Calibri"/>
                <a:cs typeface="Times New Roman"/>
              </a:rPr>
              <a:t>are:—</a:t>
            </a:r>
          </a:p>
          <a:p>
            <a:pPr marL="571500" indent="-285750" algn="just">
              <a:lnSpc>
                <a:spcPct val="120000"/>
              </a:lnSpc>
              <a:spcBef>
                <a:spcPts val="0"/>
              </a:spcBef>
              <a:buFont typeface="Wingdings" pitchFamily="2" charset="2"/>
              <a:buChar char="§"/>
              <a:tabLst>
                <a:tab pos="514350" algn="l"/>
              </a:tabLst>
            </a:pPr>
            <a:r>
              <a:rPr lang="en-US" sz="3300" b="1" dirty="0" smtClean="0">
                <a:solidFill>
                  <a:srgbClr val="C00000"/>
                </a:solidFill>
                <a:effectLst>
                  <a:outerShdw blurRad="38100" dist="38100" dir="2700000" algn="tl">
                    <a:srgbClr val="000000">
                      <a:alpha val="43137"/>
                    </a:srgbClr>
                  </a:outerShdw>
                </a:effectLst>
                <a:latin typeface="Calibri"/>
                <a:ea typeface="Calibri"/>
                <a:cs typeface="Times New Roman"/>
              </a:rPr>
              <a:t>Reference </a:t>
            </a:r>
            <a:r>
              <a:rPr lang="en-US" sz="3300" b="1" dirty="0">
                <a:solidFill>
                  <a:srgbClr val="C00000"/>
                </a:solidFill>
                <a:effectLst>
                  <a:outerShdw blurRad="38100" dist="38100" dir="2700000" algn="tl">
                    <a:srgbClr val="000000">
                      <a:alpha val="43137"/>
                    </a:srgbClr>
                  </a:outerShdw>
                </a:effectLst>
                <a:latin typeface="Calibri"/>
                <a:ea typeface="Calibri"/>
                <a:cs typeface="Times New Roman"/>
              </a:rPr>
              <a:t>prices, </a:t>
            </a:r>
            <a:endParaRPr lang="en-US" sz="3300" b="1" dirty="0" smtClean="0">
              <a:solidFill>
                <a:srgbClr val="C00000"/>
              </a:solidFill>
              <a:effectLst>
                <a:outerShdw blurRad="38100" dist="38100" dir="2700000" algn="tl">
                  <a:srgbClr val="000000">
                    <a:alpha val="43137"/>
                  </a:srgbClr>
                </a:outerShdw>
              </a:effectLst>
              <a:latin typeface="Calibri"/>
              <a:ea typeface="Calibri"/>
              <a:cs typeface="Times New Roman"/>
            </a:endParaRPr>
          </a:p>
          <a:p>
            <a:pPr marL="571500" indent="-285750" algn="just">
              <a:lnSpc>
                <a:spcPct val="120000"/>
              </a:lnSpc>
              <a:spcBef>
                <a:spcPts val="0"/>
              </a:spcBef>
              <a:buFont typeface="Wingdings" pitchFamily="2" charset="2"/>
              <a:buChar char="§"/>
              <a:tabLst>
                <a:tab pos="514350" algn="l"/>
              </a:tabLst>
            </a:pPr>
            <a:r>
              <a:rPr lang="en-US" sz="3300" b="1" dirty="0" smtClean="0">
                <a:solidFill>
                  <a:srgbClr val="C00000"/>
                </a:solidFill>
                <a:effectLst>
                  <a:outerShdw blurRad="38100" dist="38100" dir="2700000" algn="tl">
                    <a:srgbClr val="000000">
                      <a:alpha val="43137"/>
                    </a:srgbClr>
                  </a:outerShdw>
                </a:effectLst>
                <a:latin typeface="Calibri"/>
                <a:ea typeface="Calibri"/>
                <a:cs typeface="Times New Roman"/>
              </a:rPr>
              <a:t>Price-quality inferences</a:t>
            </a:r>
            <a:r>
              <a:rPr lang="en-US" sz="3300" b="1" dirty="0">
                <a:solidFill>
                  <a:srgbClr val="C00000"/>
                </a:solidFill>
                <a:effectLst>
                  <a:outerShdw blurRad="38100" dist="38100" dir="2700000" algn="tl">
                    <a:srgbClr val="000000">
                      <a:alpha val="43137"/>
                    </a:srgbClr>
                  </a:outerShdw>
                </a:effectLst>
                <a:latin typeface="Calibri"/>
                <a:ea typeface="Calibri"/>
                <a:cs typeface="Times New Roman"/>
              </a:rPr>
              <a:t>, </a:t>
            </a:r>
            <a:r>
              <a:rPr lang="en-US" sz="3300" b="1" dirty="0" smtClean="0">
                <a:solidFill>
                  <a:srgbClr val="C00000"/>
                </a:solidFill>
                <a:effectLst>
                  <a:outerShdw blurRad="38100" dist="38100" dir="2700000" algn="tl">
                    <a:srgbClr val="000000">
                      <a:alpha val="43137"/>
                    </a:srgbClr>
                  </a:outerShdw>
                </a:effectLst>
                <a:latin typeface="Calibri"/>
                <a:ea typeface="Calibri"/>
                <a:cs typeface="Times New Roman"/>
              </a:rPr>
              <a:t>and </a:t>
            </a:r>
          </a:p>
          <a:p>
            <a:pPr marL="571500" indent="-285750" algn="just">
              <a:lnSpc>
                <a:spcPct val="120000"/>
              </a:lnSpc>
              <a:spcBef>
                <a:spcPts val="0"/>
              </a:spcBef>
              <a:buFont typeface="Wingdings" pitchFamily="2" charset="2"/>
              <a:buChar char="§"/>
              <a:tabLst>
                <a:tab pos="514350" algn="l"/>
              </a:tabLst>
            </a:pPr>
            <a:r>
              <a:rPr lang="en-US" sz="3300" b="1" dirty="0" smtClean="0">
                <a:solidFill>
                  <a:srgbClr val="C00000"/>
                </a:solidFill>
                <a:effectLst>
                  <a:outerShdw blurRad="38100" dist="38100" dir="2700000" algn="tl">
                    <a:srgbClr val="000000">
                      <a:alpha val="43137"/>
                    </a:srgbClr>
                  </a:outerShdw>
                </a:effectLst>
                <a:latin typeface="Calibri"/>
                <a:ea typeface="Calibri"/>
                <a:cs typeface="Times New Roman"/>
              </a:rPr>
              <a:t>Price </a:t>
            </a:r>
            <a:r>
              <a:rPr lang="en-US" sz="3300" b="1" dirty="0">
                <a:solidFill>
                  <a:srgbClr val="C00000"/>
                </a:solidFill>
                <a:effectLst>
                  <a:outerShdw blurRad="38100" dist="38100" dir="2700000" algn="tl">
                    <a:srgbClr val="000000">
                      <a:alpha val="43137"/>
                    </a:srgbClr>
                  </a:outerShdw>
                </a:effectLst>
                <a:latin typeface="Calibri"/>
                <a:ea typeface="Calibri"/>
                <a:cs typeface="Times New Roman"/>
              </a:rPr>
              <a:t>endings. </a:t>
            </a:r>
            <a:endParaRPr lang="en-US" sz="3300" b="1" dirty="0" smtClean="0">
              <a:solidFill>
                <a:srgbClr val="C00000"/>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1200"/>
              </a:spcBef>
              <a:tabLst>
                <a:tab pos="342900" algn="l"/>
              </a:tabLst>
            </a:pPr>
            <a:r>
              <a:rPr lang="en-US" b="1" dirty="0" smtClean="0">
                <a:solidFill>
                  <a:srgbClr val="0B027E"/>
                </a:solidFill>
                <a:effectLst>
                  <a:outerShdw blurRad="38100" dist="38100" dir="2700000" algn="tl">
                    <a:srgbClr val="000000">
                      <a:alpha val="43137"/>
                    </a:srgbClr>
                  </a:outerShdw>
                </a:effectLst>
                <a:latin typeface="Calibri"/>
                <a:ea typeface="Calibri"/>
                <a:cs typeface="Times New Roman"/>
              </a:rPr>
              <a:t>Consumers </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may have fairly good knowledge of the range of prices involved. When examining products, however, consumers often employ </a:t>
            </a:r>
            <a:r>
              <a:rPr lang="en-US" sz="3000" b="1" dirty="0">
                <a:solidFill>
                  <a:srgbClr val="C00000"/>
                </a:solidFill>
                <a:effectLst>
                  <a:outerShdw blurRad="38100" dist="38100" dir="2700000" algn="tl">
                    <a:srgbClr val="000000">
                      <a:alpha val="43137"/>
                    </a:srgbClr>
                  </a:outerShdw>
                </a:effectLst>
                <a:latin typeface="Calibri"/>
                <a:ea typeface="Calibri"/>
                <a:cs typeface="Times New Roman"/>
              </a:rPr>
              <a:t>reference prices</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a:t>
            </a:r>
            <a:endParaRPr lang="en-US" sz="1800" b="1" dirty="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1200"/>
              </a:spcBef>
              <a:tabLst>
                <a:tab pos="342900" algn="l"/>
              </a:tabLst>
            </a:pPr>
            <a:r>
              <a:rPr lang="en-US" sz="3000" b="1" dirty="0">
                <a:solidFill>
                  <a:srgbClr val="C00000"/>
                </a:solidFill>
                <a:effectLst>
                  <a:outerShdw blurRad="38100" dist="38100" dir="2700000" algn="tl">
                    <a:srgbClr val="000000">
                      <a:alpha val="43137"/>
                    </a:srgbClr>
                  </a:outerShdw>
                </a:effectLst>
                <a:latin typeface="Calibri"/>
                <a:ea typeface="Calibri"/>
                <a:cs typeface="Times New Roman"/>
              </a:rPr>
              <a:t>Price quality Inferences</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 Many consumers use price as an indicator of quality. Image pricing is especially effective with ego-sensitive products such as perfumes and expensive cars. </a:t>
            </a:r>
            <a:r>
              <a:rPr lang="en-US" b="1" dirty="0" smtClean="0">
                <a:solidFill>
                  <a:srgbClr val="0B027E"/>
                </a:solidFill>
                <a:effectLst>
                  <a:outerShdw blurRad="38100" dist="38100" dir="2700000" algn="tl">
                    <a:srgbClr val="000000">
                      <a:alpha val="43137"/>
                    </a:srgbClr>
                  </a:outerShdw>
                </a:effectLst>
                <a:latin typeface="Calibri"/>
                <a:ea typeface="Calibri"/>
                <a:cs typeface="Times New Roman"/>
              </a:rPr>
              <a:t>Some </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brands adopt scarcity as a means to signify quality and justify premium pricing.</a:t>
            </a:r>
            <a:endParaRPr lang="en-US" sz="1800" b="1" dirty="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1200"/>
              </a:spcBef>
              <a:tabLst>
                <a:tab pos="342900" algn="l"/>
              </a:tabLst>
            </a:pPr>
            <a:r>
              <a:rPr lang="en-US" sz="3000" b="1" dirty="0">
                <a:solidFill>
                  <a:srgbClr val="C00000"/>
                </a:solidFill>
                <a:effectLst>
                  <a:outerShdw blurRad="38100" dist="38100" dir="2700000" algn="tl">
                    <a:srgbClr val="000000">
                      <a:alpha val="43137"/>
                    </a:srgbClr>
                  </a:outerShdw>
                </a:effectLst>
                <a:latin typeface="Calibri"/>
                <a:ea typeface="Calibri"/>
                <a:cs typeface="Times New Roman"/>
              </a:rPr>
              <a:t>Price cues: </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Consumer perceptions of prices are also affected by alternative pricing </a:t>
            </a:r>
            <a:r>
              <a:rPr lang="en-US" b="1" dirty="0" smtClean="0">
                <a:solidFill>
                  <a:srgbClr val="0B027E"/>
                </a:solidFill>
                <a:effectLst>
                  <a:outerShdw blurRad="38100" dist="38100" dir="2700000" algn="tl">
                    <a:srgbClr val="000000">
                      <a:alpha val="43137"/>
                    </a:srgbClr>
                  </a:outerShdw>
                </a:effectLst>
                <a:latin typeface="Calibri"/>
                <a:ea typeface="Calibri"/>
                <a:cs typeface="Times New Roman"/>
              </a:rPr>
              <a:t>strategies</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 Many sellers believe that prices should end in an odd number. Many customers see a stereo amplifier priced at </a:t>
            </a:r>
            <a:r>
              <a:rPr lang="en-US" b="1" dirty="0" err="1">
                <a:solidFill>
                  <a:srgbClr val="0B027E"/>
                </a:solidFill>
                <a:effectLst>
                  <a:outerShdw blurRad="38100" dist="38100" dir="2700000" algn="tl">
                    <a:srgbClr val="000000">
                      <a:alpha val="43137"/>
                    </a:srgbClr>
                  </a:outerShdw>
                </a:effectLst>
                <a:latin typeface="Calibri"/>
                <a:ea typeface="Calibri"/>
                <a:cs typeface="Times New Roman"/>
              </a:rPr>
              <a:t>Rs</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 2999 instead of </a:t>
            </a:r>
            <a:r>
              <a:rPr lang="en-US" b="1" dirty="0" err="1">
                <a:solidFill>
                  <a:srgbClr val="0B027E"/>
                </a:solidFill>
                <a:effectLst>
                  <a:outerShdw blurRad="38100" dist="38100" dir="2700000" algn="tl">
                    <a:srgbClr val="000000">
                      <a:alpha val="43137"/>
                    </a:srgbClr>
                  </a:outerShdw>
                </a:effectLst>
                <a:latin typeface="Calibri"/>
                <a:ea typeface="Calibri"/>
                <a:cs typeface="Times New Roman"/>
              </a:rPr>
              <a:t>Rs</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 3000 as a price in the </a:t>
            </a:r>
            <a:r>
              <a:rPr lang="en-US" b="1" dirty="0" err="1">
                <a:solidFill>
                  <a:srgbClr val="0B027E"/>
                </a:solidFill>
                <a:effectLst>
                  <a:outerShdw blurRad="38100" dist="38100" dir="2700000" algn="tl">
                    <a:srgbClr val="000000">
                      <a:alpha val="43137"/>
                    </a:srgbClr>
                  </a:outerShdw>
                </a:effectLst>
                <a:latin typeface="Calibri"/>
                <a:ea typeface="Calibri"/>
                <a:cs typeface="Times New Roman"/>
              </a:rPr>
              <a:t>Rs</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 2000 range rather than </a:t>
            </a:r>
            <a:r>
              <a:rPr lang="en-US" b="1" dirty="0" err="1">
                <a:solidFill>
                  <a:srgbClr val="0B027E"/>
                </a:solidFill>
                <a:effectLst>
                  <a:outerShdw blurRad="38100" dist="38100" dir="2700000" algn="tl">
                    <a:srgbClr val="000000">
                      <a:alpha val="43137"/>
                    </a:srgbClr>
                  </a:outerShdw>
                </a:effectLst>
                <a:latin typeface="Calibri"/>
                <a:ea typeface="Calibri"/>
                <a:cs typeface="Times New Roman"/>
              </a:rPr>
              <a:t>Rs</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 3000 range. </a:t>
            </a:r>
            <a:endParaRPr lang="en-US" sz="1800" b="1" dirty="0">
              <a:solidFill>
                <a:srgbClr val="0B027E"/>
              </a:solidFill>
              <a:effectLst>
                <a:outerShdw blurRad="38100" dist="38100" dir="2700000" algn="tl">
                  <a:srgbClr val="000000">
                    <a:alpha val="43137"/>
                  </a:srgbClr>
                </a:outerShdw>
              </a:effectLst>
              <a:latin typeface="Calibri"/>
              <a:ea typeface="Calibri"/>
              <a:cs typeface="Times New Roman"/>
            </a:endParaRPr>
          </a:p>
          <a:p>
            <a:endParaRPr lang="en-US" b="1"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45056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1"/>
            <a:ext cx="8763000" cy="685799"/>
          </a:xfrm>
        </p:spPr>
        <p:txBody>
          <a:bodyPr/>
          <a:lstStyle/>
          <a:p>
            <a:pPr marL="0" marR="0" algn="ctr">
              <a:lnSpc>
                <a:spcPct val="115000"/>
              </a:lnSpc>
              <a:spcBef>
                <a:spcPts val="1200"/>
              </a:spcBef>
              <a:spcAft>
                <a:spcPts val="600"/>
              </a:spcAft>
              <a:tabLst>
                <a:tab pos="342900" algn="l"/>
              </a:tabLst>
            </a:pPr>
            <a:r>
              <a:rPr lang="en-US" b="1" u="sng" dirty="0" smtClean="0">
                <a:solidFill>
                  <a:srgbClr val="C00000"/>
                </a:solidFill>
                <a:effectLst>
                  <a:outerShdw blurRad="38100" dist="38100" dir="2700000" algn="tl">
                    <a:srgbClr val="000000">
                      <a:alpha val="43137"/>
                    </a:srgbClr>
                  </a:outerShdw>
                </a:effectLst>
                <a:latin typeface="Calibri"/>
                <a:ea typeface="Calibri"/>
                <a:cs typeface="Times New Roman"/>
              </a:rPr>
              <a:t>Factors </a:t>
            </a:r>
            <a:r>
              <a:rPr lang="en-US" b="1" u="sng" dirty="0">
                <a:solidFill>
                  <a:srgbClr val="C00000"/>
                </a:solidFill>
                <a:effectLst>
                  <a:outerShdw blurRad="38100" dist="38100" dir="2700000" algn="tl">
                    <a:srgbClr val="000000">
                      <a:alpha val="43137"/>
                    </a:srgbClr>
                  </a:outerShdw>
                </a:effectLst>
                <a:latin typeface="Calibri"/>
                <a:ea typeface="Calibri"/>
                <a:cs typeface="Times New Roman"/>
              </a:rPr>
              <a:t>in setting </a:t>
            </a:r>
            <a:r>
              <a:rPr lang="en-US" b="1" u="sng" dirty="0" smtClean="0">
                <a:solidFill>
                  <a:srgbClr val="C00000"/>
                </a:solidFill>
                <a:effectLst>
                  <a:outerShdw blurRad="38100" dist="38100" dir="2700000" algn="tl">
                    <a:srgbClr val="000000">
                      <a:alpha val="43137"/>
                    </a:srgbClr>
                  </a:outerShdw>
                </a:effectLst>
                <a:latin typeface="Calibri"/>
                <a:ea typeface="Calibri"/>
                <a:cs typeface="Times New Roman"/>
              </a:rPr>
              <a:t>the firms </a:t>
            </a:r>
            <a:r>
              <a:rPr lang="en-US" b="1" u="sng" dirty="0">
                <a:solidFill>
                  <a:srgbClr val="C00000"/>
                </a:solidFill>
                <a:effectLst>
                  <a:outerShdw blurRad="38100" dist="38100" dir="2700000" algn="tl">
                    <a:srgbClr val="000000">
                      <a:alpha val="43137"/>
                    </a:srgbClr>
                  </a:outerShdw>
                </a:effectLst>
                <a:latin typeface="Calibri"/>
                <a:ea typeface="Calibri"/>
                <a:cs typeface="Times New Roman"/>
              </a:rPr>
              <a:t>pricing policy</a:t>
            </a:r>
            <a:endParaRPr lang="en-US" sz="3600" u="sng" dirty="0">
              <a:solidFill>
                <a:srgbClr val="C00000"/>
              </a:solidFill>
              <a:effectLst>
                <a:outerShdw blurRad="38100" dist="38100" dir="2700000" algn="tl">
                  <a:srgbClr val="000000">
                    <a:alpha val="43137"/>
                  </a:srgbClr>
                </a:outerShdw>
              </a:effectLst>
              <a:latin typeface="Calibri"/>
              <a:ea typeface="Calibri"/>
              <a:cs typeface="Times New Roman"/>
            </a:endParaRPr>
          </a:p>
        </p:txBody>
      </p:sp>
      <p:sp>
        <p:nvSpPr>
          <p:cNvPr id="3" name="Subtitle 2"/>
          <p:cNvSpPr>
            <a:spLocks noGrp="1"/>
          </p:cNvSpPr>
          <p:nvPr>
            <p:ph type="subTitle" idx="1"/>
          </p:nvPr>
        </p:nvSpPr>
        <p:spPr>
          <a:xfrm>
            <a:off x="228600" y="1066800"/>
            <a:ext cx="8763000" cy="4953000"/>
          </a:xfrm>
        </p:spPr>
        <p:txBody>
          <a:bodyPr>
            <a:normAutofit lnSpcReduction="10000"/>
          </a:bodyPr>
          <a:lstStyle/>
          <a:p>
            <a:pPr algn="just">
              <a:lnSpc>
                <a:spcPct val="115000"/>
              </a:lnSpc>
              <a:spcBef>
                <a:spcPts val="1200"/>
              </a:spcBef>
              <a:tabLst>
                <a:tab pos="342900" algn="l"/>
              </a:tabLst>
            </a:pPr>
            <a:r>
              <a:rPr lang="en-US" sz="4000" b="1" dirty="0" smtClean="0">
                <a:solidFill>
                  <a:srgbClr val="0B027E"/>
                </a:solidFill>
                <a:effectLst>
                  <a:outerShdw blurRad="38100" dist="38100" dir="2700000" algn="tl">
                    <a:srgbClr val="000000">
                      <a:alpha val="43137"/>
                    </a:srgbClr>
                  </a:outerShdw>
                </a:effectLst>
                <a:latin typeface="Calibri"/>
                <a:ea typeface="Calibri"/>
                <a:cs typeface="Times New Roman"/>
              </a:rPr>
              <a:t>Six- </a:t>
            </a:r>
            <a:r>
              <a:rPr lang="en-US" sz="4000" b="1" dirty="0">
                <a:solidFill>
                  <a:srgbClr val="0B027E"/>
                </a:solidFill>
                <a:effectLst>
                  <a:outerShdw blurRad="38100" dist="38100" dir="2700000" algn="tl">
                    <a:srgbClr val="000000">
                      <a:alpha val="43137"/>
                    </a:srgbClr>
                  </a:outerShdw>
                </a:effectLst>
                <a:latin typeface="Calibri"/>
                <a:ea typeface="Calibri"/>
                <a:cs typeface="Times New Roman"/>
              </a:rPr>
              <a:t>step </a:t>
            </a:r>
            <a:r>
              <a:rPr lang="en-US" sz="4000" b="1" dirty="0" smtClean="0">
                <a:solidFill>
                  <a:srgbClr val="0B027E"/>
                </a:solidFill>
                <a:effectLst>
                  <a:outerShdw blurRad="38100" dist="38100" dir="2700000" algn="tl">
                    <a:srgbClr val="000000">
                      <a:alpha val="43137"/>
                    </a:srgbClr>
                  </a:outerShdw>
                </a:effectLst>
                <a:latin typeface="Calibri"/>
                <a:ea typeface="Calibri"/>
                <a:cs typeface="Times New Roman"/>
              </a:rPr>
              <a:t>procedure in Pricing: </a:t>
            </a:r>
          </a:p>
          <a:p>
            <a:pPr marL="1384300" indent="-457200" algn="just">
              <a:lnSpc>
                <a:spcPct val="115000"/>
              </a:lnSpc>
              <a:spcBef>
                <a:spcPts val="1200"/>
              </a:spcBef>
              <a:buAutoNum type="arabicParenBoth"/>
              <a:tabLst>
                <a:tab pos="342900" algn="l"/>
              </a:tabLst>
            </a:pP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Selecting </a:t>
            </a:r>
            <a:r>
              <a:rPr lang="en-US" sz="2800" b="1" dirty="0">
                <a:solidFill>
                  <a:srgbClr val="C00000"/>
                </a:solidFill>
                <a:effectLst>
                  <a:outerShdw blurRad="38100" dist="38100" dir="2700000" algn="tl">
                    <a:srgbClr val="000000">
                      <a:alpha val="43137"/>
                    </a:srgbClr>
                  </a:outerShdw>
                </a:effectLst>
                <a:latin typeface="Calibri"/>
                <a:ea typeface="Calibri"/>
                <a:cs typeface="Times New Roman"/>
              </a:rPr>
              <a:t>the pricing </a:t>
            </a: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objective</a:t>
            </a:r>
          </a:p>
          <a:p>
            <a:pPr marL="1384300" indent="-457200" algn="just">
              <a:lnSpc>
                <a:spcPct val="115000"/>
              </a:lnSpc>
              <a:spcBef>
                <a:spcPts val="1200"/>
              </a:spcBef>
              <a:buAutoNum type="arabicParenBoth"/>
              <a:tabLst>
                <a:tab pos="342900" algn="l"/>
              </a:tabLst>
            </a:pP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Determining demand</a:t>
            </a:r>
          </a:p>
          <a:p>
            <a:pPr marL="1384300" indent="-457200" algn="just">
              <a:lnSpc>
                <a:spcPct val="115000"/>
              </a:lnSpc>
              <a:spcBef>
                <a:spcPts val="1200"/>
              </a:spcBef>
              <a:buAutoNum type="arabicParenBoth"/>
              <a:tabLst>
                <a:tab pos="342900" algn="l"/>
              </a:tabLst>
            </a:pP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Estimating costs</a:t>
            </a:r>
          </a:p>
          <a:p>
            <a:pPr marL="1384300" indent="-457200" algn="just">
              <a:lnSpc>
                <a:spcPct val="115000"/>
              </a:lnSpc>
              <a:spcBef>
                <a:spcPts val="1200"/>
              </a:spcBef>
              <a:buAutoNum type="arabicParenBoth"/>
              <a:tabLst>
                <a:tab pos="342900" algn="l"/>
              </a:tabLst>
            </a:pP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Analyzing </a:t>
            </a:r>
            <a:r>
              <a:rPr lang="en-US" sz="2800" b="1" dirty="0">
                <a:solidFill>
                  <a:srgbClr val="C00000"/>
                </a:solidFill>
                <a:effectLst>
                  <a:outerShdw blurRad="38100" dist="38100" dir="2700000" algn="tl">
                    <a:srgbClr val="000000">
                      <a:alpha val="43137"/>
                    </a:srgbClr>
                  </a:outerShdw>
                </a:effectLst>
                <a:latin typeface="Calibri"/>
                <a:ea typeface="Calibri"/>
                <a:cs typeface="Times New Roman"/>
              </a:rPr>
              <a:t>competitors' costs, prices, and </a:t>
            </a: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offers</a:t>
            </a:r>
          </a:p>
          <a:p>
            <a:pPr marL="1384300" indent="-457200" algn="just">
              <a:lnSpc>
                <a:spcPct val="115000"/>
              </a:lnSpc>
              <a:spcBef>
                <a:spcPts val="1200"/>
              </a:spcBef>
              <a:buAutoNum type="arabicParenBoth"/>
              <a:tabLst>
                <a:tab pos="342900" algn="l"/>
              </a:tabLst>
            </a:pP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Selecting </a:t>
            </a:r>
            <a:r>
              <a:rPr lang="en-US" sz="2800" b="1" dirty="0">
                <a:solidFill>
                  <a:srgbClr val="C00000"/>
                </a:solidFill>
                <a:effectLst>
                  <a:outerShdw blurRad="38100" dist="38100" dir="2700000" algn="tl">
                    <a:srgbClr val="000000">
                      <a:alpha val="43137"/>
                    </a:srgbClr>
                  </a:outerShdw>
                </a:effectLst>
                <a:latin typeface="Calibri"/>
                <a:ea typeface="Calibri"/>
                <a:cs typeface="Times New Roman"/>
              </a:rPr>
              <a:t>a pricing </a:t>
            </a: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method </a:t>
            </a:r>
            <a:r>
              <a:rPr lang="en-US" sz="2800" b="1" dirty="0">
                <a:solidFill>
                  <a:srgbClr val="C00000"/>
                </a:solidFill>
                <a:effectLst>
                  <a:outerShdw blurRad="38100" dist="38100" dir="2700000" algn="tl">
                    <a:srgbClr val="000000">
                      <a:alpha val="43137"/>
                    </a:srgbClr>
                  </a:outerShdw>
                </a:effectLst>
                <a:latin typeface="Calibri"/>
                <a:ea typeface="Calibri"/>
                <a:cs typeface="Times New Roman"/>
              </a:rPr>
              <a:t>and </a:t>
            </a:r>
            <a:endPar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endParaRPr>
          </a:p>
          <a:p>
            <a:pPr marL="1384300" indent="-457200" algn="just">
              <a:lnSpc>
                <a:spcPct val="115000"/>
              </a:lnSpc>
              <a:spcBef>
                <a:spcPts val="1200"/>
              </a:spcBef>
              <a:buAutoNum type="arabicParenBoth"/>
              <a:tabLst>
                <a:tab pos="342900" algn="l"/>
              </a:tabLst>
            </a:pPr>
            <a:r>
              <a:rPr lang="en-US" sz="2800" b="1" dirty="0" smtClean="0">
                <a:solidFill>
                  <a:srgbClr val="C00000"/>
                </a:solidFill>
                <a:effectLst>
                  <a:outerShdw blurRad="38100" dist="38100" dir="2700000" algn="tl">
                    <a:srgbClr val="000000">
                      <a:alpha val="43137"/>
                    </a:srgbClr>
                  </a:outerShdw>
                </a:effectLst>
                <a:latin typeface="Calibri"/>
                <a:ea typeface="Calibri"/>
                <a:cs typeface="Times New Roman"/>
              </a:rPr>
              <a:t>Selecting </a:t>
            </a:r>
            <a:r>
              <a:rPr lang="en-US" sz="2800" b="1" dirty="0">
                <a:solidFill>
                  <a:srgbClr val="C00000"/>
                </a:solidFill>
                <a:effectLst>
                  <a:outerShdw blurRad="38100" dist="38100" dir="2700000" algn="tl">
                    <a:srgbClr val="000000">
                      <a:alpha val="43137"/>
                    </a:srgbClr>
                  </a:outerShdw>
                </a:effectLst>
                <a:latin typeface="Calibri"/>
                <a:ea typeface="Calibri"/>
                <a:cs typeface="Times New Roman"/>
              </a:rPr>
              <a:t>the final price.</a:t>
            </a:r>
          </a:p>
          <a:p>
            <a:pPr marL="1384300" indent="-457200"/>
            <a:endParaRPr lang="en-US"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36979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763000" cy="685799"/>
          </a:xfrm>
        </p:spPr>
        <p:txBody>
          <a:bodyPr/>
          <a:lstStyle/>
          <a:p>
            <a:pPr marL="0" marR="0" algn="ctr">
              <a:lnSpc>
                <a:spcPct val="115000"/>
              </a:lnSpc>
              <a:spcBef>
                <a:spcPts val="1200"/>
              </a:spcBef>
              <a:spcAft>
                <a:spcPts val="600"/>
              </a:spcAft>
              <a:tabLst>
                <a:tab pos="342900" algn="l"/>
              </a:tabLst>
            </a:pPr>
            <a:r>
              <a:rPr lang="en-US" b="1" u="sng" dirty="0">
                <a:solidFill>
                  <a:srgbClr val="C00000"/>
                </a:solidFill>
                <a:effectLst>
                  <a:outerShdw blurRad="38100" dist="38100" dir="2700000" algn="tl">
                    <a:srgbClr val="000000">
                      <a:alpha val="43137"/>
                    </a:srgbClr>
                  </a:outerShdw>
                </a:effectLst>
                <a:latin typeface="Calibri"/>
                <a:ea typeface="Calibri"/>
                <a:cs typeface="Times New Roman"/>
              </a:rPr>
              <a:t>Step 1: Selecting the Pricing Objective</a:t>
            </a:r>
            <a:endParaRPr lang="en-US" sz="3600" u="sng" dirty="0">
              <a:solidFill>
                <a:srgbClr val="C00000"/>
              </a:solidFill>
              <a:effectLst>
                <a:outerShdw blurRad="38100" dist="38100" dir="2700000" algn="tl">
                  <a:srgbClr val="000000">
                    <a:alpha val="43137"/>
                  </a:srgbClr>
                </a:outerShdw>
              </a:effectLst>
              <a:latin typeface="Calibri"/>
              <a:ea typeface="Calibri"/>
              <a:cs typeface="Times New Roman"/>
            </a:endParaRPr>
          </a:p>
        </p:txBody>
      </p:sp>
      <p:sp>
        <p:nvSpPr>
          <p:cNvPr id="3" name="Subtitle 2"/>
          <p:cNvSpPr>
            <a:spLocks noGrp="1"/>
          </p:cNvSpPr>
          <p:nvPr>
            <p:ph type="subTitle" idx="1"/>
          </p:nvPr>
        </p:nvSpPr>
        <p:spPr>
          <a:xfrm>
            <a:off x="228600" y="914400"/>
            <a:ext cx="8763000" cy="5791200"/>
          </a:xfrm>
        </p:spPr>
        <p:txBody>
          <a:bodyPr/>
          <a:lstStyle/>
          <a:p>
            <a:pPr algn="just"/>
            <a:r>
              <a:rPr lang="en-US" dirty="0">
                <a:solidFill>
                  <a:srgbClr val="0B027E"/>
                </a:solidFill>
                <a:effectLst>
                  <a:outerShdw blurRad="38100" dist="38100" dir="2700000" algn="tl">
                    <a:srgbClr val="000000">
                      <a:alpha val="43137"/>
                    </a:srgbClr>
                  </a:outerShdw>
                </a:effectLst>
                <a:latin typeface="Calibri"/>
                <a:ea typeface="Calibri"/>
                <a:cs typeface="Times New Roman"/>
              </a:rPr>
              <a:t>The company first </a:t>
            </a:r>
            <a:r>
              <a:rPr lang="en-US" dirty="0" smtClean="0">
                <a:solidFill>
                  <a:srgbClr val="0B027E"/>
                </a:solidFill>
                <a:effectLst>
                  <a:outerShdw blurRad="38100" dist="38100" dir="2700000" algn="tl">
                    <a:srgbClr val="000000">
                      <a:alpha val="43137"/>
                    </a:srgbClr>
                  </a:outerShdw>
                </a:effectLst>
                <a:latin typeface="Calibri"/>
                <a:ea typeface="Calibri"/>
                <a:cs typeface="Times New Roman"/>
              </a:rPr>
              <a:t>decides, </a:t>
            </a:r>
            <a:r>
              <a:rPr lang="en-US" dirty="0">
                <a:solidFill>
                  <a:srgbClr val="0B027E"/>
                </a:solidFill>
                <a:effectLst>
                  <a:outerShdw blurRad="38100" dist="38100" dir="2700000" algn="tl">
                    <a:srgbClr val="000000">
                      <a:alpha val="43137"/>
                    </a:srgbClr>
                  </a:outerShdw>
                </a:effectLst>
                <a:latin typeface="Calibri"/>
                <a:ea typeface="Calibri"/>
                <a:cs typeface="Times New Roman"/>
              </a:rPr>
              <a:t>where it wants to position its market offering. The clearer a firm's objectives, the easier it is to set price</a:t>
            </a:r>
            <a:r>
              <a:rPr lang="en-US"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algn="just">
              <a:lnSpc>
                <a:spcPct val="115000"/>
              </a:lnSpc>
              <a:spcBef>
                <a:spcPts val="1200"/>
              </a:spcBef>
              <a:tabLst>
                <a:tab pos="342900" algn="l"/>
              </a:tabLst>
            </a:pPr>
            <a:r>
              <a:rPr lang="en-US" sz="2400" b="1" i="1" dirty="0">
                <a:solidFill>
                  <a:srgbClr val="0B027E"/>
                </a:solidFill>
                <a:effectLst>
                  <a:outerShdw blurRad="38100" dist="38100" dir="2700000" algn="tl">
                    <a:srgbClr val="000000">
                      <a:alpha val="43137"/>
                    </a:srgbClr>
                  </a:outerShdw>
                </a:effectLst>
                <a:latin typeface="Calibri"/>
                <a:ea typeface="Calibri"/>
                <a:cs typeface="Times New Roman"/>
              </a:rPr>
              <a:t>Survival</a:t>
            </a:r>
            <a:r>
              <a:rPr lang="en-US" dirty="0">
                <a:solidFill>
                  <a:srgbClr val="0B027E"/>
                </a:solidFill>
                <a:effectLst>
                  <a:outerShdw blurRad="38100" dist="38100" dir="2700000" algn="tl">
                    <a:srgbClr val="000000">
                      <a:alpha val="43137"/>
                    </a:srgbClr>
                  </a:outerShdw>
                </a:effectLst>
                <a:latin typeface="Calibri"/>
                <a:ea typeface="Calibri"/>
                <a:cs typeface="Times New Roman"/>
              </a:rPr>
              <a:t> is a short-run objective; in the long run, the firm must learn how to add value or face extinction.</a:t>
            </a:r>
            <a:endParaRPr lang="en-US" sz="1800" dirty="0">
              <a:solidFill>
                <a:srgbClr val="0B027E"/>
              </a:solidFill>
              <a:effectLst>
                <a:outerShdw blurRad="38100" dist="38100" dir="2700000" algn="tl">
                  <a:srgbClr val="000000">
                    <a:alpha val="43137"/>
                  </a:srgbClr>
                </a:outerShdw>
              </a:effectLst>
              <a:latin typeface="Calibri"/>
              <a:ea typeface="Calibri"/>
              <a:cs typeface="Times New Roman"/>
            </a:endParaRPr>
          </a:p>
          <a:p>
            <a:pPr algn="just"/>
            <a:r>
              <a:rPr lang="en-US" dirty="0">
                <a:solidFill>
                  <a:srgbClr val="0B027E"/>
                </a:solidFill>
                <a:effectLst>
                  <a:outerShdw blurRad="38100" dist="38100" dir="2700000" algn="tl">
                    <a:srgbClr val="000000">
                      <a:alpha val="43137"/>
                    </a:srgbClr>
                  </a:outerShdw>
                </a:effectLst>
                <a:latin typeface="Calibri"/>
                <a:ea typeface="Calibri"/>
                <a:cs typeface="Times New Roman"/>
              </a:rPr>
              <a:t>Companies try to set a price that will</a:t>
            </a:r>
            <a:r>
              <a:rPr lang="en-US" i="1" dirty="0">
                <a:solidFill>
                  <a:srgbClr val="0B027E"/>
                </a:solidFill>
                <a:effectLst>
                  <a:outerShdw blurRad="38100" dist="38100" dir="2700000" algn="tl">
                    <a:srgbClr val="000000">
                      <a:alpha val="43137"/>
                    </a:srgbClr>
                  </a:outerShdw>
                </a:effectLst>
                <a:latin typeface="Calibri"/>
                <a:ea typeface="Calibri"/>
                <a:cs typeface="Times New Roman"/>
              </a:rPr>
              <a:t> </a:t>
            </a:r>
            <a:r>
              <a:rPr lang="en-US" sz="2400" b="1" i="1" dirty="0">
                <a:solidFill>
                  <a:srgbClr val="0B027E"/>
                </a:solidFill>
                <a:effectLst>
                  <a:outerShdw blurRad="38100" dist="38100" dir="2700000" algn="tl">
                    <a:srgbClr val="000000">
                      <a:alpha val="43137"/>
                    </a:srgbClr>
                  </a:outerShdw>
                </a:effectLst>
                <a:latin typeface="Calibri"/>
                <a:ea typeface="Calibri"/>
                <a:cs typeface="Times New Roman"/>
              </a:rPr>
              <a:t>maximize current profits</a:t>
            </a:r>
            <a:r>
              <a:rPr lang="en-US" i="1" dirty="0">
                <a:solidFill>
                  <a:srgbClr val="0B027E"/>
                </a:solidFill>
                <a:effectLst>
                  <a:outerShdw blurRad="38100" dist="38100" dir="2700000" algn="tl">
                    <a:srgbClr val="000000">
                      <a:alpha val="43137"/>
                    </a:srgbClr>
                  </a:outerShdw>
                </a:effectLst>
                <a:latin typeface="Calibri"/>
                <a:ea typeface="Calibri"/>
                <a:cs typeface="Times New Roman"/>
              </a:rPr>
              <a:t>.</a:t>
            </a:r>
            <a:r>
              <a:rPr lang="en-US" dirty="0">
                <a:solidFill>
                  <a:srgbClr val="0B027E"/>
                </a:solidFill>
                <a:effectLst>
                  <a:outerShdw blurRad="38100" dist="38100" dir="2700000" algn="tl">
                    <a:srgbClr val="000000">
                      <a:alpha val="43137"/>
                    </a:srgbClr>
                  </a:outerShdw>
                </a:effectLst>
                <a:latin typeface="Calibri"/>
                <a:ea typeface="Calibri"/>
                <a:cs typeface="Times New Roman"/>
              </a:rPr>
              <a:t> They estimate the demand and costs associated with alternative prices and choose the price that produces maximum current profit, cash flow, or rate of return on investment</a:t>
            </a:r>
            <a:r>
              <a:rPr lang="en-US"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algn="just"/>
            <a:r>
              <a:rPr lang="en-US" dirty="0">
                <a:solidFill>
                  <a:srgbClr val="0B027E"/>
                </a:solidFill>
                <a:effectLst>
                  <a:outerShdw blurRad="38100" dist="38100" dir="2700000" algn="tl">
                    <a:srgbClr val="000000">
                      <a:alpha val="43137"/>
                    </a:srgbClr>
                  </a:outerShdw>
                </a:effectLst>
                <a:latin typeface="Calibri"/>
                <a:ea typeface="Calibri"/>
                <a:cs typeface="Times New Roman"/>
              </a:rPr>
              <a:t>Some companies want to</a:t>
            </a:r>
            <a:r>
              <a:rPr lang="en-US" i="1" dirty="0">
                <a:solidFill>
                  <a:srgbClr val="0B027E"/>
                </a:solidFill>
                <a:effectLst>
                  <a:outerShdw blurRad="38100" dist="38100" dir="2700000" algn="tl">
                    <a:srgbClr val="000000">
                      <a:alpha val="43137"/>
                    </a:srgbClr>
                  </a:outerShdw>
                </a:effectLst>
                <a:latin typeface="Calibri"/>
                <a:ea typeface="Calibri"/>
                <a:cs typeface="Times New Roman"/>
              </a:rPr>
              <a:t> </a:t>
            </a:r>
            <a:r>
              <a:rPr lang="en-US" b="1" i="1" dirty="0">
                <a:solidFill>
                  <a:srgbClr val="0B027E"/>
                </a:solidFill>
                <a:effectLst>
                  <a:outerShdw blurRad="38100" dist="38100" dir="2700000" algn="tl">
                    <a:srgbClr val="000000">
                      <a:alpha val="43137"/>
                    </a:srgbClr>
                  </a:outerShdw>
                </a:effectLst>
                <a:latin typeface="Calibri"/>
                <a:ea typeface="Calibri"/>
                <a:cs typeface="Times New Roman"/>
              </a:rPr>
              <a:t>maximize their market share</a:t>
            </a:r>
            <a:r>
              <a:rPr lang="en-US" i="1" dirty="0">
                <a:solidFill>
                  <a:srgbClr val="0B027E"/>
                </a:solidFill>
                <a:effectLst>
                  <a:outerShdw blurRad="38100" dist="38100" dir="2700000" algn="tl">
                    <a:srgbClr val="000000">
                      <a:alpha val="43137"/>
                    </a:srgbClr>
                  </a:outerShdw>
                </a:effectLst>
                <a:latin typeface="Calibri"/>
                <a:ea typeface="Calibri"/>
                <a:cs typeface="Times New Roman"/>
              </a:rPr>
              <a:t>, with</a:t>
            </a:r>
            <a:r>
              <a:rPr lang="en-US" dirty="0">
                <a:solidFill>
                  <a:srgbClr val="0B027E"/>
                </a:solidFill>
                <a:effectLst>
                  <a:outerShdw blurRad="38100" dist="38100" dir="2700000" algn="tl">
                    <a:srgbClr val="000000">
                      <a:alpha val="43137"/>
                    </a:srgbClr>
                  </a:outerShdw>
                </a:effectLst>
                <a:latin typeface="Calibri"/>
                <a:ea typeface="Calibri"/>
                <a:cs typeface="Times New Roman"/>
              </a:rPr>
              <a:t> higher sales volume leading to lower unit costs and higher long-run profit. They set the lowest price, assuming the market is price sensitive. Texas Instruments (TI) has practiced this</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 </a:t>
            </a:r>
            <a:r>
              <a:rPr lang="en-US" sz="2400" b="1" i="1" dirty="0">
                <a:solidFill>
                  <a:srgbClr val="0B027E"/>
                </a:solidFill>
                <a:effectLst>
                  <a:outerShdw blurRad="38100" dist="38100" dir="2700000" algn="tl">
                    <a:srgbClr val="000000">
                      <a:alpha val="43137"/>
                    </a:srgbClr>
                  </a:outerShdw>
                </a:effectLst>
                <a:latin typeface="Calibri"/>
                <a:ea typeface="Calibri"/>
                <a:cs typeface="Times New Roman"/>
              </a:rPr>
              <a:t>market-penetration pricing</a:t>
            </a:r>
            <a:r>
              <a:rPr lang="en-US" b="1"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algn="just">
              <a:spcBef>
                <a:spcPts val="600"/>
              </a:spcBef>
              <a:tabLst>
                <a:tab pos="342900" algn="l"/>
              </a:tabLst>
            </a:pPr>
            <a:r>
              <a:rPr lang="en-US" dirty="0">
                <a:solidFill>
                  <a:srgbClr val="0B027E"/>
                </a:solidFill>
                <a:effectLst>
                  <a:outerShdw blurRad="38100" dist="38100" dir="2700000" algn="tl">
                    <a:srgbClr val="000000">
                      <a:alpha val="43137"/>
                    </a:srgbClr>
                  </a:outerShdw>
                </a:effectLst>
                <a:latin typeface="Calibri"/>
                <a:ea typeface="Calibri"/>
                <a:cs typeface="Times New Roman"/>
              </a:rPr>
              <a:t>Companies unveiling a new technology favor setting high prices to</a:t>
            </a:r>
            <a:r>
              <a:rPr lang="en-US" i="1" dirty="0">
                <a:solidFill>
                  <a:srgbClr val="0B027E"/>
                </a:solidFill>
                <a:effectLst>
                  <a:outerShdw blurRad="38100" dist="38100" dir="2700000" algn="tl">
                    <a:srgbClr val="000000">
                      <a:alpha val="43137"/>
                    </a:srgbClr>
                  </a:outerShdw>
                </a:effectLst>
                <a:latin typeface="Calibri"/>
                <a:ea typeface="Calibri"/>
                <a:cs typeface="Times New Roman"/>
              </a:rPr>
              <a:t> maximize market skimming.</a:t>
            </a:r>
            <a:r>
              <a:rPr lang="en-US" dirty="0">
                <a:solidFill>
                  <a:srgbClr val="0B027E"/>
                </a:solidFill>
                <a:effectLst>
                  <a:outerShdw blurRad="38100" dist="38100" dir="2700000" algn="tl">
                    <a:srgbClr val="000000">
                      <a:alpha val="43137"/>
                    </a:srgbClr>
                  </a:outerShdw>
                </a:effectLst>
                <a:latin typeface="Calibri"/>
                <a:ea typeface="Calibri"/>
                <a:cs typeface="Times New Roman"/>
              </a:rPr>
              <a:t> Sony is a frequent practitioner of</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 </a:t>
            </a:r>
            <a:r>
              <a:rPr lang="en-US" sz="2400" b="1" i="1" dirty="0">
                <a:solidFill>
                  <a:srgbClr val="0B027E"/>
                </a:solidFill>
                <a:effectLst>
                  <a:outerShdw blurRad="38100" dist="38100" dir="2700000" algn="tl">
                    <a:srgbClr val="000000">
                      <a:alpha val="43137"/>
                    </a:srgbClr>
                  </a:outerShdw>
                </a:effectLst>
                <a:latin typeface="Calibri"/>
                <a:ea typeface="Calibri"/>
                <a:cs typeface="Times New Roman"/>
              </a:rPr>
              <a:t>market-skimming pricing</a:t>
            </a:r>
            <a:r>
              <a:rPr lang="en-US" b="1" dirty="0">
                <a:solidFill>
                  <a:srgbClr val="0B027E"/>
                </a:solidFill>
                <a:effectLst>
                  <a:outerShdw blurRad="38100" dist="38100" dir="2700000" algn="tl">
                    <a:srgbClr val="000000">
                      <a:alpha val="43137"/>
                    </a:srgbClr>
                  </a:outerShdw>
                </a:effectLst>
                <a:latin typeface="Calibri"/>
                <a:ea typeface="Calibri"/>
                <a:cs typeface="Times New Roman"/>
              </a:rPr>
              <a:t>,</a:t>
            </a:r>
            <a:r>
              <a:rPr lang="en-US" dirty="0">
                <a:solidFill>
                  <a:srgbClr val="0B027E"/>
                </a:solidFill>
                <a:effectLst>
                  <a:outerShdw blurRad="38100" dist="38100" dir="2700000" algn="tl">
                    <a:srgbClr val="000000">
                      <a:alpha val="43137"/>
                    </a:srgbClr>
                  </a:outerShdw>
                </a:effectLst>
                <a:latin typeface="Calibri"/>
                <a:ea typeface="Calibri"/>
                <a:cs typeface="Times New Roman"/>
              </a:rPr>
              <a:t> where prices start high and are slowly lowered over time.</a:t>
            </a:r>
            <a:endParaRPr lang="en-US" sz="1800" dirty="0">
              <a:solidFill>
                <a:srgbClr val="0B027E"/>
              </a:solidFill>
              <a:effectLst>
                <a:outerShdw blurRad="38100" dist="38100" dir="2700000" algn="tl">
                  <a:srgbClr val="000000">
                    <a:alpha val="43137"/>
                  </a:srgbClr>
                </a:outerShdw>
              </a:effectLst>
              <a:latin typeface="Calibri"/>
              <a:ea typeface="Calibri"/>
              <a:cs typeface="Times New Roman"/>
            </a:endParaRPr>
          </a:p>
          <a:p>
            <a:pPr algn="just"/>
            <a:endParaRPr lang="en-US"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495656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8763000" cy="685799"/>
          </a:xfrm>
        </p:spPr>
        <p:txBody>
          <a:bodyPr/>
          <a:lstStyle/>
          <a:p>
            <a:pPr algn="ctr">
              <a:lnSpc>
                <a:spcPct val="115000"/>
              </a:lnSpc>
              <a:spcBef>
                <a:spcPts val="1200"/>
              </a:spcBef>
              <a:spcAft>
                <a:spcPts val="600"/>
              </a:spcAft>
              <a:tabLst>
                <a:tab pos="342900" algn="l"/>
              </a:tabLst>
            </a:pPr>
            <a:r>
              <a:rPr lang="en-US" b="1" u="sng" dirty="0">
                <a:solidFill>
                  <a:srgbClr val="C00000"/>
                </a:solidFill>
                <a:latin typeface="Calibri"/>
                <a:ea typeface="Calibri"/>
                <a:cs typeface="Times New Roman"/>
              </a:rPr>
              <a:t>Step 2: Determining Demand</a:t>
            </a:r>
          </a:p>
        </p:txBody>
      </p:sp>
      <p:sp>
        <p:nvSpPr>
          <p:cNvPr id="3" name="Subtitle 2"/>
          <p:cNvSpPr>
            <a:spLocks noGrp="1"/>
          </p:cNvSpPr>
          <p:nvPr>
            <p:ph type="subTitle" idx="1"/>
          </p:nvPr>
        </p:nvSpPr>
        <p:spPr>
          <a:xfrm>
            <a:off x="152400" y="914400"/>
            <a:ext cx="8839200" cy="5791200"/>
          </a:xfrm>
        </p:spPr>
        <p:txBody>
          <a:bodyPr/>
          <a:lstStyle/>
          <a:p>
            <a:pPr algn="just"/>
            <a:r>
              <a:rPr lang="en-US" dirty="0">
                <a:solidFill>
                  <a:srgbClr val="0B027E"/>
                </a:solidFill>
                <a:latin typeface="Calibri"/>
                <a:ea typeface="Calibri"/>
                <a:cs typeface="Times New Roman"/>
              </a:rPr>
              <a:t>Each price will lead to a different level of demand and, therefore, have a different</a:t>
            </a:r>
            <a:r>
              <a:rPr lang="en-US" b="1" dirty="0">
                <a:solidFill>
                  <a:srgbClr val="0B027E"/>
                </a:solidFill>
                <a:latin typeface="Calibri"/>
                <a:ea typeface="Calibri"/>
                <a:cs typeface="Times New Roman"/>
              </a:rPr>
              <a:t> impact </a:t>
            </a:r>
            <a:r>
              <a:rPr lang="en-US" dirty="0">
                <a:solidFill>
                  <a:srgbClr val="0B027E"/>
                </a:solidFill>
                <a:latin typeface="Calibri"/>
                <a:ea typeface="Calibri"/>
                <a:cs typeface="Times New Roman"/>
              </a:rPr>
              <a:t>on a company's marketing objectives. </a:t>
            </a:r>
            <a:endParaRPr lang="en-US" dirty="0" smtClean="0">
              <a:solidFill>
                <a:srgbClr val="0B027E"/>
              </a:solidFill>
              <a:latin typeface="Calibri"/>
              <a:ea typeface="Calibri"/>
              <a:cs typeface="Times New Roman"/>
            </a:endParaRPr>
          </a:p>
          <a:p>
            <a:pPr algn="just"/>
            <a:r>
              <a:rPr lang="en-US" b="1" dirty="0" smtClean="0">
                <a:solidFill>
                  <a:srgbClr val="C00000"/>
                </a:solidFill>
                <a:effectLst>
                  <a:outerShdw blurRad="38100" dist="38100" dir="2700000" algn="tl">
                    <a:srgbClr val="000000">
                      <a:alpha val="43137"/>
                    </a:srgbClr>
                  </a:outerShdw>
                </a:effectLst>
                <a:latin typeface="Calibri"/>
                <a:ea typeface="Calibri"/>
                <a:cs typeface="Times New Roman"/>
              </a:rPr>
              <a:t>Demand </a:t>
            </a:r>
            <a:r>
              <a:rPr lang="en-US" b="1" dirty="0">
                <a:solidFill>
                  <a:srgbClr val="C00000"/>
                </a:solidFill>
                <a:effectLst>
                  <a:outerShdw blurRad="38100" dist="38100" dir="2700000" algn="tl">
                    <a:srgbClr val="000000">
                      <a:alpha val="43137"/>
                    </a:srgbClr>
                  </a:outerShdw>
                </a:effectLst>
                <a:latin typeface="Calibri"/>
                <a:ea typeface="Calibri"/>
                <a:cs typeface="Times New Roman"/>
              </a:rPr>
              <a:t>and price are inversely related</a:t>
            </a:r>
            <a:r>
              <a:rPr lang="en-US" b="1" dirty="0" smtClean="0">
                <a:solidFill>
                  <a:srgbClr val="C00000"/>
                </a:solidFill>
                <a:effectLst>
                  <a:outerShdw blurRad="38100" dist="38100" dir="2700000" algn="tl">
                    <a:srgbClr val="000000">
                      <a:alpha val="43137"/>
                    </a:srgbClr>
                  </a:outerShdw>
                </a:effectLst>
                <a:latin typeface="Calibri"/>
                <a:ea typeface="Calibri"/>
                <a:cs typeface="Times New Roman"/>
              </a:rPr>
              <a:t>: </a:t>
            </a:r>
          </a:p>
          <a:p>
            <a:pPr algn="just"/>
            <a:r>
              <a:rPr lang="en-US" sz="2400" b="1" dirty="0" smtClean="0">
                <a:solidFill>
                  <a:srgbClr val="0B027E"/>
                </a:solidFill>
                <a:effectLst>
                  <a:outerShdw blurRad="38100" dist="38100" dir="2700000" algn="tl">
                    <a:srgbClr val="000000">
                      <a:alpha val="43137"/>
                    </a:srgbClr>
                  </a:outerShdw>
                </a:effectLst>
                <a:latin typeface="Calibri"/>
                <a:ea typeface="Calibri"/>
                <a:cs typeface="Times New Roman"/>
              </a:rPr>
              <a:t>			The </a:t>
            </a:r>
            <a:r>
              <a:rPr lang="en-US" sz="2400" b="1" dirty="0">
                <a:solidFill>
                  <a:srgbClr val="0B027E"/>
                </a:solidFill>
                <a:effectLst>
                  <a:outerShdw blurRad="38100" dist="38100" dir="2700000" algn="tl">
                    <a:srgbClr val="000000">
                      <a:alpha val="43137"/>
                    </a:srgbClr>
                  </a:outerShdw>
                </a:effectLst>
                <a:latin typeface="Calibri"/>
                <a:ea typeface="Calibri"/>
                <a:cs typeface="Times New Roman"/>
              </a:rPr>
              <a:t>higher the price, the lower the demand</a:t>
            </a:r>
            <a:r>
              <a:rPr lang="en-US" sz="2400" b="1"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algn="just"/>
            <a:endParaRPr lang="en-US" dirty="0" smtClean="0">
              <a:solidFill>
                <a:srgbClr val="0B027E"/>
              </a:solidFill>
              <a:latin typeface="Calibri"/>
              <a:ea typeface="Calibri"/>
              <a:cs typeface="Times New Roman"/>
            </a:endParaRPr>
          </a:p>
          <a:p>
            <a:pPr algn="just"/>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PRICE SENSITIVITY</a:t>
            </a:r>
          </a:p>
          <a:p>
            <a:pPr algn="just"/>
            <a:r>
              <a:rPr lang="en-US" dirty="0">
                <a:solidFill>
                  <a:srgbClr val="0B027E"/>
                </a:solidFill>
                <a:latin typeface="Calibri"/>
                <a:ea typeface="Calibri"/>
              </a:rPr>
              <a:t>Customers are most </a:t>
            </a:r>
            <a:r>
              <a:rPr lang="en-US" b="1" dirty="0">
                <a:solidFill>
                  <a:srgbClr val="0B027E"/>
                </a:solidFill>
                <a:effectLst>
                  <a:outerShdw blurRad="38100" dist="38100" dir="2700000" algn="tl">
                    <a:srgbClr val="000000">
                      <a:alpha val="43137"/>
                    </a:srgbClr>
                  </a:outerShdw>
                </a:effectLst>
                <a:latin typeface="Calibri"/>
                <a:ea typeface="Calibri"/>
              </a:rPr>
              <a:t>price sensitive to products </a:t>
            </a:r>
            <a:r>
              <a:rPr lang="en-US" dirty="0">
                <a:solidFill>
                  <a:srgbClr val="0B027E"/>
                </a:solidFill>
                <a:latin typeface="Calibri"/>
                <a:ea typeface="Calibri"/>
              </a:rPr>
              <a:t>that cost a lot or </a:t>
            </a:r>
            <a:r>
              <a:rPr lang="en-US" b="1" dirty="0">
                <a:solidFill>
                  <a:srgbClr val="0B027E"/>
                </a:solidFill>
                <a:effectLst>
                  <a:outerShdw blurRad="38100" dist="38100" dir="2700000" algn="tl">
                    <a:srgbClr val="000000">
                      <a:alpha val="43137"/>
                    </a:srgbClr>
                  </a:outerShdw>
                </a:effectLst>
                <a:latin typeface="Calibri"/>
                <a:ea typeface="Calibri"/>
              </a:rPr>
              <a:t>are bought frequently.</a:t>
            </a:r>
            <a:r>
              <a:rPr lang="en-US" dirty="0">
                <a:solidFill>
                  <a:srgbClr val="0B027E"/>
                </a:solidFill>
                <a:latin typeface="Calibri"/>
                <a:ea typeface="Calibri"/>
              </a:rPr>
              <a:t> They are less price sensitive to low-cost items or </a:t>
            </a:r>
            <a:r>
              <a:rPr lang="en-US" b="1" dirty="0">
                <a:solidFill>
                  <a:srgbClr val="0B027E"/>
                </a:solidFill>
                <a:effectLst>
                  <a:outerShdw blurRad="38100" dist="38100" dir="2700000" algn="tl">
                    <a:srgbClr val="000000">
                      <a:alpha val="43137"/>
                    </a:srgbClr>
                  </a:outerShdw>
                </a:effectLst>
                <a:latin typeface="Calibri"/>
                <a:ea typeface="Calibri"/>
              </a:rPr>
              <a:t>items they buy </a:t>
            </a:r>
            <a:r>
              <a:rPr lang="en-US" b="1" dirty="0" smtClean="0">
                <a:solidFill>
                  <a:srgbClr val="0B027E"/>
                </a:solidFill>
                <a:effectLst>
                  <a:outerShdw blurRad="38100" dist="38100" dir="2700000" algn="tl">
                    <a:srgbClr val="000000">
                      <a:alpha val="43137"/>
                    </a:srgbClr>
                  </a:outerShdw>
                </a:effectLst>
                <a:latin typeface="Calibri"/>
                <a:ea typeface="Calibri"/>
              </a:rPr>
              <a:t>infrequently </a:t>
            </a:r>
            <a:r>
              <a:rPr lang="en-US" dirty="0" smtClean="0">
                <a:solidFill>
                  <a:srgbClr val="0B027E"/>
                </a:solidFill>
                <a:latin typeface="Calibri"/>
                <a:ea typeface="Calibri"/>
              </a:rPr>
              <a:t>.They </a:t>
            </a:r>
            <a:r>
              <a:rPr lang="en-US" dirty="0">
                <a:solidFill>
                  <a:srgbClr val="0B027E"/>
                </a:solidFill>
                <a:latin typeface="Calibri"/>
                <a:ea typeface="Calibri"/>
              </a:rPr>
              <a:t>are also less price sensitive when price is only a small part of the total cost obtaining, operating, and servicing the product over its lifetime</a:t>
            </a:r>
            <a:r>
              <a:rPr lang="en-US" dirty="0" smtClean="0">
                <a:solidFill>
                  <a:srgbClr val="0B027E"/>
                </a:solidFill>
                <a:latin typeface="Calibri"/>
                <a:ea typeface="Calibri"/>
              </a:rPr>
              <a:t>.</a:t>
            </a:r>
          </a:p>
          <a:p>
            <a:pPr algn="just">
              <a:lnSpc>
                <a:spcPct val="115000"/>
              </a:lnSpc>
              <a:spcBef>
                <a:spcPts val="1200"/>
              </a:spcBef>
              <a:spcAft>
                <a:spcPts val="0"/>
              </a:spcAft>
            </a:pPr>
            <a:r>
              <a:rPr lang="en-US" dirty="0">
                <a:solidFill>
                  <a:srgbClr val="0B027E"/>
                </a:solidFill>
                <a:latin typeface="Calibri"/>
                <a:ea typeface="Calibri"/>
                <a:cs typeface="Calibri"/>
              </a:rPr>
              <a:t>A seller can charge a high price than competitors and still get the business if the company can convince the customer that it offers the lowest</a:t>
            </a:r>
            <a:r>
              <a:rPr lang="en-US" i="1" dirty="0">
                <a:solidFill>
                  <a:srgbClr val="0B027E"/>
                </a:solidFill>
                <a:latin typeface="Calibri"/>
                <a:ea typeface="Calibri"/>
                <a:cs typeface="Calibri"/>
              </a:rPr>
              <a:t> </a:t>
            </a:r>
            <a:r>
              <a:rPr lang="en-US" b="1" i="1" dirty="0">
                <a:solidFill>
                  <a:srgbClr val="0B027E"/>
                </a:solidFill>
                <a:effectLst>
                  <a:outerShdw blurRad="38100" dist="38100" dir="2700000" algn="tl">
                    <a:srgbClr val="000000">
                      <a:alpha val="43137"/>
                    </a:srgbClr>
                  </a:outerShdw>
                </a:effectLst>
                <a:latin typeface="Calibri"/>
                <a:ea typeface="Calibri"/>
                <a:cs typeface="Calibri"/>
              </a:rPr>
              <a:t>total cost of ownership</a:t>
            </a:r>
            <a:r>
              <a:rPr lang="en-US" b="1" dirty="0">
                <a:solidFill>
                  <a:srgbClr val="0B027E"/>
                </a:solidFill>
                <a:effectLst>
                  <a:outerShdw blurRad="38100" dist="38100" dir="2700000" algn="tl">
                    <a:srgbClr val="000000">
                      <a:alpha val="43137"/>
                    </a:srgbClr>
                  </a:outerShdw>
                </a:effectLst>
                <a:latin typeface="Calibri"/>
                <a:ea typeface="Calibri"/>
                <a:cs typeface="Calibri"/>
              </a:rPr>
              <a:t> (TCO).</a:t>
            </a:r>
            <a:endParaRPr lang="en-US" sz="1800" b="1" dirty="0">
              <a:solidFill>
                <a:srgbClr val="0B027E"/>
              </a:solidFill>
              <a:effectLst>
                <a:outerShdw blurRad="38100" dist="38100" dir="2700000" algn="tl">
                  <a:srgbClr val="000000">
                    <a:alpha val="43137"/>
                  </a:srgbClr>
                </a:outerShdw>
              </a:effectLst>
              <a:latin typeface="Calibri"/>
              <a:ea typeface="Calibri"/>
              <a:cs typeface="Times New Roman"/>
            </a:endParaRPr>
          </a:p>
          <a:p>
            <a:pPr algn="just"/>
            <a:endParaRPr lang="en-US" dirty="0">
              <a:solidFill>
                <a:srgbClr val="0B027E"/>
              </a:solidFill>
            </a:endParaRPr>
          </a:p>
        </p:txBody>
      </p:sp>
    </p:spTree>
    <p:extLst>
      <p:ext uri="{BB962C8B-B14F-4D97-AF65-F5344CB8AC3E}">
        <p14:creationId xmlns="" xmlns:p14="http://schemas.microsoft.com/office/powerpoint/2010/main" val="4003948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57200"/>
            <a:ext cx="8763000" cy="6096000"/>
          </a:xfrm>
        </p:spPr>
        <p:txBody>
          <a:bodyPr>
            <a:normAutofit lnSpcReduction="10000"/>
          </a:bodyPr>
          <a:lstStyle/>
          <a:p>
            <a:pPr algn="just"/>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ESTIMATING DEMAND CURVE </a:t>
            </a:r>
            <a:endPar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r>
              <a:rPr lang="en-US" dirty="0" smtClean="0">
                <a:solidFill>
                  <a:srgbClr val="0B027E"/>
                </a:solidFill>
                <a:latin typeface="Calibri"/>
                <a:ea typeface="Calibri"/>
              </a:rPr>
              <a:t>Companies measure demand </a:t>
            </a:r>
            <a:r>
              <a:rPr lang="en-US" dirty="0">
                <a:solidFill>
                  <a:srgbClr val="0B027E"/>
                </a:solidFill>
                <a:latin typeface="Calibri"/>
                <a:ea typeface="Calibri"/>
              </a:rPr>
              <a:t>curves using several different </a:t>
            </a:r>
            <a:r>
              <a:rPr lang="en-US" dirty="0" smtClean="0">
                <a:solidFill>
                  <a:srgbClr val="0B027E"/>
                </a:solidFill>
                <a:latin typeface="Calibri"/>
                <a:ea typeface="Calibri"/>
              </a:rPr>
              <a:t>methods, such as:</a:t>
            </a:r>
            <a:r>
              <a:rPr lang="en-US" b="1" i="1" dirty="0" smtClean="0">
                <a:solidFill>
                  <a:srgbClr val="0B027E"/>
                </a:solidFill>
                <a:latin typeface="Calibri"/>
                <a:ea typeface="Calibri"/>
              </a:rPr>
              <a:t> </a:t>
            </a:r>
            <a:r>
              <a:rPr lang="en-US" b="1" i="1" dirty="0">
                <a:solidFill>
                  <a:srgbClr val="C00000"/>
                </a:solidFill>
                <a:latin typeface="Calibri"/>
                <a:ea typeface="Calibri"/>
              </a:rPr>
              <a:t>Statistical analysis</a:t>
            </a:r>
            <a:r>
              <a:rPr lang="en-US" dirty="0">
                <a:solidFill>
                  <a:srgbClr val="C00000"/>
                </a:solidFill>
                <a:latin typeface="Calibri"/>
                <a:ea typeface="Calibri"/>
              </a:rPr>
              <a:t> </a:t>
            </a:r>
            <a:r>
              <a:rPr lang="en-US" dirty="0">
                <a:solidFill>
                  <a:srgbClr val="0B027E"/>
                </a:solidFill>
                <a:latin typeface="Calibri"/>
                <a:ea typeface="Calibri"/>
              </a:rPr>
              <a:t>of past prices, quantities sold, and other </a:t>
            </a:r>
            <a:r>
              <a:rPr lang="en-US" dirty="0" smtClean="0">
                <a:solidFill>
                  <a:srgbClr val="0B027E"/>
                </a:solidFill>
                <a:latin typeface="Calibri"/>
                <a:ea typeface="Calibri"/>
              </a:rPr>
              <a:t>factors </a:t>
            </a:r>
            <a:r>
              <a:rPr lang="en-US" dirty="0">
                <a:solidFill>
                  <a:srgbClr val="0B027E"/>
                </a:solidFill>
                <a:latin typeface="Calibri"/>
                <a:ea typeface="Calibri"/>
              </a:rPr>
              <a:t>can reveal their </a:t>
            </a:r>
            <a:r>
              <a:rPr lang="en-US" dirty="0" smtClean="0">
                <a:solidFill>
                  <a:srgbClr val="0B027E"/>
                </a:solidFill>
                <a:latin typeface="Calibri"/>
                <a:ea typeface="Calibri"/>
              </a:rPr>
              <a:t>relationships.</a:t>
            </a:r>
          </a:p>
          <a:p>
            <a:pPr algn="just"/>
            <a:r>
              <a:rPr lang="en-US" b="1" i="1" dirty="0" smtClean="0">
                <a:solidFill>
                  <a:srgbClr val="C00000"/>
                </a:solidFill>
                <a:latin typeface="Calibri"/>
                <a:ea typeface="Calibri"/>
              </a:rPr>
              <a:t>Price </a:t>
            </a:r>
            <a:r>
              <a:rPr lang="en-US" b="1" i="1" dirty="0">
                <a:solidFill>
                  <a:srgbClr val="C00000"/>
                </a:solidFill>
                <a:latin typeface="Calibri"/>
                <a:ea typeface="Calibri"/>
              </a:rPr>
              <a:t>experiments </a:t>
            </a:r>
            <a:r>
              <a:rPr lang="en-US" dirty="0">
                <a:solidFill>
                  <a:srgbClr val="0B027E"/>
                </a:solidFill>
                <a:latin typeface="Calibri"/>
                <a:ea typeface="Calibri"/>
              </a:rPr>
              <a:t>can be conducted</a:t>
            </a:r>
            <a:r>
              <a:rPr lang="en-US" dirty="0" smtClean="0">
                <a:solidFill>
                  <a:srgbClr val="0B027E"/>
                </a:solidFill>
                <a:latin typeface="Calibri"/>
                <a:ea typeface="Calibri"/>
              </a:rPr>
              <a:t>.</a:t>
            </a:r>
          </a:p>
          <a:p>
            <a:pPr algn="just">
              <a:lnSpc>
                <a:spcPct val="115000"/>
              </a:lnSpc>
              <a:spcBef>
                <a:spcPts val="1200"/>
              </a:spcBef>
              <a:spcAft>
                <a:spcPts val="0"/>
              </a:spcAft>
            </a:pPr>
            <a:r>
              <a:rPr lang="en-US" b="1" i="1" dirty="0">
                <a:solidFill>
                  <a:srgbClr val="C00000"/>
                </a:solidFill>
                <a:latin typeface="Calibri"/>
                <a:ea typeface="Calibri"/>
              </a:rPr>
              <a:t>Surveys</a:t>
            </a:r>
            <a:r>
              <a:rPr lang="en-US" dirty="0">
                <a:solidFill>
                  <a:srgbClr val="0B027E"/>
                </a:solidFill>
                <a:latin typeface="Calibri"/>
                <a:ea typeface="Calibri"/>
                <a:cs typeface="Calibri"/>
              </a:rPr>
              <a:t> can explore how many units consumers would buy at different proposed prices. </a:t>
            </a:r>
            <a:endParaRPr lang="en-US" dirty="0" smtClean="0">
              <a:solidFill>
                <a:srgbClr val="0B027E"/>
              </a:solidFill>
              <a:latin typeface="Calibri"/>
              <a:ea typeface="Calibri"/>
              <a:cs typeface="Calibri"/>
            </a:endParaRPr>
          </a:p>
          <a:p>
            <a:pPr algn="just">
              <a:lnSpc>
                <a:spcPct val="115000"/>
              </a:lnSpc>
              <a:spcBef>
                <a:spcPts val="1200"/>
              </a:spcBef>
              <a:spcAft>
                <a:spcPts val="0"/>
              </a:spcAft>
            </a:pPr>
            <a:endParaRPr lang="en-US" sz="1800" dirty="0">
              <a:solidFill>
                <a:srgbClr val="0B027E"/>
              </a:solidFill>
              <a:latin typeface="Calibri"/>
              <a:ea typeface="Calibri"/>
              <a:cs typeface="Times New Roman"/>
            </a:endParaRPr>
          </a:p>
          <a:p>
            <a:pPr algn="just">
              <a:lnSpc>
                <a:spcPct val="115000"/>
              </a:lnSpc>
            </a:pP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PRICE ELASTICITY OF DEMAND </a:t>
            </a:r>
            <a:endPar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1200"/>
              </a:spcBef>
              <a:spcAft>
                <a:spcPts val="0"/>
              </a:spcAft>
            </a:pPr>
            <a:r>
              <a:rPr lang="en-US" dirty="0" smtClean="0">
                <a:solidFill>
                  <a:srgbClr val="0B027E"/>
                </a:solidFill>
                <a:latin typeface="Calibri"/>
                <a:ea typeface="Calibri"/>
                <a:cs typeface="Calibri"/>
              </a:rPr>
              <a:t>Marketers </a:t>
            </a:r>
            <a:r>
              <a:rPr lang="en-US" dirty="0">
                <a:solidFill>
                  <a:srgbClr val="0B027E"/>
                </a:solidFill>
                <a:latin typeface="Calibri"/>
                <a:ea typeface="Calibri"/>
                <a:cs typeface="Calibri"/>
              </a:rPr>
              <a:t>need to know how responsive, or elastic, demand is in change in price. A </a:t>
            </a:r>
            <a:r>
              <a:rPr lang="en-US" dirty="0">
                <a:solidFill>
                  <a:srgbClr val="0B027E"/>
                </a:solidFill>
                <a:effectLst>
                  <a:outerShdw blurRad="38100" dist="38100" dir="2700000" algn="tl">
                    <a:srgbClr val="000000">
                      <a:alpha val="43137"/>
                    </a:srgbClr>
                  </a:outerShdw>
                </a:effectLst>
                <a:latin typeface="Calibri"/>
                <a:ea typeface="Calibri"/>
                <a:cs typeface="Calibri"/>
              </a:rPr>
              <a:t>price increase from </a:t>
            </a:r>
            <a:r>
              <a:rPr lang="en-US" dirty="0" err="1">
                <a:solidFill>
                  <a:srgbClr val="0B027E"/>
                </a:solidFill>
                <a:effectLst>
                  <a:outerShdw blurRad="38100" dist="38100" dir="2700000" algn="tl">
                    <a:srgbClr val="000000">
                      <a:alpha val="43137"/>
                    </a:srgbClr>
                  </a:outerShdw>
                </a:effectLst>
                <a:latin typeface="Calibri"/>
                <a:ea typeface="Calibri"/>
                <a:cs typeface="Calibri"/>
              </a:rPr>
              <a:t>Rs</a:t>
            </a:r>
            <a:r>
              <a:rPr lang="en-US" dirty="0">
                <a:solidFill>
                  <a:srgbClr val="0B027E"/>
                </a:solidFill>
                <a:effectLst>
                  <a:outerShdw blurRad="38100" dist="38100" dir="2700000" algn="tl">
                    <a:srgbClr val="000000">
                      <a:alpha val="43137"/>
                    </a:srgbClr>
                  </a:outerShdw>
                </a:effectLst>
                <a:latin typeface="Calibri"/>
                <a:ea typeface="Calibri"/>
                <a:cs typeface="Calibri"/>
              </a:rPr>
              <a:t>. 10 to </a:t>
            </a:r>
            <a:r>
              <a:rPr lang="en-US" dirty="0" err="1">
                <a:solidFill>
                  <a:srgbClr val="0B027E"/>
                </a:solidFill>
                <a:effectLst>
                  <a:outerShdw blurRad="38100" dist="38100" dir="2700000" algn="tl">
                    <a:srgbClr val="000000">
                      <a:alpha val="43137"/>
                    </a:srgbClr>
                  </a:outerShdw>
                </a:effectLst>
                <a:latin typeface="Calibri"/>
                <a:ea typeface="Calibri"/>
                <a:cs typeface="Calibri"/>
              </a:rPr>
              <a:t>Rs</a:t>
            </a:r>
            <a:r>
              <a:rPr lang="en-US" dirty="0">
                <a:solidFill>
                  <a:srgbClr val="0B027E"/>
                </a:solidFill>
                <a:effectLst>
                  <a:outerShdw blurRad="38100" dist="38100" dir="2700000" algn="tl">
                    <a:srgbClr val="000000">
                      <a:alpha val="43137"/>
                    </a:srgbClr>
                  </a:outerShdw>
                </a:effectLst>
                <a:latin typeface="Calibri"/>
                <a:ea typeface="Calibri"/>
                <a:cs typeface="Calibri"/>
              </a:rPr>
              <a:t>. 15 leads to a </a:t>
            </a:r>
            <a:r>
              <a:rPr lang="en-US" b="1" i="1" dirty="0">
                <a:solidFill>
                  <a:srgbClr val="C00000"/>
                </a:solidFill>
                <a:latin typeface="Calibri"/>
                <a:ea typeface="Calibri"/>
              </a:rPr>
              <a:t>relatively small decline in demand </a:t>
            </a:r>
            <a:r>
              <a:rPr lang="en-US" dirty="0">
                <a:solidFill>
                  <a:srgbClr val="0B027E"/>
                </a:solidFill>
                <a:effectLst>
                  <a:outerShdw blurRad="38100" dist="38100" dir="2700000" algn="tl">
                    <a:srgbClr val="000000">
                      <a:alpha val="43137"/>
                    </a:srgbClr>
                  </a:outerShdw>
                </a:effectLst>
                <a:latin typeface="Calibri"/>
                <a:ea typeface="Calibri"/>
                <a:cs typeface="Calibri"/>
              </a:rPr>
              <a:t>from 105 to 100.</a:t>
            </a:r>
            <a:r>
              <a:rPr lang="en-US" dirty="0">
                <a:solidFill>
                  <a:srgbClr val="0B027E"/>
                </a:solidFill>
                <a:latin typeface="Calibri"/>
                <a:ea typeface="Calibri"/>
                <a:cs typeface="Calibri"/>
              </a:rPr>
              <a:t> If demand hardly changes with</a:t>
            </a:r>
            <a:r>
              <a:rPr lang="en-US" b="1" dirty="0">
                <a:solidFill>
                  <a:srgbClr val="0B027E"/>
                </a:solidFill>
                <a:latin typeface="Calibri"/>
                <a:ea typeface="Calibri"/>
                <a:cs typeface="Calibri"/>
              </a:rPr>
              <a:t> a small </a:t>
            </a:r>
            <a:r>
              <a:rPr lang="en-US" dirty="0">
                <a:solidFill>
                  <a:srgbClr val="0B027E"/>
                </a:solidFill>
                <a:latin typeface="Calibri"/>
                <a:ea typeface="Calibri"/>
                <a:cs typeface="Calibri"/>
              </a:rPr>
              <a:t>change in price, we say the demand is</a:t>
            </a:r>
            <a:r>
              <a:rPr lang="en-US" i="1" dirty="0">
                <a:solidFill>
                  <a:srgbClr val="0B027E"/>
                </a:solidFill>
                <a:latin typeface="Calibri"/>
                <a:ea typeface="Calibri"/>
                <a:cs typeface="Calibri"/>
              </a:rPr>
              <a:t> </a:t>
            </a:r>
            <a:r>
              <a:rPr lang="en-US" b="1" i="1" dirty="0">
                <a:solidFill>
                  <a:srgbClr val="C00000"/>
                </a:solidFill>
                <a:latin typeface="Calibri"/>
                <a:ea typeface="Calibri"/>
              </a:rPr>
              <a:t>inelastic.</a:t>
            </a:r>
            <a:r>
              <a:rPr lang="en-US" dirty="0">
                <a:solidFill>
                  <a:srgbClr val="0B027E"/>
                </a:solidFill>
                <a:latin typeface="Calibri"/>
                <a:ea typeface="Calibri"/>
                <a:cs typeface="Calibri"/>
              </a:rPr>
              <a:t> If demand </a:t>
            </a:r>
            <a:r>
              <a:rPr lang="en-US" b="1" i="1" dirty="0">
                <a:solidFill>
                  <a:srgbClr val="C00000"/>
                </a:solidFill>
                <a:latin typeface="Calibri"/>
                <a:ea typeface="Calibri"/>
              </a:rPr>
              <a:t>changes considerably </a:t>
            </a:r>
            <a:r>
              <a:rPr lang="en-US" b="1" dirty="0">
                <a:solidFill>
                  <a:srgbClr val="0B027E"/>
                </a:solidFill>
                <a:latin typeface="Calibri"/>
                <a:ea typeface="Calibri"/>
                <a:cs typeface="Calibri"/>
              </a:rPr>
              <a:t>demand </a:t>
            </a:r>
            <a:r>
              <a:rPr lang="en-US" dirty="0">
                <a:solidFill>
                  <a:srgbClr val="0B027E"/>
                </a:solidFill>
                <a:latin typeface="Calibri"/>
                <a:ea typeface="Calibri"/>
                <a:cs typeface="Calibri"/>
              </a:rPr>
              <a:t>is</a:t>
            </a:r>
            <a:r>
              <a:rPr lang="en-US" i="1" dirty="0">
                <a:solidFill>
                  <a:srgbClr val="0B027E"/>
                </a:solidFill>
                <a:latin typeface="Calibri"/>
                <a:ea typeface="Calibri"/>
                <a:cs typeface="Calibri"/>
              </a:rPr>
              <a:t> </a:t>
            </a:r>
            <a:r>
              <a:rPr lang="en-US" b="1" i="1" dirty="0">
                <a:solidFill>
                  <a:srgbClr val="C00000"/>
                </a:solidFill>
                <a:latin typeface="Calibri"/>
                <a:ea typeface="Calibri"/>
              </a:rPr>
              <a:t>elastic.</a:t>
            </a:r>
            <a:r>
              <a:rPr lang="en-US" dirty="0">
                <a:solidFill>
                  <a:srgbClr val="0B027E"/>
                </a:solidFill>
                <a:latin typeface="Calibri"/>
                <a:ea typeface="Calibri"/>
                <a:cs typeface="Calibri"/>
              </a:rPr>
              <a:t> </a:t>
            </a:r>
            <a:endParaRPr lang="en-US" dirty="0" smtClean="0">
              <a:solidFill>
                <a:srgbClr val="0B027E"/>
              </a:solidFill>
              <a:latin typeface="Calibri"/>
              <a:ea typeface="Calibri"/>
              <a:cs typeface="Calibri"/>
            </a:endParaRPr>
          </a:p>
          <a:p>
            <a:pPr algn="just">
              <a:lnSpc>
                <a:spcPct val="115000"/>
              </a:lnSpc>
              <a:spcBef>
                <a:spcPts val="1200"/>
              </a:spcBef>
              <a:spcAft>
                <a:spcPts val="0"/>
              </a:spcAft>
            </a:pPr>
            <a:r>
              <a:rPr lang="en-US" b="1" dirty="0" smtClean="0">
                <a:solidFill>
                  <a:srgbClr val="0B027E"/>
                </a:solidFill>
                <a:effectLst>
                  <a:outerShdw blurRad="38100" dist="38100" dir="2700000" algn="tl">
                    <a:srgbClr val="000000">
                      <a:alpha val="43137"/>
                    </a:srgbClr>
                  </a:outerShdw>
                </a:effectLst>
                <a:latin typeface="Calibri"/>
                <a:ea typeface="Calibri"/>
                <a:cs typeface="Calibri"/>
              </a:rPr>
              <a:t>The </a:t>
            </a:r>
            <a:r>
              <a:rPr lang="en-US" b="1" dirty="0">
                <a:solidFill>
                  <a:srgbClr val="0B027E"/>
                </a:solidFill>
                <a:effectLst>
                  <a:outerShdw blurRad="38100" dist="38100" dir="2700000" algn="tl">
                    <a:srgbClr val="000000">
                      <a:alpha val="43137"/>
                    </a:srgbClr>
                  </a:outerShdw>
                </a:effectLst>
                <a:latin typeface="Calibri"/>
                <a:ea typeface="Calibri"/>
                <a:cs typeface="Calibri"/>
              </a:rPr>
              <a:t>higher the elasticity, the greater the volume growth resulting from a 1 percent price reduction.</a:t>
            </a:r>
            <a:endParaRPr lang="en-US" sz="1800" b="1" dirty="0">
              <a:solidFill>
                <a:srgbClr val="0B027E"/>
              </a:solidFill>
              <a:effectLst>
                <a:outerShdw blurRad="38100" dist="38100" dir="2700000" algn="tl">
                  <a:srgbClr val="000000">
                    <a:alpha val="43137"/>
                  </a:srgbClr>
                </a:outerShdw>
              </a:effectLst>
              <a:latin typeface="Calibri"/>
              <a:ea typeface="Calibri"/>
              <a:cs typeface="Times New Roman"/>
            </a:endParaRPr>
          </a:p>
          <a:p>
            <a:pPr algn="just"/>
            <a:endParaRPr lang="en-US" dirty="0"/>
          </a:p>
        </p:txBody>
      </p:sp>
    </p:spTree>
    <p:extLst>
      <p:ext uri="{BB962C8B-B14F-4D97-AF65-F5344CB8AC3E}">
        <p14:creationId xmlns="" xmlns:p14="http://schemas.microsoft.com/office/powerpoint/2010/main" val="4027496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763000" cy="685799"/>
          </a:xfrm>
        </p:spPr>
        <p:txBody>
          <a:bodyPr/>
          <a:lstStyle/>
          <a:p>
            <a:pPr marL="0" marR="0" algn="ctr">
              <a:lnSpc>
                <a:spcPct val="115000"/>
              </a:lnSpc>
              <a:spcBef>
                <a:spcPts val="1200"/>
              </a:spcBef>
              <a:spcAft>
                <a:spcPts val="600"/>
              </a:spcAft>
              <a:tabLst>
                <a:tab pos="342900" algn="l"/>
              </a:tabLst>
            </a:pPr>
            <a:r>
              <a:rPr lang="en-US" b="1" u="sng" dirty="0">
                <a:solidFill>
                  <a:srgbClr val="C00000"/>
                </a:solidFill>
                <a:latin typeface="Calibri"/>
                <a:ea typeface="Calibri"/>
                <a:cs typeface="Times New Roman"/>
              </a:rPr>
              <a:t>Step 3: Estimating Costs</a:t>
            </a:r>
          </a:p>
        </p:txBody>
      </p:sp>
      <p:sp>
        <p:nvSpPr>
          <p:cNvPr id="3" name="Subtitle 2"/>
          <p:cNvSpPr>
            <a:spLocks noGrp="1"/>
          </p:cNvSpPr>
          <p:nvPr>
            <p:ph type="subTitle" idx="1"/>
          </p:nvPr>
        </p:nvSpPr>
        <p:spPr>
          <a:xfrm>
            <a:off x="76200" y="1066800"/>
            <a:ext cx="8991600" cy="5791200"/>
          </a:xfrm>
        </p:spPr>
        <p:txBody>
          <a:bodyPr>
            <a:noAutofit/>
          </a:bodyPr>
          <a:lstStyle/>
          <a:p>
            <a:pPr algn="just">
              <a:spcBef>
                <a:spcPts val="0"/>
              </a:spcBef>
              <a:spcAft>
                <a:spcPts val="1200"/>
              </a:spcAft>
            </a:pPr>
            <a:r>
              <a:rPr lang="en-US" sz="2400" dirty="0">
                <a:solidFill>
                  <a:srgbClr val="0B027E"/>
                </a:solidFill>
                <a:latin typeface="Calibri"/>
                <a:ea typeface="Calibri"/>
                <a:cs typeface="Times New Roman"/>
              </a:rPr>
              <a:t>The company wants to charge </a:t>
            </a:r>
            <a:r>
              <a:rPr lang="en-US" sz="2400" b="1" dirty="0">
                <a:solidFill>
                  <a:srgbClr val="C00000"/>
                </a:solidFill>
                <a:effectLst>
                  <a:outerShdw blurRad="38100" dist="38100" dir="2700000" algn="tl">
                    <a:srgbClr val="000000">
                      <a:alpha val="43137"/>
                    </a:srgbClr>
                  </a:outerShdw>
                </a:effectLst>
                <a:latin typeface="Calibri"/>
                <a:ea typeface="Calibri"/>
                <a:cs typeface="Times New Roman"/>
              </a:rPr>
              <a:t>a price that covers its cost of producing, distributing, and selling the product, including a fair return for its effort and risk.</a:t>
            </a:r>
            <a:r>
              <a:rPr lang="en-US" sz="2400" dirty="0">
                <a:solidFill>
                  <a:srgbClr val="0B027E"/>
                </a:solidFill>
                <a:latin typeface="Calibri"/>
                <a:ea typeface="Calibri"/>
                <a:cs typeface="Times New Roman"/>
              </a:rPr>
              <a:t> </a:t>
            </a:r>
            <a:endParaRPr lang="en-US" sz="2400" dirty="0" smtClean="0">
              <a:solidFill>
                <a:srgbClr val="0B027E"/>
              </a:solidFill>
              <a:latin typeface="Calibri"/>
              <a:ea typeface="Calibri"/>
              <a:cs typeface="Times New Roman"/>
            </a:endParaRPr>
          </a:p>
          <a:p>
            <a:pPr algn="just">
              <a:spcBef>
                <a:spcPts val="0"/>
              </a:spcBef>
              <a:spcAft>
                <a:spcPts val="1200"/>
              </a:spcAft>
            </a:pPr>
            <a:r>
              <a:rPr lang="en-US" sz="2400" dirty="0" smtClean="0">
                <a:solidFill>
                  <a:srgbClr val="0B027E"/>
                </a:solidFill>
                <a:latin typeface="Calibri"/>
                <a:ea typeface="Calibri"/>
              </a:rPr>
              <a:t>A </a:t>
            </a:r>
            <a:r>
              <a:rPr lang="en-US" sz="2400" dirty="0">
                <a:solidFill>
                  <a:srgbClr val="0B027E"/>
                </a:solidFill>
                <a:latin typeface="Calibri"/>
                <a:ea typeface="Calibri"/>
              </a:rPr>
              <a:t>company's costs </a:t>
            </a:r>
            <a:r>
              <a:rPr lang="en-US" sz="2400" b="1" dirty="0">
                <a:solidFill>
                  <a:srgbClr val="0B027E"/>
                </a:solidFill>
                <a:effectLst>
                  <a:outerShdw blurRad="38100" dist="38100" dir="2700000" algn="tl">
                    <a:srgbClr val="000000">
                      <a:alpha val="43137"/>
                    </a:srgbClr>
                  </a:outerShdw>
                </a:effectLst>
                <a:latin typeface="Calibri"/>
                <a:ea typeface="Calibri"/>
              </a:rPr>
              <a:t>take two forms</a:t>
            </a:r>
            <a:r>
              <a:rPr lang="en-US" sz="2400" dirty="0">
                <a:solidFill>
                  <a:srgbClr val="0B027E"/>
                </a:solidFill>
                <a:latin typeface="Calibri"/>
                <a:ea typeface="Calibri"/>
              </a:rPr>
              <a:t>, fixed and variable</a:t>
            </a:r>
            <a:r>
              <a:rPr lang="en-US" sz="2400" dirty="0" smtClean="0">
                <a:solidFill>
                  <a:srgbClr val="0B027E"/>
                </a:solidFill>
                <a:latin typeface="Calibri"/>
                <a:ea typeface="Calibri"/>
              </a:rPr>
              <a:t>.</a:t>
            </a:r>
          </a:p>
          <a:p>
            <a:pPr algn="just">
              <a:spcBef>
                <a:spcPts val="0"/>
              </a:spcBef>
              <a:spcAft>
                <a:spcPts val="1200"/>
              </a:spcAft>
              <a:buFont typeface="Wingdings" pitchFamily="2" charset="2"/>
              <a:buChar char="q"/>
            </a:pPr>
            <a:r>
              <a:rPr lang="en-US" sz="2400" b="1" dirty="0" smtClean="0">
                <a:solidFill>
                  <a:srgbClr val="0B027E"/>
                </a:solidFill>
                <a:effectLst>
                  <a:outerShdw blurRad="38100" dist="38100" dir="2700000" algn="tl">
                    <a:srgbClr val="000000">
                      <a:alpha val="43137"/>
                    </a:srgbClr>
                  </a:outerShdw>
                </a:effectLst>
                <a:latin typeface="Calibri"/>
                <a:ea typeface="Calibri"/>
                <a:cs typeface="Times New Roman"/>
              </a:rPr>
              <a:t> Fixed </a:t>
            </a:r>
            <a:r>
              <a:rPr lang="en-US" sz="2400" b="1" dirty="0">
                <a:solidFill>
                  <a:srgbClr val="0B027E"/>
                </a:solidFill>
                <a:effectLst>
                  <a:outerShdw blurRad="38100" dist="38100" dir="2700000" algn="tl">
                    <a:srgbClr val="000000">
                      <a:alpha val="43137"/>
                    </a:srgbClr>
                  </a:outerShdw>
                </a:effectLst>
                <a:latin typeface="Calibri"/>
                <a:ea typeface="Calibri"/>
                <a:cs typeface="Times New Roman"/>
              </a:rPr>
              <a:t>costs </a:t>
            </a:r>
            <a:r>
              <a:rPr lang="en-US" sz="2400" dirty="0">
                <a:solidFill>
                  <a:srgbClr val="0B027E"/>
                </a:solidFill>
                <a:latin typeface="Calibri"/>
                <a:ea typeface="Calibri"/>
                <a:cs typeface="Calibri"/>
              </a:rPr>
              <a:t>(also known as</a:t>
            </a:r>
            <a:r>
              <a:rPr lang="en-US" sz="2400" b="1" dirty="0">
                <a:solidFill>
                  <a:srgbClr val="0B027E"/>
                </a:solidFill>
                <a:latin typeface="Calibri"/>
                <a:ea typeface="Calibri"/>
                <a:cs typeface="Calibri"/>
              </a:rPr>
              <a:t> overhead)</a:t>
            </a:r>
            <a:r>
              <a:rPr lang="en-US" sz="2400" dirty="0">
                <a:solidFill>
                  <a:srgbClr val="0B027E"/>
                </a:solidFill>
                <a:latin typeface="Calibri"/>
                <a:ea typeface="Calibri"/>
                <a:cs typeface="Calibri"/>
              </a:rPr>
              <a:t> are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costs that do not vary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	with production</a:t>
            </a:r>
            <a:r>
              <a:rPr lang="en-US" sz="2400" dirty="0" smtClean="0">
                <a:solidFill>
                  <a:srgbClr val="0B027E"/>
                </a:solidFill>
                <a:latin typeface="Calibri"/>
                <a:ea typeface="Calibri"/>
                <a:cs typeface="Calibri"/>
              </a:rPr>
              <a:t> </a:t>
            </a:r>
            <a:r>
              <a:rPr lang="en-US" sz="2400" dirty="0">
                <a:solidFill>
                  <a:srgbClr val="0B027E"/>
                </a:solidFill>
                <a:latin typeface="Calibri"/>
                <a:ea typeface="Calibri"/>
                <a:cs typeface="Calibri"/>
              </a:rPr>
              <a:t>or sales revenue. A company must pay bills each </a:t>
            </a:r>
            <a:r>
              <a:rPr lang="en-US" sz="2400" dirty="0" smtClean="0">
                <a:solidFill>
                  <a:srgbClr val="0B027E"/>
                </a:solidFill>
                <a:latin typeface="Calibri"/>
                <a:ea typeface="Calibri"/>
                <a:cs typeface="Calibri"/>
              </a:rPr>
              <a:t>	month </a:t>
            </a:r>
            <a:r>
              <a:rPr lang="en-US" sz="2400" dirty="0">
                <a:solidFill>
                  <a:srgbClr val="0B027E"/>
                </a:solidFill>
                <a:latin typeface="Calibri"/>
                <a:ea typeface="Calibri"/>
                <a:cs typeface="Calibri"/>
              </a:rPr>
              <a:t>for rent, heat, interest, salaries, and so on, regardless of </a:t>
            </a:r>
            <a:r>
              <a:rPr lang="en-US" sz="2400" dirty="0" smtClean="0">
                <a:solidFill>
                  <a:srgbClr val="0B027E"/>
                </a:solidFill>
                <a:latin typeface="Calibri"/>
                <a:ea typeface="Calibri"/>
                <a:cs typeface="Calibri"/>
              </a:rPr>
              <a:t>	output</a:t>
            </a:r>
            <a:r>
              <a:rPr lang="en-US" sz="2400" dirty="0">
                <a:solidFill>
                  <a:srgbClr val="0B027E"/>
                </a:solidFill>
                <a:latin typeface="Calibri"/>
                <a:ea typeface="Calibri"/>
                <a:cs typeface="Calibri"/>
              </a:rPr>
              <a:t>.</a:t>
            </a:r>
            <a:endParaRPr lang="en-US" sz="2400" dirty="0">
              <a:solidFill>
                <a:srgbClr val="0B027E"/>
              </a:solidFill>
              <a:latin typeface="Calibri"/>
              <a:ea typeface="Calibri"/>
              <a:cs typeface="Times New Roman"/>
            </a:endParaRPr>
          </a:p>
          <a:p>
            <a:pPr algn="just">
              <a:spcBef>
                <a:spcPts val="0"/>
              </a:spcBef>
              <a:spcAft>
                <a:spcPts val="1200"/>
              </a:spcAft>
              <a:buFont typeface="Wingdings" pitchFamily="2" charset="2"/>
              <a:buChar char="q"/>
            </a:pPr>
            <a:r>
              <a:rPr lang="en-US" sz="2400" b="1" dirty="0" smtClean="0">
                <a:solidFill>
                  <a:srgbClr val="0B027E"/>
                </a:solidFill>
                <a:effectLst>
                  <a:outerShdw blurRad="38100" dist="38100" dir="2700000" algn="tl">
                    <a:srgbClr val="000000">
                      <a:alpha val="43137"/>
                    </a:srgbClr>
                  </a:outerShdw>
                </a:effectLst>
                <a:latin typeface="Calibri"/>
                <a:ea typeface="Calibri"/>
                <a:cs typeface="Times New Roman"/>
              </a:rPr>
              <a:t> Variable </a:t>
            </a:r>
            <a:r>
              <a:rPr lang="en-US" sz="2400" b="1" dirty="0">
                <a:solidFill>
                  <a:srgbClr val="0B027E"/>
                </a:solidFill>
                <a:effectLst>
                  <a:outerShdw blurRad="38100" dist="38100" dir="2700000" algn="tl">
                    <a:srgbClr val="000000">
                      <a:alpha val="43137"/>
                    </a:srgbClr>
                  </a:outerShdw>
                </a:effectLst>
                <a:latin typeface="Calibri"/>
                <a:ea typeface="Calibri"/>
                <a:cs typeface="Times New Roman"/>
              </a:rPr>
              <a:t>costs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vary directly with the level of production</a:t>
            </a:r>
            <a:r>
              <a:rPr lang="en-US" sz="2400" dirty="0">
                <a:solidFill>
                  <a:srgbClr val="0B027E"/>
                </a:solidFill>
                <a:latin typeface="Calibri"/>
                <a:ea typeface="Calibri"/>
                <a:cs typeface="Calibri"/>
              </a:rPr>
              <a:t>. </a:t>
            </a:r>
            <a:r>
              <a:rPr lang="en-US" sz="2400" dirty="0" smtClean="0">
                <a:solidFill>
                  <a:srgbClr val="0B027E"/>
                </a:solidFill>
                <a:latin typeface="Calibri"/>
                <a:ea typeface="Calibri"/>
                <a:cs typeface="Calibri"/>
              </a:rPr>
              <a:t>They </a:t>
            </a:r>
            <a:r>
              <a:rPr lang="en-US" sz="2400" dirty="0">
                <a:solidFill>
                  <a:srgbClr val="0B027E"/>
                </a:solidFill>
                <a:latin typeface="Calibri"/>
                <a:ea typeface="Calibri"/>
                <a:cs typeface="Calibri"/>
              </a:rPr>
              <a:t>are </a:t>
            </a:r>
            <a:r>
              <a:rPr lang="en-US" sz="2400" dirty="0" smtClean="0">
                <a:solidFill>
                  <a:srgbClr val="0B027E"/>
                </a:solidFill>
                <a:latin typeface="Calibri"/>
                <a:ea typeface="Calibri"/>
                <a:cs typeface="Calibri"/>
              </a:rPr>
              <a:t>	called </a:t>
            </a:r>
            <a:r>
              <a:rPr lang="en-US" sz="2400" dirty="0">
                <a:solidFill>
                  <a:srgbClr val="0B027E"/>
                </a:solidFill>
                <a:latin typeface="Calibri"/>
                <a:ea typeface="Calibri"/>
                <a:cs typeface="Calibri"/>
              </a:rPr>
              <a:t>variable because their total varies with the number of units </a:t>
            </a:r>
            <a:r>
              <a:rPr lang="en-US" sz="2400" dirty="0" smtClean="0">
                <a:solidFill>
                  <a:srgbClr val="0B027E"/>
                </a:solidFill>
                <a:latin typeface="Calibri"/>
                <a:ea typeface="Calibri"/>
                <a:cs typeface="Calibri"/>
              </a:rPr>
              <a:t>	produced.</a:t>
            </a:r>
          </a:p>
          <a:p>
            <a:pPr>
              <a:spcBef>
                <a:spcPts val="0"/>
              </a:spcBef>
              <a:spcAft>
                <a:spcPts val="1200"/>
              </a:spcAft>
              <a:buFont typeface="Wingdings" pitchFamily="2" charset="2"/>
              <a:buChar char="q"/>
            </a:pPr>
            <a:r>
              <a:rPr lang="en-US" sz="2400" b="1" dirty="0" smtClean="0">
                <a:solidFill>
                  <a:srgbClr val="0B027E"/>
                </a:solidFill>
                <a:effectLst>
                  <a:outerShdw blurRad="38100" dist="38100" dir="2700000" algn="tl">
                    <a:srgbClr val="000000">
                      <a:alpha val="43137"/>
                    </a:srgbClr>
                  </a:outerShdw>
                </a:effectLst>
                <a:latin typeface="Calibri"/>
                <a:ea typeface="Calibri"/>
                <a:cs typeface="Times New Roman"/>
              </a:rPr>
              <a:t>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Total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costs </a:t>
            </a:r>
            <a:r>
              <a:rPr lang="en-US" sz="2800" b="1" dirty="0" smtClean="0">
                <a:solidFill>
                  <a:srgbClr val="0B027E"/>
                </a:solidFill>
                <a:effectLst>
                  <a:outerShdw blurRad="38100" dist="38100" dir="2700000" algn="tl">
                    <a:srgbClr val="000000">
                      <a:alpha val="43137"/>
                    </a:srgbClr>
                  </a:outerShdw>
                </a:effectLst>
                <a:latin typeface="Calibri"/>
                <a:ea typeface="Calibri"/>
              </a:rPr>
              <a:t> = sum </a:t>
            </a:r>
            <a:r>
              <a:rPr lang="en-US" sz="2800" b="1" dirty="0">
                <a:solidFill>
                  <a:srgbClr val="0B027E"/>
                </a:solidFill>
                <a:effectLst>
                  <a:outerShdw blurRad="38100" dist="38100" dir="2700000" algn="tl">
                    <a:srgbClr val="000000">
                      <a:alpha val="43137"/>
                    </a:srgbClr>
                  </a:outerShdw>
                </a:effectLst>
                <a:latin typeface="Calibri"/>
                <a:ea typeface="Calibri"/>
              </a:rPr>
              <a:t>of the fixed and variable </a:t>
            </a:r>
            <a:r>
              <a:rPr lang="en-US" sz="2800" b="1" dirty="0" smtClean="0">
                <a:solidFill>
                  <a:srgbClr val="0B027E"/>
                </a:solidFill>
                <a:effectLst>
                  <a:outerShdw blurRad="38100" dist="38100" dir="2700000" algn="tl">
                    <a:srgbClr val="000000">
                      <a:alpha val="43137"/>
                    </a:srgbClr>
                  </a:outerShdw>
                </a:effectLst>
                <a:latin typeface="Calibri"/>
                <a:ea typeface="Calibri"/>
              </a:rPr>
              <a:t>costs</a:t>
            </a:r>
            <a:endParaRPr lang="en-US" sz="2800" b="1"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25997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763000" cy="6477000"/>
          </a:xfrm>
        </p:spPr>
        <p:txBody>
          <a:bodyPr>
            <a:noAutofit/>
          </a:bodyPr>
          <a:lstStyle/>
          <a:p>
            <a:pPr algn="just">
              <a:lnSpc>
                <a:spcPct val="115000"/>
              </a:lnSpc>
              <a:spcBef>
                <a:spcPts val="600"/>
              </a:spcBef>
              <a:tabLst>
                <a:tab pos="342900" algn="l"/>
              </a:tabLst>
            </a:pP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1.</a:t>
            </a:r>
            <a:r>
              <a:rPr lang="en-US" sz="2400" b="1" dirty="0" smtClean="0">
                <a:solidFill>
                  <a:srgbClr val="C00000"/>
                </a:solidFill>
                <a:effectLst>
                  <a:outerShdw blurRad="38100" dist="38100" dir="2700000" algn="tl">
                    <a:srgbClr val="000000">
                      <a:alpha val="43137"/>
                    </a:srgbClr>
                  </a:outerShdw>
                </a:effectLst>
                <a:latin typeface="+mj-lt"/>
              </a:rPr>
              <a:t>Introduction-</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 period of slow sales growth as the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product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is introduced in the market. Profits are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nonexistent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because of the heavy expenses of product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introduction</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t>
            </a:r>
          </a:p>
          <a:p>
            <a:pPr algn="just">
              <a:lnSpc>
                <a:spcPct val="115000"/>
              </a:lnSpc>
              <a:spcBef>
                <a:spcPts val="600"/>
              </a:spcBef>
              <a:tabLst>
                <a:tab pos="342900" algn="l"/>
              </a:tabLst>
            </a:pP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2.	</a:t>
            </a:r>
            <a:r>
              <a:rPr lang="en-US" sz="2400" b="1" dirty="0">
                <a:solidFill>
                  <a:srgbClr val="C00000"/>
                </a:solidFill>
                <a:effectLst>
                  <a:outerShdw blurRad="38100" dist="38100" dir="2700000" algn="tl">
                    <a:srgbClr val="000000">
                      <a:alpha val="43137"/>
                    </a:srgbClr>
                  </a:outerShdw>
                </a:effectLst>
                <a:latin typeface="+mj-lt"/>
              </a:rPr>
              <a:t>Growth -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 period of rapid market acceptance and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substantial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profit improvement.</a:t>
            </a:r>
          </a:p>
          <a:p>
            <a:pPr algn="just">
              <a:lnSpc>
                <a:spcPct val="115000"/>
              </a:lnSpc>
              <a:spcBef>
                <a:spcPts val="600"/>
              </a:spcBef>
              <a:tabLst>
                <a:tab pos="342900" algn="l"/>
              </a:tabLst>
            </a:pP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3.	</a:t>
            </a:r>
            <a:r>
              <a:rPr lang="en-US" sz="2400" b="1" dirty="0" smtClean="0">
                <a:solidFill>
                  <a:srgbClr val="C00000"/>
                </a:solidFill>
                <a:effectLst>
                  <a:outerShdw blurRad="38100" dist="38100" dir="2700000" algn="tl">
                    <a:srgbClr val="000000">
                      <a:alpha val="43137"/>
                    </a:srgbClr>
                  </a:outerShdw>
                </a:effectLst>
                <a:latin typeface="+mj-lt"/>
              </a:rPr>
              <a:t>Maturity-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A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slowdown in sales growth because the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product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has achieved acceptance by most potential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buyers</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 Profits stabilize or decline because of increased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competition</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t>
            </a:r>
          </a:p>
          <a:p>
            <a:pPr algn="just">
              <a:lnSpc>
                <a:spcPct val="115000"/>
              </a:lnSpc>
              <a:spcBef>
                <a:spcPts val="600"/>
              </a:spcBef>
              <a:tabLst>
                <a:tab pos="342900" algn="l"/>
              </a:tabLst>
            </a:pP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4.	</a:t>
            </a:r>
            <a:r>
              <a:rPr lang="en-US" sz="2400" b="1" dirty="0">
                <a:solidFill>
                  <a:srgbClr val="C00000"/>
                </a:solidFill>
                <a:effectLst>
                  <a:outerShdw blurRad="38100" dist="38100" dir="2700000" algn="tl">
                    <a:srgbClr val="000000">
                      <a:alpha val="43137"/>
                    </a:srgbClr>
                  </a:outerShdw>
                </a:effectLst>
                <a:latin typeface="+mj-lt"/>
              </a:rPr>
              <a:t>Decline -</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 Sales show a downward drift and profits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	erode</a:t>
            </a: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t>
            </a:r>
          </a:p>
          <a:p>
            <a:pPr algn="just">
              <a:lnSpc>
                <a:spcPct val="115000"/>
              </a:lnSpc>
              <a:spcBef>
                <a:spcPts val="600"/>
              </a:spcBef>
            </a:pPr>
            <a:endParaRPr lang="en-US" sz="2800" b="1" dirty="0">
              <a:solidFill>
                <a:srgbClr val="0B027E"/>
              </a:solidFill>
              <a:effectLst>
                <a:outerShdw blurRad="38100" dist="38100" dir="2700000" algn="tl">
                  <a:srgbClr val="000000">
                    <a:alpha val="43137"/>
                  </a:srgbClr>
                </a:outerShdw>
              </a:effectLst>
              <a:latin typeface="Calibri"/>
              <a:ea typeface="Calibri"/>
              <a:cs typeface="Times New Roman"/>
            </a:endParaRPr>
          </a:p>
        </p:txBody>
      </p:sp>
    </p:spTree>
    <p:extLst>
      <p:ext uri="{BB962C8B-B14F-4D97-AF65-F5344CB8AC3E}">
        <p14:creationId xmlns="" xmlns:p14="http://schemas.microsoft.com/office/powerpoint/2010/main" val="264258339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838200"/>
            <a:ext cx="8763000" cy="5791200"/>
          </a:xfrm>
        </p:spPr>
        <p:txBody>
          <a:bodyPr/>
          <a:lstStyle/>
          <a:p>
            <a:pPr algn="just"/>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ACTIVITY BASED ACCOUNTING </a:t>
            </a:r>
            <a:endPar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r>
              <a:rPr lang="en-US" sz="2400" dirty="0" smtClean="0">
                <a:solidFill>
                  <a:srgbClr val="0B027E"/>
                </a:solidFill>
                <a:latin typeface="Calibri"/>
                <a:ea typeface="Calibri"/>
              </a:rPr>
              <a:t>Companies </a:t>
            </a:r>
            <a:r>
              <a:rPr lang="en-US" sz="2400" b="1" dirty="0">
                <a:solidFill>
                  <a:srgbClr val="0B027E"/>
                </a:solidFill>
                <a:effectLst>
                  <a:outerShdw blurRad="38100" dist="38100" dir="2700000" algn="tl">
                    <a:srgbClr val="000000">
                      <a:alpha val="43137"/>
                    </a:srgbClr>
                  </a:outerShdw>
                </a:effectLst>
                <a:latin typeface="Calibri"/>
                <a:ea typeface="Calibri"/>
              </a:rPr>
              <a:t>adapt their offers and terms to different buyers</a:t>
            </a:r>
            <a:r>
              <a:rPr lang="en-US" sz="2400" dirty="0">
                <a:solidFill>
                  <a:srgbClr val="0B027E"/>
                </a:solidFill>
                <a:latin typeface="Calibri"/>
                <a:ea typeface="Calibri"/>
              </a:rPr>
              <a:t>. A manufacturer, for example, will negotiate different terms with different retail chains. One retailer want daily delivery (to keep inventory lower) while another </a:t>
            </a:r>
            <a:r>
              <a:rPr lang="en-US" sz="2400" dirty="0" smtClean="0">
                <a:solidFill>
                  <a:srgbClr val="0B027E"/>
                </a:solidFill>
                <a:latin typeface="Calibri"/>
                <a:ea typeface="Calibri"/>
              </a:rPr>
              <a:t>may </a:t>
            </a:r>
            <a:r>
              <a:rPr lang="en-US" sz="2400" dirty="0">
                <a:solidFill>
                  <a:srgbClr val="0B027E"/>
                </a:solidFill>
                <a:latin typeface="Calibri"/>
                <a:ea typeface="Calibri"/>
              </a:rPr>
              <a:t>accept twice-a-week delivery in order to get a lower price</a:t>
            </a:r>
            <a:r>
              <a:rPr lang="en-US" sz="2400" dirty="0" smtClean="0">
                <a:solidFill>
                  <a:srgbClr val="0B027E"/>
                </a:solidFill>
                <a:latin typeface="Calibri"/>
                <a:ea typeface="Calibri"/>
              </a:rPr>
              <a:t>.</a:t>
            </a:r>
          </a:p>
          <a:p>
            <a:pPr algn="just"/>
            <a:endParaRPr lang="en-US" dirty="0" smtClean="0">
              <a:solidFill>
                <a:srgbClr val="0B027E"/>
              </a:solidFill>
              <a:latin typeface="Calibri"/>
              <a:ea typeface="Calibri"/>
            </a:endParaRPr>
          </a:p>
          <a:p>
            <a:pPr algn="just"/>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TARGET COSTING </a:t>
            </a:r>
            <a:endPar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r>
              <a:rPr lang="en-US" sz="2400" b="1" dirty="0" smtClean="0">
                <a:solidFill>
                  <a:srgbClr val="0B027E"/>
                </a:solidFill>
                <a:effectLst>
                  <a:outerShdw blurRad="38100" dist="38100" dir="2700000" algn="tl">
                    <a:srgbClr val="000000">
                      <a:alpha val="43137"/>
                    </a:srgbClr>
                  </a:outerShdw>
                </a:effectLst>
                <a:latin typeface="Calibri"/>
                <a:ea typeface="Calibri"/>
              </a:rPr>
              <a:t>Costs </a:t>
            </a:r>
            <a:r>
              <a:rPr lang="en-US" sz="2400" b="1" dirty="0">
                <a:solidFill>
                  <a:srgbClr val="0B027E"/>
                </a:solidFill>
                <a:effectLst>
                  <a:outerShdw blurRad="38100" dist="38100" dir="2700000" algn="tl">
                    <a:srgbClr val="000000">
                      <a:alpha val="43137"/>
                    </a:srgbClr>
                  </a:outerShdw>
                </a:effectLst>
                <a:latin typeface="Calibri"/>
                <a:ea typeface="Calibri"/>
              </a:rPr>
              <a:t>change with production scale and experience</a:t>
            </a:r>
            <a:r>
              <a:rPr lang="en-US" sz="2400" dirty="0">
                <a:solidFill>
                  <a:srgbClr val="0B027E"/>
                </a:solidFill>
                <a:latin typeface="Calibri"/>
                <a:ea typeface="Calibri"/>
              </a:rPr>
              <a:t>. They can also change as a result of a concentrated effort by designers, engineers, and purchasing agents to reduce them through</a:t>
            </a:r>
            <a:r>
              <a:rPr lang="en-US" sz="2400" b="1" dirty="0">
                <a:solidFill>
                  <a:srgbClr val="0B027E"/>
                </a:solidFill>
                <a:latin typeface="Calibri"/>
                <a:ea typeface="Calibri"/>
              </a:rPr>
              <a:t> target costing.</a:t>
            </a:r>
            <a:endParaRPr lang="en-US" sz="2400" dirty="0">
              <a:solidFill>
                <a:srgbClr val="0B027E"/>
              </a:solidFill>
            </a:endParaRPr>
          </a:p>
        </p:txBody>
      </p:sp>
    </p:spTree>
    <p:extLst>
      <p:ext uri="{BB962C8B-B14F-4D97-AF65-F5344CB8AC3E}">
        <p14:creationId xmlns="" xmlns:p14="http://schemas.microsoft.com/office/powerpoint/2010/main" val="3721483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1"/>
            <a:ext cx="8763000" cy="685799"/>
          </a:xfrm>
        </p:spPr>
        <p:txBody>
          <a:bodyPr/>
          <a:lstStyle/>
          <a:p>
            <a:pPr marL="0" marR="0" algn="ctr">
              <a:lnSpc>
                <a:spcPct val="115000"/>
              </a:lnSpc>
              <a:spcBef>
                <a:spcPts val="1200"/>
              </a:spcBef>
              <a:spcAft>
                <a:spcPts val="0"/>
              </a:spcAft>
            </a:pPr>
            <a:r>
              <a:rPr lang="en-US" sz="2800" b="1" u="sng" dirty="0">
                <a:solidFill>
                  <a:srgbClr val="C00000"/>
                </a:solidFill>
                <a:latin typeface="Calibri"/>
                <a:ea typeface="Calibri"/>
                <a:cs typeface="Times New Roman"/>
              </a:rPr>
              <a:t>Step 4: Analyzing Competitors’ Costs, Prices, and Offers</a:t>
            </a:r>
          </a:p>
        </p:txBody>
      </p:sp>
      <p:sp>
        <p:nvSpPr>
          <p:cNvPr id="3" name="Subtitle 2"/>
          <p:cNvSpPr>
            <a:spLocks noGrp="1"/>
          </p:cNvSpPr>
          <p:nvPr>
            <p:ph type="subTitle" idx="1"/>
          </p:nvPr>
        </p:nvSpPr>
        <p:spPr>
          <a:xfrm>
            <a:off x="228600" y="1371600"/>
            <a:ext cx="8763000" cy="4419600"/>
          </a:xfrm>
        </p:spPr>
        <p:txBody>
          <a:bodyPr>
            <a:normAutofit fontScale="92500"/>
          </a:bodyPr>
          <a:lstStyle/>
          <a:p>
            <a:pPr algn="just">
              <a:spcBef>
                <a:spcPts val="1200"/>
              </a:spcBef>
              <a:spcAft>
                <a:spcPts val="0"/>
              </a:spcAft>
            </a:pPr>
            <a:r>
              <a:rPr lang="en-US" sz="2200" dirty="0">
                <a:solidFill>
                  <a:srgbClr val="0B027E"/>
                </a:solidFill>
                <a:effectLst>
                  <a:outerShdw blurRad="38100" dist="38100" dir="2700000" algn="tl">
                    <a:srgbClr val="000000">
                      <a:alpha val="43137"/>
                    </a:srgbClr>
                  </a:outerShdw>
                </a:effectLst>
                <a:latin typeface="Calibri"/>
                <a:ea typeface="Calibri"/>
                <a:cs typeface="Times New Roman"/>
              </a:rPr>
              <a:t>Within the range of possible </a:t>
            </a:r>
            <a:r>
              <a:rPr lang="en-US" sz="2200" b="1" dirty="0">
                <a:solidFill>
                  <a:srgbClr val="0B027E"/>
                </a:solidFill>
                <a:effectLst>
                  <a:outerShdw blurRad="38100" dist="38100" dir="2700000" algn="tl">
                    <a:srgbClr val="000000">
                      <a:alpha val="43137"/>
                    </a:srgbClr>
                  </a:outerShdw>
                </a:effectLst>
                <a:latin typeface="Calibri"/>
                <a:ea typeface="Calibri"/>
                <a:cs typeface="Times New Roman"/>
              </a:rPr>
              <a:t>prices determined by market demand and company costs, the firm must take competitors' costs, prices, and possible price reactions into account.</a:t>
            </a:r>
            <a:r>
              <a:rPr lang="en-US" sz="2200" dirty="0">
                <a:solidFill>
                  <a:srgbClr val="0B027E"/>
                </a:solidFill>
                <a:effectLst>
                  <a:outerShdw blurRad="38100" dist="38100" dir="2700000" algn="tl">
                    <a:srgbClr val="000000">
                      <a:alpha val="43137"/>
                    </a:srgbClr>
                  </a:outerShdw>
                </a:effectLst>
                <a:latin typeface="Calibri"/>
                <a:ea typeface="Calibri"/>
                <a:cs typeface="Times New Roman"/>
              </a:rPr>
              <a:t> </a:t>
            </a:r>
            <a:endParaRPr lang="en-US" sz="2200"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spcBef>
                <a:spcPts val="1200"/>
              </a:spcBef>
              <a:spcAft>
                <a:spcPts val="0"/>
              </a:spcAft>
            </a:pPr>
            <a:endParaRPr lang="en-US" sz="2200"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spcBef>
                <a:spcPts val="1200"/>
              </a:spcBef>
              <a:spcAft>
                <a:spcPts val="1200"/>
              </a:spcAft>
            </a:pPr>
            <a:r>
              <a:rPr lang="en-US" sz="2400" dirty="0" smtClean="0">
                <a:solidFill>
                  <a:srgbClr val="0B027E"/>
                </a:solidFill>
                <a:effectLst>
                  <a:outerShdw blurRad="38100" dist="38100" dir="2700000" algn="tl">
                    <a:srgbClr val="000000">
                      <a:alpha val="43137"/>
                    </a:srgbClr>
                  </a:outerShdw>
                </a:effectLst>
                <a:latin typeface="Calibri"/>
                <a:ea typeface="Calibri"/>
                <a:cs typeface="Times New Roman"/>
              </a:rPr>
              <a:t>The </a:t>
            </a:r>
            <a:r>
              <a:rPr lang="en-US" sz="2400" dirty="0">
                <a:solidFill>
                  <a:srgbClr val="0B027E"/>
                </a:solidFill>
                <a:effectLst>
                  <a:outerShdw blurRad="38100" dist="38100" dir="2700000" algn="tl">
                    <a:srgbClr val="000000">
                      <a:alpha val="43137"/>
                    </a:srgbClr>
                  </a:outerShdw>
                </a:effectLst>
                <a:latin typeface="Calibri"/>
                <a:ea typeface="Calibri"/>
                <a:cs typeface="Times New Roman"/>
              </a:rPr>
              <a:t>firm should first </a:t>
            </a:r>
            <a:r>
              <a:rPr lang="en-US" sz="2400" b="1" dirty="0">
                <a:solidFill>
                  <a:srgbClr val="0B027E"/>
                </a:solidFill>
                <a:effectLst>
                  <a:outerShdw blurRad="38100" dist="38100" dir="2700000" algn="tl">
                    <a:srgbClr val="000000">
                      <a:alpha val="43137"/>
                    </a:srgbClr>
                  </a:outerShdw>
                </a:effectLst>
                <a:latin typeface="Calibri"/>
                <a:ea typeface="Calibri"/>
                <a:cs typeface="Times New Roman"/>
              </a:rPr>
              <a:t>consider the nearest competitor's price</a:t>
            </a:r>
            <a:r>
              <a:rPr lang="en-US" sz="2400"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algn="just">
              <a:spcBef>
                <a:spcPts val="1200"/>
              </a:spcBef>
              <a:spcAft>
                <a:spcPts val="1200"/>
              </a:spcAft>
            </a:pPr>
            <a:r>
              <a:rPr lang="en-US" sz="2200" dirty="0" smtClean="0">
                <a:solidFill>
                  <a:srgbClr val="0B027E"/>
                </a:solidFill>
                <a:effectLst>
                  <a:outerShdw blurRad="38100" dist="38100" dir="2700000" algn="tl">
                    <a:srgbClr val="000000">
                      <a:alpha val="43137"/>
                    </a:srgbClr>
                  </a:outerShdw>
                </a:effectLst>
                <a:latin typeface="Calibri"/>
                <a:ea typeface="Calibri"/>
                <a:cs typeface="Times New Roman"/>
              </a:rPr>
              <a:t> </a:t>
            </a:r>
            <a:r>
              <a:rPr lang="en-US" sz="2200" dirty="0">
                <a:solidFill>
                  <a:srgbClr val="0B027E"/>
                </a:solidFill>
                <a:effectLst>
                  <a:outerShdw blurRad="38100" dist="38100" dir="2700000" algn="tl">
                    <a:srgbClr val="000000">
                      <a:alpha val="43137"/>
                    </a:srgbClr>
                  </a:outerShdw>
                </a:effectLst>
                <a:latin typeface="Calibri"/>
                <a:ea typeface="Calibri"/>
                <a:cs typeface="Times New Roman"/>
              </a:rPr>
              <a:t>If the firm's offer contains features not offered by the nearest competitor, their worth to the customer should be evaluated and added to the competitor's price</a:t>
            </a:r>
            <a:r>
              <a:rPr lang="en-US" sz="2200"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algn="just">
              <a:spcBef>
                <a:spcPts val="1200"/>
              </a:spcBef>
              <a:spcAft>
                <a:spcPts val="1200"/>
              </a:spcAft>
            </a:pPr>
            <a:r>
              <a:rPr lang="en-US" sz="2200" dirty="0" smtClean="0">
                <a:solidFill>
                  <a:srgbClr val="0B027E"/>
                </a:solidFill>
                <a:effectLst>
                  <a:outerShdw blurRad="38100" dist="38100" dir="2700000" algn="tl">
                    <a:srgbClr val="000000">
                      <a:alpha val="43137"/>
                    </a:srgbClr>
                  </a:outerShdw>
                </a:effectLst>
                <a:latin typeface="Calibri"/>
                <a:ea typeface="Calibri"/>
                <a:cs typeface="Times New Roman"/>
              </a:rPr>
              <a:t> </a:t>
            </a:r>
            <a:r>
              <a:rPr lang="en-US" sz="2200" dirty="0">
                <a:solidFill>
                  <a:srgbClr val="0B027E"/>
                </a:solidFill>
                <a:effectLst>
                  <a:outerShdw blurRad="38100" dist="38100" dir="2700000" algn="tl">
                    <a:srgbClr val="000000">
                      <a:alpha val="43137"/>
                    </a:srgbClr>
                  </a:outerShdw>
                </a:effectLst>
                <a:latin typeface="Calibri"/>
                <a:ea typeface="Calibri"/>
                <a:cs typeface="Times New Roman"/>
              </a:rPr>
              <a:t>If the competitor's offer contains some features not offered by the firm, their worth to the customer should be evaluated and subtracted from the firm's price.</a:t>
            </a:r>
          </a:p>
          <a:p>
            <a:endParaRPr lang="en-US" sz="2200" dirty="0">
              <a:solidFill>
                <a:srgbClr val="0B027E"/>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643245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
            <a:ext cx="8763000" cy="685799"/>
          </a:xfrm>
        </p:spPr>
        <p:txBody>
          <a:bodyPr/>
          <a:lstStyle/>
          <a:p>
            <a:pPr algn="ctr">
              <a:lnSpc>
                <a:spcPct val="115000"/>
              </a:lnSpc>
              <a:spcBef>
                <a:spcPts val="1200"/>
              </a:spcBef>
            </a:pPr>
            <a:r>
              <a:rPr lang="en-US" b="1" u="sng" dirty="0">
                <a:solidFill>
                  <a:srgbClr val="C00000"/>
                </a:solidFill>
                <a:latin typeface="Calibri"/>
                <a:ea typeface="Calibri"/>
                <a:cs typeface="Times New Roman"/>
              </a:rPr>
              <a:t>Step 5: Selecting a Pricing Method</a:t>
            </a:r>
          </a:p>
        </p:txBody>
      </p:sp>
      <p:sp>
        <p:nvSpPr>
          <p:cNvPr id="3" name="Subtitle 2"/>
          <p:cNvSpPr>
            <a:spLocks noGrp="1"/>
          </p:cNvSpPr>
          <p:nvPr>
            <p:ph type="subTitle" idx="1"/>
          </p:nvPr>
        </p:nvSpPr>
        <p:spPr>
          <a:xfrm>
            <a:off x="76200" y="685800"/>
            <a:ext cx="8915400" cy="6096000"/>
          </a:xfrm>
        </p:spPr>
        <p:txBody>
          <a:bodyPr>
            <a:noAutofit/>
          </a:bodyPr>
          <a:lstStyle/>
          <a:p>
            <a:pPr algn="just">
              <a:lnSpc>
                <a:spcPct val="115000"/>
              </a:lnSpc>
              <a:spcBef>
                <a:spcPts val="1200"/>
              </a:spcBef>
              <a:spcAft>
                <a:spcPts val="0"/>
              </a:spcAft>
            </a:pPr>
            <a:r>
              <a:rPr lang="en-US" sz="2400" dirty="0" smtClean="0">
                <a:solidFill>
                  <a:srgbClr val="0B027E"/>
                </a:solidFill>
                <a:latin typeface="Calibri"/>
                <a:ea typeface="Calibri"/>
                <a:cs typeface="Calibri"/>
              </a:rPr>
              <a:t>The </a:t>
            </a:r>
            <a:r>
              <a:rPr lang="en-US" sz="2400" dirty="0">
                <a:solidFill>
                  <a:srgbClr val="0B027E"/>
                </a:solidFill>
                <a:latin typeface="Calibri"/>
                <a:ea typeface="Calibri"/>
                <a:cs typeface="Calibri"/>
              </a:rPr>
              <a:t>six </a:t>
            </a:r>
            <a:r>
              <a:rPr lang="en-US" sz="2400" b="1" dirty="0">
                <a:solidFill>
                  <a:srgbClr val="0B027E"/>
                </a:solidFill>
                <a:latin typeface="Calibri"/>
                <a:ea typeface="Calibri"/>
                <a:cs typeface="Calibri"/>
              </a:rPr>
              <a:t>price-setting methods</a:t>
            </a:r>
            <a:r>
              <a:rPr lang="en-US" sz="2400" dirty="0">
                <a:solidFill>
                  <a:srgbClr val="0B027E"/>
                </a:solidFill>
                <a:latin typeface="Calibri"/>
                <a:ea typeface="Calibri"/>
                <a:cs typeface="Calibri"/>
              </a:rPr>
              <a:t> are: markup pricing, target-return pricing, perceived-value pricing, value pricing, going-rate pricing, and auction-type pricing</a:t>
            </a:r>
            <a:r>
              <a:rPr lang="en-US" sz="2400" dirty="0" smtClean="0">
                <a:solidFill>
                  <a:srgbClr val="0B027E"/>
                </a:solidFill>
                <a:latin typeface="Calibri"/>
                <a:ea typeface="Calibri"/>
                <a:cs typeface="Calibri"/>
              </a:rPr>
              <a:t>.</a:t>
            </a:r>
          </a:p>
          <a:p>
            <a:pPr algn="just">
              <a:spcBef>
                <a:spcPts val="1800"/>
              </a:spcBef>
            </a:pPr>
            <a:r>
              <a:rPr lang="en-US" sz="3200" b="1" dirty="0" smtClean="0">
                <a:solidFill>
                  <a:srgbClr val="0B027E"/>
                </a:solidFill>
                <a:effectLst>
                  <a:outerShdw blurRad="38100" dist="38100" dir="2700000" algn="tl">
                    <a:srgbClr val="000000">
                      <a:alpha val="43137"/>
                    </a:srgbClr>
                  </a:outerShdw>
                </a:effectLst>
                <a:latin typeface="Calibri"/>
                <a:ea typeface="Calibri"/>
                <a:cs typeface="Times New Roman"/>
              </a:rPr>
              <a:t>MARKUP PRICING</a:t>
            </a:r>
          </a:p>
          <a:p>
            <a:pPr>
              <a:spcBef>
                <a:spcPts val="0"/>
              </a:spcBef>
            </a:pPr>
            <a:r>
              <a:rPr lang="en-US" b="1" i="1" dirty="0" smtClean="0">
                <a:solidFill>
                  <a:srgbClr val="0B027E"/>
                </a:solidFill>
              </a:rPr>
              <a:t>	Variable </a:t>
            </a:r>
            <a:r>
              <a:rPr lang="en-US" b="1" i="1" dirty="0">
                <a:solidFill>
                  <a:srgbClr val="0B027E"/>
                </a:solidFill>
              </a:rPr>
              <a:t>cost per unit</a:t>
            </a:r>
            <a:r>
              <a:rPr lang="en-US" dirty="0">
                <a:solidFill>
                  <a:srgbClr val="0B027E"/>
                </a:solidFill>
              </a:rPr>
              <a:t> 	</a:t>
            </a:r>
            <a:r>
              <a:rPr lang="en-US" dirty="0" smtClean="0">
                <a:solidFill>
                  <a:srgbClr val="0B027E"/>
                </a:solidFill>
              </a:rPr>
              <a:t>	Rs</a:t>
            </a:r>
            <a:r>
              <a:rPr lang="en-US" dirty="0">
                <a:solidFill>
                  <a:srgbClr val="0B027E"/>
                </a:solidFill>
              </a:rPr>
              <a:t>. 10 </a:t>
            </a:r>
          </a:p>
          <a:p>
            <a:pPr>
              <a:spcBef>
                <a:spcPts val="0"/>
              </a:spcBef>
            </a:pPr>
            <a:r>
              <a:rPr lang="en-US" b="1" i="1" dirty="0" smtClean="0">
                <a:solidFill>
                  <a:srgbClr val="0B027E"/>
                </a:solidFill>
              </a:rPr>
              <a:t>	Fixed </a:t>
            </a:r>
            <a:r>
              <a:rPr lang="en-US" b="1" i="1" dirty="0">
                <a:solidFill>
                  <a:srgbClr val="0B027E"/>
                </a:solidFill>
              </a:rPr>
              <a:t>cost</a:t>
            </a:r>
            <a:r>
              <a:rPr lang="en-US" dirty="0">
                <a:solidFill>
                  <a:srgbClr val="0B027E"/>
                </a:solidFill>
              </a:rPr>
              <a:t>			</a:t>
            </a:r>
            <a:r>
              <a:rPr lang="en-US" dirty="0" smtClean="0">
                <a:solidFill>
                  <a:srgbClr val="0B027E"/>
                </a:solidFill>
              </a:rPr>
              <a:t>		Rs</a:t>
            </a:r>
            <a:r>
              <a:rPr lang="en-US" dirty="0">
                <a:solidFill>
                  <a:srgbClr val="0B027E"/>
                </a:solidFill>
              </a:rPr>
              <a:t>. 300,000</a:t>
            </a:r>
          </a:p>
          <a:p>
            <a:pPr>
              <a:spcBef>
                <a:spcPts val="0"/>
              </a:spcBef>
            </a:pPr>
            <a:r>
              <a:rPr lang="en-US" b="1" i="1" dirty="0" smtClean="0">
                <a:solidFill>
                  <a:srgbClr val="0B027E"/>
                </a:solidFill>
              </a:rPr>
              <a:t>	Expected </a:t>
            </a:r>
            <a:r>
              <a:rPr lang="en-US" b="1" i="1" dirty="0">
                <a:solidFill>
                  <a:srgbClr val="0B027E"/>
                </a:solidFill>
              </a:rPr>
              <a:t>unit sales</a:t>
            </a:r>
            <a:r>
              <a:rPr lang="en-US" dirty="0">
                <a:solidFill>
                  <a:srgbClr val="0B027E"/>
                </a:solidFill>
              </a:rPr>
              <a:t> </a:t>
            </a:r>
            <a:r>
              <a:rPr lang="en-US" sz="2400" dirty="0">
                <a:solidFill>
                  <a:srgbClr val="0B027E"/>
                </a:solidFill>
              </a:rPr>
              <a:t>		Rs. </a:t>
            </a:r>
            <a:r>
              <a:rPr lang="en-US" sz="2400" dirty="0" smtClean="0">
                <a:solidFill>
                  <a:srgbClr val="0B027E"/>
                </a:solidFill>
              </a:rPr>
              <a:t>50,000</a:t>
            </a:r>
          </a:p>
          <a:p>
            <a:pPr algn="just">
              <a:lnSpc>
                <a:spcPct val="115000"/>
              </a:lnSpc>
              <a:spcBef>
                <a:spcPts val="600"/>
              </a:spcBef>
              <a:spcAft>
                <a:spcPts val="0"/>
              </a:spcAft>
            </a:pPr>
            <a:r>
              <a:rPr lang="en-US" sz="2400" dirty="0" smtClean="0">
                <a:solidFill>
                  <a:srgbClr val="0B027E"/>
                </a:solidFill>
                <a:latin typeface="Calibri"/>
                <a:ea typeface="Calibri"/>
                <a:cs typeface="Calibri"/>
              </a:rPr>
              <a:t>Unit </a:t>
            </a:r>
            <a:r>
              <a:rPr lang="en-US" sz="2400" dirty="0">
                <a:solidFill>
                  <a:srgbClr val="0B027E"/>
                </a:solidFill>
                <a:latin typeface="Calibri"/>
                <a:ea typeface="Calibri"/>
                <a:cs typeface="Calibri"/>
              </a:rPr>
              <a:t>cost </a:t>
            </a:r>
            <a:r>
              <a:rPr lang="en-US" sz="2400" dirty="0" smtClean="0">
                <a:solidFill>
                  <a:srgbClr val="0B027E"/>
                </a:solidFill>
                <a:latin typeface="Calibri"/>
                <a:ea typeface="Calibri"/>
                <a:cs typeface="Calibri"/>
              </a:rPr>
              <a:t>	=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(variable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cost + fixed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cost) / unit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costs</a:t>
            </a:r>
            <a:r>
              <a:rPr lang="en-US" sz="2400" dirty="0">
                <a:solidFill>
                  <a:srgbClr val="0B027E"/>
                </a:solidFill>
                <a:latin typeface="Calibri"/>
                <a:ea typeface="Calibri"/>
                <a:cs typeface="Calibri"/>
              </a:rPr>
              <a:t> = </a:t>
            </a:r>
            <a:endParaRPr lang="en-US" sz="2400" dirty="0" smtClean="0">
              <a:solidFill>
                <a:srgbClr val="0B027E"/>
              </a:solidFill>
              <a:latin typeface="Calibri"/>
              <a:ea typeface="Calibri"/>
              <a:cs typeface="Calibri"/>
            </a:endParaRPr>
          </a:p>
          <a:p>
            <a:pPr algn="just">
              <a:lnSpc>
                <a:spcPct val="115000"/>
              </a:lnSpc>
              <a:spcBef>
                <a:spcPts val="0"/>
              </a:spcBef>
              <a:spcAft>
                <a:spcPts val="0"/>
              </a:spcAft>
            </a:pPr>
            <a:r>
              <a:rPr lang="en-US" sz="2400" dirty="0" smtClean="0">
                <a:solidFill>
                  <a:srgbClr val="0B027E"/>
                </a:solidFill>
                <a:latin typeface="Calibri"/>
                <a:ea typeface="Calibri"/>
                <a:cs typeface="Calibri"/>
              </a:rPr>
              <a:t>				Rs</a:t>
            </a:r>
            <a:r>
              <a:rPr lang="en-US" sz="2400" dirty="0">
                <a:solidFill>
                  <a:srgbClr val="0B027E"/>
                </a:solidFill>
                <a:latin typeface="Calibri"/>
                <a:ea typeface="Calibri"/>
                <a:cs typeface="Calibri"/>
              </a:rPr>
              <a:t>. 10 </a:t>
            </a:r>
            <a:r>
              <a:rPr lang="en-US" sz="2400" dirty="0" smtClean="0">
                <a:solidFill>
                  <a:srgbClr val="0B027E"/>
                </a:solidFill>
                <a:latin typeface="Calibri"/>
                <a:ea typeface="Calibri"/>
                <a:cs typeface="Calibri"/>
              </a:rPr>
              <a:t>+ Rs</a:t>
            </a:r>
            <a:r>
              <a:rPr lang="en-US" sz="2400" dirty="0">
                <a:solidFill>
                  <a:srgbClr val="0B027E"/>
                </a:solidFill>
                <a:latin typeface="Calibri"/>
                <a:ea typeface="Calibri"/>
                <a:cs typeface="Calibri"/>
              </a:rPr>
              <a:t>. 300,000/50,000 = Rs. </a:t>
            </a:r>
            <a:r>
              <a:rPr lang="en-US" sz="2400" dirty="0" smtClean="0">
                <a:solidFill>
                  <a:srgbClr val="0B027E"/>
                </a:solidFill>
                <a:latin typeface="Calibri"/>
                <a:ea typeface="Calibri"/>
                <a:cs typeface="Calibri"/>
              </a:rPr>
              <a:t>16/-</a:t>
            </a:r>
          </a:p>
          <a:p>
            <a:pPr algn="just">
              <a:lnSpc>
                <a:spcPct val="115000"/>
              </a:lnSpc>
              <a:spcBef>
                <a:spcPts val="1200"/>
              </a:spcBef>
              <a:spcAft>
                <a:spcPts val="0"/>
              </a:spcAft>
            </a:pPr>
            <a:r>
              <a:rPr lang="en-US" sz="2400" b="1" dirty="0">
                <a:solidFill>
                  <a:srgbClr val="0B027E"/>
                </a:solidFill>
                <a:effectLst>
                  <a:outerShdw blurRad="38100" dist="38100" dir="2700000" algn="tl">
                    <a:srgbClr val="000000">
                      <a:alpha val="43137"/>
                    </a:srgbClr>
                  </a:outerShdw>
                </a:effectLst>
                <a:latin typeface="Calibri"/>
                <a:ea typeface="Calibri"/>
                <a:cs typeface="Calibri"/>
              </a:rPr>
              <a:t>If </a:t>
            </a:r>
            <a:r>
              <a:rPr lang="en-US" b="1" dirty="0">
                <a:solidFill>
                  <a:srgbClr val="0B027E"/>
                </a:solidFill>
                <a:effectLst>
                  <a:outerShdw blurRad="38100" dist="38100" dir="2700000" algn="tl">
                    <a:srgbClr val="000000">
                      <a:alpha val="43137"/>
                    </a:srgbClr>
                  </a:outerShdw>
                </a:effectLst>
                <a:latin typeface="Calibri"/>
                <a:ea typeface="Calibri"/>
                <a:cs typeface="Calibri"/>
              </a:rPr>
              <a:t>the manufacturer wants to earn a </a:t>
            </a:r>
            <a:r>
              <a:rPr lang="en-US" b="1" dirty="0" smtClean="0">
                <a:solidFill>
                  <a:srgbClr val="0B027E"/>
                </a:solidFill>
                <a:effectLst>
                  <a:outerShdw blurRad="38100" dist="38100" dir="2700000" algn="tl">
                    <a:srgbClr val="000000">
                      <a:alpha val="43137"/>
                    </a:srgbClr>
                  </a:outerShdw>
                </a:effectLst>
                <a:latin typeface="Calibri"/>
                <a:ea typeface="Calibri"/>
                <a:cs typeface="Calibri"/>
              </a:rPr>
              <a:t>20% </a:t>
            </a:r>
            <a:r>
              <a:rPr lang="en-US" b="1" dirty="0">
                <a:solidFill>
                  <a:srgbClr val="0B027E"/>
                </a:solidFill>
                <a:effectLst>
                  <a:outerShdw blurRad="38100" dist="38100" dir="2700000" algn="tl">
                    <a:srgbClr val="000000">
                      <a:alpha val="43137"/>
                    </a:srgbClr>
                  </a:outerShdw>
                </a:effectLst>
                <a:latin typeface="Calibri"/>
                <a:ea typeface="Calibri"/>
                <a:cs typeface="Calibri"/>
              </a:rPr>
              <a:t>markup on sales. The manu­facturers markup price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is given by:</a:t>
            </a:r>
            <a:endParaRPr lang="en-US" sz="2400" b="1" dirty="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0"/>
              </a:spcBef>
              <a:spcAft>
                <a:spcPts val="0"/>
              </a:spcAft>
            </a:pPr>
            <a:r>
              <a:rPr lang="en-US" sz="2400" dirty="0" smtClean="0">
                <a:solidFill>
                  <a:srgbClr val="0B027E"/>
                </a:solidFill>
                <a:latin typeface="Calibri"/>
                <a:ea typeface="Calibri"/>
                <a:cs typeface="Calibri"/>
              </a:rPr>
              <a:t>Markup </a:t>
            </a:r>
            <a:r>
              <a:rPr lang="en-US" sz="2400" dirty="0">
                <a:solidFill>
                  <a:srgbClr val="0B027E"/>
                </a:solidFill>
                <a:latin typeface="Calibri"/>
                <a:ea typeface="Calibri"/>
                <a:cs typeface="Calibri"/>
              </a:rPr>
              <a:t>price = unit cost/ (1 - desired return on sales) </a:t>
            </a:r>
            <a:endParaRPr lang="en-US" sz="2400" dirty="0" smtClean="0">
              <a:solidFill>
                <a:srgbClr val="0B027E"/>
              </a:solidFill>
              <a:latin typeface="Calibri"/>
              <a:ea typeface="Calibri"/>
              <a:cs typeface="Calibri"/>
            </a:endParaRPr>
          </a:p>
          <a:p>
            <a:pPr algn="just">
              <a:lnSpc>
                <a:spcPct val="115000"/>
              </a:lnSpc>
              <a:spcBef>
                <a:spcPts val="0"/>
              </a:spcBef>
              <a:spcAft>
                <a:spcPts val="0"/>
              </a:spcAft>
            </a:pPr>
            <a:r>
              <a:rPr lang="en-US" sz="2400" dirty="0" smtClean="0">
                <a:solidFill>
                  <a:srgbClr val="0B027E"/>
                </a:solidFill>
                <a:latin typeface="Calibri"/>
                <a:ea typeface="Calibri"/>
                <a:cs typeface="Calibri"/>
              </a:rPr>
              <a:t>				= </a:t>
            </a:r>
            <a:r>
              <a:rPr lang="en-US" sz="2400" dirty="0">
                <a:solidFill>
                  <a:srgbClr val="0B027E"/>
                </a:solidFill>
                <a:latin typeface="Calibri"/>
                <a:ea typeface="Calibri"/>
                <a:cs typeface="Calibri"/>
              </a:rPr>
              <a:t>Rs. 16 </a:t>
            </a:r>
            <a:r>
              <a:rPr lang="en-US" sz="2400" dirty="0" smtClean="0">
                <a:solidFill>
                  <a:srgbClr val="0B027E"/>
                </a:solidFill>
                <a:latin typeface="Calibri"/>
                <a:ea typeface="Calibri"/>
                <a:cs typeface="Calibri"/>
              </a:rPr>
              <a:t>/( </a:t>
            </a:r>
            <a:r>
              <a:rPr lang="en-US" sz="2400" dirty="0">
                <a:solidFill>
                  <a:srgbClr val="0B027E"/>
                </a:solidFill>
                <a:latin typeface="Calibri"/>
                <a:ea typeface="Calibri"/>
                <a:cs typeface="Calibri"/>
              </a:rPr>
              <a:t>1 - 0.2 </a:t>
            </a:r>
            <a:r>
              <a:rPr lang="en-US" sz="2400" dirty="0" smtClean="0">
                <a:solidFill>
                  <a:srgbClr val="0B027E"/>
                </a:solidFill>
                <a:latin typeface="Calibri"/>
                <a:ea typeface="Calibri"/>
                <a:cs typeface="Calibri"/>
              </a:rPr>
              <a:t>)=   </a:t>
            </a:r>
            <a:r>
              <a:rPr lang="en-US" sz="2400" dirty="0">
                <a:solidFill>
                  <a:srgbClr val="0B027E"/>
                </a:solidFill>
                <a:latin typeface="Calibri"/>
                <a:ea typeface="Calibri"/>
                <a:cs typeface="Calibri"/>
              </a:rPr>
              <a:t>Rs. </a:t>
            </a:r>
            <a:r>
              <a:rPr lang="en-US" sz="2400" dirty="0" smtClean="0">
                <a:solidFill>
                  <a:srgbClr val="0B027E"/>
                </a:solidFill>
                <a:latin typeface="Calibri"/>
                <a:ea typeface="Calibri"/>
                <a:cs typeface="Calibri"/>
              </a:rPr>
              <a:t>20/-</a:t>
            </a:r>
            <a:endParaRPr lang="en-US" sz="2400" dirty="0">
              <a:solidFill>
                <a:srgbClr val="0B027E"/>
              </a:solidFill>
              <a:latin typeface="Calibri"/>
              <a:ea typeface="Calibri"/>
              <a:cs typeface="Times New Roman"/>
            </a:endParaRPr>
          </a:p>
          <a:p>
            <a:pPr algn="just">
              <a:lnSpc>
                <a:spcPct val="115000"/>
              </a:lnSpc>
              <a:spcBef>
                <a:spcPts val="0"/>
              </a:spcBef>
              <a:spcAft>
                <a:spcPts val="0"/>
              </a:spcAft>
            </a:pPr>
            <a:endParaRPr lang="en-US" sz="2400" dirty="0">
              <a:solidFill>
                <a:srgbClr val="0B027E"/>
              </a:solidFill>
              <a:effectLst/>
              <a:latin typeface="Calibri"/>
              <a:ea typeface="Calibri"/>
              <a:cs typeface="Times New Roman"/>
            </a:endParaRPr>
          </a:p>
        </p:txBody>
      </p:sp>
    </p:spTree>
    <p:extLst>
      <p:ext uri="{BB962C8B-B14F-4D97-AF65-F5344CB8AC3E}">
        <p14:creationId xmlns="" xmlns:p14="http://schemas.microsoft.com/office/powerpoint/2010/main" val="19773809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
            <a:ext cx="8763000" cy="6553200"/>
          </a:xfrm>
        </p:spPr>
        <p:txBody>
          <a:bodyPr>
            <a:noAutofit/>
          </a:bodyPr>
          <a:lstStyle/>
          <a:p>
            <a:pPr algn="just">
              <a:spcBef>
                <a:spcPts val="1800"/>
              </a:spcBef>
            </a:pPr>
            <a:r>
              <a:rPr lang="en-US" sz="2400" b="1" dirty="0">
                <a:solidFill>
                  <a:srgbClr val="0B027E"/>
                </a:solidFill>
                <a:effectLst>
                  <a:outerShdw blurRad="38100" dist="38100" dir="2700000" algn="tl">
                    <a:srgbClr val="000000">
                      <a:alpha val="43137"/>
                    </a:srgbClr>
                  </a:outerShdw>
                </a:effectLst>
                <a:latin typeface="Calibri"/>
                <a:ea typeface="Calibri"/>
                <a:cs typeface="Times New Roman"/>
              </a:rPr>
              <a:t>TARGET-RETURN </a:t>
            </a:r>
            <a:r>
              <a:rPr lang="en-US" sz="2400" b="1" dirty="0" smtClean="0">
                <a:solidFill>
                  <a:srgbClr val="0B027E"/>
                </a:solidFill>
                <a:effectLst>
                  <a:outerShdw blurRad="38100" dist="38100" dir="2700000" algn="tl">
                    <a:srgbClr val="000000">
                      <a:alpha val="43137"/>
                    </a:srgbClr>
                  </a:outerShdw>
                </a:effectLst>
                <a:latin typeface="Calibri"/>
                <a:ea typeface="Calibri"/>
                <a:cs typeface="Times New Roman"/>
              </a:rPr>
              <a:t>PRICING</a:t>
            </a:r>
          </a:p>
          <a:p>
            <a:pPr algn="just">
              <a:spcBef>
                <a:spcPts val="1800"/>
              </a:spcBef>
            </a:pPr>
            <a:r>
              <a:rPr lang="en-US" sz="2400" dirty="0" smtClean="0">
                <a:solidFill>
                  <a:srgbClr val="0B027E"/>
                </a:solidFill>
                <a:latin typeface="Calibri"/>
                <a:ea typeface="Calibri"/>
              </a:rPr>
              <a:t> </a:t>
            </a:r>
            <a:r>
              <a:rPr lang="en-US" sz="2400" dirty="0">
                <a:solidFill>
                  <a:srgbClr val="0B027E"/>
                </a:solidFill>
                <a:latin typeface="Calibri"/>
                <a:ea typeface="Calibri"/>
              </a:rPr>
              <a:t>In</a:t>
            </a:r>
            <a:r>
              <a:rPr lang="en-US" sz="2400" b="1" dirty="0">
                <a:solidFill>
                  <a:srgbClr val="0B027E"/>
                </a:solidFill>
                <a:latin typeface="Calibri"/>
                <a:ea typeface="Calibri"/>
              </a:rPr>
              <a:t> target-return pricing,</a:t>
            </a:r>
            <a:r>
              <a:rPr lang="en-US" sz="2400" dirty="0">
                <a:solidFill>
                  <a:srgbClr val="0B027E"/>
                </a:solidFill>
                <a:latin typeface="Calibri"/>
                <a:ea typeface="Calibri"/>
              </a:rPr>
              <a:t> the firm determines the price that would yield its target rate of return on investment (ROI). Target pricing is used by General Motors, which </a:t>
            </a:r>
            <a:r>
              <a:rPr lang="en-US" sz="2400" dirty="0" smtClean="0">
                <a:solidFill>
                  <a:srgbClr val="0B027E"/>
                </a:solidFill>
                <a:latin typeface="Calibri"/>
                <a:ea typeface="Calibri"/>
              </a:rPr>
              <a:t>prices </a:t>
            </a:r>
            <a:r>
              <a:rPr lang="en-US" sz="2400" dirty="0">
                <a:solidFill>
                  <a:srgbClr val="0B027E"/>
                </a:solidFill>
                <a:latin typeface="Calibri"/>
                <a:ea typeface="Calibri"/>
              </a:rPr>
              <a:t>its automobiles to achieve </a:t>
            </a:r>
            <a:r>
              <a:rPr lang="en-US" sz="2400" dirty="0">
                <a:solidFill>
                  <a:srgbClr val="0B027E"/>
                </a:solidFill>
                <a:latin typeface="Calibri"/>
                <a:ea typeface="Calibri"/>
                <a:cs typeface="Times New Roman"/>
              </a:rPr>
              <a:t>a 15 to 20 percent ROI</a:t>
            </a:r>
            <a:r>
              <a:rPr lang="en-US" sz="2400" dirty="0" smtClean="0">
                <a:solidFill>
                  <a:srgbClr val="0B027E"/>
                </a:solidFill>
                <a:latin typeface="Calibri"/>
                <a:ea typeface="Calibri"/>
                <a:cs typeface="Times New Roman"/>
              </a:rPr>
              <a:t>.</a:t>
            </a:r>
          </a:p>
          <a:p>
            <a:pPr algn="just">
              <a:spcBef>
                <a:spcPts val="1200"/>
              </a:spcBef>
            </a:pPr>
            <a:r>
              <a:rPr lang="en-US" sz="2400" b="1" dirty="0" smtClean="0">
                <a:solidFill>
                  <a:srgbClr val="0B027E"/>
                </a:solidFill>
                <a:effectLst>
                  <a:outerShdw blurRad="38100" dist="38100" dir="2700000" algn="tl">
                    <a:srgbClr val="000000">
                      <a:alpha val="43137"/>
                    </a:srgbClr>
                  </a:outerShdw>
                </a:effectLst>
                <a:latin typeface="Calibri"/>
                <a:ea typeface="Calibri"/>
                <a:cs typeface="Times New Roman"/>
              </a:rPr>
              <a:t>PERCEIVED-VALUE PRICING</a:t>
            </a:r>
          </a:p>
          <a:p>
            <a:pPr algn="just">
              <a:lnSpc>
                <a:spcPct val="115000"/>
              </a:lnSpc>
              <a:spcBef>
                <a:spcPts val="1200"/>
              </a:spcBef>
              <a:spcAft>
                <a:spcPts val="0"/>
              </a:spcAft>
            </a:pPr>
            <a:r>
              <a:rPr lang="en-US" sz="2400" dirty="0">
                <a:solidFill>
                  <a:srgbClr val="0B027E"/>
                </a:solidFill>
                <a:latin typeface="Calibri"/>
                <a:ea typeface="Calibri"/>
                <a:cs typeface="Calibri"/>
              </a:rPr>
              <a:t>They must deliver the value promised by their value </a:t>
            </a:r>
            <a:r>
              <a:rPr lang="en-US" sz="2400" dirty="0" smtClean="0">
                <a:solidFill>
                  <a:srgbClr val="0B027E"/>
                </a:solidFill>
                <a:latin typeface="Calibri"/>
                <a:ea typeface="Calibri"/>
                <a:cs typeface="Calibri"/>
              </a:rPr>
              <a:t>proposition</a:t>
            </a:r>
            <a:r>
              <a:rPr lang="en-US" sz="2400" dirty="0">
                <a:solidFill>
                  <a:srgbClr val="0B027E"/>
                </a:solidFill>
                <a:latin typeface="Calibri"/>
                <a:ea typeface="Calibri"/>
                <a:cs typeface="Calibri"/>
              </a:rPr>
              <a:t>, and the customer must perceive this value. They use the other marketing-mix </a:t>
            </a:r>
            <a:r>
              <a:rPr lang="en-US" sz="2400" dirty="0" smtClean="0">
                <a:solidFill>
                  <a:srgbClr val="0B027E"/>
                </a:solidFill>
                <a:latin typeface="Calibri"/>
                <a:ea typeface="Calibri"/>
                <a:cs typeface="Calibri"/>
              </a:rPr>
              <a:t>elements</a:t>
            </a:r>
            <a:r>
              <a:rPr lang="en-US" sz="2400" dirty="0">
                <a:solidFill>
                  <a:srgbClr val="0B027E"/>
                </a:solidFill>
                <a:latin typeface="Calibri"/>
                <a:ea typeface="Calibri"/>
                <a:cs typeface="Calibri"/>
              </a:rPr>
              <a:t>, such as advertising and sales force, to communicate and enhance perceived value in buyers' minds.</a:t>
            </a:r>
            <a:endParaRPr lang="en-US" sz="2400" dirty="0">
              <a:solidFill>
                <a:srgbClr val="0B027E"/>
              </a:solidFill>
              <a:latin typeface="Calibri"/>
              <a:ea typeface="Calibri"/>
              <a:cs typeface="Times New Roman"/>
            </a:endParaRPr>
          </a:p>
          <a:p>
            <a:pPr algn="just"/>
            <a:r>
              <a:rPr lang="en-US" sz="2400" dirty="0" smtClean="0">
                <a:solidFill>
                  <a:srgbClr val="0B027E"/>
                </a:solidFill>
                <a:latin typeface="Calibri"/>
                <a:ea typeface="Calibri"/>
              </a:rPr>
              <a:t>Perceived </a:t>
            </a:r>
            <a:r>
              <a:rPr lang="en-US" sz="2400" dirty="0">
                <a:solidFill>
                  <a:srgbClr val="0B027E"/>
                </a:solidFill>
                <a:latin typeface="Calibri"/>
                <a:ea typeface="Calibri"/>
              </a:rPr>
              <a:t>value is made up of several elements, such as the buyer's image of the </a:t>
            </a:r>
            <a:r>
              <a:rPr lang="en-US" sz="2400" dirty="0" smtClean="0">
                <a:solidFill>
                  <a:srgbClr val="0B027E"/>
                </a:solidFill>
                <a:latin typeface="Calibri"/>
                <a:ea typeface="Calibri"/>
              </a:rPr>
              <a:t>product </a:t>
            </a:r>
            <a:r>
              <a:rPr lang="en-US" sz="2400" dirty="0">
                <a:solidFill>
                  <a:srgbClr val="0B027E"/>
                </a:solidFill>
                <a:latin typeface="Calibri"/>
                <a:ea typeface="Calibri"/>
              </a:rPr>
              <a:t>performance, the channel deliverables, the warranty quality, customer support, and softer attributes such as the supplier's reputation, trustworthiness, and esteem.</a:t>
            </a:r>
            <a:endParaRPr lang="en-US" sz="2400" dirty="0">
              <a:solidFill>
                <a:srgbClr val="0B027E"/>
              </a:solidFill>
            </a:endParaRPr>
          </a:p>
        </p:txBody>
      </p:sp>
    </p:spTree>
    <p:extLst>
      <p:ext uri="{BB962C8B-B14F-4D97-AF65-F5344CB8AC3E}">
        <p14:creationId xmlns="" xmlns:p14="http://schemas.microsoft.com/office/powerpoint/2010/main" val="27679092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1"/>
            <a:ext cx="8763000" cy="685799"/>
          </a:xfrm>
        </p:spPr>
        <p:txBody>
          <a:bodyPr/>
          <a:lstStyle/>
          <a:p>
            <a:pPr marL="0" marR="0" algn="just">
              <a:lnSpc>
                <a:spcPct val="115000"/>
              </a:lnSpc>
              <a:spcBef>
                <a:spcPts val="1200"/>
              </a:spcBef>
              <a:spcAft>
                <a:spcPts val="0"/>
              </a:spcAft>
            </a:pPr>
            <a:endParaRPr lang="en-US" sz="2800" dirty="0">
              <a:effectLst/>
              <a:latin typeface="Calibri"/>
              <a:ea typeface="Calibri"/>
              <a:cs typeface="Times New Roman"/>
            </a:endParaRPr>
          </a:p>
        </p:txBody>
      </p:sp>
      <p:sp>
        <p:nvSpPr>
          <p:cNvPr id="3" name="Subtitle 2"/>
          <p:cNvSpPr>
            <a:spLocks noGrp="1"/>
          </p:cNvSpPr>
          <p:nvPr>
            <p:ph type="subTitle" idx="1"/>
          </p:nvPr>
        </p:nvSpPr>
        <p:spPr>
          <a:xfrm>
            <a:off x="228600" y="914400"/>
            <a:ext cx="8763000" cy="5791200"/>
          </a:xfrm>
        </p:spPr>
        <p:txBody>
          <a:bodyPr>
            <a:normAutofit/>
          </a:bodyPr>
          <a:lstStyle/>
          <a:p>
            <a:pPr algn="just"/>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VALUE </a:t>
            </a:r>
            <a:r>
              <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rPr>
              <a:t>PRICING</a:t>
            </a:r>
          </a:p>
          <a:p>
            <a:pPr algn="just"/>
            <a:r>
              <a:rPr lang="en-US" sz="2400" b="1" dirty="0" smtClean="0">
                <a:solidFill>
                  <a:srgbClr val="0B027E"/>
                </a:solidFill>
                <a:latin typeface="Calibri"/>
                <a:ea typeface="Calibri"/>
                <a:cs typeface="Times New Roman"/>
              </a:rPr>
              <a:t> </a:t>
            </a:r>
            <a:r>
              <a:rPr lang="en-US" sz="2400" dirty="0" smtClean="0">
                <a:solidFill>
                  <a:srgbClr val="0B027E"/>
                </a:solidFill>
                <a:latin typeface="Calibri"/>
                <a:ea typeface="Calibri"/>
              </a:rPr>
              <a:t>several </a:t>
            </a:r>
            <a:r>
              <a:rPr lang="en-US" sz="2400" dirty="0">
                <a:solidFill>
                  <a:srgbClr val="0B027E"/>
                </a:solidFill>
                <a:latin typeface="Calibri"/>
                <a:ea typeface="Calibri"/>
              </a:rPr>
              <a:t>companies have adopted value pricing, in which they win loyal customers by charging a fairly </a:t>
            </a:r>
            <a:r>
              <a:rPr lang="en-US" sz="2400" b="1" dirty="0">
                <a:solidFill>
                  <a:srgbClr val="0B027E"/>
                </a:solidFill>
                <a:effectLst>
                  <a:outerShdw blurRad="38100" dist="38100" dir="2700000" algn="tl">
                    <a:srgbClr val="000000">
                      <a:alpha val="43137"/>
                    </a:srgbClr>
                  </a:outerShdw>
                </a:effectLst>
                <a:latin typeface="Calibri"/>
                <a:ea typeface="Calibri"/>
              </a:rPr>
              <a:t>low price for a high-quality offering</a:t>
            </a:r>
            <a:r>
              <a:rPr lang="en-US" sz="2400" dirty="0">
                <a:solidFill>
                  <a:srgbClr val="0B027E"/>
                </a:solidFill>
                <a:latin typeface="Calibri"/>
                <a:ea typeface="Calibri"/>
              </a:rPr>
              <a:t>. Among the best practitioners of value pricing globally are Wal-Mart, IKEA, and Southwest Airlines</a:t>
            </a:r>
            <a:r>
              <a:rPr lang="en-US" sz="2400" dirty="0" smtClean="0">
                <a:solidFill>
                  <a:srgbClr val="0B027E"/>
                </a:solidFill>
                <a:latin typeface="Calibri"/>
                <a:ea typeface="Calibri"/>
              </a:rPr>
              <a:t>.</a:t>
            </a:r>
          </a:p>
          <a:p>
            <a:pPr algn="just"/>
            <a:endParaRPr lang="en-US" sz="2400" dirty="0" smtClean="0">
              <a:solidFill>
                <a:srgbClr val="0B027E"/>
              </a:solidFill>
              <a:latin typeface="Calibri"/>
              <a:ea typeface="Calibri"/>
            </a:endParaRPr>
          </a:p>
          <a:p>
            <a:pPr algn="just">
              <a:lnSpc>
                <a:spcPct val="115000"/>
              </a:lnSpc>
            </a:pPr>
            <a:r>
              <a:rPr lang="en-US" sz="2800" b="1" dirty="0">
                <a:solidFill>
                  <a:srgbClr val="0B027E"/>
                </a:solidFill>
                <a:effectLst>
                  <a:outerShdw blurRad="38100" dist="38100" dir="2700000" algn="tl">
                    <a:srgbClr val="000000">
                      <a:alpha val="43137"/>
                    </a:srgbClr>
                  </a:outerShdw>
                </a:effectLst>
                <a:latin typeface="Calibri"/>
                <a:ea typeface="Calibri"/>
                <a:cs typeface="Times New Roman"/>
              </a:rPr>
              <a:t>GOING-RATE PRICING </a:t>
            </a:r>
            <a:endParaRPr lang="en-US" sz="28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1200"/>
              </a:spcBef>
              <a:spcAft>
                <a:spcPts val="0"/>
              </a:spcAft>
            </a:pPr>
            <a:r>
              <a:rPr lang="en-US" sz="2400" dirty="0" smtClean="0">
                <a:solidFill>
                  <a:srgbClr val="0B027E"/>
                </a:solidFill>
                <a:latin typeface="Calibri"/>
                <a:ea typeface="Calibri"/>
                <a:cs typeface="Calibri"/>
              </a:rPr>
              <a:t>In</a:t>
            </a:r>
            <a:r>
              <a:rPr lang="en-US" sz="2400" b="1" dirty="0" smtClean="0">
                <a:solidFill>
                  <a:srgbClr val="0B027E"/>
                </a:solidFill>
                <a:latin typeface="Calibri"/>
                <a:ea typeface="Calibri"/>
                <a:cs typeface="Calibri"/>
              </a:rPr>
              <a:t> </a:t>
            </a:r>
            <a:r>
              <a:rPr lang="en-US" sz="2400" b="1" dirty="0">
                <a:solidFill>
                  <a:srgbClr val="0B027E"/>
                </a:solidFill>
                <a:latin typeface="Calibri"/>
                <a:ea typeface="Calibri"/>
                <a:cs typeface="Calibri"/>
              </a:rPr>
              <a:t>going-rate pricing,</a:t>
            </a:r>
            <a:r>
              <a:rPr lang="en-US" sz="2400" dirty="0">
                <a:solidFill>
                  <a:srgbClr val="0B027E"/>
                </a:solidFill>
                <a:latin typeface="Calibri"/>
                <a:ea typeface="Calibri"/>
                <a:cs typeface="Calibri"/>
              </a:rPr>
              <a:t> the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firm bases its price largely on </a:t>
            </a:r>
            <a:r>
              <a:rPr lang="en-US" sz="2400" b="1" dirty="0" smtClean="0">
                <a:solidFill>
                  <a:srgbClr val="0B027E"/>
                </a:solidFill>
                <a:effectLst>
                  <a:outerShdw blurRad="38100" dist="38100" dir="2700000" algn="tl">
                    <a:srgbClr val="000000">
                      <a:alpha val="43137"/>
                    </a:srgbClr>
                  </a:outerShdw>
                </a:effectLst>
                <a:latin typeface="Calibri"/>
                <a:ea typeface="Calibri"/>
                <a:cs typeface="Calibri"/>
              </a:rPr>
              <a:t>competitors</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 prices</a:t>
            </a:r>
            <a:r>
              <a:rPr lang="en-US" sz="2400" dirty="0">
                <a:solidFill>
                  <a:srgbClr val="0B027E"/>
                </a:solidFill>
                <a:latin typeface="Calibri"/>
                <a:ea typeface="Calibri"/>
                <a:cs typeface="Calibri"/>
              </a:rPr>
              <a:t>. The firm might charge the same, more, or less than major competitor(s).</a:t>
            </a:r>
            <a:endParaRPr lang="en-US" sz="2400" dirty="0">
              <a:solidFill>
                <a:srgbClr val="0B027E"/>
              </a:solidFill>
              <a:latin typeface="Calibri"/>
              <a:ea typeface="Calibri"/>
              <a:cs typeface="Times New Roman"/>
            </a:endParaRPr>
          </a:p>
          <a:p>
            <a:pPr algn="just"/>
            <a:endParaRPr lang="en-US" sz="2400" dirty="0">
              <a:solidFill>
                <a:srgbClr val="0B027E"/>
              </a:solidFill>
              <a:latin typeface="Calibri"/>
            </a:endParaRPr>
          </a:p>
          <a:p>
            <a:pPr algn="just"/>
            <a:endParaRPr lang="en-US" sz="2400" dirty="0">
              <a:solidFill>
                <a:srgbClr val="0B027E"/>
              </a:solidFill>
            </a:endParaRPr>
          </a:p>
        </p:txBody>
      </p:sp>
    </p:spTree>
    <p:extLst>
      <p:ext uri="{BB962C8B-B14F-4D97-AF65-F5344CB8AC3E}">
        <p14:creationId xmlns="" xmlns:p14="http://schemas.microsoft.com/office/powerpoint/2010/main" val="717759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normAutofit/>
          </a:bodyPr>
          <a:lstStyle/>
          <a:p>
            <a:pPr algn="just">
              <a:lnSpc>
                <a:spcPct val="115000"/>
              </a:lnSpc>
              <a:spcBef>
                <a:spcPts val="1200"/>
              </a:spcBef>
              <a:spcAft>
                <a:spcPts val="0"/>
              </a:spcAft>
            </a:pPr>
            <a:r>
              <a:rPr lang="en-US" sz="3000" b="1" dirty="0">
                <a:solidFill>
                  <a:srgbClr val="0B027E"/>
                </a:solidFill>
                <a:effectLst>
                  <a:outerShdw blurRad="38100" dist="38100" dir="2700000" algn="tl">
                    <a:srgbClr val="000000">
                      <a:alpha val="43137"/>
                    </a:srgbClr>
                  </a:outerShdw>
                </a:effectLst>
                <a:latin typeface="Calibri"/>
                <a:ea typeface="Calibri"/>
                <a:cs typeface="Times New Roman"/>
              </a:rPr>
              <a:t>AUCTION-TYPE PRICING </a:t>
            </a:r>
            <a:endParaRPr lang="en-US" sz="3000" b="1" dirty="0" smtClean="0">
              <a:solidFill>
                <a:srgbClr val="0B027E"/>
              </a:solidFill>
              <a:effectLst>
                <a:outerShdw blurRad="38100" dist="38100" dir="2700000" algn="tl">
                  <a:srgbClr val="000000">
                    <a:alpha val="43137"/>
                  </a:srgbClr>
                </a:outerShdw>
              </a:effectLst>
              <a:latin typeface="Calibri"/>
              <a:ea typeface="Calibri"/>
              <a:cs typeface="Times New Roman"/>
            </a:endParaRPr>
          </a:p>
          <a:p>
            <a:pPr algn="just">
              <a:lnSpc>
                <a:spcPct val="115000"/>
              </a:lnSpc>
              <a:spcBef>
                <a:spcPts val="1200"/>
              </a:spcBef>
              <a:spcAft>
                <a:spcPts val="0"/>
              </a:spcAft>
            </a:pPr>
            <a:r>
              <a:rPr lang="en-US" b="1" dirty="0" smtClean="0">
                <a:solidFill>
                  <a:srgbClr val="0B027E"/>
                </a:solidFill>
                <a:latin typeface="Calibri"/>
                <a:ea typeface="Calibri"/>
                <a:cs typeface="Calibri"/>
              </a:rPr>
              <a:t>Auction-type </a:t>
            </a:r>
            <a:r>
              <a:rPr lang="en-US" b="1" dirty="0">
                <a:solidFill>
                  <a:srgbClr val="0B027E"/>
                </a:solidFill>
                <a:latin typeface="Calibri"/>
                <a:ea typeface="Calibri"/>
                <a:cs typeface="Calibri"/>
              </a:rPr>
              <a:t>pricing is </a:t>
            </a:r>
            <a:r>
              <a:rPr lang="en-US" b="1" dirty="0" smtClean="0">
                <a:solidFill>
                  <a:srgbClr val="0B027E"/>
                </a:solidFill>
                <a:latin typeface="Calibri"/>
                <a:ea typeface="Calibri"/>
                <a:cs typeface="Calibri"/>
              </a:rPr>
              <a:t>popular</a:t>
            </a:r>
            <a:r>
              <a:rPr lang="en-US" b="1" dirty="0">
                <a:solidFill>
                  <a:srgbClr val="0B027E"/>
                </a:solidFill>
                <a:latin typeface="Calibri"/>
                <a:ea typeface="Calibri"/>
                <a:cs typeface="Calibri"/>
              </a:rPr>
              <a:t>, especially </a:t>
            </a:r>
            <a:r>
              <a:rPr lang="en-US" b="1" dirty="0" smtClean="0">
                <a:solidFill>
                  <a:srgbClr val="0B027E"/>
                </a:solidFill>
                <a:latin typeface="Calibri"/>
                <a:ea typeface="Calibri"/>
                <a:cs typeface="Calibri"/>
              </a:rPr>
              <a:t>with Internet</a:t>
            </a:r>
            <a:r>
              <a:rPr lang="en-US" b="1" dirty="0">
                <a:solidFill>
                  <a:srgbClr val="0B027E"/>
                </a:solidFill>
                <a:latin typeface="Calibri"/>
                <a:ea typeface="Calibri"/>
                <a:cs typeface="Calibri"/>
              </a:rPr>
              <a:t>. Most agricultural produce (including plantation crops, such as tea, coffee, and spices) and minerals and metals, exotic art materials, and antiques are sold in auction. </a:t>
            </a:r>
            <a:endParaRPr lang="en-US" b="1" dirty="0" smtClean="0">
              <a:solidFill>
                <a:srgbClr val="0B027E"/>
              </a:solidFill>
              <a:latin typeface="Calibri"/>
              <a:ea typeface="Calibri"/>
              <a:cs typeface="Calibri"/>
            </a:endParaRPr>
          </a:p>
          <a:p>
            <a:pPr algn="just">
              <a:lnSpc>
                <a:spcPct val="115000"/>
              </a:lnSpc>
              <a:spcBef>
                <a:spcPts val="1200"/>
              </a:spcBef>
              <a:spcAft>
                <a:spcPts val="0"/>
              </a:spcAft>
            </a:pPr>
            <a:r>
              <a:rPr lang="en-US" b="1" dirty="0" smtClean="0">
                <a:solidFill>
                  <a:srgbClr val="0B027E"/>
                </a:solidFill>
                <a:latin typeface="Calibri"/>
                <a:ea typeface="Calibri"/>
                <a:cs typeface="Calibri"/>
              </a:rPr>
              <a:t>There </a:t>
            </a:r>
            <a:r>
              <a:rPr lang="en-US" b="1" dirty="0">
                <a:solidFill>
                  <a:srgbClr val="0B027E"/>
                </a:solidFill>
                <a:latin typeface="Calibri"/>
                <a:ea typeface="Calibri"/>
                <a:cs typeface="Calibri"/>
              </a:rPr>
              <a:t>are three major types of auctions and their separate pricing procedures.</a:t>
            </a:r>
            <a:endParaRPr lang="en-US" sz="1800" b="1" dirty="0">
              <a:solidFill>
                <a:srgbClr val="0B027E"/>
              </a:solidFill>
              <a:latin typeface="Calibri"/>
              <a:ea typeface="Calibri"/>
              <a:cs typeface="Times New Roman"/>
            </a:endParaRPr>
          </a:p>
          <a:p>
            <a:pPr marL="342900" marR="0" lvl="0" indent="-342900" algn="just">
              <a:lnSpc>
                <a:spcPct val="115000"/>
              </a:lnSpc>
              <a:spcBef>
                <a:spcPts val="1200"/>
              </a:spcBef>
              <a:spcAft>
                <a:spcPts val="0"/>
              </a:spcAft>
              <a:buFont typeface="+mj-lt"/>
              <a:buAutoNum type="arabicPeriod"/>
            </a:pPr>
            <a:r>
              <a:rPr lang="en-US" b="1" i="1" dirty="0">
                <a:solidFill>
                  <a:srgbClr val="0B027E"/>
                </a:solidFill>
                <a:effectLst>
                  <a:outerShdw blurRad="38100" dist="38100" dir="2700000" algn="tl">
                    <a:srgbClr val="000000">
                      <a:alpha val="43137"/>
                    </a:srgbClr>
                  </a:outerShdw>
                </a:effectLst>
                <a:latin typeface="Calibri"/>
                <a:ea typeface="Calibri"/>
                <a:cs typeface="Calibri"/>
              </a:rPr>
              <a:t>English auctions (ascending bids)</a:t>
            </a:r>
            <a:r>
              <a:rPr lang="en-US" b="1" i="1" dirty="0">
                <a:solidFill>
                  <a:srgbClr val="0B027E"/>
                </a:solidFill>
                <a:latin typeface="Calibri"/>
                <a:ea typeface="Calibri"/>
                <a:cs typeface="Calibri"/>
              </a:rPr>
              <a:t>.</a:t>
            </a:r>
            <a:r>
              <a:rPr lang="en-US" b="1" dirty="0">
                <a:solidFill>
                  <a:srgbClr val="0B027E"/>
                </a:solidFill>
                <a:latin typeface="Calibri"/>
                <a:ea typeface="Calibri"/>
                <a:cs typeface="Calibri"/>
              </a:rPr>
              <a:t> </a:t>
            </a:r>
            <a:r>
              <a:rPr lang="en-US" sz="2100" b="1" dirty="0">
                <a:solidFill>
                  <a:srgbClr val="0B027E"/>
                </a:solidFill>
                <a:effectLst>
                  <a:outerShdw blurRad="38100" dist="38100" dir="2700000" algn="tl">
                    <a:srgbClr val="000000">
                      <a:alpha val="43137"/>
                    </a:srgbClr>
                  </a:outerShdw>
                </a:effectLst>
                <a:latin typeface="Calibri"/>
                <a:ea typeface="Calibri"/>
                <a:cs typeface="Calibri"/>
              </a:rPr>
              <a:t>One seller and many buyers. </a:t>
            </a:r>
            <a:r>
              <a:rPr lang="en-US" b="1" dirty="0" smtClean="0">
                <a:solidFill>
                  <a:srgbClr val="0B027E"/>
                </a:solidFill>
                <a:latin typeface="Calibri"/>
                <a:ea typeface="Calibri"/>
                <a:cs typeface="Calibri"/>
              </a:rPr>
              <a:t>English </a:t>
            </a:r>
            <a:r>
              <a:rPr lang="en-US" b="1" dirty="0">
                <a:solidFill>
                  <a:srgbClr val="0B027E"/>
                </a:solidFill>
                <a:latin typeface="Calibri"/>
                <a:ea typeface="Calibri"/>
                <a:cs typeface="Calibri"/>
              </a:rPr>
              <a:t>auctions are being used today for selling antiques, cattle, real estate, and used equipment and vehicles.</a:t>
            </a:r>
            <a:endParaRPr lang="en-US" sz="1800" b="1" dirty="0">
              <a:solidFill>
                <a:srgbClr val="0B027E"/>
              </a:solidFill>
              <a:latin typeface="Calibri"/>
              <a:ea typeface="Calibri"/>
              <a:cs typeface="Times New Roman"/>
            </a:endParaRPr>
          </a:p>
          <a:p>
            <a:pPr marL="342900" marR="0" lvl="0" indent="-342900" algn="just">
              <a:lnSpc>
                <a:spcPct val="115000"/>
              </a:lnSpc>
              <a:spcBef>
                <a:spcPts val="1200"/>
              </a:spcBef>
              <a:spcAft>
                <a:spcPts val="0"/>
              </a:spcAft>
              <a:buFont typeface="+mj-lt"/>
              <a:buAutoNum type="arabicPeriod"/>
            </a:pPr>
            <a:r>
              <a:rPr lang="en-US" sz="2100" b="1" i="1" dirty="0">
                <a:solidFill>
                  <a:srgbClr val="0B027E"/>
                </a:solidFill>
                <a:effectLst>
                  <a:outerShdw blurRad="38100" dist="38100" dir="2700000" algn="tl">
                    <a:srgbClr val="000000">
                      <a:alpha val="43137"/>
                    </a:srgbClr>
                  </a:outerShdw>
                </a:effectLst>
                <a:latin typeface="Calibri"/>
                <a:ea typeface="Calibri"/>
                <a:cs typeface="Calibri"/>
              </a:rPr>
              <a:t>Dutch auctions (descending bids). </a:t>
            </a:r>
            <a:r>
              <a:rPr lang="en-US" b="1" dirty="0">
                <a:solidFill>
                  <a:srgbClr val="0B027E"/>
                </a:solidFill>
                <a:latin typeface="Calibri"/>
                <a:ea typeface="Calibri"/>
                <a:cs typeface="Calibri"/>
              </a:rPr>
              <a:t>One seller and many buyers, or </a:t>
            </a:r>
            <a:r>
              <a:rPr lang="en-US" b="1" dirty="0">
                <a:solidFill>
                  <a:srgbClr val="0B027E"/>
                </a:solidFill>
                <a:effectLst>
                  <a:outerShdw blurRad="38100" dist="38100" dir="2700000" algn="tl">
                    <a:srgbClr val="000000">
                      <a:alpha val="43137"/>
                    </a:srgbClr>
                  </a:outerShdw>
                </a:effectLst>
                <a:latin typeface="Calibri"/>
                <a:ea typeface="Calibri"/>
                <a:cs typeface="Calibri"/>
              </a:rPr>
              <a:t>one buyer and many sellers</a:t>
            </a:r>
            <a:r>
              <a:rPr lang="en-US" b="1" dirty="0">
                <a:solidFill>
                  <a:srgbClr val="0B027E"/>
                </a:solidFill>
                <a:latin typeface="Calibri"/>
                <a:ea typeface="Calibri"/>
                <a:cs typeface="Calibri"/>
              </a:rPr>
              <a:t>. In the first kind, an auctioneer announces a high price for a product and then slowly decreases the price until a bidder accepts the price. </a:t>
            </a:r>
            <a:endParaRPr lang="en-US" sz="1800" b="1" dirty="0">
              <a:solidFill>
                <a:srgbClr val="0B027E"/>
              </a:solidFill>
              <a:latin typeface="Calibri"/>
              <a:ea typeface="Calibri"/>
              <a:cs typeface="Times New Roman"/>
            </a:endParaRPr>
          </a:p>
          <a:p>
            <a:pPr marL="342900" marR="0" lvl="0" indent="-342900" algn="just">
              <a:lnSpc>
                <a:spcPct val="115000"/>
              </a:lnSpc>
              <a:spcBef>
                <a:spcPts val="1200"/>
              </a:spcBef>
              <a:spcAft>
                <a:spcPts val="0"/>
              </a:spcAft>
              <a:buFont typeface="+mj-lt"/>
              <a:buAutoNum type="arabicPeriod"/>
            </a:pPr>
            <a:r>
              <a:rPr lang="en-US" sz="2100" b="1" i="1" dirty="0">
                <a:solidFill>
                  <a:srgbClr val="0B027E"/>
                </a:solidFill>
                <a:effectLst>
                  <a:outerShdw blurRad="38100" dist="38100" dir="2700000" algn="tl">
                    <a:srgbClr val="000000">
                      <a:alpha val="43137"/>
                    </a:srgbClr>
                  </a:outerShdw>
                </a:effectLst>
                <a:latin typeface="Calibri"/>
                <a:ea typeface="Calibri"/>
                <a:cs typeface="Calibri"/>
              </a:rPr>
              <a:t>Sealed-bid auctions. </a:t>
            </a:r>
            <a:r>
              <a:rPr lang="en-US" b="1" dirty="0">
                <a:solidFill>
                  <a:srgbClr val="0B027E"/>
                </a:solidFill>
                <a:latin typeface="Calibri"/>
                <a:ea typeface="Calibri"/>
                <a:cs typeface="Calibri"/>
              </a:rPr>
              <a:t>Would-be suppliers can </a:t>
            </a:r>
            <a:r>
              <a:rPr lang="en-US" b="1" dirty="0">
                <a:solidFill>
                  <a:srgbClr val="0B027E"/>
                </a:solidFill>
                <a:effectLst>
                  <a:outerShdw blurRad="38100" dist="38100" dir="2700000" algn="tl">
                    <a:srgbClr val="000000">
                      <a:alpha val="43137"/>
                    </a:srgbClr>
                  </a:outerShdw>
                </a:effectLst>
                <a:latin typeface="Calibri"/>
                <a:ea typeface="Calibri"/>
                <a:cs typeface="Calibri"/>
              </a:rPr>
              <a:t>submit only one bid </a:t>
            </a:r>
            <a:r>
              <a:rPr lang="en-US" b="1" dirty="0">
                <a:solidFill>
                  <a:srgbClr val="0B027E"/>
                </a:solidFill>
                <a:latin typeface="Calibri"/>
                <a:ea typeface="Calibri"/>
                <a:cs typeface="Calibri"/>
              </a:rPr>
              <a:t>and cannot know the other bids. Most government departments, large corporations, and institutions use this method to procure supplies and support services.</a:t>
            </a:r>
            <a:endParaRPr lang="en-US" sz="1800" b="1" dirty="0">
              <a:solidFill>
                <a:srgbClr val="0B027E"/>
              </a:solidFill>
              <a:latin typeface="Calibri"/>
              <a:ea typeface="Calibri"/>
              <a:cs typeface="Times New Roman"/>
            </a:endParaRPr>
          </a:p>
          <a:p>
            <a:endParaRPr lang="en-US" b="1" dirty="0">
              <a:solidFill>
                <a:srgbClr val="0B027E"/>
              </a:solidFill>
            </a:endParaRPr>
          </a:p>
        </p:txBody>
      </p:sp>
    </p:spTree>
    <p:extLst>
      <p:ext uri="{BB962C8B-B14F-4D97-AF65-F5344CB8AC3E}">
        <p14:creationId xmlns="" xmlns:p14="http://schemas.microsoft.com/office/powerpoint/2010/main" val="3839331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normAutofit/>
          </a:bodyPr>
          <a:lstStyle/>
          <a:p>
            <a:pPr algn="just">
              <a:lnSpc>
                <a:spcPct val="115000"/>
              </a:lnSpc>
              <a:spcBef>
                <a:spcPts val="1200"/>
              </a:spcBef>
              <a:spcAft>
                <a:spcPts val="0"/>
              </a:spcAft>
            </a:pPr>
            <a:endParaRPr lang="en-US" dirty="0" smtClean="0">
              <a:latin typeface="Calibri"/>
              <a:ea typeface="Calibri"/>
              <a:cs typeface="Calibri"/>
            </a:endParaRPr>
          </a:p>
          <a:p>
            <a:endParaRPr lang="en-US" dirty="0"/>
          </a:p>
        </p:txBody>
      </p:sp>
      <p:sp>
        <p:nvSpPr>
          <p:cNvPr id="2" name="Rectangle 1"/>
          <p:cNvSpPr/>
          <p:nvPr/>
        </p:nvSpPr>
        <p:spPr>
          <a:xfrm>
            <a:off x="969307" y="228600"/>
            <a:ext cx="6818020" cy="758669"/>
          </a:xfrm>
          <a:prstGeom prst="rect">
            <a:avLst/>
          </a:prstGeom>
        </p:spPr>
        <p:txBody>
          <a:bodyPr wrap="none">
            <a:spAutoFit/>
          </a:bodyPr>
          <a:lstStyle/>
          <a:p>
            <a:pPr algn="ctr" defTabSz="457200">
              <a:lnSpc>
                <a:spcPct val="115000"/>
              </a:lnSpc>
              <a:spcBef>
                <a:spcPts val="1200"/>
              </a:spcBef>
            </a:pPr>
            <a:r>
              <a:rPr lang="en-US" sz="4000" b="1" u="sng" dirty="0">
                <a:solidFill>
                  <a:srgbClr val="C00000"/>
                </a:solidFill>
                <a:latin typeface="Calibri"/>
                <a:ea typeface="Calibri"/>
                <a:cs typeface="Times New Roman"/>
              </a:rPr>
              <a:t>Step 6: Selecting the Final Price</a:t>
            </a:r>
          </a:p>
        </p:txBody>
      </p:sp>
      <p:sp>
        <p:nvSpPr>
          <p:cNvPr id="4" name="Rectangle 3"/>
          <p:cNvSpPr/>
          <p:nvPr/>
        </p:nvSpPr>
        <p:spPr>
          <a:xfrm>
            <a:off x="152400" y="1056311"/>
            <a:ext cx="8763000" cy="5558445"/>
          </a:xfrm>
          <a:prstGeom prst="rect">
            <a:avLst/>
          </a:prstGeom>
        </p:spPr>
        <p:txBody>
          <a:bodyPr wrap="square">
            <a:spAutoFit/>
          </a:bodyPr>
          <a:lstStyle/>
          <a:p>
            <a:pPr algn="just">
              <a:spcBef>
                <a:spcPts val="1200"/>
              </a:spcBef>
            </a:pPr>
            <a:r>
              <a:rPr lang="en-US" sz="2400" dirty="0">
                <a:solidFill>
                  <a:srgbClr val="0B027E"/>
                </a:solidFill>
                <a:latin typeface="Calibri"/>
                <a:ea typeface="Calibri"/>
                <a:cs typeface="Calibri"/>
              </a:rPr>
              <a:t>In selecting that price, </a:t>
            </a:r>
            <a:r>
              <a:rPr lang="en-US" sz="2400" dirty="0" smtClean="0">
                <a:solidFill>
                  <a:srgbClr val="0B027E"/>
                </a:solidFill>
                <a:latin typeface="Calibri"/>
                <a:ea typeface="Calibri"/>
                <a:cs typeface="Calibri"/>
              </a:rPr>
              <a:t>additional </a:t>
            </a:r>
            <a:r>
              <a:rPr lang="en-US" sz="2400" dirty="0">
                <a:solidFill>
                  <a:srgbClr val="0B027E"/>
                </a:solidFill>
                <a:latin typeface="Calibri"/>
                <a:ea typeface="Calibri"/>
                <a:cs typeface="Calibri"/>
              </a:rPr>
              <a:t>factors, including the impact of other marketing activities, company pricing policies, </a:t>
            </a:r>
            <a:r>
              <a:rPr lang="en-US" sz="2400" dirty="0" smtClean="0">
                <a:solidFill>
                  <a:srgbClr val="0B027E"/>
                </a:solidFill>
                <a:latin typeface="Calibri"/>
                <a:ea typeface="Calibri"/>
                <a:cs typeface="Calibri"/>
              </a:rPr>
              <a:t>and </a:t>
            </a:r>
            <a:r>
              <a:rPr lang="en-US" sz="2400" dirty="0">
                <a:solidFill>
                  <a:srgbClr val="0B027E"/>
                </a:solidFill>
                <a:latin typeface="Calibri"/>
                <a:ea typeface="Calibri"/>
                <a:cs typeface="Calibri"/>
              </a:rPr>
              <a:t>the impact of price on other parties. </a:t>
            </a:r>
            <a:endParaRPr lang="en-US" sz="2400" dirty="0" smtClean="0">
              <a:solidFill>
                <a:srgbClr val="0B027E"/>
              </a:solidFill>
              <a:latin typeface="Calibri"/>
              <a:ea typeface="Calibri"/>
              <a:cs typeface="Calibri"/>
            </a:endParaRPr>
          </a:p>
          <a:p>
            <a:pPr algn="just">
              <a:lnSpc>
                <a:spcPct val="115000"/>
              </a:lnSpc>
              <a:spcBef>
                <a:spcPts val="2400"/>
              </a:spcBef>
            </a:pPr>
            <a:r>
              <a:rPr lang="en-US" sz="2400" b="1" dirty="0">
                <a:solidFill>
                  <a:srgbClr val="0B027E"/>
                </a:solidFill>
                <a:effectLst>
                  <a:outerShdw blurRad="38100" dist="38100" dir="2700000" algn="tl">
                    <a:srgbClr val="000000">
                      <a:alpha val="43137"/>
                    </a:srgbClr>
                  </a:outerShdw>
                </a:effectLst>
                <a:latin typeface="Calibri" pitchFamily="34" charset="0"/>
                <a:cs typeface="Calibri" pitchFamily="34" charset="0"/>
              </a:rPr>
              <a:t>IMPACT OF OTHER MARKETTING ACTIVITIES </a:t>
            </a:r>
            <a:endParaRPr lang="en-US" sz="2400" b="1" dirty="0" smtClean="0">
              <a:solidFill>
                <a:srgbClr val="0B027E"/>
              </a:solidFill>
              <a:effectLst>
                <a:outerShdw blurRad="38100" dist="38100" dir="2700000" algn="tl">
                  <a:srgbClr val="000000">
                    <a:alpha val="43137"/>
                  </a:srgbClr>
                </a:outerShdw>
              </a:effectLst>
              <a:latin typeface="Calibri" pitchFamily="34" charset="0"/>
              <a:cs typeface="Calibri" pitchFamily="34" charset="0"/>
            </a:endParaRPr>
          </a:p>
          <a:p>
            <a:pPr algn="just">
              <a:spcBef>
                <a:spcPts val="1200"/>
              </a:spcBef>
            </a:pPr>
            <a:r>
              <a:rPr lang="en-US" sz="2400" dirty="0" smtClean="0">
                <a:solidFill>
                  <a:srgbClr val="0B027E"/>
                </a:solidFill>
                <a:latin typeface="Calibri"/>
                <a:ea typeface="Calibri"/>
                <a:cs typeface="Calibri"/>
              </a:rPr>
              <a:t>The </a:t>
            </a:r>
            <a:r>
              <a:rPr lang="en-US" sz="2400" dirty="0">
                <a:solidFill>
                  <a:srgbClr val="0B027E"/>
                </a:solidFill>
                <a:latin typeface="Calibri"/>
                <a:ea typeface="Calibri"/>
                <a:cs typeface="Calibri"/>
              </a:rPr>
              <a:t>final price must take into account the brand's quality and advertising relative to the competition</a:t>
            </a:r>
            <a:r>
              <a:rPr lang="en-US" sz="2400" dirty="0" smtClean="0">
                <a:solidFill>
                  <a:srgbClr val="0B027E"/>
                </a:solidFill>
                <a:latin typeface="Calibri"/>
                <a:ea typeface="Calibri"/>
                <a:cs typeface="Calibri"/>
              </a:rPr>
              <a:t>.</a:t>
            </a:r>
          </a:p>
          <a:p>
            <a:pPr algn="just">
              <a:lnSpc>
                <a:spcPct val="115000"/>
              </a:lnSpc>
              <a:spcBef>
                <a:spcPts val="2400"/>
              </a:spcBef>
            </a:pPr>
            <a:r>
              <a:rPr lang="en-US" sz="2400" b="1" dirty="0" smtClean="0">
                <a:solidFill>
                  <a:srgbClr val="0B027E"/>
                </a:solidFill>
                <a:effectLst>
                  <a:outerShdw blurRad="38100" dist="38100" dir="2700000" algn="tl">
                    <a:srgbClr val="000000">
                      <a:alpha val="43137"/>
                    </a:srgbClr>
                  </a:outerShdw>
                </a:effectLst>
                <a:latin typeface="Calibri" pitchFamily="34" charset="0"/>
                <a:cs typeface="Calibri" pitchFamily="34" charset="0"/>
              </a:rPr>
              <a:t>COMPANY </a:t>
            </a:r>
            <a:r>
              <a:rPr lang="en-US" sz="2400" b="1" dirty="0">
                <a:solidFill>
                  <a:srgbClr val="0B027E"/>
                </a:solidFill>
                <a:effectLst>
                  <a:outerShdw blurRad="38100" dist="38100" dir="2700000" algn="tl">
                    <a:srgbClr val="000000">
                      <a:alpha val="43137"/>
                    </a:srgbClr>
                  </a:outerShdw>
                </a:effectLst>
                <a:latin typeface="Calibri" pitchFamily="34" charset="0"/>
                <a:cs typeface="Calibri" pitchFamily="34" charset="0"/>
              </a:rPr>
              <a:t>PRICING POLICIES </a:t>
            </a:r>
            <a:endParaRPr lang="en-US" sz="2400" b="1" dirty="0" smtClean="0">
              <a:solidFill>
                <a:srgbClr val="0B027E"/>
              </a:solidFill>
              <a:effectLst>
                <a:outerShdw blurRad="38100" dist="38100" dir="2700000" algn="tl">
                  <a:srgbClr val="000000">
                    <a:alpha val="43137"/>
                  </a:srgbClr>
                </a:outerShdw>
              </a:effectLst>
              <a:latin typeface="Calibri" pitchFamily="34" charset="0"/>
              <a:cs typeface="Calibri" pitchFamily="34" charset="0"/>
            </a:endParaRPr>
          </a:p>
          <a:p>
            <a:pPr algn="just">
              <a:spcBef>
                <a:spcPts val="1200"/>
              </a:spcBef>
            </a:pPr>
            <a:r>
              <a:rPr lang="en-US" sz="2400" dirty="0" smtClean="0">
                <a:solidFill>
                  <a:srgbClr val="0B027E"/>
                </a:solidFill>
                <a:latin typeface="Calibri"/>
                <a:ea typeface="Calibri"/>
                <a:cs typeface="Calibri"/>
              </a:rPr>
              <a:t>The </a:t>
            </a:r>
            <a:r>
              <a:rPr lang="en-US" sz="2400" dirty="0">
                <a:solidFill>
                  <a:srgbClr val="0B027E"/>
                </a:solidFill>
                <a:latin typeface="Calibri"/>
                <a:ea typeface="Calibri"/>
                <a:cs typeface="Calibri"/>
              </a:rPr>
              <a:t>price must be consistent with company pricing policies. Many companies set up a pricing department to develop policies and establish or approve decisions. The aim is to </a:t>
            </a:r>
            <a:r>
              <a:rPr lang="en-US" sz="2400" b="1" dirty="0">
                <a:solidFill>
                  <a:srgbClr val="0B027E"/>
                </a:solidFill>
                <a:effectLst>
                  <a:outerShdw blurRad="38100" dist="38100" dir="2700000" algn="tl">
                    <a:srgbClr val="000000">
                      <a:alpha val="43137"/>
                    </a:srgbClr>
                  </a:outerShdw>
                </a:effectLst>
                <a:latin typeface="Calibri"/>
                <a:ea typeface="Calibri"/>
                <a:cs typeface="Calibri"/>
              </a:rPr>
              <a:t>ensure that salespeople quote prices that are reasonable to customers and profitable to the company.</a:t>
            </a:r>
            <a:r>
              <a:rPr lang="en-US" sz="2400" dirty="0">
                <a:solidFill>
                  <a:srgbClr val="0B027E"/>
                </a:solidFill>
                <a:latin typeface="Calibri"/>
                <a:ea typeface="Calibri"/>
                <a:cs typeface="Calibri"/>
              </a:rPr>
              <a:t> </a:t>
            </a:r>
          </a:p>
        </p:txBody>
      </p:sp>
    </p:spTree>
    <p:extLst>
      <p:ext uri="{BB962C8B-B14F-4D97-AF65-F5344CB8AC3E}">
        <p14:creationId xmlns="" xmlns:p14="http://schemas.microsoft.com/office/powerpoint/2010/main" val="1220832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normAutofit/>
          </a:bodyPr>
          <a:lstStyle/>
          <a:p>
            <a:pPr algn="just">
              <a:lnSpc>
                <a:spcPct val="115000"/>
              </a:lnSpc>
              <a:spcBef>
                <a:spcPts val="1200"/>
              </a:spcBef>
            </a:pPr>
            <a:r>
              <a:rPr lang="en-US" dirty="0">
                <a:latin typeface="Calibri"/>
                <a:ea typeface="Calibri"/>
                <a:cs typeface="Calibri"/>
              </a:rPr>
              <a:t>IMPACT OF PRICE ON OTHER PARTIES </a:t>
            </a:r>
            <a:endParaRPr lang="en-US" dirty="0" smtClean="0">
              <a:latin typeface="Calibri"/>
              <a:ea typeface="Calibri"/>
              <a:cs typeface="Calibri"/>
            </a:endParaRPr>
          </a:p>
          <a:p>
            <a:pPr algn="just">
              <a:lnSpc>
                <a:spcPct val="115000"/>
              </a:lnSpc>
              <a:spcBef>
                <a:spcPts val="1200"/>
              </a:spcBef>
            </a:pPr>
            <a:r>
              <a:rPr lang="en-US" dirty="0" smtClean="0">
                <a:latin typeface="Calibri"/>
                <a:ea typeface="Calibri"/>
                <a:cs typeface="Calibri"/>
              </a:rPr>
              <a:t>Management </a:t>
            </a:r>
            <a:r>
              <a:rPr lang="en-US" dirty="0">
                <a:latin typeface="Calibri"/>
                <a:ea typeface="Calibri"/>
                <a:cs typeface="Calibri"/>
              </a:rPr>
              <a:t>must also consider the reactions</a:t>
            </a:r>
            <a:r>
              <a:rPr lang="en-US" b="1" dirty="0">
                <a:latin typeface="Calibri"/>
                <a:ea typeface="Calibri"/>
                <a:cs typeface="Calibri"/>
              </a:rPr>
              <a:t> </a:t>
            </a:r>
            <a:r>
              <a:rPr lang="en-US" dirty="0">
                <a:latin typeface="Calibri"/>
                <a:ea typeface="Calibri"/>
                <a:cs typeface="Calibri"/>
              </a:rPr>
              <a:t>of</a:t>
            </a:r>
            <a:r>
              <a:rPr lang="en-US" b="1" dirty="0">
                <a:latin typeface="Calibri"/>
                <a:ea typeface="Calibri"/>
                <a:cs typeface="Calibri"/>
              </a:rPr>
              <a:t> </a:t>
            </a:r>
            <a:r>
              <a:rPr lang="en-US" dirty="0">
                <a:latin typeface="Calibri"/>
                <a:ea typeface="Calibri"/>
                <a:cs typeface="Calibri"/>
              </a:rPr>
              <a:t>other parties to the contemplated price.</a:t>
            </a:r>
            <a:endParaRPr lang="en-US" sz="1800" dirty="0">
              <a:latin typeface="Calibri"/>
              <a:ea typeface="Calibri"/>
              <a:cs typeface="Times New Roman"/>
            </a:endParaRPr>
          </a:p>
          <a:p>
            <a:pPr marL="342900" lvl="0" indent="-342900" algn="just">
              <a:lnSpc>
                <a:spcPct val="115000"/>
              </a:lnSpc>
              <a:spcBef>
                <a:spcPts val="0"/>
              </a:spcBef>
              <a:buFont typeface="Wingdings"/>
              <a:buChar char=""/>
            </a:pPr>
            <a:r>
              <a:rPr lang="en-US" dirty="0">
                <a:latin typeface="Calibri"/>
                <a:ea typeface="Calibri"/>
                <a:cs typeface="Calibri"/>
              </a:rPr>
              <a:t>How will distributors and dealers feel about it? </a:t>
            </a:r>
            <a:endParaRPr lang="en-US" sz="1800" dirty="0">
              <a:latin typeface="Calibri"/>
              <a:ea typeface="Calibri"/>
              <a:cs typeface="Times New Roman"/>
            </a:endParaRPr>
          </a:p>
          <a:p>
            <a:pPr marL="342900" lvl="0" indent="-342900" algn="just">
              <a:lnSpc>
                <a:spcPct val="115000"/>
              </a:lnSpc>
              <a:spcBef>
                <a:spcPts val="0"/>
              </a:spcBef>
              <a:buFont typeface="Wingdings"/>
              <a:buChar char=""/>
            </a:pPr>
            <a:r>
              <a:rPr lang="en-US" dirty="0">
                <a:latin typeface="Calibri"/>
                <a:ea typeface="Calibri"/>
                <a:cs typeface="Calibri"/>
              </a:rPr>
              <a:t>If they do not make enough profit, they may not choose to bring the product to market Will the sales force be willing to sell at that price? How will competitors react? </a:t>
            </a:r>
            <a:endParaRPr lang="en-US" sz="1800" dirty="0">
              <a:latin typeface="Calibri"/>
              <a:ea typeface="Calibri"/>
              <a:cs typeface="Times New Roman"/>
            </a:endParaRPr>
          </a:p>
          <a:p>
            <a:pPr marL="342900" lvl="0" indent="-342900" algn="just">
              <a:lnSpc>
                <a:spcPct val="115000"/>
              </a:lnSpc>
              <a:spcBef>
                <a:spcPts val="0"/>
              </a:spcBef>
              <a:buFont typeface="Wingdings"/>
              <a:buChar char=""/>
            </a:pPr>
            <a:r>
              <a:rPr lang="en-US" dirty="0">
                <a:latin typeface="Calibri"/>
                <a:ea typeface="Calibri"/>
                <a:cs typeface="Calibri"/>
              </a:rPr>
              <a:t>Will suppliers raise their prices when they see the company's price? Will the government intervene and prevent this price from being charged?</a:t>
            </a:r>
            <a:endParaRPr lang="en-US" sz="1800" dirty="0">
              <a:effectLst/>
              <a:latin typeface="Calibri"/>
              <a:ea typeface="Calibri"/>
              <a:cs typeface="Times New Roman"/>
            </a:endParaRPr>
          </a:p>
        </p:txBody>
      </p:sp>
    </p:spTree>
    <p:extLst>
      <p:ext uri="{BB962C8B-B14F-4D97-AF65-F5344CB8AC3E}">
        <p14:creationId xmlns="" xmlns:p14="http://schemas.microsoft.com/office/powerpoint/2010/main" val="420888669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normAutofit/>
          </a:bodyPr>
          <a:lstStyle/>
          <a:p>
            <a:pPr algn="just">
              <a:lnSpc>
                <a:spcPct val="115000"/>
              </a:lnSpc>
              <a:spcBef>
                <a:spcPts val="1200"/>
              </a:spcBef>
              <a:spcAft>
                <a:spcPts val="0"/>
              </a:spcAft>
            </a:pPr>
            <a:endParaRPr lang="en-US" dirty="0" smtClean="0">
              <a:latin typeface="Calibri"/>
              <a:ea typeface="Calibri"/>
              <a:cs typeface="Calibri"/>
            </a:endParaRPr>
          </a:p>
          <a:p>
            <a:endParaRPr lang="en-US" dirty="0"/>
          </a:p>
        </p:txBody>
      </p:sp>
      <p:sp>
        <p:nvSpPr>
          <p:cNvPr id="2" name="Rectangle 1"/>
          <p:cNvSpPr/>
          <p:nvPr/>
        </p:nvSpPr>
        <p:spPr>
          <a:xfrm>
            <a:off x="3352800" y="381000"/>
            <a:ext cx="3072059"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Calibri"/>
                <a:ea typeface="Calibri"/>
              </a:rPr>
              <a:t>pricing structure </a:t>
            </a:r>
            <a:endParaRPr lang="en-US" sz="3200" b="1" dirty="0">
              <a:effectLst>
                <a:outerShdw blurRad="38100" dist="38100" dir="2700000" algn="tl">
                  <a:srgbClr val="000000">
                    <a:alpha val="43137"/>
                  </a:srgbClr>
                </a:outerShdw>
              </a:effectLst>
            </a:endParaRPr>
          </a:p>
        </p:txBody>
      </p:sp>
      <p:sp>
        <p:nvSpPr>
          <p:cNvPr id="4" name="Rectangle 3"/>
          <p:cNvSpPr/>
          <p:nvPr/>
        </p:nvSpPr>
        <p:spPr>
          <a:xfrm>
            <a:off x="228600" y="965775"/>
            <a:ext cx="8686800" cy="3470181"/>
          </a:xfrm>
          <a:prstGeom prst="rect">
            <a:avLst/>
          </a:prstGeom>
        </p:spPr>
        <p:txBody>
          <a:bodyPr wrap="square">
            <a:spAutoFit/>
          </a:bodyPr>
          <a:lstStyle/>
          <a:p>
            <a:pPr algn="just">
              <a:lnSpc>
                <a:spcPct val="115000"/>
              </a:lnSpc>
              <a:spcBef>
                <a:spcPts val="1200"/>
              </a:spcBef>
            </a:pPr>
            <a:r>
              <a:rPr lang="en-US" dirty="0">
                <a:latin typeface="Calibri"/>
                <a:ea typeface="Calibri"/>
                <a:cs typeface="Calibri"/>
              </a:rPr>
              <a:t>The several price-adaptation strategies are: </a:t>
            </a:r>
            <a:endParaRPr lang="en-US" dirty="0" smtClean="0">
              <a:latin typeface="Calibri"/>
              <a:ea typeface="Calibri"/>
              <a:cs typeface="Calibri"/>
            </a:endParaRPr>
          </a:p>
          <a:p>
            <a:pPr marL="342900" marR="0" lvl="0" indent="-342900" algn="just">
              <a:lnSpc>
                <a:spcPct val="115000"/>
              </a:lnSpc>
              <a:spcBef>
                <a:spcPts val="600"/>
              </a:spcBef>
              <a:spcAft>
                <a:spcPts val="600"/>
              </a:spcAft>
              <a:buFont typeface="+mj-lt"/>
              <a:buAutoNum type="arabicPeriod"/>
            </a:pPr>
            <a:r>
              <a:rPr lang="en-US" sz="1600" dirty="0">
                <a:latin typeface="Calibri"/>
                <a:ea typeface="Calibri"/>
                <a:cs typeface="Calibri"/>
              </a:rPr>
              <a:t>Geographical pricing</a:t>
            </a:r>
            <a:endParaRPr lang="en-US" sz="1400" dirty="0">
              <a:latin typeface="Calibri"/>
              <a:ea typeface="Calibri"/>
              <a:cs typeface="Times New Roman"/>
            </a:endParaRPr>
          </a:p>
          <a:p>
            <a:pPr marL="342900" marR="0" lvl="0" indent="-342900" algn="just">
              <a:lnSpc>
                <a:spcPct val="115000"/>
              </a:lnSpc>
              <a:spcBef>
                <a:spcPts val="600"/>
              </a:spcBef>
              <a:spcAft>
                <a:spcPts val="600"/>
              </a:spcAft>
              <a:buFont typeface="+mj-lt"/>
              <a:buAutoNum type="arabicPeriod"/>
            </a:pPr>
            <a:r>
              <a:rPr lang="en-US" sz="1600" dirty="0">
                <a:latin typeface="Calibri"/>
                <a:ea typeface="Calibri"/>
                <a:cs typeface="Calibri"/>
              </a:rPr>
              <a:t>Price discounts and allowances</a:t>
            </a:r>
            <a:endParaRPr lang="en-US" sz="1400" dirty="0">
              <a:latin typeface="Calibri"/>
              <a:ea typeface="Calibri"/>
              <a:cs typeface="Times New Roman"/>
            </a:endParaRPr>
          </a:p>
          <a:p>
            <a:pPr marL="342900" marR="0" lvl="0" indent="-342900" algn="just">
              <a:lnSpc>
                <a:spcPct val="115000"/>
              </a:lnSpc>
              <a:spcBef>
                <a:spcPts val="600"/>
              </a:spcBef>
              <a:spcAft>
                <a:spcPts val="600"/>
              </a:spcAft>
              <a:buFont typeface="+mj-lt"/>
              <a:buAutoNum type="arabicPeriod"/>
            </a:pPr>
            <a:r>
              <a:rPr lang="en-US" sz="1600" dirty="0">
                <a:latin typeface="Calibri"/>
                <a:ea typeface="Calibri"/>
                <a:cs typeface="Calibri"/>
              </a:rPr>
              <a:t>Pro­motional pricing and</a:t>
            </a:r>
            <a:endParaRPr lang="en-US" sz="1400" dirty="0">
              <a:latin typeface="Calibri"/>
              <a:ea typeface="Calibri"/>
              <a:cs typeface="Times New Roman"/>
            </a:endParaRPr>
          </a:p>
          <a:p>
            <a:pPr marL="342900" marR="0" lvl="0" indent="-342900" algn="just">
              <a:lnSpc>
                <a:spcPct val="115000"/>
              </a:lnSpc>
              <a:spcBef>
                <a:spcPts val="600"/>
              </a:spcBef>
              <a:spcAft>
                <a:spcPts val="600"/>
              </a:spcAft>
              <a:buFont typeface="+mj-lt"/>
              <a:buAutoNum type="arabicPeriod"/>
            </a:pPr>
            <a:r>
              <a:rPr lang="en-US" sz="1600" dirty="0">
                <a:latin typeface="Calibri"/>
                <a:ea typeface="Calibri"/>
                <a:cs typeface="Calibri"/>
              </a:rPr>
              <a:t>Differentiated pricing.</a:t>
            </a:r>
            <a:endParaRPr lang="en-US" sz="1400" dirty="0">
              <a:latin typeface="Calibri"/>
              <a:ea typeface="Calibri"/>
              <a:cs typeface="Times New Roman"/>
            </a:endParaRPr>
          </a:p>
          <a:p>
            <a:pPr algn="just">
              <a:lnSpc>
                <a:spcPct val="115000"/>
              </a:lnSpc>
              <a:spcBef>
                <a:spcPts val="1200"/>
              </a:spcBef>
            </a:pPr>
            <a:endParaRPr lang="en-US" sz="1600" dirty="0">
              <a:effectLst/>
              <a:latin typeface="Calibri"/>
              <a:ea typeface="Calibri"/>
              <a:cs typeface="Calibri"/>
            </a:endParaRPr>
          </a:p>
          <a:p>
            <a:pPr algn="just">
              <a:lnSpc>
                <a:spcPct val="115000"/>
              </a:lnSpc>
              <a:spcBef>
                <a:spcPts val="1200"/>
              </a:spcBef>
            </a:pPr>
            <a:endParaRPr lang="en-US" sz="1600" dirty="0" smtClean="0">
              <a:latin typeface="Calibri"/>
              <a:ea typeface="Calibri"/>
              <a:cs typeface="Calibri"/>
            </a:endParaRPr>
          </a:p>
          <a:p>
            <a:pPr algn="just">
              <a:lnSpc>
                <a:spcPct val="115000"/>
              </a:lnSpc>
              <a:spcBef>
                <a:spcPts val="1200"/>
              </a:spcBef>
            </a:pPr>
            <a:endParaRPr lang="en-US" sz="1600" dirty="0">
              <a:effectLst/>
              <a:latin typeface="Calibri"/>
              <a:ea typeface="Calibri"/>
              <a:cs typeface="Times New Roman"/>
            </a:endParaRPr>
          </a:p>
        </p:txBody>
      </p:sp>
    </p:spTree>
    <p:extLst>
      <p:ext uri="{BB962C8B-B14F-4D97-AF65-F5344CB8AC3E}">
        <p14:creationId xmlns="" xmlns:p14="http://schemas.microsoft.com/office/powerpoint/2010/main" val="364876717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normAutofit/>
          </a:bodyPr>
          <a:lstStyle/>
          <a:p>
            <a:pPr algn="just">
              <a:lnSpc>
                <a:spcPct val="115000"/>
              </a:lnSpc>
              <a:spcBef>
                <a:spcPts val="1200"/>
              </a:spcBef>
              <a:spcAft>
                <a:spcPts val="0"/>
              </a:spcAft>
            </a:pPr>
            <a:endParaRPr lang="en-US" dirty="0" smtClean="0">
              <a:latin typeface="Calibri"/>
              <a:ea typeface="Calibri"/>
              <a:cs typeface="Calibri"/>
            </a:endParaRPr>
          </a:p>
          <a:p>
            <a:endParaRPr lang="en-US" dirty="0"/>
          </a:p>
        </p:txBody>
      </p:sp>
      <p:sp>
        <p:nvSpPr>
          <p:cNvPr id="2" name="Rectangle 1"/>
          <p:cNvSpPr/>
          <p:nvPr/>
        </p:nvSpPr>
        <p:spPr>
          <a:xfrm>
            <a:off x="152400" y="22753"/>
            <a:ext cx="8839200" cy="6781857"/>
          </a:xfrm>
          <a:prstGeom prst="rect">
            <a:avLst/>
          </a:prstGeom>
        </p:spPr>
        <p:txBody>
          <a:bodyPr wrap="square">
            <a:spAutoFit/>
          </a:bodyPr>
          <a:lstStyle/>
          <a:p>
            <a:pPr algn="just">
              <a:lnSpc>
                <a:spcPct val="115000"/>
              </a:lnSpc>
              <a:spcBef>
                <a:spcPts val="1200"/>
              </a:spcBef>
            </a:pPr>
            <a:r>
              <a:rPr lang="en-US" sz="2400" b="1" dirty="0">
                <a:latin typeface="Calibri"/>
                <a:ea typeface="Calibri"/>
                <a:cs typeface="Calibri"/>
              </a:rPr>
              <a:t>Geographical pricing</a:t>
            </a:r>
            <a:endParaRPr lang="en-US" sz="2400" dirty="0">
              <a:latin typeface="Calibri"/>
              <a:ea typeface="Calibri"/>
              <a:cs typeface="Times New Roman"/>
            </a:endParaRPr>
          </a:p>
          <a:p>
            <a:r>
              <a:rPr lang="en-US" sz="2400" dirty="0">
                <a:latin typeface="Calibri"/>
                <a:ea typeface="Calibri"/>
              </a:rPr>
              <a:t>In geographical pricing the company decides how to price its products to different cus­tomers in different locations and countries. </a:t>
            </a:r>
            <a:endParaRPr lang="en-US" sz="2400" dirty="0" smtClean="0">
              <a:latin typeface="Calibri"/>
              <a:ea typeface="Calibri"/>
            </a:endParaRPr>
          </a:p>
          <a:p>
            <a:r>
              <a:rPr lang="en-US" sz="2400" dirty="0">
                <a:latin typeface="Calibri"/>
                <a:ea typeface="Calibri"/>
              </a:rPr>
              <a:t>P&amp;G developed a tiered pricing initiative to help compete against cheaper local brands while still protect­ing the value of its global brands</a:t>
            </a:r>
            <a:r>
              <a:rPr lang="en-US" sz="2400" dirty="0" smtClean="0">
                <a:latin typeface="Calibri"/>
                <a:ea typeface="Calibri"/>
              </a:rPr>
              <a:t>.</a:t>
            </a:r>
          </a:p>
          <a:p>
            <a:pPr marL="342900" marR="0" lvl="0" indent="-342900" algn="just">
              <a:lnSpc>
                <a:spcPct val="115000"/>
              </a:lnSpc>
              <a:spcAft>
                <a:spcPts val="0"/>
              </a:spcAft>
              <a:buFont typeface="Symbol"/>
              <a:buChar char=""/>
            </a:pPr>
            <a:r>
              <a:rPr lang="en-US" b="1" i="1" dirty="0">
                <a:latin typeface="Calibri"/>
                <a:ea typeface="Calibri"/>
                <a:cs typeface="Calibri"/>
              </a:rPr>
              <a:t>Barter:</a:t>
            </a:r>
            <a:r>
              <a:rPr lang="en-US" dirty="0">
                <a:latin typeface="Calibri"/>
                <a:ea typeface="Calibri"/>
                <a:cs typeface="Calibri"/>
              </a:rPr>
              <a:t> The direct exchange of goods, with no money and no third party involved.</a:t>
            </a:r>
            <a:endParaRPr lang="en-US" dirty="0">
              <a:latin typeface="Calibri"/>
              <a:ea typeface="Calibri"/>
              <a:cs typeface="Times New Roman"/>
            </a:endParaRPr>
          </a:p>
          <a:p>
            <a:pPr marL="342900" marR="0" lvl="0" indent="-342900" algn="just">
              <a:lnSpc>
                <a:spcPct val="115000"/>
              </a:lnSpc>
              <a:spcAft>
                <a:spcPts val="0"/>
              </a:spcAft>
              <a:buFont typeface="Symbol"/>
              <a:buChar char=""/>
            </a:pPr>
            <a:r>
              <a:rPr lang="en-US" b="1" i="1" dirty="0">
                <a:latin typeface="Calibri"/>
                <a:ea typeface="Calibri"/>
                <a:cs typeface="Calibri"/>
              </a:rPr>
              <a:t>Compensation deal.</a:t>
            </a:r>
            <a:r>
              <a:rPr lang="en-US" dirty="0">
                <a:latin typeface="Calibri"/>
                <a:ea typeface="Calibri"/>
                <a:cs typeface="Calibri"/>
              </a:rPr>
              <a:t> The seller receives some percentage of the payment in cash and the rest in products. A British aircraft manufacturer sold planes to Brazil for 70 percent cash and the rest in coffee.</a:t>
            </a:r>
            <a:endParaRPr lang="en-US" dirty="0">
              <a:latin typeface="Calibri"/>
              <a:ea typeface="Calibri"/>
              <a:cs typeface="Times New Roman"/>
            </a:endParaRPr>
          </a:p>
          <a:p>
            <a:pPr marL="342900" marR="0" lvl="0" indent="-342900" algn="just">
              <a:lnSpc>
                <a:spcPct val="115000"/>
              </a:lnSpc>
              <a:spcAft>
                <a:spcPts val="0"/>
              </a:spcAft>
              <a:buFont typeface="Symbol"/>
              <a:buChar char=""/>
            </a:pPr>
            <a:r>
              <a:rPr lang="en-US" b="1" i="1" dirty="0">
                <a:latin typeface="Calibri"/>
                <a:ea typeface="Calibri"/>
                <a:cs typeface="Calibri"/>
              </a:rPr>
              <a:t>Buyback arrangement.</a:t>
            </a:r>
            <a:r>
              <a:rPr lang="en-US" dirty="0">
                <a:latin typeface="Calibri"/>
                <a:ea typeface="Calibri"/>
                <a:cs typeface="Calibri"/>
              </a:rPr>
              <a:t> The seller sells a plant, equipment, or technology to another country and agrees to accept as partial payment products manufactured with the sup­plied equipment. A U.S. chemical company built a plant for an Indian company and accepted partial payment in cash and the remainder in chemicals manufactured at the plant.</a:t>
            </a:r>
            <a:endParaRPr lang="en-US" dirty="0">
              <a:latin typeface="Calibri"/>
              <a:ea typeface="Calibri"/>
              <a:cs typeface="Times New Roman"/>
            </a:endParaRPr>
          </a:p>
          <a:p>
            <a:pPr marL="342900" marR="0" lvl="0" indent="-342900" algn="just">
              <a:lnSpc>
                <a:spcPct val="115000"/>
              </a:lnSpc>
              <a:spcAft>
                <a:spcPts val="0"/>
              </a:spcAft>
              <a:buFont typeface="Symbol"/>
              <a:buChar char=""/>
            </a:pPr>
            <a:r>
              <a:rPr lang="en-US" b="1" i="1" dirty="0">
                <a:latin typeface="Calibri"/>
                <a:ea typeface="Calibri"/>
                <a:cs typeface="Calibri"/>
              </a:rPr>
              <a:t>Offset.</a:t>
            </a:r>
            <a:r>
              <a:rPr lang="en-US" dirty="0">
                <a:latin typeface="Calibri"/>
                <a:ea typeface="Calibri"/>
                <a:cs typeface="Calibri"/>
              </a:rPr>
              <a:t> The seller receives full payment in cash but agrees to spend a substantial amount of the money in that country within a stated time period. For example, PepsiCo sells its cola syrup to Russia for rubles and agrees to buy Russian vodka at a certain rate for sale in the United States.</a:t>
            </a:r>
            <a:endParaRPr lang="en-US" dirty="0">
              <a:latin typeface="Calibri"/>
              <a:ea typeface="Calibri"/>
              <a:cs typeface="Times New Roman"/>
            </a:endParaRPr>
          </a:p>
          <a:p>
            <a:endParaRPr lang="en-US" dirty="0"/>
          </a:p>
        </p:txBody>
      </p:sp>
    </p:spTree>
    <p:extLst>
      <p:ext uri="{BB962C8B-B14F-4D97-AF65-F5344CB8AC3E}">
        <p14:creationId xmlns="" xmlns:p14="http://schemas.microsoft.com/office/powerpoint/2010/main" val="314302360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1"/>
            <a:ext cx="8763000" cy="685799"/>
          </a:xfrm>
        </p:spPr>
        <p:txBody>
          <a:bodyPr/>
          <a:lstStyle/>
          <a:p>
            <a:pPr algn="ct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28600" y="914400"/>
            <a:ext cx="8763000" cy="5791200"/>
          </a:xfrm>
        </p:spPr>
        <p:txBody>
          <a:bodyPr/>
          <a:lstStyle/>
          <a:p>
            <a:pPr algn="just">
              <a:lnSpc>
                <a:spcPct val="115000"/>
              </a:lnSpc>
              <a:spcBef>
                <a:spcPts val="1200"/>
              </a:spcBef>
            </a:pPr>
            <a:r>
              <a:rPr lang="en-US" sz="3200" b="1" dirty="0" smtClean="0">
                <a:solidFill>
                  <a:srgbClr val="0B027E"/>
                </a:solidFill>
                <a:effectLst>
                  <a:outerShdw blurRad="38100" dist="38100" dir="2700000" algn="tl">
                    <a:srgbClr val="000000">
                      <a:alpha val="43137"/>
                    </a:srgbClr>
                  </a:outerShdw>
                </a:effectLst>
                <a:latin typeface="Calibri"/>
                <a:ea typeface="Calibri"/>
                <a:cs typeface="Times New Roman"/>
              </a:rPr>
              <a:t>Product </a:t>
            </a:r>
            <a:r>
              <a:rPr lang="en-US" sz="3200" b="1" dirty="0">
                <a:solidFill>
                  <a:srgbClr val="0B027E"/>
                </a:solidFill>
                <a:effectLst>
                  <a:outerShdw blurRad="38100" dist="38100" dir="2700000" algn="tl">
                    <a:srgbClr val="000000">
                      <a:alpha val="43137"/>
                    </a:srgbClr>
                  </a:outerShdw>
                </a:effectLst>
                <a:latin typeface="Calibri"/>
                <a:ea typeface="Calibri"/>
                <a:cs typeface="Times New Roman"/>
              </a:rPr>
              <a:t>life-cycle curves </a:t>
            </a:r>
            <a:r>
              <a:rPr lang="en-US" sz="3200" b="1" dirty="0" smtClean="0">
                <a:solidFill>
                  <a:srgbClr val="0B027E"/>
                </a:solidFill>
                <a:effectLst>
                  <a:outerShdw blurRad="38100" dist="38100" dir="2700000" algn="tl">
                    <a:srgbClr val="000000">
                      <a:alpha val="43137"/>
                    </a:srgbClr>
                  </a:outerShdw>
                </a:effectLst>
                <a:latin typeface="Calibri"/>
                <a:ea typeface="Calibri"/>
                <a:cs typeface="Times New Roman"/>
              </a:rPr>
              <a:t>portrays a </a:t>
            </a:r>
            <a:r>
              <a:rPr lang="en-US" sz="3200" b="1" dirty="0">
                <a:solidFill>
                  <a:srgbClr val="0B027E"/>
                </a:solidFill>
                <a:effectLst>
                  <a:outerShdw blurRad="38100" dist="38100" dir="2700000" algn="tl">
                    <a:srgbClr val="000000">
                      <a:alpha val="43137"/>
                    </a:srgbClr>
                  </a:outerShdw>
                </a:effectLst>
                <a:latin typeface="Calibri"/>
                <a:ea typeface="Calibri"/>
                <a:cs typeface="Times New Roman"/>
              </a:rPr>
              <a:t>bell-shaped </a:t>
            </a:r>
            <a:r>
              <a:rPr lang="en-US" sz="3200" b="1" dirty="0" smtClean="0">
                <a:solidFill>
                  <a:srgbClr val="0B027E"/>
                </a:solidFill>
                <a:effectLst>
                  <a:outerShdw blurRad="38100" dist="38100" dir="2700000" algn="tl">
                    <a:srgbClr val="000000">
                      <a:alpha val="43137"/>
                    </a:srgbClr>
                  </a:outerShdw>
                </a:effectLst>
                <a:latin typeface="Calibri"/>
                <a:ea typeface="Calibri"/>
                <a:cs typeface="Times New Roman"/>
              </a:rPr>
              <a:t>curve &amp; is divided </a:t>
            </a:r>
            <a:r>
              <a:rPr lang="en-US" sz="3200" b="1" dirty="0">
                <a:solidFill>
                  <a:srgbClr val="0B027E"/>
                </a:solidFill>
                <a:effectLst>
                  <a:outerShdw blurRad="38100" dist="38100" dir="2700000" algn="tl">
                    <a:srgbClr val="000000">
                      <a:alpha val="43137"/>
                    </a:srgbClr>
                  </a:outerShdw>
                </a:effectLst>
                <a:latin typeface="Calibri"/>
                <a:ea typeface="Calibri"/>
                <a:cs typeface="Times New Roman"/>
              </a:rPr>
              <a:t>into 4 stages</a:t>
            </a:r>
            <a:r>
              <a:rPr lang="en-US" sz="3200" b="1" dirty="0" smtClean="0">
                <a:solidFill>
                  <a:srgbClr val="0B027E"/>
                </a:solidFill>
                <a:effectLst>
                  <a:outerShdw blurRad="38100" dist="38100" dir="2700000" algn="tl">
                    <a:srgbClr val="000000">
                      <a:alpha val="43137"/>
                    </a:srgbClr>
                  </a:outerShdw>
                </a:effectLst>
                <a:latin typeface="Calibri"/>
                <a:ea typeface="Calibri"/>
                <a:cs typeface="Times New Roman"/>
              </a:rPr>
              <a:t>:</a:t>
            </a:r>
          </a:p>
          <a:p>
            <a:pPr marL="342900" lvl="0" indent="-342900">
              <a:lnSpc>
                <a:spcPct val="150000"/>
              </a:lnSpc>
              <a:buFont typeface="Wingdings" pitchFamily="2" charset="2"/>
              <a:buChar char="§"/>
            </a:pPr>
            <a:r>
              <a:rPr lang="en-US" sz="2800" b="1" dirty="0">
                <a:solidFill>
                  <a:srgbClr val="C00000"/>
                </a:solidFill>
                <a:effectLst>
                  <a:outerShdw blurRad="38100" dist="38100" dir="2700000" algn="tl">
                    <a:srgbClr val="000000">
                      <a:alpha val="43137"/>
                    </a:srgbClr>
                  </a:outerShdw>
                </a:effectLst>
              </a:rPr>
              <a:t>Introduction</a:t>
            </a:r>
          </a:p>
          <a:p>
            <a:pPr marL="342900" lvl="0" indent="-342900">
              <a:lnSpc>
                <a:spcPct val="150000"/>
              </a:lnSpc>
              <a:buFont typeface="Wingdings" pitchFamily="2" charset="2"/>
              <a:buChar char="§"/>
            </a:pPr>
            <a:r>
              <a:rPr lang="en-US" sz="2800" b="1" dirty="0">
                <a:solidFill>
                  <a:srgbClr val="C00000"/>
                </a:solidFill>
                <a:effectLst>
                  <a:outerShdw blurRad="38100" dist="38100" dir="2700000" algn="tl">
                    <a:srgbClr val="000000">
                      <a:alpha val="43137"/>
                    </a:srgbClr>
                  </a:outerShdw>
                </a:effectLst>
              </a:rPr>
              <a:t>Growth</a:t>
            </a:r>
          </a:p>
          <a:p>
            <a:pPr marL="342900" lvl="0" indent="-342900">
              <a:lnSpc>
                <a:spcPct val="150000"/>
              </a:lnSpc>
              <a:buFont typeface="Wingdings" pitchFamily="2" charset="2"/>
              <a:buChar char="§"/>
            </a:pPr>
            <a:r>
              <a:rPr lang="en-US" sz="2800" b="1" dirty="0">
                <a:solidFill>
                  <a:srgbClr val="C00000"/>
                </a:solidFill>
                <a:effectLst>
                  <a:outerShdw blurRad="38100" dist="38100" dir="2700000" algn="tl">
                    <a:srgbClr val="000000">
                      <a:alpha val="43137"/>
                    </a:srgbClr>
                  </a:outerShdw>
                </a:effectLst>
              </a:rPr>
              <a:t>Maturity, </a:t>
            </a:r>
            <a:r>
              <a:rPr lang="en-US" sz="2800" b="1" dirty="0" smtClean="0">
                <a:solidFill>
                  <a:srgbClr val="C00000"/>
                </a:solidFill>
                <a:effectLst>
                  <a:outerShdw blurRad="38100" dist="38100" dir="2700000" algn="tl">
                    <a:srgbClr val="000000">
                      <a:alpha val="43137"/>
                    </a:srgbClr>
                  </a:outerShdw>
                </a:effectLst>
              </a:rPr>
              <a:t>&amp;</a:t>
            </a:r>
            <a:endParaRPr lang="en-US" sz="2800" b="1" dirty="0">
              <a:solidFill>
                <a:srgbClr val="C00000"/>
              </a:solidFill>
              <a:effectLst>
                <a:outerShdw blurRad="38100" dist="38100" dir="2700000" algn="tl">
                  <a:srgbClr val="000000">
                    <a:alpha val="43137"/>
                  </a:srgbClr>
                </a:outerShdw>
              </a:effectLst>
            </a:endParaRPr>
          </a:p>
          <a:p>
            <a:pPr marL="342900" lvl="0" indent="-342900">
              <a:lnSpc>
                <a:spcPct val="150000"/>
              </a:lnSpc>
              <a:buFont typeface="Wingdings" pitchFamily="2" charset="2"/>
              <a:buChar char="§"/>
            </a:pPr>
            <a:r>
              <a:rPr lang="en-US" sz="2800" b="1" dirty="0">
                <a:solidFill>
                  <a:srgbClr val="C00000"/>
                </a:solidFill>
                <a:effectLst>
                  <a:outerShdw blurRad="38100" dist="38100" dir="2700000" algn="tl">
                    <a:srgbClr val="000000">
                      <a:alpha val="43137"/>
                    </a:srgbClr>
                  </a:outerShdw>
                </a:effectLst>
              </a:rPr>
              <a:t>Decline</a:t>
            </a:r>
          </a:p>
          <a:p>
            <a:pPr marL="342900" indent="-342900" algn="just">
              <a:lnSpc>
                <a:spcPct val="150000"/>
              </a:lnSpc>
              <a:spcBef>
                <a:spcPts val="1200"/>
              </a:spcBef>
              <a:buFont typeface="Wingdings" pitchFamily="2" charset="2"/>
              <a:buChar char="§"/>
            </a:pPr>
            <a:endParaRPr lang="en-US" sz="2400" b="1" dirty="0">
              <a:solidFill>
                <a:schemeClr val="bg1"/>
              </a:solidFill>
              <a:effectLst>
                <a:outerShdw blurRad="38100" dist="38100" dir="2700000" algn="tl">
                  <a:srgbClr val="000000">
                    <a:alpha val="43137"/>
                  </a:srgbClr>
                </a:outerShdw>
              </a:effectLst>
              <a:latin typeface="Calibri"/>
              <a:ea typeface="Calibri"/>
              <a:cs typeface="Times New Roman"/>
            </a:endParaRP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29000" y="2286000"/>
            <a:ext cx="5562600" cy="4096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normAutofit/>
          </a:bodyPr>
          <a:lstStyle/>
          <a:p>
            <a:pPr algn="just">
              <a:lnSpc>
                <a:spcPct val="115000"/>
              </a:lnSpc>
              <a:spcBef>
                <a:spcPts val="1200"/>
              </a:spcBef>
              <a:spcAft>
                <a:spcPts val="0"/>
              </a:spcAft>
            </a:pPr>
            <a:endParaRPr lang="en-US" dirty="0" smtClean="0">
              <a:latin typeface="Calibri"/>
              <a:ea typeface="Calibri"/>
              <a:cs typeface="Calibri"/>
            </a:endParaRPr>
          </a:p>
          <a:p>
            <a:endParaRPr lang="en-US" dirty="0"/>
          </a:p>
        </p:txBody>
      </p:sp>
      <p:sp>
        <p:nvSpPr>
          <p:cNvPr id="2" name="Rectangle 1"/>
          <p:cNvSpPr/>
          <p:nvPr/>
        </p:nvSpPr>
        <p:spPr>
          <a:xfrm>
            <a:off x="152400" y="1035106"/>
            <a:ext cx="8839200" cy="4222694"/>
          </a:xfrm>
          <a:prstGeom prst="rect">
            <a:avLst/>
          </a:prstGeom>
        </p:spPr>
        <p:txBody>
          <a:bodyPr wrap="square">
            <a:spAutoFit/>
          </a:bodyPr>
          <a:lstStyle/>
          <a:p>
            <a:pPr algn="just">
              <a:lnSpc>
                <a:spcPct val="115000"/>
              </a:lnSpc>
              <a:spcBef>
                <a:spcPts val="1200"/>
              </a:spcBef>
            </a:pPr>
            <a:r>
              <a:rPr lang="en-US" b="1" dirty="0">
                <a:latin typeface="Calibri"/>
                <a:ea typeface="Calibri"/>
                <a:cs typeface="Calibri"/>
              </a:rPr>
              <a:t>Price discounts and allowances</a:t>
            </a:r>
            <a:endParaRPr lang="en-US" sz="1600" dirty="0">
              <a:latin typeface="Calibri"/>
              <a:ea typeface="Calibri"/>
              <a:cs typeface="Times New Roman"/>
            </a:endParaRPr>
          </a:p>
          <a:p>
            <a:pPr algn="just">
              <a:lnSpc>
                <a:spcPct val="115000"/>
              </a:lnSpc>
              <a:spcBef>
                <a:spcPts val="1200"/>
              </a:spcBef>
            </a:pPr>
            <a:r>
              <a:rPr lang="en-US" dirty="0">
                <a:latin typeface="Calibri"/>
                <a:ea typeface="Calibri"/>
                <a:cs typeface="Times New Roman"/>
              </a:rPr>
              <a:t>Companies will adjust their list price and give discounts and allowances for early payment, volume purchases, and off-season buying. Companies must do this carefully or will find that their profits are much less than planned. The types are:</a:t>
            </a:r>
            <a:endParaRPr lang="en-US" sz="1600" dirty="0">
              <a:latin typeface="Calibri"/>
              <a:ea typeface="Calibri"/>
              <a:cs typeface="Times New Roman"/>
            </a:endParaRPr>
          </a:p>
          <a:p>
            <a:pPr marL="342900" marR="0" lvl="0" indent="-342900" algn="just">
              <a:lnSpc>
                <a:spcPct val="115000"/>
              </a:lnSpc>
              <a:spcBef>
                <a:spcPts val="600"/>
              </a:spcBef>
              <a:spcAft>
                <a:spcPts val="0"/>
              </a:spcAft>
              <a:buFont typeface="+mj-lt"/>
              <a:buAutoNum type="arabicPeriod"/>
            </a:pPr>
            <a:r>
              <a:rPr lang="en-US" b="1" dirty="0">
                <a:latin typeface="Calibri"/>
                <a:ea typeface="Calibri"/>
                <a:cs typeface="Times New Roman"/>
              </a:rPr>
              <a:t>Cash Discounts</a:t>
            </a:r>
            <a:r>
              <a:rPr lang="en-US" dirty="0">
                <a:latin typeface="Calibri"/>
                <a:ea typeface="Calibri"/>
                <a:cs typeface="Times New Roman"/>
              </a:rPr>
              <a:t>	A price reduction to buyers who pay bills promptly.</a:t>
            </a:r>
            <a:endParaRPr lang="en-US" sz="1600" dirty="0">
              <a:latin typeface="Calibri"/>
              <a:ea typeface="Calibri"/>
              <a:cs typeface="Times New Roman"/>
            </a:endParaRPr>
          </a:p>
          <a:p>
            <a:pPr marL="342900" marR="0" lvl="0" indent="-342900" algn="just">
              <a:lnSpc>
                <a:spcPct val="115000"/>
              </a:lnSpc>
              <a:spcBef>
                <a:spcPts val="600"/>
              </a:spcBef>
              <a:spcAft>
                <a:spcPts val="0"/>
              </a:spcAft>
              <a:buFont typeface="+mj-lt"/>
              <a:buAutoNum type="arabicPeriod"/>
            </a:pPr>
            <a:r>
              <a:rPr lang="en-US" b="1" dirty="0">
                <a:latin typeface="Calibri"/>
                <a:ea typeface="Calibri"/>
                <a:cs typeface="Times New Roman"/>
              </a:rPr>
              <a:t>Quantity Discounts</a:t>
            </a:r>
            <a:r>
              <a:rPr lang="en-US" dirty="0">
                <a:latin typeface="Calibri"/>
                <a:ea typeface="Calibri"/>
                <a:cs typeface="Times New Roman"/>
              </a:rPr>
              <a:t>	A price reduction to those who buy large volumes.</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mj-lt"/>
              <a:buAutoNum type="arabicPeriod"/>
            </a:pPr>
            <a:r>
              <a:rPr lang="en-US" b="1" dirty="0">
                <a:latin typeface="Calibri"/>
                <a:ea typeface="Calibri"/>
                <a:cs typeface="Times New Roman"/>
              </a:rPr>
              <a:t>Functional Discounts</a:t>
            </a:r>
            <a:r>
              <a:rPr lang="en-US" dirty="0">
                <a:latin typeface="Calibri"/>
                <a:ea typeface="Calibri"/>
                <a:cs typeface="Times New Roman"/>
              </a:rPr>
              <a:t>	Discount (also known as trade discount) offered by a manufacturer to the trade channel members if they perform certain functions such as selling, storing and record keeping.</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mj-lt"/>
              <a:buAutoNum type="arabicPeriod"/>
            </a:pPr>
            <a:r>
              <a:rPr lang="en-US" b="1" dirty="0">
                <a:latin typeface="Calibri"/>
                <a:ea typeface="Calibri"/>
                <a:cs typeface="Times New Roman"/>
              </a:rPr>
              <a:t>Seasonal Discounts</a:t>
            </a:r>
            <a:r>
              <a:rPr lang="en-US" dirty="0">
                <a:latin typeface="Calibri"/>
                <a:ea typeface="Calibri"/>
                <a:cs typeface="Times New Roman"/>
              </a:rPr>
              <a:t>	A price reduction to those who buy products and services out of season. Hotels and airlines offer seasonal discounts in slow selling periods.</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mj-lt"/>
              <a:buAutoNum type="arabicPeriod"/>
            </a:pPr>
            <a:r>
              <a:rPr lang="en-US" b="1" dirty="0">
                <a:latin typeface="Calibri"/>
                <a:ea typeface="Calibri"/>
                <a:cs typeface="Times New Roman"/>
              </a:rPr>
              <a:t>Allowance</a:t>
            </a:r>
            <a:r>
              <a:rPr lang="en-US" dirty="0">
                <a:latin typeface="Calibri"/>
                <a:ea typeface="Calibri"/>
                <a:cs typeface="Times New Roman"/>
              </a:rPr>
              <a:t>	Extra payment designed to gain reseller participation in special programs.</a:t>
            </a:r>
            <a:endParaRPr lang="en-US" sz="1600" dirty="0">
              <a:effectLst/>
              <a:latin typeface="Calibri"/>
              <a:ea typeface="Calibri"/>
              <a:cs typeface="Times New Roman"/>
            </a:endParaRPr>
          </a:p>
        </p:txBody>
      </p:sp>
    </p:spTree>
    <p:extLst>
      <p:ext uri="{BB962C8B-B14F-4D97-AF65-F5344CB8AC3E}">
        <p14:creationId xmlns="" xmlns:p14="http://schemas.microsoft.com/office/powerpoint/2010/main" val="53508408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normAutofit/>
          </a:bodyPr>
          <a:lstStyle/>
          <a:p>
            <a:pPr algn="just">
              <a:lnSpc>
                <a:spcPct val="115000"/>
              </a:lnSpc>
              <a:spcBef>
                <a:spcPts val="1200"/>
              </a:spcBef>
              <a:spcAft>
                <a:spcPts val="0"/>
              </a:spcAft>
            </a:pPr>
            <a:endParaRPr lang="en-US" dirty="0" smtClean="0">
              <a:latin typeface="Calibri"/>
              <a:ea typeface="Calibri"/>
              <a:cs typeface="Calibri"/>
            </a:endParaRPr>
          </a:p>
          <a:p>
            <a:endParaRPr lang="en-US" dirty="0"/>
          </a:p>
        </p:txBody>
      </p:sp>
      <p:sp>
        <p:nvSpPr>
          <p:cNvPr id="2" name="Rectangle 1"/>
          <p:cNvSpPr/>
          <p:nvPr/>
        </p:nvSpPr>
        <p:spPr>
          <a:xfrm>
            <a:off x="228600" y="-2289"/>
            <a:ext cx="8686800" cy="7012689"/>
          </a:xfrm>
          <a:prstGeom prst="rect">
            <a:avLst/>
          </a:prstGeom>
        </p:spPr>
        <p:txBody>
          <a:bodyPr wrap="square">
            <a:spAutoFit/>
          </a:bodyPr>
          <a:lstStyle/>
          <a:p>
            <a:pPr algn="just">
              <a:lnSpc>
                <a:spcPct val="115000"/>
              </a:lnSpc>
              <a:spcBef>
                <a:spcPts val="1200"/>
              </a:spcBef>
            </a:pPr>
            <a:r>
              <a:rPr lang="en-US" b="1" dirty="0">
                <a:latin typeface="Calibri"/>
                <a:ea typeface="Calibri"/>
                <a:cs typeface="Times New Roman"/>
              </a:rPr>
              <a:t>Promotional pricing</a:t>
            </a:r>
            <a:endParaRPr lang="en-US" sz="1600" dirty="0">
              <a:latin typeface="Calibri"/>
              <a:ea typeface="Calibri"/>
              <a:cs typeface="Times New Roman"/>
            </a:endParaRPr>
          </a:p>
          <a:p>
            <a:pPr algn="just">
              <a:lnSpc>
                <a:spcPct val="115000"/>
              </a:lnSpc>
              <a:spcBef>
                <a:spcPts val="1200"/>
              </a:spcBef>
              <a:spcAft>
                <a:spcPts val="600"/>
              </a:spcAft>
            </a:pPr>
            <a:r>
              <a:rPr lang="en-US" dirty="0">
                <a:latin typeface="Calibri"/>
                <a:ea typeface="Calibri"/>
                <a:cs typeface="Times New Roman"/>
              </a:rPr>
              <a:t>To promote and stimulate early purchase the companies use several pricing techniques as:</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Wingdings"/>
              <a:buChar char=""/>
            </a:pPr>
            <a:r>
              <a:rPr lang="en-US" b="1" dirty="0">
                <a:latin typeface="Calibri"/>
                <a:ea typeface="Calibri"/>
                <a:cs typeface="Times New Roman"/>
              </a:rPr>
              <a:t>Loss leader pricing:</a:t>
            </a:r>
            <a:r>
              <a:rPr lang="en-US" dirty="0">
                <a:latin typeface="Calibri"/>
                <a:ea typeface="Calibri"/>
                <a:cs typeface="Times New Roman"/>
              </a:rPr>
              <a:t> Supermarkets and department stores drop the price on well-known brands to stimulate additional store traffic, and the revenue on additional </a:t>
            </a:r>
            <a:r>
              <a:rPr lang="en-US" dirty="0">
                <a:latin typeface="Calibri"/>
                <a:ea typeface="Calibri"/>
                <a:cs typeface="Calibri"/>
              </a:rPr>
              <a:t>sales compensates for the lower margins on the loss-leader items.</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Wingdings"/>
              <a:buChar char=""/>
            </a:pPr>
            <a:r>
              <a:rPr lang="en-US" b="1" dirty="0">
                <a:latin typeface="Calibri"/>
                <a:ea typeface="Calibri"/>
                <a:cs typeface="Times New Roman"/>
              </a:rPr>
              <a:t>Special-event pricing.</a:t>
            </a:r>
            <a:r>
              <a:rPr lang="en-US" dirty="0">
                <a:latin typeface="Calibri"/>
                <a:ea typeface="Calibri"/>
                <a:cs typeface="Times New Roman"/>
              </a:rPr>
              <a:t> Sellers will establish special prices in certain seasons to draw in more customers. Every August, there are back-to-school sales.</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Wingdings"/>
              <a:buChar char=""/>
            </a:pPr>
            <a:r>
              <a:rPr lang="en-US" b="1" dirty="0">
                <a:latin typeface="Calibri"/>
                <a:ea typeface="Calibri"/>
                <a:cs typeface="Times New Roman"/>
              </a:rPr>
              <a:t>Cash rebates</a:t>
            </a:r>
            <a:r>
              <a:rPr lang="en-US" dirty="0">
                <a:latin typeface="Calibri"/>
                <a:ea typeface="Calibri"/>
                <a:cs typeface="Times New Roman"/>
              </a:rPr>
              <a:t>. Auto companies and other consumer-goods companies offer cash rebates to encourage purchase of the manufacturers' products within a specified time period. Rebates can help clear inventories without cutting the stated list price.</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Wingdings"/>
              <a:buChar char=""/>
            </a:pPr>
            <a:r>
              <a:rPr lang="en-US" b="1" dirty="0">
                <a:latin typeface="Calibri"/>
                <a:ea typeface="Calibri"/>
                <a:cs typeface="Times New Roman"/>
              </a:rPr>
              <a:t>Low-interest financing</a:t>
            </a:r>
            <a:r>
              <a:rPr lang="en-US" dirty="0">
                <a:latin typeface="Calibri"/>
                <a:ea typeface="Calibri"/>
                <a:cs typeface="Times New Roman"/>
              </a:rPr>
              <a:t>. Instead of cutting its price, the company can offer customers low-interest financing. Automakers have even announced no-interest financing to attract customers.</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Wingdings"/>
              <a:buChar char=""/>
            </a:pPr>
            <a:r>
              <a:rPr lang="en-US" b="1" dirty="0">
                <a:latin typeface="Calibri"/>
                <a:ea typeface="Calibri"/>
                <a:cs typeface="Times New Roman"/>
              </a:rPr>
              <a:t>Low-interest financing</a:t>
            </a:r>
            <a:r>
              <a:rPr lang="en-US" dirty="0">
                <a:latin typeface="Calibri"/>
                <a:ea typeface="Calibri"/>
                <a:cs typeface="Times New Roman"/>
              </a:rPr>
              <a:t>. Instead of cutting its price, the company can offer customers low-interest financing. Automakers have even announced no-interest financing to attract customers.</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Wingdings"/>
              <a:buChar char=""/>
            </a:pPr>
            <a:r>
              <a:rPr lang="en-US" b="1" dirty="0">
                <a:latin typeface="Calibri"/>
                <a:ea typeface="Calibri"/>
                <a:cs typeface="Times New Roman"/>
              </a:rPr>
              <a:t>Warranties and service contracts</a:t>
            </a:r>
            <a:r>
              <a:rPr lang="en-US" dirty="0">
                <a:latin typeface="Calibri"/>
                <a:ea typeface="Calibri"/>
                <a:cs typeface="Times New Roman"/>
              </a:rPr>
              <a:t>. Companies can promote sales by adding a free or low- cost warranty or service contract.</a:t>
            </a:r>
            <a:endParaRPr lang="en-US" sz="1600" dirty="0">
              <a:latin typeface="Calibri"/>
              <a:ea typeface="Calibri"/>
              <a:cs typeface="Times New Roman"/>
            </a:endParaRPr>
          </a:p>
          <a:p>
            <a:pPr marL="342900" marR="0" lvl="0" indent="-342900" algn="just">
              <a:lnSpc>
                <a:spcPct val="115000"/>
              </a:lnSpc>
              <a:spcBef>
                <a:spcPts val="0"/>
              </a:spcBef>
              <a:spcAft>
                <a:spcPts val="0"/>
              </a:spcAft>
              <a:buFont typeface="Wingdings"/>
              <a:buChar char=""/>
            </a:pPr>
            <a:r>
              <a:rPr lang="en-US" b="1" i="1" dirty="0">
                <a:latin typeface="Calibri"/>
                <a:ea typeface="Calibri"/>
                <a:cs typeface="Calibri"/>
              </a:rPr>
              <a:t>Psychological discounting.</a:t>
            </a:r>
            <a:r>
              <a:rPr lang="en-US" dirty="0">
                <a:latin typeface="Calibri"/>
                <a:ea typeface="Calibri"/>
                <a:cs typeface="Calibri"/>
              </a:rPr>
              <a:t> This strategy involves setting an artificially high price and then offering the product at substantial savings; for example, "Was </a:t>
            </a:r>
            <a:r>
              <a:rPr lang="en-US" dirty="0" err="1">
                <a:latin typeface="Calibri"/>
                <a:ea typeface="Calibri"/>
                <a:cs typeface="Calibri"/>
              </a:rPr>
              <a:t>Rs</a:t>
            </a:r>
            <a:r>
              <a:rPr lang="en-US" dirty="0">
                <a:latin typeface="Calibri"/>
                <a:ea typeface="Calibri"/>
                <a:cs typeface="Calibri"/>
              </a:rPr>
              <a:t>. 359, now </a:t>
            </a:r>
            <a:r>
              <a:rPr lang="en-US" dirty="0" err="1">
                <a:latin typeface="Calibri"/>
                <a:ea typeface="Calibri"/>
                <a:cs typeface="Calibri"/>
              </a:rPr>
              <a:t>Rs</a:t>
            </a:r>
            <a:r>
              <a:rPr lang="en-US" dirty="0">
                <a:latin typeface="Calibri"/>
                <a:ea typeface="Calibri"/>
                <a:cs typeface="Calibri"/>
              </a:rPr>
              <a:t>. 299."</a:t>
            </a:r>
            <a:endParaRPr lang="en-US" sz="1600" dirty="0">
              <a:effectLst/>
              <a:latin typeface="Calibri"/>
              <a:ea typeface="Calibri"/>
              <a:cs typeface="Times New Roman"/>
            </a:endParaRPr>
          </a:p>
        </p:txBody>
      </p:sp>
    </p:spTree>
    <p:extLst>
      <p:ext uri="{BB962C8B-B14F-4D97-AF65-F5344CB8AC3E}">
        <p14:creationId xmlns="" xmlns:p14="http://schemas.microsoft.com/office/powerpoint/2010/main" val="316144781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normAutofit/>
          </a:bodyPr>
          <a:lstStyle/>
          <a:p>
            <a:pPr algn="just">
              <a:lnSpc>
                <a:spcPct val="115000"/>
              </a:lnSpc>
              <a:spcBef>
                <a:spcPts val="1200"/>
              </a:spcBef>
              <a:spcAft>
                <a:spcPts val="0"/>
              </a:spcAft>
            </a:pPr>
            <a:endParaRPr lang="en-US" dirty="0" smtClean="0">
              <a:latin typeface="Calibri"/>
              <a:ea typeface="Calibri"/>
              <a:cs typeface="Calibri"/>
            </a:endParaRPr>
          </a:p>
          <a:p>
            <a:endParaRPr lang="en-US" dirty="0"/>
          </a:p>
        </p:txBody>
      </p:sp>
      <p:sp>
        <p:nvSpPr>
          <p:cNvPr id="2" name="Rectangle 1"/>
          <p:cNvSpPr/>
          <p:nvPr/>
        </p:nvSpPr>
        <p:spPr>
          <a:xfrm>
            <a:off x="76200" y="-76200"/>
            <a:ext cx="8915400" cy="7020383"/>
          </a:xfrm>
          <a:prstGeom prst="rect">
            <a:avLst/>
          </a:prstGeom>
        </p:spPr>
        <p:txBody>
          <a:bodyPr wrap="square">
            <a:spAutoFit/>
          </a:bodyPr>
          <a:lstStyle/>
          <a:p>
            <a:pPr algn="just">
              <a:lnSpc>
                <a:spcPct val="115000"/>
              </a:lnSpc>
              <a:spcBef>
                <a:spcPts val="1200"/>
              </a:spcBef>
            </a:pPr>
            <a:r>
              <a:rPr lang="en-US" b="1" dirty="0">
                <a:latin typeface="Calibri"/>
                <a:ea typeface="Calibri"/>
                <a:cs typeface="Times New Roman"/>
              </a:rPr>
              <a:t>Differentiated Pricing</a:t>
            </a:r>
            <a:endParaRPr lang="en-US" sz="1600" dirty="0">
              <a:latin typeface="Calibri"/>
              <a:ea typeface="Calibri"/>
              <a:cs typeface="Times New Roman"/>
            </a:endParaRPr>
          </a:p>
          <a:p>
            <a:pPr algn="just">
              <a:lnSpc>
                <a:spcPct val="115000"/>
              </a:lnSpc>
              <a:spcBef>
                <a:spcPts val="1200"/>
              </a:spcBef>
            </a:pPr>
            <a:r>
              <a:rPr lang="en-US" dirty="0">
                <a:latin typeface="Calibri"/>
                <a:ea typeface="Calibri"/>
                <a:cs typeface="Times New Roman"/>
              </a:rPr>
              <a:t>Companies often adjust their basic price to accommodate differences in customers, products, locations etc.</a:t>
            </a:r>
            <a:r>
              <a:rPr lang="en-US" b="1" i="1" dirty="0">
                <a:latin typeface="Calibri"/>
                <a:ea typeface="Calibri"/>
                <a:cs typeface="Calibri"/>
              </a:rPr>
              <a:t> </a:t>
            </a:r>
            <a:r>
              <a:rPr lang="en-US" b="1" i="1" dirty="0">
                <a:latin typeface="Calibri"/>
                <a:ea typeface="Calibri"/>
                <a:cs typeface="Times New Roman"/>
              </a:rPr>
              <a:t>Price discrimination</a:t>
            </a:r>
            <a:r>
              <a:rPr lang="en-US" dirty="0">
                <a:latin typeface="Calibri"/>
                <a:ea typeface="Calibri"/>
                <a:cs typeface="Times New Roman"/>
              </a:rPr>
              <a:t> occurs when a company sells a product or service at two or more prices that do not reflect a proportional difference in costs</a:t>
            </a:r>
            <a:r>
              <a:rPr lang="en-US" dirty="0" smtClean="0">
                <a:latin typeface="Calibri"/>
                <a:ea typeface="Calibri"/>
                <a:cs typeface="Times New Roman"/>
              </a:rPr>
              <a:t>.</a:t>
            </a:r>
          </a:p>
          <a:p>
            <a:pPr algn="just">
              <a:lnSpc>
                <a:spcPct val="115000"/>
              </a:lnSpc>
              <a:spcBef>
                <a:spcPts val="1200"/>
              </a:spcBef>
            </a:pPr>
            <a:r>
              <a:rPr lang="en-US" sz="1600" b="1" dirty="0"/>
              <a:t>Customer-segment pricing</a:t>
            </a:r>
            <a:r>
              <a:rPr lang="en-US" sz="1600" dirty="0"/>
              <a:t>. Different customer groups are charged different prices for the same product or service. For example, city transport corporations charging concessional fares to students or monthly pass </a:t>
            </a:r>
            <a:r>
              <a:rPr lang="en-US" sz="1600" dirty="0" smtClean="0"/>
              <a:t>holders,</a:t>
            </a:r>
          </a:p>
          <a:p>
            <a:pPr lvl="0" algn="just">
              <a:lnSpc>
                <a:spcPct val="115000"/>
              </a:lnSpc>
              <a:spcBef>
                <a:spcPts val="1200"/>
              </a:spcBef>
            </a:pPr>
            <a:r>
              <a:rPr lang="en-US" sz="1600" b="1" dirty="0"/>
              <a:t>Product-form pricing</a:t>
            </a:r>
            <a:r>
              <a:rPr lang="en-US" sz="1600" dirty="0"/>
              <a:t>. Different versions of the product are priced differently but not proportionately to their respective costs. For example, laptops are normally priced much higher than a desktop with same/similar configurations.</a:t>
            </a:r>
          </a:p>
          <a:p>
            <a:pPr marL="342900" marR="0" lvl="0" indent="-342900" algn="just">
              <a:lnSpc>
                <a:spcPct val="115000"/>
              </a:lnSpc>
              <a:spcBef>
                <a:spcPts val="600"/>
              </a:spcBef>
              <a:spcAft>
                <a:spcPts val="0"/>
              </a:spcAft>
              <a:buFont typeface="Wingdings"/>
              <a:buChar char=""/>
            </a:pPr>
            <a:r>
              <a:rPr lang="en-US" b="1" dirty="0">
                <a:latin typeface="Calibri"/>
                <a:ea typeface="Calibri"/>
                <a:cs typeface="Times New Roman"/>
              </a:rPr>
              <a:t>Image pricing</a:t>
            </a:r>
            <a:r>
              <a:rPr lang="en-US" dirty="0">
                <a:latin typeface="Calibri"/>
                <a:ea typeface="Calibri"/>
                <a:cs typeface="Times New Roman"/>
              </a:rPr>
              <a:t>. Some companies price the same product at two different levels based on image differences. This is common in cosmetics and garments industries.</a:t>
            </a:r>
            <a:endParaRPr lang="en-US" sz="1600" dirty="0">
              <a:latin typeface="Calibri"/>
              <a:ea typeface="Calibri"/>
              <a:cs typeface="Times New Roman"/>
            </a:endParaRPr>
          </a:p>
          <a:p>
            <a:pPr marL="342900" marR="0" lvl="0" indent="-342900" algn="just">
              <a:lnSpc>
                <a:spcPct val="115000"/>
              </a:lnSpc>
              <a:spcBef>
                <a:spcPts val="600"/>
              </a:spcBef>
              <a:spcAft>
                <a:spcPts val="0"/>
              </a:spcAft>
              <a:buFont typeface="Wingdings"/>
              <a:buChar char=""/>
            </a:pPr>
            <a:r>
              <a:rPr lang="en-US" b="1" dirty="0">
                <a:latin typeface="Calibri"/>
                <a:ea typeface="Calibri"/>
                <a:cs typeface="Times New Roman"/>
              </a:rPr>
              <a:t>Channel pricing</a:t>
            </a:r>
            <a:r>
              <a:rPr lang="en-US" dirty="0">
                <a:latin typeface="Calibri"/>
                <a:ea typeface="Calibri"/>
                <a:cs typeface="Times New Roman"/>
              </a:rPr>
              <a:t>. Coca-Cola carries a different price depending on whether it is purchased in a fine restaurant, a fast-food restaurant, or a vending machine.</a:t>
            </a:r>
            <a:endParaRPr lang="en-US" sz="1600" dirty="0">
              <a:latin typeface="Calibri"/>
              <a:ea typeface="Calibri"/>
              <a:cs typeface="Times New Roman"/>
            </a:endParaRPr>
          </a:p>
          <a:p>
            <a:pPr marL="342900" marR="0" lvl="0" indent="-342900" algn="just">
              <a:lnSpc>
                <a:spcPct val="115000"/>
              </a:lnSpc>
              <a:spcBef>
                <a:spcPts val="600"/>
              </a:spcBef>
              <a:spcAft>
                <a:spcPts val="0"/>
              </a:spcAft>
              <a:buFont typeface="Wingdings"/>
              <a:buChar char=""/>
            </a:pPr>
            <a:r>
              <a:rPr lang="en-US" b="1" dirty="0">
                <a:latin typeface="Calibri"/>
                <a:ea typeface="Calibri"/>
                <a:cs typeface="Times New Roman"/>
              </a:rPr>
              <a:t>Location pricing</a:t>
            </a:r>
            <a:r>
              <a:rPr lang="en-US" dirty="0">
                <a:latin typeface="Calibri"/>
                <a:ea typeface="Calibri"/>
                <a:cs typeface="Times New Roman"/>
              </a:rPr>
              <a:t>. The same product is priced differently at different locations even though the cost of offering at each location is the same. A theater varies its seat prices according to audience preferences for different locations.</a:t>
            </a:r>
            <a:endParaRPr lang="en-US" sz="1600" dirty="0">
              <a:latin typeface="Calibri"/>
              <a:ea typeface="Calibri"/>
              <a:cs typeface="Times New Roman"/>
            </a:endParaRPr>
          </a:p>
          <a:p>
            <a:pPr marL="342900" marR="0" lvl="0" indent="-342900" algn="just">
              <a:lnSpc>
                <a:spcPct val="115000"/>
              </a:lnSpc>
              <a:spcBef>
                <a:spcPts val="600"/>
              </a:spcBef>
              <a:spcAft>
                <a:spcPts val="0"/>
              </a:spcAft>
              <a:buFont typeface="Wingdings"/>
              <a:buChar char=""/>
            </a:pPr>
            <a:r>
              <a:rPr lang="en-US" b="1" dirty="0">
                <a:latin typeface="Calibri"/>
                <a:ea typeface="Calibri"/>
                <a:cs typeface="Times New Roman"/>
              </a:rPr>
              <a:t>Time pricing. </a:t>
            </a:r>
            <a:r>
              <a:rPr lang="en-US" dirty="0">
                <a:latin typeface="Calibri"/>
                <a:ea typeface="Calibri"/>
                <a:cs typeface="Times New Roman"/>
              </a:rPr>
              <a:t>Prices are varied by season, day, or hour. Public utilities vary energy rates to commercial users by time of day and weekend versus weekday. Restaurants charge less to "early bird" customers. Hotels charge less on weekends</a:t>
            </a:r>
            <a:r>
              <a:rPr lang="en-US" dirty="0" smtClean="0">
                <a:latin typeface="Calibri"/>
                <a:ea typeface="Calibri"/>
                <a:cs typeface="Times New Roman"/>
              </a:rPr>
              <a:t>.</a:t>
            </a:r>
            <a:endParaRPr lang="en-US" dirty="0">
              <a:latin typeface="Calibri"/>
              <a:ea typeface="Calibri"/>
              <a:cs typeface="Times New Roman"/>
            </a:endParaRPr>
          </a:p>
        </p:txBody>
      </p:sp>
    </p:spTree>
    <p:extLst>
      <p:ext uri="{BB962C8B-B14F-4D97-AF65-F5344CB8AC3E}">
        <p14:creationId xmlns="" xmlns:p14="http://schemas.microsoft.com/office/powerpoint/2010/main" val="7852803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normAutofit/>
          </a:bodyPr>
          <a:lstStyle/>
          <a:p>
            <a:pPr algn="just">
              <a:lnSpc>
                <a:spcPct val="115000"/>
              </a:lnSpc>
              <a:spcBef>
                <a:spcPts val="1200"/>
              </a:spcBef>
              <a:spcAft>
                <a:spcPts val="0"/>
              </a:spcAft>
            </a:pPr>
            <a:endParaRPr lang="en-US" dirty="0" smtClean="0">
              <a:latin typeface="Calibri"/>
              <a:ea typeface="Calibri"/>
              <a:cs typeface="Calibri"/>
            </a:endParaRPr>
          </a:p>
          <a:p>
            <a:endParaRPr lang="en-US" dirty="0"/>
          </a:p>
        </p:txBody>
      </p:sp>
    </p:spTree>
    <p:extLst>
      <p:ext uri="{BB962C8B-B14F-4D97-AF65-F5344CB8AC3E}">
        <p14:creationId xmlns="" xmlns:p14="http://schemas.microsoft.com/office/powerpoint/2010/main" val="2410278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90601"/>
            <a:ext cx="8763000" cy="457199"/>
          </a:xfrm>
        </p:spPr>
        <p:txBody>
          <a:bodyPr/>
          <a:lstStyle/>
          <a:p>
            <a:pPr algn="ctr"/>
            <a:r>
              <a:rPr lang="en-US" b="1" dirty="0">
                <a:solidFill>
                  <a:srgbClr val="0B027E"/>
                </a:solidFill>
                <a:effectLst>
                  <a:outerShdw blurRad="38100" dist="38100" dir="2700000" algn="tl">
                    <a:srgbClr val="000000">
                      <a:alpha val="43137"/>
                    </a:srgbClr>
                  </a:outerShdw>
                </a:effectLst>
                <a:latin typeface="Calibri"/>
                <a:ea typeface="Calibri"/>
              </a:rPr>
              <a:t>Three common alternate patterns </a:t>
            </a:r>
            <a:endParaRPr lang="en-US" b="1" dirty="0">
              <a:solidFill>
                <a:srgbClr val="0B027E"/>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57200" y="1752600"/>
            <a:ext cx="8001000" cy="3276600"/>
          </a:xfrm>
        </p:spPr>
        <p:txBody>
          <a:bodyPr>
            <a:noAutofit/>
          </a:bodyPr>
          <a:lstStyle/>
          <a:p>
            <a:pPr marL="1257300" marR="0" lvl="0" indent="-342900">
              <a:lnSpc>
                <a:spcPct val="200000"/>
              </a:lnSpc>
              <a:spcBef>
                <a:spcPts val="0"/>
              </a:spcBef>
              <a:spcAft>
                <a:spcPts val="0"/>
              </a:spcAft>
              <a:buFont typeface="+mj-lt"/>
              <a:buAutoNum type="arabicPeriod"/>
            </a:pPr>
            <a:r>
              <a:rPr lang="en-US" sz="3200" b="1" dirty="0" smtClean="0">
                <a:solidFill>
                  <a:srgbClr val="C00000"/>
                </a:solidFill>
                <a:effectLst>
                  <a:outerShdw blurRad="38100" dist="38100" dir="2700000" algn="tl">
                    <a:srgbClr val="000000">
                      <a:alpha val="43137"/>
                    </a:srgbClr>
                  </a:outerShdw>
                </a:effectLst>
                <a:latin typeface="Calibri"/>
                <a:ea typeface="Calibri"/>
                <a:cs typeface="Times New Roman"/>
              </a:rPr>
              <a:t> Growth-Slump-Maturity PLC </a:t>
            </a:r>
            <a:r>
              <a:rPr lang="en-US" sz="3200" b="1" dirty="0">
                <a:solidFill>
                  <a:srgbClr val="C00000"/>
                </a:solidFill>
                <a:effectLst>
                  <a:outerShdw blurRad="38100" dist="38100" dir="2700000" algn="tl">
                    <a:srgbClr val="000000">
                      <a:alpha val="43137"/>
                    </a:srgbClr>
                  </a:outerShdw>
                </a:effectLst>
                <a:latin typeface="Calibri"/>
                <a:ea typeface="Calibri"/>
                <a:cs typeface="Times New Roman"/>
              </a:rPr>
              <a:t>pattern</a:t>
            </a:r>
          </a:p>
          <a:p>
            <a:pPr marL="1257300" marR="0" lvl="0" indent="-342900" algn="just">
              <a:lnSpc>
                <a:spcPct val="200000"/>
              </a:lnSpc>
              <a:spcBef>
                <a:spcPts val="0"/>
              </a:spcBef>
              <a:spcAft>
                <a:spcPts val="0"/>
              </a:spcAft>
              <a:buFont typeface="+mj-lt"/>
              <a:buAutoNum type="arabicPeriod"/>
            </a:pPr>
            <a:r>
              <a:rPr lang="en-US" sz="3200" b="1" dirty="0" smtClean="0">
                <a:solidFill>
                  <a:srgbClr val="C00000"/>
                </a:solidFill>
                <a:effectLst>
                  <a:outerShdw blurRad="38100" dist="38100" dir="2700000" algn="tl">
                    <a:srgbClr val="000000">
                      <a:alpha val="43137"/>
                    </a:srgbClr>
                  </a:outerShdw>
                </a:effectLst>
                <a:latin typeface="Calibri"/>
                <a:ea typeface="Calibri"/>
                <a:cs typeface="Times New Roman"/>
              </a:rPr>
              <a:t> Cycle-Recycle PLC pattern</a:t>
            </a:r>
            <a:endParaRPr lang="en-US" sz="3200" b="1" dirty="0">
              <a:solidFill>
                <a:srgbClr val="C00000"/>
              </a:solidFill>
              <a:effectLst>
                <a:outerShdw blurRad="38100" dist="38100" dir="2700000" algn="tl">
                  <a:srgbClr val="000000">
                    <a:alpha val="43137"/>
                  </a:srgbClr>
                </a:outerShdw>
              </a:effectLst>
              <a:latin typeface="Calibri"/>
              <a:ea typeface="Calibri"/>
              <a:cs typeface="Times New Roman"/>
            </a:endParaRPr>
          </a:p>
          <a:p>
            <a:pPr marL="1257300" marR="0" lvl="0" indent="-342900" algn="just">
              <a:lnSpc>
                <a:spcPct val="200000"/>
              </a:lnSpc>
              <a:spcBef>
                <a:spcPts val="0"/>
              </a:spcBef>
              <a:spcAft>
                <a:spcPts val="0"/>
              </a:spcAft>
              <a:buFont typeface="+mj-lt"/>
              <a:buAutoNum type="arabicPeriod"/>
            </a:pPr>
            <a:r>
              <a:rPr lang="en-US" sz="3200" b="1" dirty="0" smtClean="0">
                <a:solidFill>
                  <a:srgbClr val="C00000"/>
                </a:solidFill>
                <a:effectLst>
                  <a:outerShdw blurRad="38100" dist="38100" dir="2700000" algn="tl">
                    <a:srgbClr val="000000">
                      <a:alpha val="43137"/>
                    </a:srgbClr>
                  </a:outerShdw>
                </a:effectLst>
                <a:latin typeface="Calibri"/>
                <a:ea typeface="Calibri"/>
                <a:cs typeface="Times New Roman"/>
              </a:rPr>
              <a:t> Scalloped PLC pattern</a:t>
            </a:r>
            <a:endParaRPr lang="en-US" sz="3200" b="1" dirty="0">
              <a:solidFill>
                <a:srgbClr val="C00000"/>
              </a:solidFill>
              <a:effectLst>
                <a:outerShdw blurRad="38100" dist="38100" dir="2700000" algn="tl">
                  <a:srgbClr val="000000">
                    <a:alpha val="43137"/>
                  </a:srgbClr>
                </a:outerShdw>
              </a:effectLst>
              <a:latin typeface="Calibri"/>
              <a:ea typeface="Calibri"/>
              <a:cs typeface="Times New Roman"/>
            </a:endParaRPr>
          </a:p>
          <a:p>
            <a:pPr>
              <a:lnSpc>
                <a:spcPct val="270000"/>
              </a:lnSpc>
            </a:pPr>
            <a:endParaRPr lang="en-US" sz="3200" dirty="0"/>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381000"/>
            <a:ext cx="8991600" cy="2743200"/>
          </a:xfrm>
        </p:spPr>
        <p:txBody>
          <a:bodyPr>
            <a:normAutofit fontScale="92500" lnSpcReduction="20000"/>
          </a:bodyPr>
          <a:lstStyle/>
          <a:p>
            <a:pPr algn="just">
              <a:lnSpc>
                <a:spcPct val="115000"/>
              </a:lnSpc>
              <a:spcBef>
                <a:spcPts val="1200"/>
              </a:spcBef>
              <a:spcAft>
                <a:spcPts val="0"/>
              </a:spcAft>
              <a:tabLst>
                <a:tab pos="342900" algn="l"/>
              </a:tabLst>
            </a:pPr>
            <a:r>
              <a:rPr lang="en-US" sz="3200" b="1" dirty="0" smtClean="0">
                <a:solidFill>
                  <a:srgbClr val="002060"/>
                </a:solidFill>
                <a:effectLst>
                  <a:outerShdw blurRad="38100" dist="38100" dir="2700000" algn="tl">
                    <a:srgbClr val="000000">
                      <a:alpha val="43137"/>
                    </a:srgbClr>
                  </a:outerShdw>
                </a:effectLst>
                <a:latin typeface="Calibri"/>
                <a:ea typeface="Calibri"/>
                <a:cs typeface="Times New Roman"/>
              </a:rPr>
              <a:t>Growth-Slump-Maturity </a:t>
            </a:r>
            <a:r>
              <a:rPr lang="en-US" sz="3200" b="1" dirty="0">
                <a:solidFill>
                  <a:srgbClr val="002060"/>
                </a:solidFill>
                <a:effectLst>
                  <a:outerShdw blurRad="38100" dist="38100" dir="2700000" algn="tl">
                    <a:srgbClr val="000000">
                      <a:alpha val="43137"/>
                    </a:srgbClr>
                  </a:outerShdw>
                </a:effectLst>
                <a:latin typeface="Calibri"/>
                <a:ea typeface="Calibri"/>
                <a:cs typeface="Times New Roman"/>
              </a:rPr>
              <a:t>pattern</a:t>
            </a:r>
          </a:p>
          <a:p>
            <a:pPr indent="457200" algn="just">
              <a:lnSpc>
                <a:spcPct val="115000"/>
              </a:lnSpc>
              <a:spcBef>
                <a:spcPts val="1200"/>
              </a:spcBef>
              <a:spcAft>
                <a:spcPts val="0"/>
              </a:spcAft>
            </a:pPr>
            <a:r>
              <a:rPr lang="en-US" sz="2800" b="1" dirty="0" smtClean="0">
                <a:effectLst>
                  <a:outerShdw blurRad="38100" dist="38100" dir="2700000" algn="tl">
                    <a:srgbClr val="000000">
                      <a:alpha val="43137"/>
                    </a:srgbClr>
                  </a:outerShdw>
                </a:effectLst>
                <a:latin typeface="Calibri"/>
                <a:ea typeface="Calibri"/>
                <a:cs typeface="Calibri"/>
              </a:rPr>
              <a:t>Figure (a</a:t>
            </a:r>
            <a:r>
              <a:rPr lang="en-US" sz="2800" b="1" dirty="0">
                <a:effectLst>
                  <a:outerShdw blurRad="38100" dist="38100" dir="2700000" algn="tl">
                    <a:srgbClr val="000000">
                      <a:alpha val="43137"/>
                    </a:srgbClr>
                  </a:outerShdw>
                </a:effectLst>
                <a:latin typeface="Calibri"/>
                <a:ea typeface="Calibri"/>
                <a:cs typeface="Calibri"/>
              </a:rPr>
              <a:t>) shows a growth-slump-maturity pattern, </a:t>
            </a:r>
            <a:r>
              <a:rPr lang="en-US" sz="2800" b="1" dirty="0">
                <a:effectLst>
                  <a:outerShdw blurRad="38100" dist="38100" dir="2700000" algn="tl">
                    <a:srgbClr val="000000">
                      <a:alpha val="43137"/>
                    </a:srgbClr>
                  </a:outerShdw>
                </a:effectLst>
                <a:latin typeface="Calibri"/>
                <a:ea typeface="Calibri"/>
                <a:cs typeface="Times New Roman"/>
              </a:rPr>
              <a:t>often characteristic of small products, Sales </a:t>
            </a:r>
            <a:r>
              <a:rPr lang="en-US" sz="2800" b="1" dirty="0">
                <a:solidFill>
                  <a:srgbClr val="FF0000"/>
                </a:solidFill>
                <a:effectLst>
                  <a:outerShdw blurRad="38100" dist="38100" dir="2700000" algn="tl">
                    <a:srgbClr val="000000">
                      <a:alpha val="43137"/>
                    </a:srgbClr>
                  </a:outerShdw>
                </a:effectLst>
                <a:latin typeface="Calibri"/>
                <a:ea typeface="Calibri"/>
                <a:cs typeface="Times New Roman"/>
              </a:rPr>
              <a:t>grow rapidly </a:t>
            </a:r>
            <a:r>
              <a:rPr lang="en-US" sz="2800" b="1" dirty="0">
                <a:effectLst>
                  <a:outerShdw blurRad="38100" dist="38100" dir="2700000" algn="tl">
                    <a:srgbClr val="000000">
                      <a:alpha val="43137"/>
                    </a:srgbClr>
                  </a:outerShdw>
                </a:effectLst>
                <a:latin typeface="Calibri"/>
                <a:ea typeface="Calibri"/>
                <a:cs typeface="Times New Roman"/>
              </a:rPr>
              <a:t>when the product is first introduced and then </a:t>
            </a:r>
            <a:r>
              <a:rPr lang="en-US" sz="2800" b="1" dirty="0">
                <a:solidFill>
                  <a:srgbClr val="FF0000"/>
                </a:solidFill>
                <a:effectLst>
                  <a:outerShdw blurRad="38100" dist="38100" dir="2700000" algn="tl">
                    <a:srgbClr val="000000">
                      <a:alpha val="43137"/>
                    </a:srgbClr>
                  </a:outerShdw>
                </a:effectLst>
                <a:latin typeface="Calibri"/>
                <a:ea typeface="Calibri"/>
                <a:cs typeface="Times New Roman"/>
              </a:rPr>
              <a:t>fall to a "petrified" level </a:t>
            </a:r>
            <a:r>
              <a:rPr lang="en-US" sz="2800" b="1" dirty="0">
                <a:effectLst>
                  <a:outerShdw blurRad="38100" dist="38100" dir="2700000" algn="tl">
                    <a:srgbClr val="000000">
                      <a:alpha val="43137"/>
                    </a:srgbClr>
                  </a:outerShdw>
                </a:effectLst>
                <a:latin typeface="Calibri"/>
                <a:ea typeface="Calibri"/>
                <a:cs typeface="Times New Roman"/>
              </a:rPr>
              <a:t>that is </a:t>
            </a:r>
            <a:r>
              <a:rPr lang="en-US" sz="2800" b="1" dirty="0">
                <a:solidFill>
                  <a:srgbClr val="FF0000"/>
                </a:solidFill>
                <a:effectLst>
                  <a:outerShdw blurRad="38100" dist="38100" dir="2700000" algn="tl">
                    <a:srgbClr val="000000">
                      <a:alpha val="43137"/>
                    </a:srgbClr>
                  </a:outerShdw>
                </a:effectLst>
                <a:latin typeface="Calibri"/>
                <a:ea typeface="Calibri"/>
                <a:cs typeface="Times New Roman"/>
              </a:rPr>
              <a:t>sustained by late adopters </a:t>
            </a:r>
            <a:r>
              <a:rPr lang="en-US" sz="2800" b="1" dirty="0">
                <a:effectLst>
                  <a:outerShdw blurRad="38100" dist="38100" dir="2700000" algn="tl">
                    <a:srgbClr val="000000">
                      <a:alpha val="43137"/>
                    </a:srgbClr>
                  </a:outerShdw>
                </a:effectLst>
                <a:latin typeface="Calibri"/>
                <a:ea typeface="Calibri"/>
                <a:cs typeface="Times New Roman"/>
              </a:rPr>
              <a:t>buying the product for the first time and early adopters replacing the product.</a:t>
            </a:r>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0" y="2971800"/>
            <a:ext cx="4267200" cy="3795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762000" y="6096000"/>
            <a:ext cx="1386662"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latin typeface="Calibri"/>
                <a:ea typeface="Calibri"/>
                <a:cs typeface="Calibri"/>
              </a:rPr>
              <a:t>Figure (a)</a:t>
            </a:r>
            <a:endParaRPr lang="en-US" sz="2400" dirty="0"/>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
            <a:ext cx="9144000" cy="6400800"/>
          </a:xfrm>
        </p:spPr>
        <p:txBody>
          <a:bodyPr/>
          <a:lstStyle/>
          <a:p>
            <a:pPr algn="just">
              <a:lnSpc>
                <a:spcPct val="115000"/>
              </a:lnSpc>
              <a:spcBef>
                <a:spcPts val="1200"/>
              </a:spcBef>
              <a:tabLst>
                <a:tab pos="342900" algn="l"/>
              </a:tabLst>
            </a:pPr>
            <a:r>
              <a:rPr lang="en-US" sz="3000" b="1" dirty="0">
                <a:solidFill>
                  <a:srgbClr val="002060"/>
                </a:solidFill>
                <a:effectLst>
                  <a:outerShdw blurRad="38100" dist="38100" dir="2700000" algn="tl">
                    <a:srgbClr val="000000">
                      <a:alpha val="43137"/>
                    </a:srgbClr>
                  </a:outerShdw>
                </a:effectLst>
                <a:latin typeface="Calibri"/>
                <a:ea typeface="Calibri"/>
                <a:cs typeface="Times New Roman"/>
              </a:rPr>
              <a:t>Cycle-recycle pattern</a:t>
            </a:r>
          </a:p>
          <a:p>
            <a:pPr algn="just">
              <a:lnSpc>
                <a:spcPct val="115000"/>
              </a:lnSpc>
              <a:spcBef>
                <a:spcPts val="0"/>
              </a:spcBef>
              <a:spcAft>
                <a:spcPts val="0"/>
              </a:spcAft>
              <a:tabLst>
                <a:tab pos="342900" algn="l"/>
              </a:tabLst>
            </a:pPr>
            <a:r>
              <a:rPr lang="en-US" dirty="0">
                <a:latin typeface="Calibri"/>
                <a:ea typeface="Calibri"/>
                <a:cs typeface="Calibri"/>
              </a:rPr>
              <a:t>	</a:t>
            </a:r>
            <a:r>
              <a:rPr lang="en-US" sz="2600" b="1" dirty="0">
                <a:effectLst>
                  <a:outerShdw blurRad="38100" dist="38100" dir="2700000" algn="tl">
                    <a:srgbClr val="000000">
                      <a:alpha val="43137"/>
                    </a:srgbClr>
                  </a:outerShdw>
                </a:effectLst>
                <a:latin typeface="Calibri"/>
                <a:ea typeface="Calibri"/>
                <a:cs typeface="Calibri"/>
              </a:rPr>
              <a:t>The Figure </a:t>
            </a:r>
            <a:r>
              <a:rPr lang="en-US" sz="2600" b="1" dirty="0" smtClean="0">
                <a:effectLst>
                  <a:outerShdw blurRad="38100" dist="38100" dir="2700000" algn="tl">
                    <a:srgbClr val="000000">
                      <a:alpha val="43137"/>
                    </a:srgbClr>
                  </a:outerShdw>
                </a:effectLst>
                <a:latin typeface="Calibri"/>
                <a:ea typeface="Calibri"/>
                <a:cs typeface="Calibri"/>
              </a:rPr>
              <a:t>(</a:t>
            </a:r>
            <a:r>
              <a:rPr lang="en-US" sz="2600" b="1" dirty="0">
                <a:effectLst>
                  <a:outerShdw blurRad="38100" dist="38100" dir="2700000" algn="tl">
                    <a:srgbClr val="000000">
                      <a:alpha val="43137"/>
                    </a:srgbClr>
                  </a:outerShdw>
                </a:effectLst>
                <a:latin typeface="Calibri"/>
                <a:ea typeface="Calibri"/>
                <a:cs typeface="Calibri"/>
              </a:rPr>
              <a:t>b) describes the sales of the new product. The aggressive marketing promotes its new drug, and this produces the first cycle. Later, sales start declining and the company gives the drug another </a:t>
            </a:r>
            <a:r>
              <a:rPr lang="en-US" sz="2600" b="1" dirty="0">
                <a:solidFill>
                  <a:srgbClr val="FF0000"/>
                </a:solidFill>
                <a:effectLst>
                  <a:outerShdw blurRad="38100" dist="38100" dir="2700000" algn="tl">
                    <a:srgbClr val="000000">
                      <a:alpha val="43137"/>
                    </a:srgbClr>
                  </a:outerShdw>
                </a:effectLst>
                <a:latin typeface="Calibri"/>
                <a:ea typeface="Calibri"/>
                <a:cs typeface="Calibri"/>
              </a:rPr>
              <a:t>promotion push</a:t>
            </a:r>
            <a:r>
              <a:rPr lang="en-US" sz="2600" b="1" dirty="0">
                <a:effectLst>
                  <a:outerShdw blurRad="38100" dist="38100" dir="2700000" algn="tl">
                    <a:srgbClr val="000000">
                      <a:alpha val="43137"/>
                    </a:srgbClr>
                  </a:outerShdw>
                </a:effectLst>
                <a:latin typeface="Calibri"/>
                <a:ea typeface="Calibri"/>
                <a:cs typeface="Calibri"/>
              </a:rPr>
              <a:t>, which produces a second cycle.</a:t>
            </a:r>
          </a:p>
          <a:p>
            <a:endParaRPr lang="en-US" b="1" dirty="0" smtClean="0">
              <a:effectLst>
                <a:outerShdw blurRad="38100" dist="38100" dir="2700000" algn="tl">
                  <a:srgbClr val="000000">
                    <a:alpha val="43137"/>
                  </a:srgbClr>
                </a:outerShdw>
              </a:effectLst>
              <a:latin typeface="Calibri"/>
              <a:ea typeface="Calibri"/>
              <a:cs typeface="Calibri"/>
            </a:endParaRPr>
          </a:p>
          <a:p>
            <a:endParaRPr lang="en-US" b="1" dirty="0" smtClean="0">
              <a:effectLst>
                <a:outerShdw blurRad="38100" dist="38100" dir="2700000" algn="tl">
                  <a:srgbClr val="000000">
                    <a:alpha val="43137"/>
                  </a:srgbClr>
                </a:outerShdw>
              </a:effectLst>
              <a:latin typeface="Calibri"/>
              <a:ea typeface="Calibri"/>
              <a:cs typeface="Calibri"/>
            </a:endParaRPr>
          </a:p>
          <a:p>
            <a:endParaRPr lang="en-US" b="1" dirty="0" smtClean="0">
              <a:effectLst>
                <a:outerShdw blurRad="38100" dist="38100" dir="2700000" algn="tl">
                  <a:srgbClr val="000000">
                    <a:alpha val="43137"/>
                  </a:srgbClr>
                </a:outerShdw>
              </a:effectLst>
              <a:latin typeface="Calibri"/>
              <a:ea typeface="Calibri"/>
              <a:cs typeface="Calibri"/>
            </a:endParaRPr>
          </a:p>
          <a:p>
            <a:endParaRPr lang="en-US" b="1" dirty="0" smtClean="0">
              <a:effectLst>
                <a:outerShdw blurRad="38100" dist="38100" dir="2700000" algn="tl">
                  <a:srgbClr val="000000">
                    <a:alpha val="43137"/>
                  </a:srgbClr>
                </a:outerShdw>
              </a:effectLst>
              <a:latin typeface="Calibri"/>
              <a:ea typeface="Calibri"/>
              <a:cs typeface="Calibri"/>
            </a:endParaRPr>
          </a:p>
          <a:p>
            <a:endParaRPr lang="en-US" b="1" dirty="0" smtClean="0">
              <a:effectLst>
                <a:outerShdw blurRad="38100" dist="38100" dir="2700000" algn="tl">
                  <a:srgbClr val="000000">
                    <a:alpha val="43137"/>
                  </a:srgbClr>
                </a:outerShdw>
              </a:effectLst>
              <a:latin typeface="Calibri"/>
              <a:ea typeface="Calibri"/>
              <a:cs typeface="Calibri"/>
            </a:endParaRPr>
          </a:p>
          <a:p>
            <a:endParaRPr lang="en-US" b="1" dirty="0" smtClean="0">
              <a:effectLst>
                <a:outerShdw blurRad="38100" dist="38100" dir="2700000" algn="tl">
                  <a:srgbClr val="000000">
                    <a:alpha val="43137"/>
                  </a:srgbClr>
                </a:outerShdw>
              </a:effectLst>
              <a:latin typeface="Calibri"/>
              <a:ea typeface="Calibri"/>
              <a:cs typeface="Calibri"/>
            </a:endParaRPr>
          </a:p>
          <a:p>
            <a:r>
              <a:rPr lang="en-US" b="1" dirty="0" smtClean="0">
                <a:effectLst>
                  <a:outerShdw blurRad="38100" dist="38100" dir="2700000" algn="tl">
                    <a:srgbClr val="000000">
                      <a:alpha val="43137"/>
                    </a:srgbClr>
                  </a:outerShdw>
                </a:effectLst>
                <a:latin typeface="Calibri"/>
                <a:ea typeface="Calibri"/>
                <a:cs typeface="Calibri"/>
              </a:rPr>
              <a:t>				  </a:t>
            </a:r>
            <a:r>
              <a:rPr lang="en-US" sz="2800" b="1" dirty="0" smtClean="0">
                <a:effectLst>
                  <a:outerShdw blurRad="38100" dist="38100" dir="2700000" algn="tl">
                    <a:srgbClr val="000000">
                      <a:alpha val="43137"/>
                    </a:srgbClr>
                  </a:outerShdw>
                </a:effectLst>
                <a:latin typeface="Calibri"/>
                <a:ea typeface="Calibri"/>
                <a:cs typeface="Calibri"/>
              </a:rPr>
              <a:t>Figure (b)</a:t>
            </a:r>
            <a:endParaRPr lang="en-US" sz="2800"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2400" y="2667000"/>
            <a:ext cx="4213145" cy="3923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91600" cy="6400800"/>
          </a:xfrm>
        </p:spPr>
        <p:txBody>
          <a:bodyPr>
            <a:normAutofit lnSpcReduction="10000"/>
          </a:bodyPr>
          <a:lstStyle/>
          <a:p>
            <a:pPr algn="just">
              <a:lnSpc>
                <a:spcPct val="115000"/>
              </a:lnSpc>
              <a:spcBef>
                <a:spcPts val="1200"/>
              </a:spcBef>
              <a:tabLst>
                <a:tab pos="342900" algn="l"/>
              </a:tabLst>
            </a:pPr>
            <a:r>
              <a:rPr lang="en-US" sz="3000" b="1" dirty="0">
                <a:solidFill>
                  <a:srgbClr val="002060"/>
                </a:solidFill>
                <a:effectLst>
                  <a:outerShdw blurRad="38100" dist="38100" dir="2700000" algn="tl">
                    <a:srgbClr val="000000">
                      <a:alpha val="43137"/>
                    </a:srgbClr>
                  </a:outerShdw>
                </a:effectLst>
                <a:latin typeface="Calibri"/>
                <a:ea typeface="Calibri"/>
                <a:cs typeface="Times New Roman"/>
              </a:rPr>
              <a:t>Scalloped PLC</a:t>
            </a:r>
          </a:p>
          <a:p>
            <a:pPr indent="457200" algn="just">
              <a:lnSpc>
                <a:spcPct val="115000"/>
              </a:lnSpc>
              <a:spcBef>
                <a:spcPts val="1200"/>
              </a:spcBef>
              <a:spcAft>
                <a:spcPts val="0"/>
              </a:spcAft>
            </a:pPr>
            <a:r>
              <a:rPr lang="en-US" sz="2600" b="1" dirty="0">
                <a:effectLst>
                  <a:outerShdw blurRad="38100" dist="38100" dir="2700000" algn="tl">
                    <a:srgbClr val="000000">
                      <a:alpha val="43137"/>
                    </a:srgbClr>
                  </a:outerShdw>
                </a:effectLst>
                <a:latin typeface="Calibri"/>
                <a:ea typeface="Calibri"/>
                <a:cs typeface="Calibri"/>
              </a:rPr>
              <a:t>The scalloped PLC in Figure </a:t>
            </a:r>
            <a:r>
              <a:rPr lang="en-US" sz="2600" b="1" dirty="0" smtClean="0">
                <a:effectLst>
                  <a:outerShdw blurRad="38100" dist="38100" dir="2700000" algn="tl">
                    <a:srgbClr val="000000">
                      <a:alpha val="43137"/>
                    </a:srgbClr>
                  </a:outerShdw>
                </a:effectLst>
                <a:latin typeface="Calibri"/>
                <a:ea typeface="Calibri"/>
                <a:cs typeface="Calibri"/>
              </a:rPr>
              <a:t>(</a:t>
            </a:r>
            <a:r>
              <a:rPr lang="en-US" sz="2600" b="1" dirty="0">
                <a:effectLst>
                  <a:outerShdw blurRad="38100" dist="38100" dir="2700000" algn="tl">
                    <a:srgbClr val="000000">
                      <a:alpha val="43137"/>
                    </a:srgbClr>
                  </a:outerShdw>
                </a:effectLst>
                <a:latin typeface="Calibri"/>
                <a:ea typeface="Calibri"/>
                <a:cs typeface="Calibri"/>
              </a:rPr>
              <a:t>c). Here sales passes through a succession of life cycles based on the </a:t>
            </a:r>
            <a:r>
              <a:rPr lang="en-US" sz="2600" b="1" dirty="0">
                <a:solidFill>
                  <a:srgbClr val="FF0000"/>
                </a:solidFill>
                <a:effectLst>
                  <a:outerShdw blurRad="38100" dist="38100" dir="2700000" algn="tl">
                    <a:srgbClr val="000000">
                      <a:alpha val="43137"/>
                    </a:srgbClr>
                  </a:outerShdw>
                </a:effectLst>
                <a:latin typeface="Calibri"/>
                <a:ea typeface="Calibri"/>
                <a:cs typeface="Calibri"/>
              </a:rPr>
              <a:t>discovery of new-product characteristics</a:t>
            </a:r>
            <a:r>
              <a:rPr lang="en-US" sz="2600" b="1" dirty="0">
                <a:effectLst>
                  <a:outerShdw blurRad="38100" dist="38100" dir="2700000" algn="tl">
                    <a:srgbClr val="000000">
                      <a:alpha val="43137"/>
                    </a:srgbClr>
                  </a:outerShdw>
                </a:effectLst>
                <a:latin typeface="Calibri"/>
                <a:ea typeface="Calibri"/>
                <a:cs typeface="Calibri"/>
              </a:rPr>
              <a:t>, uses, or users. The sales show a scalloped pattern because of the introduction of many new uses, which continue to be discovered over time.</a:t>
            </a:r>
          </a:p>
          <a:p>
            <a:endParaRPr lang="en-US" sz="2800" b="1" dirty="0" smtClean="0">
              <a:effectLst>
                <a:outerShdw blurRad="38100" dist="38100" dir="2700000" algn="tl">
                  <a:srgbClr val="000000">
                    <a:alpha val="43137"/>
                  </a:srgbClr>
                </a:outerShdw>
              </a:effectLst>
              <a:latin typeface="Calibri"/>
              <a:ea typeface="Calibri"/>
              <a:cs typeface="Calibri"/>
            </a:endParaRPr>
          </a:p>
          <a:p>
            <a:endParaRPr lang="en-US" sz="2800" b="1" dirty="0" smtClean="0">
              <a:effectLst>
                <a:outerShdw blurRad="38100" dist="38100" dir="2700000" algn="tl">
                  <a:srgbClr val="000000">
                    <a:alpha val="43137"/>
                  </a:srgbClr>
                </a:outerShdw>
              </a:effectLst>
              <a:latin typeface="Calibri"/>
              <a:ea typeface="Calibri"/>
              <a:cs typeface="Calibri"/>
            </a:endParaRPr>
          </a:p>
          <a:p>
            <a:endParaRPr lang="en-US" sz="2800" b="1" dirty="0" smtClean="0">
              <a:effectLst>
                <a:outerShdw blurRad="38100" dist="38100" dir="2700000" algn="tl">
                  <a:srgbClr val="000000">
                    <a:alpha val="43137"/>
                  </a:srgbClr>
                </a:outerShdw>
              </a:effectLst>
              <a:latin typeface="Calibri"/>
              <a:ea typeface="Calibri"/>
              <a:cs typeface="Calibri"/>
            </a:endParaRPr>
          </a:p>
          <a:p>
            <a:endParaRPr lang="en-US" sz="2800" b="1" dirty="0" smtClean="0">
              <a:effectLst>
                <a:outerShdw blurRad="38100" dist="38100" dir="2700000" algn="tl">
                  <a:srgbClr val="000000">
                    <a:alpha val="43137"/>
                  </a:srgbClr>
                </a:outerShdw>
              </a:effectLst>
              <a:latin typeface="Calibri"/>
              <a:ea typeface="Calibri"/>
              <a:cs typeface="Calibri"/>
            </a:endParaRPr>
          </a:p>
          <a:p>
            <a:r>
              <a:rPr lang="en-US" sz="2800" b="1" dirty="0" smtClean="0">
                <a:effectLst>
                  <a:outerShdw blurRad="38100" dist="38100" dir="2700000" algn="tl">
                    <a:srgbClr val="000000">
                      <a:alpha val="43137"/>
                    </a:srgbClr>
                  </a:outerShdw>
                </a:effectLst>
                <a:latin typeface="Calibri"/>
                <a:ea typeface="Calibri"/>
                <a:cs typeface="Calibri"/>
              </a:rPr>
              <a:t>						</a:t>
            </a:r>
          </a:p>
          <a:p>
            <a:r>
              <a:rPr lang="en-US" sz="2800" b="1" dirty="0" smtClean="0">
                <a:effectLst>
                  <a:outerShdw blurRad="38100" dist="38100" dir="2700000" algn="tl">
                    <a:srgbClr val="000000">
                      <a:alpha val="43137"/>
                    </a:srgbClr>
                  </a:outerShdw>
                </a:effectLst>
                <a:latin typeface="Calibri"/>
                <a:ea typeface="Calibri"/>
                <a:cs typeface="Calibri"/>
              </a:rPr>
              <a:t>						Figure (c)</a:t>
            </a:r>
            <a:endParaRPr lang="en-US" sz="2800" dirty="0"/>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48200" y="3048000"/>
            <a:ext cx="3962400" cy="3581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763000" cy="685799"/>
          </a:xfrm>
        </p:spPr>
        <p:txBody>
          <a:bodyPr/>
          <a:lstStyle/>
          <a:p>
            <a:pPr algn="ctr">
              <a:lnSpc>
                <a:spcPct val="115000"/>
              </a:lnSpc>
              <a:spcBef>
                <a:spcPts val="1200"/>
              </a:spcBef>
              <a:spcAft>
                <a:spcPts val="600"/>
              </a:spcAft>
              <a:buClr>
                <a:schemeClr val="tx1">
                  <a:lumMod val="75000"/>
                  <a:lumOff val="25000"/>
                </a:schemeClr>
              </a:buClr>
              <a:tabLst>
                <a:tab pos="342900" algn="l"/>
              </a:tabLst>
            </a:pPr>
            <a:r>
              <a:rPr lang="en-US" sz="4400" b="1" u="sng" dirty="0">
                <a:solidFill>
                  <a:srgbClr val="FF0000"/>
                </a:solidFill>
                <a:effectLst>
                  <a:outerShdw blurRad="38100" dist="38100" dir="2700000" algn="tl">
                    <a:srgbClr val="000000">
                      <a:alpha val="43137"/>
                    </a:srgbClr>
                  </a:outerShdw>
                </a:effectLst>
                <a:latin typeface="Calibri"/>
                <a:ea typeface="Calibri"/>
                <a:cs typeface="Times New Roman"/>
              </a:rPr>
              <a:t>Introduction Stage</a:t>
            </a:r>
          </a:p>
        </p:txBody>
      </p:sp>
      <p:sp>
        <p:nvSpPr>
          <p:cNvPr id="3" name="Subtitle 2"/>
          <p:cNvSpPr>
            <a:spLocks noGrp="1"/>
          </p:cNvSpPr>
          <p:nvPr>
            <p:ph type="subTitle" idx="1"/>
          </p:nvPr>
        </p:nvSpPr>
        <p:spPr>
          <a:xfrm>
            <a:off x="152401" y="685800"/>
            <a:ext cx="8991599" cy="5715000"/>
          </a:xfrm>
        </p:spPr>
        <p:txBody>
          <a:bodyPr>
            <a:noAutofit/>
          </a:bodyPr>
          <a:lstStyle/>
          <a:p>
            <a:pPr indent="457200" algn="just">
              <a:lnSpc>
                <a:spcPct val="115000"/>
              </a:lnSpc>
              <a:spcBef>
                <a:spcPts val="600"/>
              </a:spcBef>
              <a:spcAft>
                <a:spcPts val="1200"/>
              </a:spcAft>
            </a:pPr>
            <a:r>
              <a:rPr lang="en-US" sz="2600" b="1" dirty="0">
                <a:solidFill>
                  <a:srgbClr val="0B027E"/>
                </a:solidFill>
                <a:effectLst>
                  <a:outerShdw blurRad="38100" dist="38100" dir="2700000" algn="tl">
                    <a:srgbClr val="000000">
                      <a:alpha val="43137"/>
                    </a:srgbClr>
                  </a:outerShdw>
                </a:effectLst>
                <a:latin typeface="Calibri"/>
                <a:ea typeface="Calibri"/>
                <a:cs typeface="Calibri"/>
              </a:rPr>
              <a:t>It takes time to roll out a new product, work out the technical problems, and gain consumer acceptance, sales growth tends to be slow at this stage. </a:t>
            </a:r>
            <a:endParaRPr lang="en-US" sz="2600" b="1" dirty="0" smtClean="0">
              <a:solidFill>
                <a:srgbClr val="0B027E"/>
              </a:solidFill>
              <a:effectLst>
                <a:outerShdw blurRad="38100" dist="38100" dir="2700000" algn="tl">
                  <a:srgbClr val="000000">
                    <a:alpha val="43137"/>
                  </a:srgbClr>
                </a:outerShdw>
              </a:effectLst>
              <a:latin typeface="Calibri"/>
              <a:ea typeface="Calibri"/>
              <a:cs typeface="Calibri"/>
            </a:endParaRPr>
          </a:p>
          <a:p>
            <a:pPr indent="457200" algn="just">
              <a:lnSpc>
                <a:spcPct val="115000"/>
              </a:lnSpc>
              <a:spcBef>
                <a:spcPts val="600"/>
              </a:spcBef>
              <a:spcAft>
                <a:spcPts val="1200"/>
              </a:spcAft>
            </a:pPr>
            <a:r>
              <a:rPr lang="en-US" sz="2600" b="1" dirty="0" smtClean="0">
                <a:solidFill>
                  <a:srgbClr val="0B027E"/>
                </a:solidFill>
                <a:effectLst>
                  <a:outerShdw blurRad="38100" dist="38100" dir="2700000" algn="tl">
                    <a:srgbClr val="000000">
                      <a:alpha val="43137"/>
                    </a:srgbClr>
                  </a:outerShdw>
                </a:effectLst>
                <a:latin typeface="Calibri"/>
                <a:ea typeface="Calibri"/>
                <a:cs typeface="Calibri"/>
              </a:rPr>
              <a:t>Sales </a:t>
            </a:r>
            <a:r>
              <a:rPr lang="en-US" sz="2600" b="1" dirty="0">
                <a:solidFill>
                  <a:srgbClr val="0B027E"/>
                </a:solidFill>
                <a:effectLst>
                  <a:outerShdw blurRad="38100" dist="38100" dir="2700000" algn="tl">
                    <a:srgbClr val="000000">
                      <a:alpha val="43137"/>
                    </a:srgbClr>
                  </a:outerShdw>
                </a:effectLst>
                <a:latin typeface="Calibri"/>
                <a:ea typeface="Calibri"/>
                <a:cs typeface="Calibri"/>
              </a:rPr>
              <a:t>of expensive new products are slowed </a:t>
            </a:r>
            <a:r>
              <a:rPr lang="en-US" sz="2600" b="1" dirty="0" smtClean="0">
                <a:solidFill>
                  <a:srgbClr val="0B027E"/>
                </a:solidFill>
                <a:effectLst>
                  <a:outerShdw blurRad="38100" dist="38100" dir="2700000" algn="tl">
                    <a:srgbClr val="000000">
                      <a:alpha val="43137"/>
                    </a:srgbClr>
                  </a:outerShdw>
                </a:effectLst>
                <a:latin typeface="Calibri"/>
                <a:ea typeface="Calibri"/>
                <a:cs typeface="Calibri"/>
              </a:rPr>
              <a:t>due to product </a:t>
            </a:r>
            <a:r>
              <a:rPr lang="en-US" sz="2600" b="1" dirty="0">
                <a:solidFill>
                  <a:srgbClr val="0B027E"/>
                </a:solidFill>
                <a:effectLst>
                  <a:outerShdw blurRad="38100" dist="38100" dir="2700000" algn="tl">
                    <a:srgbClr val="000000">
                      <a:alpha val="43137"/>
                    </a:srgbClr>
                  </a:outerShdw>
                </a:effectLst>
                <a:latin typeface="Calibri"/>
                <a:ea typeface="Calibri"/>
                <a:cs typeface="Calibri"/>
              </a:rPr>
              <a:t>complexity and fewer potential buyers etc. Profits are negative or low in the introduction stage. </a:t>
            </a:r>
            <a:endParaRPr lang="en-US" sz="2600" b="1" dirty="0" smtClean="0">
              <a:solidFill>
                <a:srgbClr val="0B027E"/>
              </a:solidFill>
              <a:effectLst>
                <a:outerShdw blurRad="38100" dist="38100" dir="2700000" algn="tl">
                  <a:srgbClr val="000000">
                    <a:alpha val="43137"/>
                  </a:srgbClr>
                </a:outerShdw>
              </a:effectLst>
              <a:latin typeface="Calibri"/>
              <a:ea typeface="Calibri"/>
              <a:cs typeface="Calibri"/>
            </a:endParaRPr>
          </a:p>
          <a:p>
            <a:pPr algn="just">
              <a:lnSpc>
                <a:spcPct val="115000"/>
              </a:lnSpc>
              <a:spcBef>
                <a:spcPts val="600"/>
              </a:spcBef>
              <a:spcAft>
                <a:spcPts val="1200"/>
              </a:spcAft>
            </a:pPr>
            <a:r>
              <a:rPr lang="en-US" sz="2600" b="1" dirty="0" smtClean="0">
                <a:solidFill>
                  <a:srgbClr val="0B027E"/>
                </a:solidFill>
                <a:effectLst>
                  <a:outerShdw blurRad="38100" dist="38100" dir="2700000" algn="tl">
                    <a:srgbClr val="000000">
                      <a:alpha val="43137"/>
                    </a:srgbClr>
                  </a:outerShdw>
                </a:effectLst>
                <a:latin typeface="Calibri"/>
                <a:ea typeface="Calibri"/>
                <a:cs typeface="Calibri"/>
              </a:rPr>
              <a:t>Promotional </a:t>
            </a:r>
            <a:r>
              <a:rPr lang="en-US" sz="2600" b="1" dirty="0">
                <a:solidFill>
                  <a:srgbClr val="0B027E"/>
                </a:solidFill>
                <a:effectLst>
                  <a:outerShdw blurRad="38100" dist="38100" dir="2700000" algn="tl">
                    <a:srgbClr val="000000">
                      <a:alpha val="43137"/>
                    </a:srgbClr>
                  </a:outerShdw>
                </a:effectLst>
                <a:latin typeface="Calibri"/>
                <a:ea typeface="Calibri"/>
                <a:cs typeface="Calibri"/>
              </a:rPr>
              <a:t>expenditures are at their highest </a:t>
            </a:r>
            <a:r>
              <a:rPr lang="en-US" sz="2600" b="1" dirty="0" smtClean="0">
                <a:solidFill>
                  <a:srgbClr val="0B027E"/>
                </a:solidFill>
                <a:effectLst>
                  <a:outerShdw blurRad="38100" dist="38100" dir="2700000" algn="tl">
                    <a:srgbClr val="000000">
                      <a:alpha val="43137"/>
                    </a:srgbClr>
                  </a:outerShdw>
                </a:effectLst>
                <a:latin typeface="Calibri"/>
                <a:ea typeface="Calibri"/>
                <a:cs typeface="Calibri"/>
              </a:rPr>
              <a:t>:</a:t>
            </a:r>
          </a:p>
          <a:p>
            <a:pPr indent="457200" algn="just">
              <a:spcBef>
                <a:spcPts val="600"/>
              </a:spcBef>
              <a:spcAft>
                <a:spcPts val="1200"/>
              </a:spcAft>
            </a:pPr>
            <a:r>
              <a:rPr lang="en-US" sz="2600" b="1" dirty="0" smtClean="0">
                <a:solidFill>
                  <a:srgbClr val="0B027E"/>
                </a:solidFill>
                <a:effectLst>
                  <a:outerShdw blurRad="38100" dist="38100" dir="2700000" algn="tl">
                    <a:srgbClr val="000000">
                      <a:alpha val="43137"/>
                    </a:srgbClr>
                  </a:outerShdw>
                </a:effectLst>
                <a:latin typeface="Calibri"/>
                <a:ea typeface="Calibri"/>
                <a:cs typeface="Calibri"/>
              </a:rPr>
              <a:t>(</a:t>
            </a:r>
            <a:r>
              <a:rPr lang="en-US" sz="2600" b="1" dirty="0">
                <a:solidFill>
                  <a:srgbClr val="0B027E"/>
                </a:solidFill>
                <a:effectLst>
                  <a:outerShdw blurRad="38100" dist="38100" dir="2700000" algn="tl">
                    <a:srgbClr val="000000">
                      <a:alpha val="43137"/>
                    </a:srgbClr>
                  </a:outerShdw>
                </a:effectLst>
                <a:latin typeface="Calibri"/>
                <a:ea typeface="Calibri"/>
                <a:cs typeface="Calibri"/>
              </a:rPr>
              <a:t>1) inform potential consumers, (2) induce product trial, </a:t>
            </a:r>
            <a:r>
              <a:rPr lang="en-US" sz="2600" b="1" dirty="0" smtClean="0">
                <a:solidFill>
                  <a:srgbClr val="0B027E"/>
                </a:solidFill>
                <a:effectLst>
                  <a:outerShdw blurRad="38100" dist="38100" dir="2700000" algn="tl">
                    <a:srgbClr val="000000">
                      <a:alpha val="43137"/>
                    </a:srgbClr>
                  </a:outerShdw>
                </a:effectLst>
                <a:latin typeface="Calibri"/>
                <a:ea typeface="Calibri"/>
                <a:cs typeface="Calibri"/>
              </a:rPr>
              <a:t>   	(</a:t>
            </a:r>
            <a:r>
              <a:rPr lang="en-US" sz="2600" b="1" dirty="0">
                <a:solidFill>
                  <a:srgbClr val="0B027E"/>
                </a:solidFill>
                <a:effectLst>
                  <a:outerShdw blurRad="38100" dist="38100" dir="2700000" algn="tl">
                    <a:srgbClr val="000000">
                      <a:alpha val="43137"/>
                    </a:srgbClr>
                  </a:outerShdw>
                </a:effectLst>
                <a:latin typeface="Calibri"/>
                <a:ea typeface="Calibri"/>
                <a:cs typeface="Calibri"/>
              </a:rPr>
              <a:t>3) secure distribution in retail outlets. </a:t>
            </a:r>
            <a:endParaRPr lang="en-US" sz="2600" b="1" dirty="0" smtClean="0">
              <a:solidFill>
                <a:srgbClr val="0B027E"/>
              </a:solidFill>
              <a:effectLst>
                <a:outerShdw blurRad="38100" dist="38100" dir="2700000" algn="tl">
                  <a:srgbClr val="000000">
                    <a:alpha val="43137"/>
                  </a:srgbClr>
                </a:outerShdw>
              </a:effectLst>
              <a:latin typeface="Calibri"/>
              <a:ea typeface="Calibri"/>
              <a:cs typeface="Calibri"/>
            </a:endParaRPr>
          </a:p>
          <a:p>
            <a:pPr indent="457200" algn="just">
              <a:spcBef>
                <a:spcPts val="600"/>
              </a:spcBef>
              <a:spcAft>
                <a:spcPts val="1200"/>
              </a:spcAft>
            </a:pPr>
            <a:r>
              <a:rPr lang="en-US" sz="2600" b="1" dirty="0" smtClean="0">
                <a:solidFill>
                  <a:srgbClr val="0B027E"/>
                </a:solidFill>
                <a:effectLst>
                  <a:outerShdw blurRad="38100" dist="38100" dir="2700000" algn="tl">
                    <a:srgbClr val="000000">
                      <a:alpha val="43137"/>
                    </a:srgbClr>
                  </a:outerShdw>
                </a:effectLst>
                <a:latin typeface="Calibri"/>
                <a:ea typeface="Calibri"/>
                <a:cs typeface="Calibri"/>
              </a:rPr>
              <a:t>Firms </a:t>
            </a:r>
            <a:r>
              <a:rPr lang="en-US" sz="2600" b="1" dirty="0">
                <a:solidFill>
                  <a:srgbClr val="0B027E"/>
                </a:solidFill>
                <a:effectLst>
                  <a:outerShdw blurRad="38100" dist="38100" dir="2700000" algn="tl">
                    <a:srgbClr val="000000">
                      <a:alpha val="43137"/>
                    </a:srgbClr>
                  </a:outerShdw>
                </a:effectLst>
                <a:latin typeface="Calibri"/>
                <a:ea typeface="Calibri"/>
                <a:cs typeface="Calibri"/>
              </a:rPr>
              <a:t>focus on those buyers who are the most ready to buy, usually higher-income groups. </a:t>
            </a:r>
            <a:r>
              <a:rPr lang="en-US" sz="2600" b="1" dirty="0" smtClean="0">
                <a:solidFill>
                  <a:srgbClr val="0B027E"/>
                </a:solidFill>
                <a:effectLst>
                  <a:outerShdw blurRad="38100" dist="38100" dir="2700000" algn="tl">
                    <a:srgbClr val="000000">
                      <a:alpha val="43137"/>
                    </a:srgbClr>
                  </a:outerShdw>
                </a:effectLst>
                <a:latin typeface="Calibri"/>
                <a:ea typeface="Calibri"/>
                <a:cs typeface="Calibri"/>
              </a:rPr>
              <a:t>Companies must </a:t>
            </a:r>
            <a:r>
              <a:rPr lang="en-US" sz="2600" b="1" dirty="0">
                <a:solidFill>
                  <a:srgbClr val="0B027E"/>
                </a:solidFill>
                <a:effectLst>
                  <a:outerShdw blurRad="38100" dist="38100" dir="2700000" algn="tl">
                    <a:srgbClr val="000000">
                      <a:alpha val="43137"/>
                    </a:srgbClr>
                  </a:outerShdw>
                </a:effectLst>
                <a:latin typeface="Calibri"/>
                <a:ea typeface="Calibri"/>
                <a:cs typeface="Calibri"/>
              </a:rPr>
              <a:t>decide when to enter the market.</a:t>
            </a:r>
          </a:p>
          <a:p>
            <a:endParaRPr lang="en-US" sz="2800" dirty="0">
              <a:solidFill>
                <a:srgbClr val="0B027E"/>
              </a:solidFill>
            </a:endParaRPr>
          </a:p>
        </p:txBody>
      </p:sp>
    </p:spTree>
    <p:extLst>
      <p:ext uri="{BB962C8B-B14F-4D97-AF65-F5344CB8AC3E}">
        <p14:creationId xmlns="" xmlns:p14="http://schemas.microsoft.com/office/powerpoint/2010/main" val="2642583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TC102455596[[fn=Spring]]</Template>
  <TotalTime>4156</TotalTime>
  <Words>3588</Words>
  <Application>Microsoft Office PowerPoint</Application>
  <PresentationFormat>On-screen Show (4:3)</PresentationFormat>
  <Paragraphs>261</Paragraphs>
  <Slides>43</Slides>
  <Notes>3</Notes>
  <HiddenSlides>8</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Spring</vt:lpstr>
      <vt:lpstr>PRODUCT LIFE CYCLE  (PLC)</vt:lpstr>
      <vt:lpstr>The product life cycle (PLC) states the following four aspects:</vt:lpstr>
      <vt:lpstr>Slide 3</vt:lpstr>
      <vt:lpstr>Slide 4</vt:lpstr>
      <vt:lpstr>Three common alternate patterns </vt:lpstr>
      <vt:lpstr>Slide 6</vt:lpstr>
      <vt:lpstr>Slide 7</vt:lpstr>
      <vt:lpstr>Slide 8</vt:lpstr>
      <vt:lpstr>Introduction Stage</vt:lpstr>
      <vt:lpstr>Growth Stage</vt:lpstr>
      <vt:lpstr>Strategies to sustain rapid market growth:</vt:lpstr>
      <vt:lpstr>Product Modification</vt:lpstr>
      <vt:lpstr>Slide 13</vt:lpstr>
      <vt:lpstr>Maturity Stage</vt:lpstr>
      <vt:lpstr>Slide 15</vt:lpstr>
      <vt:lpstr>Slide 16</vt:lpstr>
      <vt:lpstr>Decline Stage</vt:lpstr>
      <vt:lpstr>Slide 18</vt:lpstr>
      <vt:lpstr>PRICING</vt:lpstr>
      <vt:lpstr>PRICING</vt:lpstr>
      <vt:lpstr>The important factors which influence the  fixation of price are:</vt:lpstr>
      <vt:lpstr>PRICING STRATEGIES</vt:lpstr>
      <vt:lpstr>How Companies Price</vt:lpstr>
      <vt:lpstr>Consumer Psychology of Pricing</vt:lpstr>
      <vt:lpstr>Factors in setting the firms pricing policy</vt:lpstr>
      <vt:lpstr>Step 1: Selecting the Pricing Objective</vt:lpstr>
      <vt:lpstr>Step 2: Determining Demand</vt:lpstr>
      <vt:lpstr>Slide 28</vt:lpstr>
      <vt:lpstr>Step 3: Estimating Costs</vt:lpstr>
      <vt:lpstr>Slide 30</vt:lpstr>
      <vt:lpstr>Step 4: Analyzing Competitors’ Costs, Prices, and Offers</vt:lpstr>
      <vt:lpstr>Step 5: Selecting a Pricing Method</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mca</dc:creator>
  <cp:lastModifiedBy>user</cp:lastModifiedBy>
  <cp:revision>131</cp:revision>
  <dcterms:created xsi:type="dcterms:W3CDTF">2012-03-12T07:46:17Z</dcterms:created>
  <dcterms:modified xsi:type="dcterms:W3CDTF">2013-03-20T14:56:38Z</dcterms:modified>
</cp:coreProperties>
</file>