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A50021"/>
    <a:srgbClr val="0033CC"/>
    <a:srgbClr val="FFCC66"/>
    <a:srgbClr val="FF6600"/>
    <a:srgbClr val="003399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4" autoAdjust="0"/>
    <p:restoredTop sz="98456" autoAdjust="0"/>
  </p:normalViewPr>
  <p:slideViewPr>
    <p:cSldViewPr>
      <p:cViewPr>
        <p:scale>
          <a:sx n="70" d="100"/>
          <a:sy n="70" d="100"/>
        </p:scale>
        <p:origin x="-798" y="-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2ECD9A1-F355-4193-9356-EB29B15EE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510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661757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601296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0831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2426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6427831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139479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07055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7930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3748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7470293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541923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5" descr="ma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6"/>
          <p:cNvSpPr txBox="1">
            <a:spLocks noChangeArrowheads="1"/>
          </p:cNvSpPr>
          <p:nvPr userDrawn="1"/>
        </p:nvSpPr>
        <p:spPr bwMode="auto">
          <a:xfrm>
            <a:off x="0" y="6508750"/>
            <a:ext cx="695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3.</a:t>
            </a:r>
            <a:fld id="{5BD75DB3-6435-4C4A-9060-371E5264BA49}" type="slidenum">
              <a:rPr lang="en-US" sz="1600" b="1"/>
              <a:pPr>
                <a:spcBef>
                  <a:spcPct val="50000"/>
                </a:spcBef>
              </a:pPr>
              <a:t>‹#›</a:t>
            </a:fld>
            <a:endParaRPr lang="en-US" sz="1600" b="1"/>
          </a:p>
        </p:txBody>
      </p:sp>
      <p:sp>
        <p:nvSpPr>
          <p:cNvPr id="1028" name="Text Box 37"/>
          <p:cNvSpPr txBox="1">
            <a:spLocks noChangeArrowheads="1"/>
          </p:cNvSpPr>
          <p:nvPr userDrawn="1"/>
        </p:nvSpPr>
        <p:spPr bwMode="auto">
          <a:xfrm>
            <a:off x="7045325" y="6553200"/>
            <a:ext cx="2355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©</a:t>
            </a:r>
            <a:r>
              <a:rPr lang="en-US" sz="1400"/>
              <a:t> 2006 by Prentice Hall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81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5DAFED-CC74-44D1-AF1A-50CF69D9F4D3}" type="slidenum">
              <a:rPr lang="en-US" smtClean="0"/>
              <a:t>‹#›</a:t>
            </a:fld>
            <a:r>
              <a:rPr lang="en-US" dirty="0" smtClean="0"/>
              <a:t> of 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153541"/>
            <a:ext cx="3895911" cy="371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191000" y="127000"/>
            <a:ext cx="600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 dirty="0" smtClean="0"/>
              <a:t>4</a:t>
            </a:r>
            <a:endParaRPr lang="en-US" sz="4400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078038" y="165100"/>
            <a:ext cx="2160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4000" b="1" dirty="0"/>
              <a:t>Chapter</a:t>
            </a:r>
            <a:r>
              <a:rPr lang="en-US" sz="1600" b="1" dirty="0"/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467600" cy="4924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Marketing </a:t>
            </a:r>
          </a:p>
          <a:p>
            <a:pPr algn="ctr" eaLnBrk="0" hangingPunct="0">
              <a:spcBef>
                <a:spcPts val="1200"/>
              </a:spcBef>
              <a:defRPr/>
            </a:pP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 </a:t>
            </a:r>
          </a:p>
          <a:p>
            <a:pPr algn="ctr" eaLnBrk="0" hangingPunct="0">
              <a:spcBef>
                <a:spcPts val="1200"/>
              </a:spcBef>
              <a:defRPr/>
            </a:pPr>
            <a:endParaRPr lang="en-US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 eaLnBrk="0" hangingPunct="0">
              <a:spcBef>
                <a:spcPts val="1200"/>
              </a:spcBef>
              <a:defRPr/>
            </a:pPr>
            <a:endParaRPr lang="en-US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 eaLnBrk="0" hangingPunct="0">
              <a:spcBef>
                <a:spcPts val="1200"/>
              </a:spcBef>
              <a:defRPr/>
            </a:pPr>
            <a:endParaRPr lang="en-US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 eaLnBrk="0" hangingPunct="0">
              <a:spcBef>
                <a:spcPts val="1200"/>
              </a:spcBef>
              <a:defRPr/>
            </a:pP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Integration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"/>
            <a:ext cx="41148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1981200"/>
            <a:ext cx="624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eaLnBrk="1" hangingPunct="1">
              <a:buFont typeface="+mj-lt"/>
              <a:buAutoNum type="arabicParenR"/>
            </a:pPr>
            <a:r>
              <a:rPr lang="en-US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</a:p>
          <a:p>
            <a:pPr marL="971550" lvl="1" indent="-514350" eaLnBrk="1" hangingPunct="1">
              <a:buFont typeface="+mj-lt"/>
              <a:buAutoNum type="arabicParenR"/>
            </a:pPr>
            <a:endParaRPr lang="en-US" sz="2800" b="1" dirty="0" smtClean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Licensing Agreement</a:t>
            </a:r>
          </a:p>
          <a:p>
            <a:pPr marL="971550" lvl="1" indent="-514350" eaLnBrk="1" hangingPunct="1">
              <a:buFont typeface="+mj-lt"/>
              <a:buAutoNum type="arabicParenR"/>
            </a:pPr>
            <a:endParaRPr lang="en-US" sz="2800" b="1" dirty="0" smtClean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Contracts</a:t>
            </a:r>
          </a:p>
          <a:p>
            <a:pPr marL="971550" lvl="1" indent="-514350" eaLnBrk="1" hangingPunct="1">
              <a:buFont typeface="+mj-lt"/>
              <a:buAutoNum type="arabicParenR"/>
            </a:pPr>
            <a:endParaRPr lang="en-US" sz="2800" b="1" dirty="0" smtClean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Ventures</a:t>
            </a:r>
          </a:p>
          <a:p>
            <a:pPr marL="971550" lvl="1" indent="-514350" eaLnBrk="1" hangingPunct="1">
              <a:buFont typeface="+mj-lt"/>
              <a:buAutoNum type="arabicParenR"/>
            </a:pPr>
            <a:endParaRPr lang="en-US" sz="2800" b="1" dirty="0" smtClean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Subsidiaries/branches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810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of Globalization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28800" y="4572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Exportation of goods and services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766560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381000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Licensing Agreement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Is the agreement to produce goods in another country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7270296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3400" y="533400"/>
            <a:ext cx="83058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Management contracts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–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Times New Roman" pitchFamily="18" charset="0"/>
              </a:rPr>
              <a:t>The parent country engaging in management contracts that provide the operating foreign companies.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00400"/>
            <a:ext cx="8139953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0927" y="-76944"/>
            <a:ext cx="8946873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 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Joint Ventures and Strategic Alliances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The joint venture is the interaction with a firm in a country in the host country.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Strategic alliance is formed to expand geographically,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Example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the airlines etc to increase the market for product or services.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7467600" cy="2590800"/>
          </a:xfrm>
          <a:prstGeom prst="rect">
            <a:avLst/>
          </a:prstGeom>
          <a:noFill/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1" y="56388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Subsidiaries-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Multinationals set up wholly owned subsidiaries or 			         branches with production facilities in the host country.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410200"/>
            <a:ext cx="9144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743200"/>
            <a:ext cx="5867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Unifying effects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Technical and managerial Know-how</a:t>
            </a:r>
          </a:p>
          <a:p>
            <a:pPr eaLnBrk="1" hangingPunct="1">
              <a:spcAft>
                <a:spcPts val="1200"/>
              </a:spcAft>
            </a:pPr>
            <a:endParaRPr lang="en-US" dirty="0" smtClean="0"/>
          </a:p>
          <a:p>
            <a:pPr eaLnBrk="1" hangingPunct="1">
              <a:spcAft>
                <a:spcPts val="12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for Conflict</a:t>
            </a:r>
          </a:p>
          <a:p>
            <a:pPr lvl="1" eaLnBrk="1" hangingPunct="1"/>
            <a:r>
              <a:rPr lang="en-US" dirty="0" smtClean="0"/>
              <a:t>Nationalistic self interest</a:t>
            </a:r>
          </a:p>
          <a:p>
            <a:pPr lvl="1" eaLnBrk="1" hangingPunct="1"/>
            <a:r>
              <a:rPr lang="en-US" dirty="0" smtClean="0"/>
              <a:t>Socio-cultural differences</a:t>
            </a:r>
          </a:p>
          <a:p>
            <a:pPr lvl="1" eaLnBrk="1" hangingPunct="1"/>
            <a:r>
              <a:rPr lang="en-US" dirty="0" smtClean="0"/>
              <a:t>Making excessive advantage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5980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Contact or Interaction between the host country and the parent country can be explained in two types 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57200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"/>
            <a:ext cx="5214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Orientations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" y="1600200"/>
            <a:ext cx="3427186" cy="27432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ETHNOCENTRIC:</a:t>
            </a: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Home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country is 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Superior, sees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Similarities in foreign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Countries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90600" y="4572000"/>
            <a:ext cx="3581400" cy="2133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Aft>
                <a:spcPts val="120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REGIOCENTRIC:</a:t>
            </a:r>
          </a:p>
          <a:p>
            <a:pPr lvl="1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Sees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similarities and </a:t>
            </a:r>
          </a:p>
          <a:p>
            <a:pPr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differences in a world</a:t>
            </a:r>
          </a:p>
          <a:p>
            <a:pPr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Region; is ethnocentric or</a:t>
            </a:r>
          </a:p>
          <a:p>
            <a:pPr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polycentric in its view of </a:t>
            </a:r>
          </a:p>
          <a:p>
            <a:pPr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rest of the world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023624" y="4648200"/>
            <a:ext cx="3586976" cy="2209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Aft>
                <a:spcPts val="1200"/>
              </a:spcAft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GEOCENTRIC:</a:t>
            </a:r>
          </a:p>
          <a:p>
            <a:pPr algn="ctr"/>
            <a:r>
              <a:rPr lang="en-US" sz="20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World </a:t>
            </a:r>
            <a:r>
              <a:rPr lang="en-US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view, sees</a:t>
            </a:r>
          </a:p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Similarities and</a:t>
            </a:r>
          </a:p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Differences in home</a:t>
            </a:r>
          </a:p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And host countries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4572000" y="1752600"/>
            <a:ext cx="3809999" cy="2514600"/>
          </a:xfrm>
          <a:custGeom>
            <a:avLst/>
            <a:gdLst>
              <a:gd name="T0" fmla="*/ 434911607 w 21600"/>
              <a:gd name="T1" fmla="*/ 105376145 h 21600"/>
              <a:gd name="T2" fmla="*/ 248520994 w 21600"/>
              <a:gd name="T3" fmla="*/ 210752289 h 21600"/>
              <a:gd name="T4" fmla="*/ 62130249 w 21600"/>
              <a:gd name="T5" fmla="*/ 105376145 h 21600"/>
              <a:gd name="T6" fmla="*/ 2485209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2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POLYCENTRIC: </a:t>
            </a: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Each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host country Is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Unique, sees differences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 foreign countries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981200" y="533400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International Business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18144"/>
            <a:ext cx="8001000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large number of firms are doing International business. It can be based in a single country or more and it acquires good amount of resources or revenues from other countries. A company with manufacturing or service operation in at least one foreign country is regarded as an international corporation. The various approaches to International business are: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228600"/>
            <a:ext cx="2119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MNC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MNCs</a:t>
            </a:r>
            <a:r>
              <a:rPr lang="en-US" dirty="0" smtClean="0"/>
              <a:t> have their headquarters in one country but their operations in many countries.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Ethnocentric          Geocentric orientation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Total organization is viewed as an interdependent system operating in many countries.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3512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4572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&amp;Challenges of MNCs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492429"/>
            <a:ext cx="8763000" cy="536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11150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 marL="857250" indent="-255588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opportunities in different countries</a:t>
            </a:r>
          </a:p>
          <a:p>
            <a:pPr marL="857250" indent="-255588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of funds from throughout the world.</a:t>
            </a:r>
          </a:p>
          <a:p>
            <a:pPr marL="857250" indent="-255588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establish production facilities in countries where products can be produced most effectively and efficiently.</a:t>
            </a:r>
          </a:p>
          <a:p>
            <a:pPr marL="857250" indent="-255588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access to natural resources and materials</a:t>
            </a:r>
          </a:p>
          <a:p>
            <a:pPr marL="857250" indent="-255588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Recruitment in a global basis from the world labor pool.</a:t>
            </a:r>
          </a:p>
          <a:p>
            <a:pPr marL="255588" indent="-255588" eaLnBrk="1" fontAlgn="auto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</a:p>
          <a:p>
            <a:pPr marL="860425" indent="-233363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Increasing nationalism.</a:t>
            </a:r>
          </a:p>
          <a:p>
            <a:pPr marL="860425" indent="-233363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Locals acquiring more of managerial, marketing, technical skills can become a challenge.</a:t>
            </a:r>
          </a:p>
          <a:p>
            <a:pPr marL="860425" indent="-233363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Difficulty in maintaining good relations with the host country as the government frequently changes and the corporations must deal with new people.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396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810000" y="2819400"/>
            <a:ext cx="5181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What is Global Marketing?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How is it different from regular marketing?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4" name="Picture 6" descr="MCBD00028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14400" y="3352800"/>
            <a:ext cx="2333014" cy="2286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828800" y="533400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Times New Roman" pitchFamily="18" charset="0"/>
              </a:rPr>
              <a:t>The Skills of a Global manager are: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" y="2080260"/>
            <a:ext cx="8763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>
              <a:spcAft>
                <a:spcPts val="1200"/>
              </a:spcAft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Global perspective: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Broaden the focus from one or two countries to a 	global  business perspective.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lvl="1" algn="just" eaLnBrk="0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Cultural responsiveness: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Becoming familiar with many cultures.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lvl="1" algn="just" eaLnBrk="0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Appreciate cultural synergies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Learning the dynamics of multicultural 	situations.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lvl="1" algn="just" eaLnBrk="0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Cultural adaptability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To be able and work effectively in many different 	cultures.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lvl="1" algn="just" eaLnBrk="0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Cross-cultural communication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Effectiveness in cross-cultural interaction.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lvl="1" algn="just" eaLnBrk="0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Cross-cultural collaboration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work effectively in multicultural teams in good 	team work.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SEMESTER – I</a:t>
            </a:r>
          </a:p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				</a:t>
            </a:r>
          </a:p>
          <a:p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				END</a:t>
            </a:r>
          </a:p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ALL THE 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VERY BEST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 ALL OF U !!!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7100" y="3228975"/>
            <a:ext cx="2209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0" y="1752600"/>
            <a:ext cx="38100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Marketing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Process of planning and executing the conception pricing, promotion and distribution of ideas, goods and services to create exchanges that satisfy individual and organization goals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029200" y="1828800"/>
            <a:ext cx="38100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Global Marketing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Focuses resources on global market opportunities and threats; the main difference is the scope of activities because global marketing occurs in markets outside the organization’s home country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533400"/>
            <a:ext cx="5989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Global Marketing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819400"/>
            <a:ext cx="7086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Growth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Access to new markets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Access to resources</a:t>
            </a:r>
          </a:p>
          <a:p>
            <a:pPr lvl="1"/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Survival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Against competitors with lower costs (due to increased access to resources)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marketing has wide business horizons across the world with opportunities and threats.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0" y="482025"/>
            <a:ext cx="525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 Management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7696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24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scenario of Globalization.</a:t>
            </a:r>
          </a:p>
          <a:p>
            <a:pPr algn="just" eaLnBrk="1" hangingPunct="1">
              <a:spcBef>
                <a:spcPts val="1200"/>
              </a:spcBef>
              <a:spcAft>
                <a:spcPts val="24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study of international management focuses on the operation of international firms in host countries.</a:t>
            </a:r>
          </a:p>
          <a:p>
            <a:pPr algn="just" eaLnBrk="1" hangingPunct="1">
              <a:spcBef>
                <a:spcPts val="1200"/>
              </a:spcBef>
              <a:spcAft>
                <a:spcPts val="24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managerial issues related to the flow of people, goods and money.</a:t>
            </a:r>
          </a:p>
          <a:p>
            <a:pPr algn="just" eaLnBrk="1" hangingPunct="1">
              <a:spcBef>
                <a:spcPts val="1200"/>
              </a:spcBef>
              <a:spcAft>
                <a:spcPts val="24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ultimate aim is to manage better in situations that involve crossing national boundaries.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312003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Globalization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86213"/>
            <a:ext cx="8534400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Globalization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is the unavoidable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integration of markets, nation-states, and technologies, enabling individuals, corporations, and nation-states to reach around the world farther, faster, deeper and cheaper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than ever before.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9400" y="373559"/>
            <a:ext cx="47965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Industries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458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An industry is global to the extent that a company’s industry position in one country is interdependent with its industry position in another country.</a:t>
            </a:r>
          </a:p>
          <a:p>
            <a:pPr algn="just"/>
            <a:endParaRPr lang="en-US" dirty="0" smtClean="0"/>
          </a:p>
          <a:p>
            <a:pPr algn="just">
              <a:spcAft>
                <a:spcPts val="12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Indicators of globalization:</a:t>
            </a:r>
          </a:p>
          <a:p>
            <a:pPr marL="463550" lvl="1" indent="-463550" algn="just">
              <a:lnSpc>
                <a:spcPct val="150000"/>
              </a:lnSpc>
              <a:buFont typeface="+mj-lt"/>
              <a:buAutoNum type="arabicParenR"/>
              <a:tabLst>
                <a:tab pos="463550" algn="l"/>
              </a:tabLst>
            </a:pPr>
            <a:r>
              <a:rPr lang="en-US" dirty="0" smtClean="0"/>
              <a:t>Ratio of cross-border trade to total worldwide production</a:t>
            </a:r>
          </a:p>
          <a:p>
            <a:pPr marL="463550" lvl="1" indent="-463550" algn="just">
              <a:lnSpc>
                <a:spcPct val="150000"/>
              </a:lnSpc>
              <a:buFont typeface="+mj-lt"/>
              <a:buAutoNum type="arabicParenR"/>
              <a:tabLst>
                <a:tab pos="463550" algn="l"/>
              </a:tabLst>
            </a:pPr>
            <a:r>
              <a:rPr lang="en-US" dirty="0" smtClean="0"/>
              <a:t>Ratio of cross-border investment to total capital investment</a:t>
            </a:r>
          </a:p>
          <a:p>
            <a:pPr marL="463550" lvl="1" indent="-463550" algn="just">
              <a:lnSpc>
                <a:spcPct val="150000"/>
              </a:lnSpc>
              <a:buFont typeface="+mj-lt"/>
              <a:buAutoNum type="arabicParenR"/>
              <a:tabLst>
                <a:tab pos="463550" algn="l"/>
              </a:tabLst>
            </a:pPr>
            <a:r>
              <a:rPr lang="en-US" dirty="0" smtClean="0"/>
              <a:t>Proportion of industry revenue generated by companies that compete in key world regions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affecting international business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524000"/>
            <a:ext cx="7772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Environment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  Language (Spoken, written, official)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  Education system (qlty., level, extend)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Sociocultural Environment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   Values, attitudes(risk taking, achievement, scientific method)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   Social organization (authority, status..)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Political-Legal</a:t>
            </a:r>
          </a:p>
          <a:p>
            <a:pPr marL="800100" lvl="1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Political orientation (power, ideologies)</a:t>
            </a:r>
          </a:p>
          <a:p>
            <a:pPr marL="800100" lvl="1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Legal environment</a:t>
            </a:r>
          </a:p>
          <a:p>
            <a:pPr marL="800100" lvl="1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Govt. policies</a:t>
            </a:r>
          </a:p>
          <a:p>
            <a:pPr eaLnBrk="1" hangingPunct="1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 environment</a:t>
            </a:r>
          </a:p>
          <a:p>
            <a:pPr marL="800100" lvl="1" indent="-34290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Economic develop0ment(developed, underdeveloped)</a:t>
            </a:r>
          </a:p>
          <a:p>
            <a:pPr marL="800100" lvl="1" indent="-34290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Economic System (Capitalistic, Mixed, Marxist)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0800" y="457200"/>
            <a:ext cx="5102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 and Purpose of IB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905506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of large number of multinationals.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 engages in transactions across the boarders.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include transfer of goods, services, technology, managerial knowledge, capital etc. to other countries.</a:t>
            </a:r>
          </a:p>
        </p:txBody>
      </p:sp>
    </p:spTree>
    <p:extLst>
      <p:ext uri="{BB962C8B-B14F-4D97-AF65-F5344CB8AC3E}">
        <p14:creationId xmlns="" xmlns:p14="http://schemas.microsoft.com/office/powerpoint/2010/main" val="3704989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767</Words>
  <Application>Microsoft Office PowerPoint</Application>
  <PresentationFormat>On-screen Show (4:3)</PresentationFormat>
  <Paragraphs>150</Paragraphs>
  <Slides>21</Slides>
  <Notes>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Custom Show 1</vt:lpstr>
    </vt:vector>
  </TitlesOfParts>
  <Company>Azimuth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</dc:creator>
  <cp:lastModifiedBy>user</cp:lastModifiedBy>
  <cp:revision>301</cp:revision>
  <dcterms:created xsi:type="dcterms:W3CDTF">2005-03-05T09:57:46Z</dcterms:created>
  <dcterms:modified xsi:type="dcterms:W3CDTF">2013-04-09T17:02:46Z</dcterms:modified>
</cp:coreProperties>
</file>