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8"/>
  </p:notesMasterIdLst>
  <p:sldIdLst>
    <p:sldId id="290" r:id="rId3"/>
    <p:sldId id="256"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A50021"/>
    <a:srgbClr val="663300"/>
    <a:srgbClr val="3333CC"/>
    <a:srgbClr val="CC3300"/>
    <a:srgbClr val="320A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0"/>
    <p:restoredTop sz="94600"/>
  </p:normalViewPr>
  <p:slideViewPr>
    <p:cSldViewPr snapToGrid="0">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A63FE9A-D8A0-4E09-9963-A41EFCEE8A5B}" type="slidenum">
              <a:rPr lang="en-GB"/>
              <a:pPr/>
              <a:t>‹#›</a:t>
            </a:fld>
            <a:endParaRPr lang="en-GB"/>
          </a:p>
        </p:txBody>
      </p:sp>
    </p:spTree>
    <p:extLst>
      <p:ext uri="{BB962C8B-B14F-4D97-AF65-F5344CB8AC3E}">
        <p14:creationId xmlns:p14="http://schemas.microsoft.com/office/powerpoint/2010/main" val="22029786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GB"/>
          </a:p>
        </p:txBody>
      </p:sp>
      <p:sp>
        <p:nvSpPr>
          <p:cNvPr id="59395"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GB"/>
          </a:p>
        </p:txBody>
      </p:sp>
      <p:sp>
        <p:nvSpPr>
          <p:cNvPr id="59396" name="Rectangle 4"/>
          <p:cNvSpPr>
            <a:spLocks noGrp="1" noChangeArrowheads="1"/>
          </p:cNvSpPr>
          <p:nvPr>
            <p:ph type="dt" sz="half" idx="2"/>
          </p:nvPr>
        </p:nvSpPr>
        <p:spPr/>
        <p:txBody>
          <a:bodyPr/>
          <a:lstStyle>
            <a:lvl1pPr>
              <a:defRPr/>
            </a:lvl1pPr>
          </a:lstStyle>
          <a:p>
            <a:endParaRPr lang="en-GB"/>
          </a:p>
        </p:txBody>
      </p:sp>
      <p:sp>
        <p:nvSpPr>
          <p:cNvPr id="59397" name="Rectangle 5"/>
          <p:cNvSpPr>
            <a:spLocks noGrp="1" noChangeArrowheads="1"/>
          </p:cNvSpPr>
          <p:nvPr>
            <p:ph type="ftr" sz="quarter" idx="3"/>
          </p:nvPr>
        </p:nvSpPr>
        <p:spPr/>
        <p:txBody>
          <a:bodyPr/>
          <a:lstStyle>
            <a:lvl1pPr>
              <a:defRPr/>
            </a:lvl1pPr>
          </a:lstStyle>
          <a:p>
            <a:endParaRPr lang="en-GB"/>
          </a:p>
        </p:txBody>
      </p:sp>
      <p:sp>
        <p:nvSpPr>
          <p:cNvPr id="59398" name="Rectangle 6"/>
          <p:cNvSpPr>
            <a:spLocks noGrp="1" noChangeArrowheads="1"/>
          </p:cNvSpPr>
          <p:nvPr>
            <p:ph type="sldNum" sz="quarter" idx="4"/>
          </p:nvPr>
        </p:nvSpPr>
        <p:spPr/>
        <p:txBody>
          <a:bodyPr/>
          <a:lstStyle>
            <a:lvl1pPr>
              <a:defRPr/>
            </a:lvl1pPr>
          </a:lstStyle>
          <a:p>
            <a:fld id="{A0B1148E-217C-4DEF-8237-EBE240C3E5B5}" type="slidenum">
              <a:rPr lang="en-GB"/>
              <a:pPr/>
              <a:t>‹#›</a:t>
            </a:fld>
            <a:endParaRPr lang="en-GB"/>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86B0804-ED81-4F3B-9B2D-CA1B9D501EBF}" type="slidenum">
              <a:rPr lang="en-GB"/>
              <a:pPr/>
              <a:t>‹#›</a:t>
            </a:fld>
            <a:endParaRPr lang="en-GB"/>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A559C83-48B2-484C-A877-1193323D04B1}" type="slidenum">
              <a:rPr lang="en-GB"/>
              <a:pPr/>
              <a:t>‹#›</a:t>
            </a:fld>
            <a:endParaRPr lang="en-GB"/>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GB"/>
          </a:p>
        </p:txBody>
      </p:sp>
      <p:sp>
        <p:nvSpPr>
          <p:cNvPr id="66563"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GB"/>
              <a:t>Click to edit Master title style</a:t>
            </a:r>
          </a:p>
        </p:txBody>
      </p:sp>
      <p:sp>
        <p:nvSpPr>
          <p:cNvPr id="66564"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GB"/>
              <a:t>Click to edit Master subtitle style</a:t>
            </a:r>
          </a:p>
        </p:txBody>
      </p:sp>
      <p:sp>
        <p:nvSpPr>
          <p:cNvPr id="66565" name="Rectangle 5"/>
          <p:cNvSpPr>
            <a:spLocks noGrp="1" noChangeArrowheads="1"/>
          </p:cNvSpPr>
          <p:nvPr>
            <p:ph type="dt" sz="half" idx="2"/>
          </p:nvPr>
        </p:nvSpPr>
        <p:spPr/>
        <p:txBody>
          <a:bodyPr/>
          <a:lstStyle>
            <a:lvl1pPr>
              <a:defRPr/>
            </a:lvl1pPr>
          </a:lstStyle>
          <a:p>
            <a:endParaRPr lang="en-GB"/>
          </a:p>
        </p:txBody>
      </p:sp>
      <p:sp>
        <p:nvSpPr>
          <p:cNvPr id="66566" name="Rectangle 6"/>
          <p:cNvSpPr>
            <a:spLocks noGrp="1" noChangeArrowheads="1"/>
          </p:cNvSpPr>
          <p:nvPr>
            <p:ph type="ftr" sz="quarter" idx="3"/>
          </p:nvPr>
        </p:nvSpPr>
        <p:spPr/>
        <p:txBody>
          <a:bodyPr/>
          <a:lstStyle>
            <a:lvl1pPr>
              <a:defRPr/>
            </a:lvl1pPr>
          </a:lstStyle>
          <a:p>
            <a:endParaRPr lang="en-GB"/>
          </a:p>
        </p:txBody>
      </p:sp>
      <p:sp>
        <p:nvSpPr>
          <p:cNvPr id="66567" name="Rectangle 7"/>
          <p:cNvSpPr>
            <a:spLocks noGrp="1" noChangeArrowheads="1"/>
          </p:cNvSpPr>
          <p:nvPr>
            <p:ph type="sldNum" sz="quarter" idx="4"/>
          </p:nvPr>
        </p:nvSpPr>
        <p:spPr/>
        <p:txBody>
          <a:bodyPr/>
          <a:lstStyle>
            <a:lvl1pPr>
              <a:defRPr/>
            </a:lvl1pPr>
          </a:lstStyle>
          <a:p>
            <a:fld id="{B6577723-97F3-4890-BD0D-BDD9D62564D8}" type="slidenum">
              <a:rPr lang="en-GB"/>
              <a:pPr/>
              <a:t>‹#›</a:t>
            </a:fld>
            <a:endParaRPr lang="en-GB"/>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6737A95-E73D-4220-A529-9B0847428061}" type="slidenum">
              <a:rPr lang="en-GB"/>
              <a:pPr/>
              <a:t>‹#›</a:t>
            </a:fld>
            <a:endParaRPr lang="en-GB"/>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AC94CF6-BAE1-490B-8B5F-6C7CF3616EAA}" type="slidenum">
              <a:rPr lang="en-GB"/>
              <a:pPr/>
              <a:t>‹#›</a:t>
            </a:fld>
            <a:endParaRPr lang="en-GB"/>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2B2C35F-F7D2-4D05-B518-EDE2EE148256}" type="slidenum">
              <a:rPr lang="en-GB"/>
              <a:pPr/>
              <a:t>‹#›</a:t>
            </a:fld>
            <a:endParaRPr lang="en-GB"/>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F76C10B0-E5B0-47BF-A459-44704616AE78}" type="slidenum">
              <a:rPr lang="en-GB"/>
              <a:pPr/>
              <a:t>‹#›</a:t>
            </a:fld>
            <a:endParaRPr lang="en-GB"/>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51926150-03C1-4158-BE0E-2699AD871136}" type="slidenum">
              <a:rPr lang="en-GB"/>
              <a:pPr/>
              <a:t>‹#›</a:t>
            </a:fld>
            <a:endParaRPr lang="en-GB"/>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6FCD48B4-688A-42DC-99EB-C7B0533BA0D4}" type="slidenum">
              <a:rPr lang="en-GB"/>
              <a:pPr/>
              <a:t>‹#›</a:t>
            </a:fld>
            <a:endParaRPr lang="en-GB"/>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7CC49C4-31A7-4EE0-BCAC-AF6F41C36994}" type="slidenum">
              <a:rPr lang="en-GB"/>
              <a:pPr/>
              <a:t>‹#›</a:t>
            </a:fld>
            <a:endParaRPr lang="en-GB"/>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B71B7D1-42C1-4703-B751-8118D1608089}" type="slidenum">
              <a:rPr lang="en-GB"/>
              <a:pPr/>
              <a:t>‹#›</a:t>
            </a:fld>
            <a:endParaRPr lang="en-GB"/>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8B97771E-B75B-4DDC-BD4F-C04A053FCD33}" type="slidenum">
              <a:rPr lang="en-GB"/>
              <a:pPr/>
              <a:t>‹#›</a:t>
            </a:fld>
            <a:endParaRPr lang="en-GB"/>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241A34E-C6FC-49DA-97A2-8B5C11FDA4E2}" type="slidenum">
              <a:rPr lang="en-GB"/>
              <a:pPr/>
              <a:t>‹#›</a:t>
            </a:fld>
            <a:endParaRPr lang="en-GB"/>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7910147-580C-4FDF-8555-467F0C2238EB}" type="slidenum">
              <a:rPr lang="en-GB"/>
              <a:pPr/>
              <a:t>‹#›</a:t>
            </a:fld>
            <a:endParaRPr lang="en-GB"/>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F201B64-46AB-47C2-85CF-0D1754FDC433}" type="slidenum">
              <a:rPr lang="en-GB"/>
              <a:pPr/>
              <a:t>‹#›</a:t>
            </a:fld>
            <a:endParaRPr lang="en-GB"/>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64F9F8B-5EDB-4405-BB82-0ECAC21CFFB8}" type="slidenum">
              <a:rPr lang="en-GB"/>
              <a:pPr/>
              <a:t>‹#›</a:t>
            </a:fld>
            <a:endParaRPr lang="en-GB"/>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C07B94AF-4DBC-45F3-B817-D18BA172D5CE}" type="slidenum">
              <a:rPr lang="en-GB"/>
              <a:pPr/>
              <a:t>‹#›</a:t>
            </a:fld>
            <a:endParaRPr lang="en-GB"/>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8B04F2AC-0D2B-4399-A374-DDFB85BDD65F}" type="slidenum">
              <a:rPr lang="en-GB"/>
              <a:pPr/>
              <a:t>‹#›</a:t>
            </a:fld>
            <a:endParaRPr lang="en-GB"/>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9E2BBF21-27A1-44F0-804D-205953FAB840}" type="slidenum">
              <a:rPr lang="en-GB"/>
              <a:pPr/>
              <a:t>‹#›</a:t>
            </a:fld>
            <a:endParaRPr lang="en-GB"/>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EC3FA5D-7705-4AF0-A2D3-4F0441C939AE}" type="slidenum">
              <a:rPr lang="en-GB"/>
              <a:pPr/>
              <a:t>‹#›</a:t>
            </a:fld>
            <a:endParaRPr lang="en-GB"/>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0D79853-FA69-40D4-98B5-DDA327BB7188}" type="slidenum">
              <a:rPr lang="en-GB"/>
              <a:pPr/>
              <a:t>‹#›</a:t>
            </a:fld>
            <a:endParaRPr lang="en-GB"/>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custDataLst>
              <p:tags r:id="rId14"/>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5957EF7-244F-4963-9340-88D752FDDBD9}"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random/>
  </p:transition>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GB"/>
          </a:p>
        </p:txBody>
      </p:sp>
      <p:sp>
        <p:nvSpPr>
          <p:cNvPr id="65539"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65540"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6554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6554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6554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F82A286-CCCF-4493-9A44-F0C61AE15465}"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079292" y="1798821"/>
            <a:ext cx="7324441" cy="21236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600" b="1" i="0" u="none" strike="noStrike" cap="none" normalizeH="0" baseline="0" smtClean="0">
                <a:ln>
                  <a:noFill/>
                </a:ln>
                <a:solidFill>
                  <a:schemeClr val="tx1"/>
                </a:solidFill>
                <a:effectLst/>
                <a:latin typeface="Rockwell Extra Bold" pitchFamily="18" charset="0"/>
                <a:ea typeface="Times New Roman" pitchFamily="18" charset="0"/>
                <a:cs typeface="Courier New" pitchFamily="49" charset="0"/>
              </a:rPr>
              <a:t>PART-2</a:t>
            </a:r>
            <a:endParaRPr kumimoji="0" lang="en-US" sz="3200" b="0" i="0" u="none" strike="noStrike" cap="none" normalizeH="0" baseline="0" dirty="0" smtClean="0">
              <a:ln>
                <a:noFill/>
              </a:ln>
              <a:solidFill>
                <a:schemeClr val="tx1"/>
              </a:solidFill>
              <a:effectLst/>
              <a:latin typeface="Rockwell Extra Bold"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6600" b="1" i="0" u="none" strike="noStrike" cap="none" normalizeH="0" baseline="0" dirty="0" smtClean="0">
                <a:ln>
                  <a:noFill/>
                </a:ln>
                <a:solidFill>
                  <a:schemeClr val="tx1"/>
                </a:solidFill>
                <a:effectLst/>
                <a:latin typeface="Rockwell Extra Bold" pitchFamily="18" charset="0"/>
                <a:ea typeface="Times New Roman" pitchFamily="18" charset="0"/>
                <a:cs typeface="Courier New" pitchFamily="49" charset="0"/>
              </a:rPr>
              <a:t>JOURNALISING</a:t>
            </a:r>
            <a:endParaRPr kumimoji="0" lang="en-US" sz="7200" b="0" i="0" u="none" strike="noStrike" cap="none" normalizeH="0" baseline="0" dirty="0" smtClean="0">
              <a:ln>
                <a:noFill/>
              </a:ln>
              <a:solidFill>
                <a:schemeClr val="tx1"/>
              </a:solidFill>
              <a:effectLst/>
              <a:latin typeface="Rockwell Extra Bold" pitchFamily="18" charset="0"/>
              <a:cs typeface="Arial" pitchFamily="34"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882" y="194872"/>
            <a:ext cx="8840294" cy="6415790"/>
          </a:xfrm>
        </p:spPr>
        <p:txBody>
          <a:bodyPr/>
          <a:lstStyle/>
          <a:p>
            <a:pPr>
              <a:buNone/>
            </a:pPr>
            <a:r>
              <a:rPr lang="en-US" b="1" dirty="0" smtClean="0"/>
              <a:t>Question No.1.</a:t>
            </a:r>
            <a:endParaRPr lang="en-US" dirty="0" smtClean="0"/>
          </a:p>
          <a:p>
            <a:pPr>
              <a:buNone/>
            </a:pPr>
            <a:r>
              <a:rPr lang="en-US" dirty="0" smtClean="0"/>
              <a:t>Give journal entries for the following transaction.</a:t>
            </a:r>
          </a:p>
          <a:p>
            <a:pPr>
              <a:buNone/>
            </a:pPr>
            <a:r>
              <a:rPr lang="en-US" sz="2800" dirty="0" smtClean="0"/>
              <a:t>2011 Jan. 1: Ram started business with 	           1,0000</a:t>
            </a:r>
          </a:p>
          <a:p>
            <a:pPr>
              <a:buNone/>
            </a:pPr>
            <a:r>
              <a:rPr lang="en-US" sz="2800" dirty="0" smtClean="0"/>
              <a:t>          2: purchased furniture for cash		   3,000</a:t>
            </a:r>
          </a:p>
          <a:p>
            <a:pPr>
              <a:buNone/>
            </a:pPr>
            <a:r>
              <a:rPr lang="en-US" sz="2800" dirty="0" smtClean="0"/>
              <a:t>          3: purchased goods for cash		            4,200</a:t>
            </a:r>
          </a:p>
          <a:p>
            <a:pPr>
              <a:buNone/>
            </a:pPr>
            <a:r>
              <a:rPr lang="en-US" sz="2800" dirty="0" smtClean="0"/>
              <a:t>          4: sold machinery for cash			   6,000</a:t>
            </a:r>
          </a:p>
          <a:p>
            <a:pPr>
              <a:buNone/>
            </a:pPr>
            <a:r>
              <a:rPr lang="en-US" sz="2800" dirty="0" smtClean="0"/>
              <a:t>          7: sold goods for cash				   4,500</a:t>
            </a:r>
          </a:p>
          <a:p>
            <a:pPr>
              <a:buNone/>
            </a:pPr>
            <a:r>
              <a:rPr lang="en-US" sz="2800" dirty="0" smtClean="0"/>
              <a:t>          9: Paid to XL Ltd.	  			      600</a:t>
            </a:r>
          </a:p>
          <a:p>
            <a:pPr>
              <a:buNone/>
            </a:pPr>
            <a:r>
              <a:rPr lang="en-US" sz="2800" dirty="0" smtClean="0"/>
              <a:t>         11: Received commission			      400</a:t>
            </a:r>
          </a:p>
          <a:p>
            <a:pPr>
              <a:buNone/>
            </a:pPr>
            <a:r>
              <a:rPr lang="en-US" sz="2800" dirty="0" smtClean="0"/>
              <a:t>         12: Paid to Kumar	                                  500</a:t>
            </a:r>
          </a:p>
          <a:p>
            <a:pPr>
              <a:buNone/>
            </a:pPr>
            <a:r>
              <a:rPr lang="en-US" sz="2800" dirty="0" smtClean="0"/>
              <a:t>         13: Received from </a:t>
            </a:r>
            <a:r>
              <a:rPr lang="en-US" sz="2800" dirty="0" err="1" smtClean="0"/>
              <a:t>Somu</a:t>
            </a:r>
            <a:r>
              <a:rPr lang="en-US" sz="2800" dirty="0" smtClean="0"/>
              <a:t>                             1,000</a:t>
            </a:r>
          </a:p>
          <a:p>
            <a:pPr>
              <a:buNone/>
            </a:pPr>
            <a:r>
              <a:rPr lang="en-US" sz="2800" dirty="0" smtClean="0"/>
              <a:t>         15: Purchased goods from John on credit  4,000</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734" y="569626"/>
            <a:ext cx="8469443" cy="5756222"/>
          </a:xfrm>
        </p:spPr>
        <p:txBody>
          <a:bodyPr/>
          <a:lstStyle/>
          <a:p>
            <a:pPr>
              <a:buNone/>
            </a:pPr>
            <a:r>
              <a:rPr lang="en-US" sz="2800" dirty="0" smtClean="0"/>
              <a:t> 17: Sold goods to Jose on credit                   6,000</a:t>
            </a:r>
          </a:p>
          <a:p>
            <a:pPr>
              <a:buNone/>
            </a:pPr>
            <a:r>
              <a:rPr lang="en-US" sz="2800" dirty="0" smtClean="0"/>
              <a:t>         19: Paid for stationery	 			200</a:t>
            </a:r>
          </a:p>
          <a:p>
            <a:pPr>
              <a:buNone/>
            </a:pPr>
            <a:r>
              <a:rPr lang="en-US" sz="2800" dirty="0" smtClean="0"/>
              <a:t>         21: Paid for advertisement                 	300</a:t>
            </a:r>
          </a:p>
          <a:p>
            <a:pPr>
              <a:buNone/>
            </a:pPr>
            <a:r>
              <a:rPr lang="en-US" sz="2800" dirty="0" smtClean="0"/>
              <a:t>         23: Withdrew for domestic use	 	500</a:t>
            </a:r>
          </a:p>
          <a:p>
            <a:pPr>
              <a:buNone/>
            </a:pPr>
            <a:r>
              <a:rPr lang="en-US" sz="2800" dirty="0" smtClean="0"/>
              <a:t>         30: Paid rent	 				750</a:t>
            </a:r>
          </a:p>
          <a:p>
            <a:pPr>
              <a:buNone/>
            </a:pPr>
            <a:r>
              <a:rPr lang="en-US" sz="2800" dirty="0" smtClean="0"/>
              <a:t>         31: Paid salary	 				400</a:t>
            </a:r>
          </a:p>
          <a:p>
            <a:pPr>
              <a:buNone/>
            </a:pPr>
            <a:endParaRPr lang="en-GB" sz="2800" dirty="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205621" y="269822"/>
          <a:ext cx="8683545" cy="6422320"/>
        </p:xfrm>
        <a:graphic>
          <a:graphicData uri="http://schemas.openxmlformats.org/drawingml/2006/table">
            <a:tbl>
              <a:tblPr firstRow="1" bandRow="1">
                <a:tableStyleId>{5C22544A-7EE6-4342-B048-85BDC9FD1C3A}</a:tableStyleId>
              </a:tblPr>
              <a:tblGrid>
                <a:gridCol w="1098523"/>
                <a:gridCol w="3013023"/>
                <a:gridCol w="854440"/>
                <a:gridCol w="1980850"/>
                <a:gridCol w="1736709"/>
              </a:tblGrid>
              <a:tr h="492456">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Date</a:t>
                      </a:r>
                      <a:endParaRPr lang="en-US" sz="16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Particulars</a:t>
                      </a:r>
                      <a:endParaRPr lang="en-US" sz="16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L.F</a:t>
                      </a:r>
                      <a:endParaRPr lang="en-US" sz="16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a:latin typeface="Courier New"/>
                          <a:ea typeface="Times New Roman"/>
                          <a:cs typeface="Times New Roman"/>
                        </a:rPr>
                        <a:t>Dr.</a:t>
                      </a:r>
                      <a:r>
                        <a:rPr lang="en-US" sz="2000">
                          <a:latin typeface="Rupee Foradian"/>
                          <a:ea typeface="Times New Roman"/>
                          <a:cs typeface="Courier New"/>
                        </a:rPr>
                        <a:t> `</a:t>
                      </a:r>
                      <a:endParaRPr lang="en-US" sz="16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a:latin typeface="Courier New"/>
                          <a:ea typeface="Times New Roman"/>
                          <a:cs typeface="Times New Roman"/>
                        </a:rPr>
                        <a:t>Cr.</a:t>
                      </a:r>
                      <a:r>
                        <a:rPr lang="en-US" sz="2000">
                          <a:latin typeface="Rupee Foradian"/>
                          <a:ea typeface="Times New Roman"/>
                          <a:cs typeface="Courier New"/>
                        </a:rPr>
                        <a:t> `</a:t>
                      </a:r>
                      <a:endParaRPr lang="en-US" sz="1600">
                        <a:latin typeface="Calibri"/>
                        <a:ea typeface="Times New Roman"/>
                        <a:cs typeface="Times New Roman"/>
                      </a:endParaRPr>
                    </a:p>
                  </a:txBody>
                  <a:tcPr marL="68580" marR="68580" marT="0" marB="0"/>
                </a:tc>
              </a:tr>
              <a:tr h="1815342">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2011</a:t>
                      </a:r>
                      <a:endParaRPr lang="en-US" sz="1600" dirty="0">
                        <a:latin typeface="Calibri"/>
                        <a:ea typeface="Times New Roman"/>
                        <a:cs typeface="Times New Roman"/>
                      </a:endParaRPr>
                    </a:p>
                    <a:p>
                      <a:pPr marL="0" marR="0" algn="just">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Jan 1</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Cash A/C Dr.</a:t>
                      </a:r>
                      <a:endParaRPr lang="en-US" sz="1600"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  Ram’s Capital A/c</a:t>
                      </a:r>
                      <a:endParaRPr lang="en-US" sz="1600" dirty="0">
                        <a:latin typeface="Calibri"/>
                        <a:ea typeface="Times New Roman"/>
                        <a:cs typeface="Times New Roman"/>
                      </a:endParaRPr>
                    </a:p>
                    <a:p>
                      <a:pPr marL="0" marR="0" algn="just">
                        <a:lnSpc>
                          <a:spcPct val="115000"/>
                        </a:lnSpc>
                        <a:spcBef>
                          <a:spcPts val="0"/>
                        </a:spcBef>
                        <a:spcAft>
                          <a:spcPts val="0"/>
                        </a:spcAft>
                        <a:tabLst>
                          <a:tab pos="1200150" algn="l"/>
                          <a:tab pos="1428750" algn="l"/>
                          <a:tab pos="5029200" algn="l"/>
                          <a:tab pos="5200650" algn="l"/>
                          <a:tab pos="5257800" algn="l"/>
                        </a:tabLst>
                      </a:pPr>
                      <a:r>
                        <a:rPr lang="en-US" sz="1800" dirty="0">
                          <a:latin typeface="Courier New"/>
                          <a:ea typeface="Times New Roman"/>
                          <a:cs typeface="Times New Roman"/>
                        </a:rPr>
                        <a:t>(Ram invested Capital in the Business)</a:t>
                      </a:r>
                      <a:endParaRPr lang="en-US" sz="16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60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a:t>
                      </a:r>
                      <a:endParaRPr lang="en-US" sz="16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a:latin typeface="Courier New"/>
                          <a:ea typeface="Times New Roman"/>
                          <a:cs typeface="Times New Roman"/>
                        </a:rPr>
                        <a:t>10,000</a:t>
                      </a:r>
                      <a:endParaRPr lang="en-US" sz="16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600">
                        <a:latin typeface="Calibri"/>
                        <a:ea typeface="Times New Roman"/>
                        <a:cs typeface="Times New Roman"/>
                      </a:endParaRPr>
                    </a:p>
                    <a:p>
                      <a:pPr marL="0" marR="0" algn="just">
                        <a:lnSpc>
                          <a:spcPct val="115000"/>
                        </a:lnSpc>
                        <a:spcBef>
                          <a:spcPts val="0"/>
                        </a:spcBef>
                        <a:spcAft>
                          <a:spcPts val="0"/>
                        </a:spcAft>
                      </a:pPr>
                      <a:r>
                        <a:rPr lang="en-US" sz="2000" b="1">
                          <a:latin typeface="Courier New"/>
                          <a:ea typeface="Times New Roman"/>
                          <a:cs typeface="Times New Roman"/>
                        </a:rPr>
                        <a:t>10,000</a:t>
                      </a:r>
                      <a:endParaRPr lang="en-US" sz="1600">
                        <a:latin typeface="Calibri"/>
                        <a:ea typeface="Times New Roman"/>
                        <a:cs typeface="Times New Roman"/>
                      </a:endParaRPr>
                    </a:p>
                  </a:txBody>
                  <a:tcPr marL="68580" marR="68580" marT="0" marB="0"/>
                </a:tc>
              </a:tr>
              <a:tr h="1536058">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02</a:t>
                      </a:r>
                      <a:endParaRPr lang="en-US" sz="16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Furniture A/C Dr.</a:t>
                      </a:r>
                      <a:endParaRPr lang="en-US" sz="1600"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  Cash A/C</a:t>
                      </a:r>
                      <a:endParaRPr lang="en-US" sz="1600" dirty="0">
                        <a:latin typeface="Calibri"/>
                        <a:ea typeface="Times New Roman"/>
                        <a:cs typeface="Times New Roman"/>
                      </a:endParaRPr>
                    </a:p>
                    <a:p>
                      <a:pPr marL="0" marR="0" algn="just">
                        <a:lnSpc>
                          <a:spcPct val="115000"/>
                        </a:lnSpc>
                        <a:spcBef>
                          <a:spcPts val="0"/>
                        </a:spcBef>
                        <a:spcAft>
                          <a:spcPts val="0"/>
                        </a:spcAft>
                        <a:tabLst>
                          <a:tab pos="1200150" algn="l"/>
                          <a:tab pos="1428750" algn="l"/>
                          <a:tab pos="5029200" algn="l"/>
                          <a:tab pos="5200650" algn="l"/>
                          <a:tab pos="5257800" algn="l"/>
                        </a:tabLst>
                      </a:pPr>
                      <a:r>
                        <a:rPr lang="en-US" sz="1800" b="1" dirty="0">
                          <a:latin typeface="Courier New"/>
                          <a:ea typeface="Times New Roman"/>
                          <a:cs typeface="Times New Roman"/>
                        </a:rPr>
                        <a:t>(Furniture bought for cash)</a:t>
                      </a:r>
                      <a:endParaRPr lang="en-US" sz="16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a:t>
                      </a:r>
                      <a:endParaRPr lang="en-US" sz="16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a:latin typeface="Courier New"/>
                          <a:ea typeface="Times New Roman"/>
                          <a:cs typeface="Times New Roman"/>
                        </a:rPr>
                        <a:t>3,000</a:t>
                      </a:r>
                      <a:endParaRPr lang="en-US" sz="16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600">
                        <a:latin typeface="Calibri"/>
                        <a:ea typeface="Times New Roman"/>
                        <a:cs typeface="Times New Roman"/>
                      </a:endParaRPr>
                    </a:p>
                    <a:p>
                      <a:pPr marL="0" marR="0" algn="just">
                        <a:lnSpc>
                          <a:spcPct val="115000"/>
                        </a:lnSpc>
                        <a:spcBef>
                          <a:spcPts val="0"/>
                        </a:spcBef>
                        <a:spcAft>
                          <a:spcPts val="0"/>
                        </a:spcAft>
                      </a:pPr>
                      <a:r>
                        <a:rPr lang="en-US" sz="2000" b="1">
                          <a:latin typeface="Courier New"/>
                          <a:ea typeface="Times New Roman"/>
                          <a:cs typeface="Times New Roman"/>
                        </a:rPr>
                        <a:t>3,000</a:t>
                      </a:r>
                      <a:endParaRPr lang="en-US" sz="1600">
                        <a:latin typeface="Calibri"/>
                        <a:ea typeface="Times New Roman"/>
                        <a:cs typeface="Times New Roman"/>
                      </a:endParaRPr>
                    </a:p>
                  </a:txBody>
                  <a:tcPr marL="68580" marR="68580" marT="0" marB="0"/>
                </a:tc>
              </a:tr>
              <a:tr h="1256775">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03</a:t>
                      </a:r>
                      <a:endParaRPr lang="en-US" sz="16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Purchases A/C Dr.</a:t>
                      </a:r>
                      <a:endParaRPr lang="en-US" sz="160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  Cash A/C</a:t>
                      </a:r>
                      <a:endParaRPr lang="en-US" sz="160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1800">
                          <a:latin typeface="Courier New"/>
                          <a:ea typeface="Times New Roman"/>
                          <a:cs typeface="Times New Roman"/>
                        </a:rPr>
                        <a:t>(Bought Goods)</a:t>
                      </a:r>
                      <a:endParaRPr lang="en-US" sz="160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600" dirty="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a:t>
                      </a:r>
                      <a:endParaRPr lang="en-US" sz="16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latin typeface="Courier New"/>
                          <a:ea typeface="Times New Roman"/>
                          <a:cs typeface="Times New Roman"/>
                        </a:rPr>
                        <a:t>4,200</a:t>
                      </a:r>
                      <a:endParaRPr lang="en-US" sz="16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600">
                        <a:latin typeface="Calibri"/>
                        <a:ea typeface="Times New Roman"/>
                        <a:cs typeface="Times New Roman"/>
                      </a:endParaRPr>
                    </a:p>
                    <a:p>
                      <a:pPr marL="0" marR="0" algn="just">
                        <a:lnSpc>
                          <a:spcPct val="115000"/>
                        </a:lnSpc>
                        <a:spcBef>
                          <a:spcPts val="0"/>
                        </a:spcBef>
                        <a:spcAft>
                          <a:spcPts val="0"/>
                        </a:spcAft>
                      </a:pPr>
                      <a:r>
                        <a:rPr lang="en-US" sz="2000" b="1">
                          <a:latin typeface="Courier New"/>
                          <a:ea typeface="Times New Roman"/>
                          <a:cs typeface="Times New Roman"/>
                        </a:rPr>
                        <a:t>4,200</a:t>
                      </a:r>
                      <a:endParaRPr lang="en-US" sz="1600">
                        <a:latin typeface="Calibri"/>
                        <a:ea typeface="Times New Roman"/>
                        <a:cs typeface="Times New Roman"/>
                      </a:endParaRPr>
                    </a:p>
                  </a:txBody>
                  <a:tcPr marL="68580" marR="68580" marT="0" marB="0"/>
                </a:tc>
              </a:tr>
              <a:tr h="1210228">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04</a:t>
                      </a:r>
                      <a:endParaRPr lang="en-US" sz="16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Cash A/C Dr.</a:t>
                      </a:r>
                      <a:endParaRPr lang="en-US" sz="160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  Machinery A/C </a:t>
                      </a:r>
                      <a:endParaRPr lang="en-US" sz="1600">
                        <a:latin typeface="Calibri"/>
                        <a:ea typeface="Times New Roman"/>
                        <a:cs typeface="Times New Roman"/>
                      </a:endParaRPr>
                    </a:p>
                    <a:p>
                      <a:pPr marL="0" marR="0" algn="just">
                        <a:lnSpc>
                          <a:spcPct val="115000"/>
                        </a:lnSpc>
                        <a:spcBef>
                          <a:spcPts val="0"/>
                        </a:spcBef>
                        <a:spcAft>
                          <a:spcPts val="0"/>
                        </a:spcAft>
                        <a:tabLst>
                          <a:tab pos="1200150" algn="l"/>
                          <a:tab pos="1428750" algn="l"/>
                          <a:tab pos="5029200" algn="l"/>
                          <a:tab pos="5200650" algn="l"/>
                          <a:tab pos="5257800" algn="l"/>
                        </a:tabLst>
                      </a:pPr>
                      <a:r>
                        <a:rPr lang="en-US" sz="1800" b="1">
                          <a:latin typeface="Courier New"/>
                          <a:ea typeface="Times New Roman"/>
                          <a:cs typeface="Times New Roman"/>
                        </a:rPr>
                        <a:t>(Sold Machinery for cash)</a:t>
                      </a:r>
                      <a:endParaRPr lang="en-US" sz="160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60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a:t>
                      </a:r>
                      <a:endParaRPr lang="en-US" sz="16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latin typeface="Courier New"/>
                          <a:ea typeface="Times New Roman"/>
                          <a:cs typeface="Times New Roman"/>
                        </a:rPr>
                        <a:t>6,000</a:t>
                      </a:r>
                      <a:endParaRPr lang="en-US" sz="16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600" dirty="0">
                        <a:latin typeface="Calibri"/>
                        <a:ea typeface="Times New Roman"/>
                        <a:cs typeface="Times New Roman"/>
                      </a:endParaRPr>
                    </a:p>
                    <a:p>
                      <a:pPr marL="0" marR="0" algn="just">
                        <a:lnSpc>
                          <a:spcPct val="115000"/>
                        </a:lnSpc>
                        <a:spcBef>
                          <a:spcPts val="0"/>
                        </a:spcBef>
                        <a:spcAft>
                          <a:spcPts val="0"/>
                        </a:spcAft>
                      </a:pPr>
                      <a:r>
                        <a:rPr lang="en-US" sz="2000" b="1" dirty="0">
                          <a:latin typeface="Courier New"/>
                          <a:ea typeface="Times New Roman"/>
                          <a:cs typeface="Times New Roman"/>
                        </a:rPr>
                        <a:t>6,000</a:t>
                      </a:r>
                      <a:endParaRPr lang="en-US" sz="1600" dirty="0">
                        <a:latin typeface="Calibri"/>
                        <a:ea typeface="Times New Roman"/>
                        <a:cs typeface="Times New Roman"/>
                      </a:endParaRPr>
                    </a:p>
                  </a:txBody>
                  <a:tcPr marL="68580" marR="68580" marT="0" marB="0"/>
                </a:tc>
              </a:tr>
            </a:tbl>
          </a:graphicData>
        </a:graphic>
      </p:graphicFrame>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5263" y="284163"/>
          <a:ext cx="8824910" cy="6371380"/>
        </p:xfrm>
        <a:graphic>
          <a:graphicData uri="http://schemas.openxmlformats.org/drawingml/2006/table">
            <a:tbl>
              <a:tblPr firstRow="1" bandRow="1">
                <a:tableStyleId>{5C22544A-7EE6-4342-B048-85BDC9FD1C3A}</a:tableStyleId>
              </a:tblPr>
              <a:tblGrid>
                <a:gridCol w="869039"/>
                <a:gridCol w="3237875"/>
                <a:gridCol w="1034321"/>
                <a:gridCol w="1918693"/>
                <a:gridCol w="1764982"/>
              </a:tblGrid>
              <a:tr h="1256857">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07</a:t>
                      </a:r>
                      <a:endParaRPr lang="en-US" sz="1600" b="1"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Cash A/C Dr.</a:t>
                      </a:r>
                      <a:endParaRPr lang="en-US" sz="1600" b="1"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  Sales A/C </a:t>
                      </a:r>
                      <a:endParaRPr lang="en-US" sz="1600" b="1"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1800" b="1" dirty="0">
                          <a:latin typeface="Courier New"/>
                          <a:ea typeface="Times New Roman"/>
                          <a:cs typeface="Times New Roman"/>
                        </a:rPr>
                        <a:t>(Sold Goods for cash)</a:t>
                      </a:r>
                      <a:endParaRPr lang="en-US" sz="1600" b="1"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600" b="1">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a:t>
                      </a:r>
                      <a:endParaRPr lang="en-US" sz="1600" b="1">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a:latin typeface="Courier New"/>
                          <a:ea typeface="Times New Roman"/>
                          <a:cs typeface="Times New Roman"/>
                        </a:rPr>
                        <a:t>4,500</a:t>
                      </a:r>
                      <a:endParaRPr lang="en-US" sz="1600" b="1">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600" b="1">
                        <a:latin typeface="Calibri"/>
                        <a:ea typeface="Times New Roman"/>
                        <a:cs typeface="Times New Roman"/>
                      </a:endParaRPr>
                    </a:p>
                    <a:p>
                      <a:pPr marL="0" marR="0" algn="just">
                        <a:lnSpc>
                          <a:spcPct val="115000"/>
                        </a:lnSpc>
                        <a:spcBef>
                          <a:spcPts val="0"/>
                        </a:spcBef>
                        <a:spcAft>
                          <a:spcPts val="0"/>
                        </a:spcAft>
                      </a:pPr>
                      <a:r>
                        <a:rPr lang="en-US" sz="2000" b="1">
                          <a:latin typeface="Courier New"/>
                          <a:ea typeface="Times New Roman"/>
                          <a:cs typeface="Times New Roman"/>
                        </a:rPr>
                        <a:t>4,500</a:t>
                      </a:r>
                      <a:endParaRPr lang="en-US" sz="1600" b="1">
                        <a:latin typeface="Calibri"/>
                        <a:ea typeface="Times New Roman"/>
                        <a:cs typeface="Times New Roman"/>
                      </a:endParaRPr>
                    </a:p>
                  </a:txBody>
                  <a:tcPr marL="68580" marR="68580" marT="0" marB="0"/>
                </a:tc>
              </a:tr>
              <a:tr h="1256857">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09</a:t>
                      </a:r>
                      <a:endParaRPr lang="en-US" sz="1600" b="1"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XL Ltd. Dr.</a:t>
                      </a:r>
                      <a:endParaRPr lang="en-US" sz="1600" b="1"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  Cash A/C</a:t>
                      </a:r>
                      <a:endParaRPr lang="en-US" sz="1600" b="1"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1800" b="1" dirty="0">
                          <a:latin typeface="Courier New"/>
                          <a:ea typeface="Times New Roman"/>
                          <a:cs typeface="Times New Roman"/>
                        </a:rPr>
                        <a:t>(Paid cash to XL Ltd)</a:t>
                      </a:r>
                      <a:endParaRPr lang="en-US" sz="1600" b="1"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600" b="1">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a:t>
                      </a:r>
                      <a:endParaRPr lang="en-US" sz="1600" b="1">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a:latin typeface="Courier New"/>
                          <a:ea typeface="Times New Roman"/>
                          <a:cs typeface="Times New Roman"/>
                        </a:rPr>
                        <a:t>600</a:t>
                      </a:r>
                      <a:endParaRPr lang="en-US" sz="1600" b="1">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600" b="1">
                        <a:latin typeface="Calibri"/>
                        <a:ea typeface="Times New Roman"/>
                        <a:cs typeface="Times New Roman"/>
                      </a:endParaRPr>
                    </a:p>
                    <a:p>
                      <a:pPr marL="0" marR="0" algn="just">
                        <a:lnSpc>
                          <a:spcPct val="115000"/>
                        </a:lnSpc>
                        <a:spcBef>
                          <a:spcPts val="0"/>
                        </a:spcBef>
                        <a:spcAft>
                          <a:spcPts val="0"/>
                        </a:spcAft>
                      </a:pPr>
                      <a:r>
                        <a:rPr lang="en-US" sz="2000" b="1">
                          <a:latin typeface="Courier New"/>
                          <a:ea typeface="Times New Roman"/>
                          <a:cs typeface="Times New Roman"/>
                        </a:rPr>
                        <a:t>600</a:t>
                      </a:r>
                      <a:endParaRPr lang="en-US" sz="1600" b="1">
                        <a:latin typeface="Calibri"/>
                        <a:ea typeface="Times New Roman"/>
                        <a:cs typeface="Times New Roman"/>
                      </a:endParaRPr>
                    </a:p>
                  </a:txBody>
                  <a:tcPr marL="68580" marR="68580" marT="0" marB="0"/>
                </a:tc>
              </a:tr>
              <a:tr h="1594588">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11</a:t>
                      </a:r>
                      <a:endParaRPr lang="en-US" sz="1600" b="1">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Cash A/C Dr.</a:t>
                      </a:r>
                      <a:endParaRPr lang="en-US" sz="1600" b="1"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  Commission A/C</a:t>
                      </a:r>
                      <a:endParaRPr lang="en-US" sz="1600" b="1"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1800" b="1" dirty="0">
                          <a:latin typeface="Courier New"/>
                          <a:ea typeface="Times New Roman"/>
                          <a:cs typeface="Times New Roman"/>
                        </a:rPr>
                        <a:t>(Commission received)</a:t>
                      </a:r>
                      <a:endParaRPr lang="en-US" sz="1600" b="1"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600" b="1" dirty="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latin typeface="Courier New"/>
                          <a:ea typeface="Times New Roman"/>
                          <a:cs typeface="Times New Roman"/>
                        </a:rPr>
                        <a:t>400</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600" b="1">
                        <a:latin typeface="Calibri"/>
                        <a:ea typeface="Times New Roman"/>
                        <a:cs typeface="Times New Roman"/>
                      </a:endParaRPr>
                    </a:p>
                    <a:p>
                      <a:pPr marL="0" marR="0" algn="just">
                        <a:lnSpc>
                          <a:spcPct val="115000"/>
                        </a:lnSpc>
                        <a:spcBef>
                          <a:spcPts val="0"/>
                        </a:spcBef>
                        <a:spcAft>
                          <a:spcPts val="0"/>
                        </a:spcAft>
                      </a:pPr>
                      <a:r>
                        <a:rPr lang="en-US" sz="2000" b="1">
                          <a:latin typeface="Courier New"/>
                          <a:ea typeface="Times New Roman"/>
                          <a:cs typeface="Times New Roman"/>
                        </a:rPr>
                        <a:t>400</a:t>
                      </a:r>
                      <a:endParaRPr lang="en-US" sz="1600" b="1">
                        <a:latin typeface="Calibri"/>
                        <a:ea typeface="Times New Roman"/>
                        <a:cs typeface="Times New Roman"/>
                      </a:endParaRPr>
                    </a:p>
                  </a:txBody>
                  <a:tcPr marL="68580" marR="68580" marT="0" marB="0"/>
                </a:tc>
              </a:tr>
              <a:tr h="961342">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12</a:t>
                      </a:r>
                      <a:endParaRPr lang="en-US" sz="1600" b="1">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Kumar A/C Dr.</a:t>
                      </a:r>
                      <a:endParaRPr lang="en-US" sz="1600" b="1">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  Cash A/C</a:t>
                      </a:r>
                      <a:endParaRPr lang="en-US" sz="1600" b="1">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1800" b="1">
                          <a:latin typeface="Courier New"/>
                          <a:ea typeface="Times New Roman"/>
                          <a:cs typeface="Times New Roman"/>
                        </a:rPr>
                        <a:t>(Paid to Kumar)</a:t>
                      </a:r>
                      <a:endParaRPr lang="en-US" sz="1600" b="1">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600" b="1" dirty="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latin typeface="Courier New"/>
                          <a:ea typeface="Times New Roman"/>
                          <a:cs typeface="Times New Roman"/>
                        </a:rPr>
                        <a:t>500</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600" b="1">
                        <a:latin typeface="Calibri"/>
                        <a:ea typeface="Times New Roman"/>
                        <a:cs typeface="Times New Roman"/>
                      </a:endParaRPr>
                    </a:p>
                    <a:p>
                      <a:pPr marL="0" marR="0" algn="just">
                        <a:lnSpc>
                          <a:spcPct val="115000"/>
                        </a:lnSpc>
                        <a:spcBef>
                          <a:spcPts val="0"/>
                        </a:spcBef>
                        <a:spcAft>
                          <a:spcPts val="0"/>
                        </a:spcAft>
                      </a:pPr>
                      <a:r>
                        <a:rPr lang="en-US" sz="2000" b="1">
                          <a:latin typeface="Courier New"/>
                          <a:ea typeface="Times New Roman"/>
                          <a:cs typeface="Times New Roman"/>
                        </a:rPr>
                        <a:t>500</a:t>
                      </a:r>
                      <a:endParaRPr lang="en-US" sz="1600" b="1">
                        <a:latin typeface="Calibri"/>
                        <a:ea typeface="Times New Roman"/>
                        <a:cs typeface="Times New Roman"/>
                      </a:endParaRPr>
                    </a:p>
                  </a:txBody>
                  <a:tcPr marL="68580" marR="68580" marT="0" marB="0"/>
                </a:tc>
              </a:tr>
              <a:tr h="1256857">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13</a:t>
                      </a:r>
                      <a:endParaRPr lang="en-US" sz="1600" b="1">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Cash A/C Dr.</a:t>
                      </a:r>
                      <a:endParaRPr lang="en-US" sz="1600" b="1">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   Somu A/C</a:t>
                      </a:r>
                      <a:endParaRPr lang="en-US" sz="1600" b="1">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1800" b="1">
                          <a:latin typeface="Courier New"/>
                          <a:ea typeface="Times New Roman"/>
                          <a:cs typeface="Times New Roman"/>
                        </a:rPr>
                        <a:t>(received from Somu)</a:t>
                      </a:r>
                      <a:endParaRPr lang="en-US" sz="1600" b="1">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600" b="1">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000" b="1">
                          <a:latin typeface="Courier New"/>
                          <a:ea typeface="Times New Roman"/>
                          <a:cs typeface="Times New Roman"/>
                        </a:rPr>
                        <a:t>-</a:t>
                      </a:r>
                      <a:endParaRPr lang="en-US" sz="1600" b="1">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000" b="1" dirty="0">
                          <a:latin typeface="Courier New"/>
                          <a:ea typeface="Times New Roman"/>
                          <a:cs typeface="Times New Roman"/>
                        </a:rPr>
                        <a:t>1,000</a:t>
                      </a:r>
                      <a:endParaRPr lang="en-US" sz="1600" b="1"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600" b="1" dirty="0">
                        <a:latin typeface="Calibri"/>
                        <a:ea typeface="Times New Roman"/>
                        <a:cs typeface="Times New Roman"/>
                      </a:endParaRPr>
                    </a:p>
                    <a:p>
                      <a:pPr marL="0" marR="0" algn="just">
                        <a:lnSpc>
                          <a:spcPct val="115000"/>
                        </a:lnSpc>
                        <a:spcBef>
                          <a:spcPts val="0"/>
                        </a:spcBef>
                        <a:spcAft>
                          <a:spcPts val="0"/>
                        </a:spcAft>
                      </a:pPr>
                      <a:r>
                        <a:rPr lang="en-US" sz="2000" b="1" dirty="0">
                          <a:latin typeface="Courier New"/>
                          <a:ea typeface="Times New Roman"/>
                          <a:cs typeface="Times New Roman"/>
                        </a:rPr>
                        <a:t>1,000</a:t>
                      </a:r>
                      <a:endParaRPr lang="en-US" sz="1600" b="1" dirty="0">
                        <a:latin typeface="Calibri"/>
                        <a:ea typeface="Times New Roman"/>
                        <a:cs typeface="Times New Roman"/>
                      </a:endParaRPr>
                    </a:p>
                  </a:txBody>
                  <a:tcPr marL="68580" marR="68580" marT="0" marB="0"/>
                </a:tc>
              </a:tr>
            </a:tbl>
          </a:graphicData>
        </a:graphic>
      </p:graphicFrame>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4813" y="225425"/>
          <a:ext cx="8735362" cy="6530905"/>
        </p:xfrm>
        <a:graphic>
          <a:graphicData uri="http://schemas.openxmlformats.org/drawingml/2006/table">
            <a:tbl>
              <a:tblPr firstRow="1" bandRow="1">
                <a:tableStyleId>{5C22544A-7EE6-4342-B048-85BDC9FD1C3A}</a:tableStyleId>
              </a:tblPr>
              <a:tblGrid>
                <a:gridCol w="779489"/>
                <a:gridCol w="3402767"/>
                <a:gridCol w="944380"/>
                <a:gridCol w="1858666"/>
                <a:gridCol w="1750060"/>
              </a:tblGrid>
              <a:tr h="1649500">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15</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Purchases A/C Dr. </a:t>
                      </a:r>
                      <a:endParaRPr lang="en-US" sz="1800"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   John A/C </a:t>
                      </a:r>
                      <a:endParaRPr lang="en-US" sz="1800" dirty="0">
                        <a:latin typeface="Calibri"/>
                        <a:ea typeface="Times New Roman"/>
                        <a:cs typeface="Times New Roman"/>
                      </a:endParaRPr>
                    </a:p>
                    <a:p>
                      <a:pPr marL="0" marR="0" algn="just">
                        <a:lnSpc>
                          <a:spcPct val="115000"/>
                        </a:lnSpc>
                        <a:spcBef>
                          <a:spcPts val="0"/>
                        </a:spcBef>
                        <a:spcAft>
                          <a:spcPts val="0"/>
                        </a:spcAft>
                        <a:tabLst>
                          <a:tab pos="1200150" algn="l"/>
                          <a:tab pos="1428750" algn="l"/>
                          <a:tab pos="5029200" algn="l"/>
                          <a:tab pos="5200650" algn="l"/>
                          <a:tab pos="5257800" algn="l"/>
                        </a:tabLst>
                      </a:pPr>
                      <a:r>
                        <a:rPr lang="en-US" sz="1800" b="1" dirty="0">
                          <a:latin typeface="Courier New"/>
                          <a:ea typeface="Times New Roman"/>
                          <a:cs typeface="Times New Roman"/>
                        </a:rPr>
                        <a:t>(bought goods on credit)</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800" dirty="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b="1" dirty="0">
                          <a:latin typeface="Courier New"/>
                          <a:ea typeface="Times New Roman"/>
                          <a:cs typeface="Times New Roman"/>
                        </a:rPr>
                        <a:t>4,000</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p>
                      <a:pPr marL="0" marR="0" algn="just">
                        <a:lnSpc>
                          <a:spcPct val="115000"/>
                        </a:lnSpc>
                        <a:spcBef>
                          <a:spcPts val="0"/>
                        </a:spcBef>
                        <a:spcAft>
                          <a:spcPts val="0"/>
                        </a:spcAft>
                      </a:pPr>
                      <a:r>
                        <a:rPr lang="en-US" sz="2400" b="1">
                          <a:latin typeface="Courier New"/>
                          <a:ea typeface="Times New Roman"/>
                          <a:cs typeface="Times New Roman"/>
                        </a:rPr>
                        <a:t>4,000</a:t>
                      </a:r>
                      <a:endParaRPr lang="en-US" sz="1800">
                        <a:latin typeface="Calibri"/>
                        <a:ea typeface="Times New Roman"/>
                        <a:cs typeface="Times New Roman"/>
                      </a:endParaRPr>
                    </a:p>
                  </a:txBody>
                  <a:tcPr marL="68580" marR="68580" marT="0" marB="0"/>
                </a:tc>
              </a:tr>
              <a:tr h="1340219">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17</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Jose A/C Dr.</a:t>
                      </a:r>
                      <a:endParaRPr lang="en-US" sz="1800"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  Sales A/C</a:t>
                      </a:r>
                      <a:endParaRPr lang="en-US" sz="1800"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(Sold goods on credit)</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800" dirty="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b="1" dirty="0">
                          <a:latin typeface="Courier New"/>
                          <a:ea typeface="Times New Roman"/>
                          <a:cs typeface="Times New Roman"/>
                        </a:rPr>
                        <a:t>6,000</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p>
                      <a:pPr marL="0" marR="0" algn="just">
                        <a:lnSpc>
                          <a:spcPct val="115000"/>
                        </a:lnSpc>
                        <a:spcBef>
                          <a:spcPts val="0"/>
                        </a:spcBef>
                        <a:spcAft>
                          <a:spcPts val="0"/>
                        </a:spcAft>
                      </a:pPr>
                      <a:r>
                        <a:rPr lang="en-US" sz="2400" b="1" dirty="0">
                          <a:latin typeface="Courier New"/>
                          <a:ea typeface="Times New Roman"/>
                          <a:cs typeface="Times New Roman"/>
                        </a:rPr>
                        <a:t>6,000</a:t>
                      </a:r>
                      <a:endParaRPr lang="en-US" sz="1800" dirty="0">
                        <a:latin typeface="Calibri"/>
                        <a:ea typeface="Times New Roman"/>
                        <a:cs typeface="Times New Roman"/>
                      </a:endParaRPr>
                    </a:p>
                  </a:txBody>
                  <a:tcPr marL="68580" marR="68580" marT="0" marB="0"/>
                </a:tc>
              </a:tr>
              <a:tr h="1701047">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400" b="1">
                          <a:latin typeface="Courier New"/>
                          <a:ea typeface="Times New Roman"/>
                          <a:cs typeface="Times New Roman"/>
                        </a:rPr>
                        <a:t>19</a:t>
                      </a:r>
                      <a:endParaRPr lang="en-US" sz="18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Stationery A/C Dr.</a:t>
                      </a:r>
                      <a:endParaRPr lang="en-US" sz="1800"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   Cash A/C</a:t>
                      </a:r>
                      <a:endParaRPr lang="en-US" sz="1800" dirty="0">
                        <a:latin typeface="Calibri"/>
                        <a:ea typeface="Times New Roman"/>
                        <a:cs typeface="Times New Roman"/>
                      </a:endParaRPr>
                    </a:p>
                    <a:p>
                      <a:pPr marL="0" marR="0">
                        <a:lnSpc>
                          <a:spcPct val="115000"/>
                        </a:lnSpc>
                        <a:spcBef>
                          <a:spcPts val="0"/>
                        </a:spcBef>
                        <a:spcAft>
                          <a:spcPts val="0"/>
                        </a:spcAft>
                        <a:tabLst>
                          <a:tab pos="1200150" algn="l"/>
                          <a:tab pos="1428750" algn="l"/>
                          <a:tab pos="5029200" algn="l"/>
                          <a:tab pos="5200650" algn="l"/>
                          <a:tab pos="5257800" algn="l"/>
                        </a:tabLst>
                      </a:pPr>
                      <a:r>
                        <a:rPr lang="en-US" sz="2000" b="1" dirty="0">
                          <a:latin typeface="Courier New"/>
                          <a:ea typeface="Times New Roman"/>
                          <a:cs typeface="Times New Roman"/>
                        </a:rPr>
                        <a:t>(Paid for stationery)</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800" dirty="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b="1" dirty="0">
                          <a:latin typeface="Courier New"/>
                          <a:ea typeface="Times New Roman"/>
                          <a:cs typeface="Times New Roman"/>
                        </a:rPr>
                        <a:t>200</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p>
                      <a:pPr marL="0" marR="0" algn="just">
                        <a:lnSpc>
                          <a:spcPct val="115000"/>
                        </a:lnSpc>
                        <a:spcBef>
                          <a:spcPts val="0"/>
                        </a:spcBef>
                        <a:spcAft>
                          <a:spcPts val="0"/>
                        </a:spcAft>
                      </a:pPr>
                      <a:r>
                        <a:rPr lang="en-US" sz="2400" b="1" dirty="0">
                          <a:latin typeface="Courier New"/>
                          <a:ea typeface="Times New Roman"/>
                          <a:cs typeface="Times New Roman"/>
                        </a:rPr>
                        <a:t>200</a:t>
                      </a:r>
                      <a:endParaRPr lang="en-US" sz="1800" dirty="0">
                        <a:latin typeface="Calibri"/>
                        <a:ea typeface="Times New Roman"/>
                        <a:cs typeface="Times New Roman"/>
                      </a:endParaRPr>
                    </a:p>
                  </a:txBody>
                  <a:tcPr marL="68580" marR="68580" marT="0" marB="0"/>
                </a:tc>
              </a:tr>
              <a:tr h="1649500">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400" b="1">
                          <a:latin typeface="Courier New"/>
                          <a:ea typeface="Times New Roman"/>
                          <a:cs typeface="Times New Roman"/>
                        </a:rPr>
                        <a:t>21</a:t>
                      </a:r>
                      <a:endParaRPr lang="en-US" sz="18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400" b="1">
                          <a:latin typeface="Courier New"/>
                          <a:ea typeface="Times New Roman"/>
                          <a:cs typeface="Times New Roman"/>
                        </a:rPr>
                        <a:t>Advertisement </a:t>
                      </a:r>
                      <a:r>
                        <a:rPr lang="en-US" sz="2000" b="1">
                          <a:latin typeface="Courier New"/>
                          <a:ea typeface="Times New Roman"/>
                          <a:cs typeface="Times New Roman"/>
                        </a:rPr>
                        <a:t>A/C Dr</a:t>
                      </a:r>
                      <a:endParaRPr lang="en-US" sz="1800">
                        <a:latin typeface="Calibri"/>
                        <a:ea typeface="Times New Roman"/>
                        <a:cs typeface="Times New Roman"/>
                      </a:endParaRPr>
                    </a:p>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000" b="1">
                          <a:latin typeface="Courier New"/>
                          <a:ea typeface="Times New Roman"/>
                          <a:cs typeface="Times New Roman"/>
                        </a:rPr>
                        <a:t>   Cash A/C</a:t>
                      </a:r>
                      <a:endParaRPr lang="en-US" sz="1800">
                        <a:latin typeface="Calibri"/>
                        <a:ea typeface="Times New Roman"/>
                        <a:cs typeface="Times New Roman"/>
                      </a:endParaRPr>
                    </a:p>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000" b="1">
                          <a:latin typeface="Courier New"/>
                          <a:ea typeface="Times New Roman"/>
                          <a:cs typeface="Times New Roman"/>
                        </a:rPr>
                        <a:t>(Paid for stationery)</a:t>
                      </a:r>
                      <a:endParaRPr lang="en-US" sz="180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800" dirty="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b="1" dirty="0">
                          <a:latin typeface="Courier New"/>
                          <a:ea typeface="Times New Roman"/>
                          <a:cs typeface="Times New Roman"/>
                        </a:rPr>
                        <a:t>300</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p>
                      <a:pPr marL="0" marR="0" algn="just">
                        <a:lnSpc>
                          <a:spcPct val="115000"/>
                        </a:lnSpc>
                        <a:spcBef>
                          <a:spcPts val="0"/>
                        </a:spcBef>
                        <a:spcAft>
                          <a:spcPts val="0"/>
                        </a:spcAft>
                      </a:pPr>
                      <a:r>
                        <a:rPr lang="en-US" sz="2400" b="1" dirty="0">
                          <a:latin typeface="Courier New"/>
                          <a:ea typeface="Times New Roman"/>
                          <a:cs typeface="Times New Roman"/>
                        </a:rPr>
                        <a:t>300</a:t>
                      </a:r>
                      <a:endParaRPr lang="en-US" sz="1800" dirty="0">
                        <a:latin typeface="Calibri"/>
                        <a:ea typeface="Times New Roman"/>
                        <a:cs typeface="Times New Roman"/>
                      </a:endParaRPr>
                    </a:p>
                  </a:txBody>
                  <a:tcPr marL="68580" marR="68580" marT="0" marB="0"/>
                </a:tc>
              </a:tr>
            </a:tbl>
          </a:graphicData>
        </a:graphic>
      </p:graphicFrame>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69875" y="255586"/>
          <a:ext cx="8750300" cy="6280124"/>
        </p:xfrm>
        <a:graphic>
          <a:graphicData uri="http://schemas.openxmlformats.org/drawingml/2006/table">
            <a:tbl>
              <a:tblPr firstRow="1" bandRow="1">
                <a:tableStyleId>{5C22544A-7EE6-4342-B048-85BDC9FD1C3A}</a:tableStyleId>
              </a:tblPr>
              <a:tblGrid>
                <a:gridCol w="959318"/>
                <a:gridCol w="3162925"/>
                <a:gridCol w="929390"/>
                <a:gridCol w="1948607"/>
                <a:gridCol w="1750060"/>
              </a:tblGrid>
              <a:tr h="2791166">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23</a:t>
                      </a:r>
                      <a:endParaRPr lang="en-US" sz="18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400" b="1" dirty="0">
                          <a:latin typeface="Courier New"/>
                          <a:ea typeface="Times New Roman"/>
                          <a:cs typeface="Times New Roman"/>
                        </a:rPr>
                        <a:t>Drawing A/C Dr.</a:t>
                      </a:r>
                      <a:endParaRPr lang="en-US" sz="1800" dirty="0">
                        <a:latin typeface="Calibri"/>
                        <a:ea typeface="Times New Roman"/>
                        <a:cs typeface="Times New Roman"/>
                      </a:endParaRPr>
                    </a:p>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400" b="1" dirty="0">
                          <a:latin typeface="Courier New"/>
                          <a:ea typeface="Times New Roman"/>
                          <a:cs typeface="Times New Roman"/>
                        </a:rPr>
                        <a:t>   Cash A/C</a:t>
                      </a:r>
                      <a:endParaRPr lang="en-US" sz="1800" dirty="0">
                        <a:latin typeface="Calibri"/>
                        <a:ea typeface="Times New Roman"/>
                        <a:cs typeface="Times New Roman"/>
                      </a:endParaRPr>
                    </a:p>
                    <a:p>
                      <a:pPr marL="0" marR="0" algn="just">
                        <a:lnSpc>
                          <a:spcPct val="115000"/>
                        </a:lnSpc>
                        <a:spcBef>
                          <a:spcPts val="0"/>
                        </a:spcBef>
                        <a:spcAft>
                          <a:spcPts val="0"/>
                        </a:spcAft>
                        <a:tabLst>
                          <a:tab pos="1200150" algn="l"/>
                          <a:tab pos="1428750" algn="l"/>
                          <a:tab pos="2114550" algn="l"/>
                          <a:tab pos="5029200" algn="l"/>
                          <a:tab pos="5200650" algn="l"/>
                          <a:tab pos="5257800" algn="l"/>
                        </a:tabLst>
                      </a:pPr>
                      <a:r>
                        <a:rPr lang="en-US" sz="2000" b="1" dirty="0">
                          <a:latin typeface="Courier New"/>
                          <a:ea typeface="Times New Roman"/>
                          <a:cs typeface="Times New Roman"/>
                        </a:rPr>
                        <a:t>(Withdrew cash for personal purpose)</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800" dirty="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b="1" dirty="0">
                          <a:latin typeface="Courier New"/>
                          <a:ea typeface="Times New Roman"/>
                          <a:cs typeface="Times New Roman"/>
                        </a:rPr>
                        <a:t>500</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p>
                      <a:pPr marL="0" marR="0" algn="just">
                        <a:lnSpc>
                          <a:spcPct val="115000"/>
                        </a:lnSpc>
                        <a:spcBef>
                          <a:spcPts val="0"/>
                        </a:spcBef>
                        <a:spcAft>
                          <a:spcPts val="0"/>
                        </a:spcAft>
                      </a:pPr>
                      <a:r>
                        <a:rPr lang="en-US" sz="2400" b="1" dirty="0">
                          <a:latin typeface="Courier New"/>
                          <a:ea typeface="Times New Roman"/>
                          <a:cs typeface="Times New Roman"/>
                        </a:rPr>
                        <a:t>500</a:t>
                      </a:r>
                      <a:endParaRPr lang="en-US" sz="1800" dirty="0">
                        <a:latin typeface="Calibri"/>
                        <a:ea typeface="Times New Roman"/>
                        <a:cs typeface="Times New Roman"/>
                      </a:endParaRPr>
                    </a:p>
                  </a:txBody>
                  <a:tcPr marL="68580" marR="68580" marT="0" marB="0"/>
                </a:tc>
              </a:tr>
              <a:tr h="1744479">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400" b="1">
                          <a:latin typeface="Courier New"/>
                          <a:ea typeface="Times New Roman"/>
                          <a:cs typeface="Times New Roman"/>
                        </a:rPr>
                        <a:t>30</a:t>
                      </a:r>
                      <a:endParaRPr lang="en-US" sz="18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400" b="1" dirty="0">
                          <a:latin typeface="Courier New"/>
                          <a:ea typeface="Times New Roman"/>
                          <a:cs typeface="Times New Roman"/>
                        </a:rPr>
                        <a:t>Rent A/C Dr.</a:t>
                      </a:r>
                      <a:endParaRPr lang="en-US" sz="1800" dirty="0">
                        <a:latin typeface="Calibri"/>
                        <a:ea typeface="Times New Roman"/>
                        <a:cs typeface="Times New Roman"/>
                      </a:endParaRPr>
                    </a:p>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400" b="1" dirty="0">
                          <a:latin typeface="Courier New"/>
                          <a:ea typeface="Times New Roman"/>
                          <a:cs typeface="Times New Roman"/>
                        </a:rPr>
                        <a:t>  Cash A/C</a:t>
                      </a:r>
                      <a:endParaRPr lang="en-US" sz="1800" dirty="0">
                        <a:latin typeface="Calibri"/>
                        <a:ea typeface="Times New Roman"/>
                        <a:cs typeface="Times New Roman"/>
                      </a:endParaRPr>
                    </a:p>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000" b="1" dirty="0">
                          <a:latin typeface="Courier New"/>
                          <a:ea typeface="Times New Roman"/>
                          <a:cs typeface="Times New Roman"/>
                        </a:rPr>
                        <a:t>(Paid rent)</a:t>
                      </a:r>
                      <a:endParaRPr lang="en-US" sz="1800" dirty="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800" dirty="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400" b="1" dirty="0">
                          <a:latin typeface="Courier New"/>
                          <a:ea typeface="Times New Roman"/>
                          <a:cs typeface="Times New Roman"/>
                        </a:rPr>
                        <a:t>-</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b="1" dirty="0">
                          <a:latin typeface="Courier New"/>
                          <a:ea typeface="Times New Roman"/>
                          <a:cs typeface="Times New Roman"/>
                        </a:rPr>
                        <a:t>750</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p>
                      <a:pPr marL="0" marR="0" algn="just">
                        <a:lnSpc>
                          <a:spcPct val="115000"/>
                        </a:lnSpc>
                        <a:spcBef>
                          <a:spcPts val="0"/>
                        </a:spcBef>
                        <a:spcAft>
                          <a:spcPts val="0"/>
                        </a:spcAft>
                      </a:pPr>
                      <a:r>
                        <a:rPr lang="en-US" sz="2400" b="1" dirty="0">
                          <a:latin typeface="Courier New"/>
                          <a:ea typeface="Times New Roman"/>
                          <a:cs typeface="Times New Roman"/>
                        </a:rPr>
                        <a:t>750</a:t>
                      </a:r>
                      <a:endParaRPr lang="en-US" sz="1800" dirty="0">
                        <a:latin typeface="Calibri"/>
                        <a:ea typeface="Times New Roman"/>
                        <a:cs typeface="Times New Roman"/>
                      </a:endParaRPr>
                    </a:p>
                  </a:txBody>
                  <a:tcPr marL="68580" marR="68580" marT="0" marB="0"/>
                </a:tc>
              </a:tr>
              <a:tr h="1744479">
                <a:tc>
                  <a:txBody>
                    <a:bodyPr/>
                    <a:lstStyle/>
                    <a:p>
                      <a:pPr marL="0" marR="0" algn="just">
                        <a:lnSpc>
                          <a:spcPct val="115000"/>
                        </a:lnSpc>
                        <a:spcBef>
                          <a:spcPts val="0"/>
                        </a:spcBef>
                        <a:spcAft>
                          <a:spcPts val="0"/>
                        </a:spcAft>
                        <a:tabLst>
                          <a:tab pos="1200150" algn="l"/>
                          <a:tab pos="1428750" algn="l"/>
                          <a:tab pos="5029200" algn="l"/>
                          <a:tab pos="5200650" algn="l"/>
                          <a:tab pos="5257800" algn="l"/>
                        </a:tabLst>
                      </a:pPr>
                      <a:r>
                        <a:rPr lang="en-US" sz="2400" b="1">
                          <a:latin typeface="Courier New"/>
                          <a:ea typeface="Times New Roman"/>
                          <a:cs typeface="Times New Roman"/>
                        </a:rPr>
                        <a:t>31</a:t>
                      </a:r>
                      <a:endParaRPr lang="en-US" sz="180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400" b="1">
                          <a:latin typeface="Courier New"/>
                          <a:ea typeface="Times New Roman"/>
                          <a:cs typeface="Times New Roman"/>
                        </a:rPr>
                        <a:t>Salary A/C Dr.</a:t>
                      </a:r>
                      <a:endParaRPr lang="en-US" sz="1800">
                        <a:latin typeface="Calibri"/>
                        <a:ea typeface="Times New Roman"/>
                        <a:cs typeface="Times New Roman"/>
                      </a:endParaRPr>
                    </a:p>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400" b="1">
                          <a:latin typeface="Courier New"/>
                          <a:ea typeface="Times New Roman"/>
                          <a:cs typeface="Times New Roman"/>
                        </a:rPr>
                        <a:t>  Cash A/C</a:t>
                      </a:r>
                      <a:endParaRPr lang="en-US" sz="1800">
                        <a:latin typeface="Calibri"/>
                        <a:ea typeface="Times New Roman"/>
                        <a:cs typeface="Times New Roman"/>
                      </a:endParaRPr>
                    </a:p>
                    <a:p>
                      <a:pPr marL="0" marR="0">
                        <a:lnSpc>
                          <a:spcPct val="115000"/>
                        </a:lnSpc>
                        <a:spcBef>
                          <a:spcPts val="0"/>
                        </a:spcBef>
                        <a:spcAft>
                          <a:spcPts val="0"/>
                        </a:spcAft>
                        <a:tabLst>
                          <a:tab pos="1200150" algn="l"/>
                          <a:tab pos="1428750" algn="l"/>
                          <a:tab pos="2114550" algn="l"/>
                          <a:tab pos="5029200" algn="l"/>
                          <a:tab pos="5200650" algn="l"/>
                          <a:tab pos="5257800" algn="l"/>
                        </a:tabLst>
                      </a:pPr>
                      <a:r>
                        <a:rPr lang="en-US" sz="2000" b="1">
                          <a:latin typeface="Courier New"/>
                          <a:ea typeface="Times New Roman"/>
                          <a:cs typeface="Times New Roman"/>
                        </a:rPr>
                        <a:t>(paid salary)</a:t>
                      </a:r>
                      <a:endParaRPr lang="en-US" sz="1800">
                        <a:latin typeface="Calibri"/>
                        <a:ea typeface="Times New Roman"/>
                        <a:cs typeface="Times New Roman"/>
                      </a:endParaRPr>
                    </a:p>
                  </a:txBody>
                  <a:tcPr marL="68580" marR="68580" marT="0" marB="0"/>
                </a:tc>
                <a:tc>
                  <a:txBody>
                    <a:bodyPr/>
                    <a:lstStyle/>
                    <a:p>
                      <a:pPr marL="0" marR="0" algn="ctr">
                        <a:lnSpc>
                          <a:spcPct val="115000"/>
                        </a:lnSpc>
                        <a:spcBef>
                          <a:spcPts val="0"/>
                        </a:spcBef>
                        <a:spcAft>
                          <a:spcPts val="0"/>
                        </a:spcAft>
                        <a:tabLst>
                          <a:tab pos="1200150" algn="l"/>
                          <a:tab pos="1428750" algn="l"/>
                          <a:tab pos="5029200" algn="l"/>
                          <a:tab pos="5200650" algn="l"/>
                          <a:tab pos="5257800" algn="l"/>
                        </a:tabLst>
                      </a:pPr>
                      <a:endParaRPr lang="en-US" sz="1800">
                        <a:latin typeface="Calibri"/>
                        <a:ea typeface="Times New Roman"/>
                        <a:cs typeface="Times New Roman"/>
                      </a:endParaRPr>
                    </a:p>
                    <a:p>
                      <a:pPr marL="0" marR="0" algn="ctr">
                        <a:lnSpc>
                          <a:spcPct val="115000"/>
                        </a:lnSpc>
                        <a:spcBef>
                          <a:spcPts val="0"/>
                        </a:spcBef>
                        <a:spcAft>
                          <a:spcPts val="0"/>
                        </a:spcAft>
                        <a:tabLst>
                          <a:tab pos="1200150" algn="l"/>
                          <a:tab pos="1428750" algn="l"/>
                          <a:tab pos="5029200" algn="l"/>
                          <a:tab pos="5200650" algn="l"/>
                          <a:tab pos="5257800" algn="l"/>
                        </a:tabLst>
                      </a:pPr>
                      <a:r>
                        <a:rPr lang="en-US" sz="2400" b="1">
                          <a:latin typeface="Courier New"/>
                          <a:ea typeface="Times New Roman"/>
                          <a:cs typeface="Times New Roman"/>
                        </a:rPr>
                        <a:t>-</a:t>
                      </a:r>
                      <a:endParaRPr lang="en-US" sz="18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2400" b="1" dirty="0">
                          <a:latin typeface="Courier New"/>
                          <a:ea typeface="Times New Roman"/>
                          <a:cs typeface="Times New Roman"/>
                        </a:rPr>
                        <a:t>400</a:t>
                      </a: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p>
                      <a:pPr marL="0" marR="0" algn="just">
                        <a:lnSpc>
                          <a:spcPct val="115000"/>
                        </a:lnSpc>
                        <a:spcBef>
                          <a:spcPts val="0"/>
                        </a:spcBef>
                        <a:spcAft>
                          <a:spcPts val="0"/>
                        </a:spcAft>
                      </a:pPr>
                      <a:r>
                        <a:rPr lang="en-US" sz="2400" b="1" dirty="0">
                          <a:latin typeface="Courier New"/>
                          <a:ea typeface="Times New Roman"/>
                          <a:cs typeface="Times New Roman"/>
                        </a:rPr>
                        <a:t>400</a:t>
                      </a:r>
                      <a:endParaRPr lang="en-US" sz="1800" dirty="0">
                        <a:latin typeface="Calibri"/>
                        <a:ea typeface="Times New Roman"/>
                        <a:cs typeface="Times New Roman"/>
                      </a:endParaRPr>
                    </a:p>
                  </a:txBody>
                  <a:tcPr marL="68580" marR="68580" marT="0" marB="0"/>
                </a:tc>
              </a:tr>
            </a:tbl>
          </a:graphicData>
        </a:graphic>
      </p:graphicFrame>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547" y="179882"/>
            <a:ext cx="8811628" cy="989351"/>
          </a:xfrm>
          <a:effectLst>
            <a:glow rad="139700">
              <a:schemeClr val="accent2">
                <a:satMod val="175000"/>
                <a:alpha val="40000"/>
              </a:schemeClr>
            </a:glow>
            <a:outerShdw blurRad="50800" dist="38100" dir="16200000"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lstStyle/>
          <a:p>
            <a:pPr algn="ctr"/>
            <a:r>
              <a:rPr lang="en-US" sz="5400" b="1" dirty="0" smtClean="0"/>
              <a:t>Introduction</a:t>
            </a:r>
            <a:endParaRPr lang="en-US" sz="5400" b="1" dirty="0">
              <a:ln w="19050">
                <a:solidFill>
                  <a:schemeClr val="tx2">
                    <a:tint val="1000"/>
                  </a:schemeClr>
                </a:solidFill>
                <a:prstDash val="solid"/>
              </a:ln>
              <a:blipFill>
                <a:blip r:embed="rId2"/>
                <a:tile tx="0" ty="0" sx="100000" sy="100000" flip="none" algn="tl"/>
              </a:blipFill>
              <a:effectLst>
                <a:outerShdw blurRad="50000" dist="50800" dir="7500000" algn="tl">
                  <a:srgbClr val="000000">
                    <a:shade val="5000"/>
                    <a:alpha val="35000"/>
                  </a:srgbClr>
                </a:outerShdw>
              </a:effectLst>
              <a:latin typeface="Algerian" pitchFamily="82" charset="0"/>
            </a:endParaRPr>
          </a:p>
        </p:txBody>
      </p:sp>
      <p:sp>
        <p:nvSpPr>
          <p:cNvPr id="3" name="Content Placeholder 2"/>
          <p:cNvSpPr>
            <a:spLocks noGrp="1"/>
          </p:cNvSpPr>
          <p:nvPr>
            <p:ph idx="1"/>
          </p:nvPr>
        </p:nvSpPr>
        <p:spPr>
          <a:xfrm>
            <a:off x="218745" y="1405328"/>
            <a:ext cx="8745373" cy="5160364"/>
          </a:xfrm>
        </p:spPr>
        <p:txBody>
          <a:bodyPr/>
          <a:lstStyle/>
          <a:p>
            <a:pPr marL="0" indent="0" algn="just">
              <a:buNone/>
            </a:pPr>
            <a:r>
              <a:rPr lang="en-US" sz="3200" dirty="0" smtClean="0"/>
              <a:t>Under the double entry system of accounting the accounting process or work i.e. the recording of business transactions in the books of original entry and the preparation of ledger accounts, can be carried out in any one of the two ways, depending upon the size of business concern and the volume of business transactions. The two ways are:</a:t>
            </a:r>
          </a:p>
          <a:p>
            <a:pPr marL="514350" indent="-514350" algn="just">
              <a:buAutoNum type="arabicPeriod"/>
            </a:pPr>
            <a:r>
              <a:rPr lang="en-US" sz="2800" b="1" dirty="0" smtClean="0"/>
              <a:t>Conventional Method or Theoretical Method</a:t>
            </a:r>
          </a:p>
          <a:p>
            <a:pPr marL="514350" indent="-514350" algn="just">
              <a:buAutoNum type="arabicPeriod"/>
            </a:pPr>
            <a:r>
              <a:rPr lang="en-US" sz="2800" b="1" dirty="0" smtClean="0"/>
              <a:t>Modern Method or Practical or English Method</a:t>
            </a:r>
          </a:p>
          <a:p>
            <a:pPr>
              <a:buNone/>
            </a:pPr>
            <a:endParaRPr lang="en-US" sz="4000" b="1" dirty="0" smtClean="0">
              <a:solidFill>
                <a:schemeClr val="accent3">
                  <a:lumMod val="25000"/>
                </a:schemeClr>
              </a:solidFill>
              <a:latin typeface="Palatino Linotype" pitchFamily="18" charset="0"/>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23" y="274638"/>
            <a:ext cx="8694295" cy="804654"/>
          </a:xfrm>
        </p:spPr>
        <p:txBody>
          <a:bodyPr/>
          <a:lstStyle/>
          <a:p>
            <a:pPr algn="ctr"/>
            <a:r>
              <a:rPr lang="en-US" b="1" dirty="0" smtClean="0"/>
              <a:t>JOURNAL</a:t>
            </a:r>
            <a:endParaRPr lang="en-GB" dirty="0"/>
          </a:p>
        </p:txBody>
      </p:sp>
      <p:sp>
        <p:nvSpPr>
          <p:cNvPr id="3" name="Content Placeholder 2"/>
          <p:cNvSpPr>
            <a:spLocks noGrp="1"/>
          </p:cNvSpPr>
          <p:nvPr>
            <p:ph idx="1"/>
          </p:nvPr>
        </p:nvSpPr>
        <p:spPr>
          <a:xfrm>
            <a:off x="224853" y="1259174"/>
            <a:ext cx="8739266" cy="5396459"/>
          </a:xfrm>
        </p:spPr>
        <p:txBody>
          <a:bodyPr/>
          <a:lstStyle/>
          <a:p>
            <a:pPr marL="0" indent="0" algn="just">
              <a:buNone/>
            </a:pPr>
            <a:r>
              <a:rPr lang="en-US" sz="3200" dirty="0" smtClean="0"/>
              <a:t>The term journal is derived from the French word ‘jour’ which means a day. Journal therefore means a day book or a daily record. It is a book of original entry in which all transactions are first recorded chronologically from the source documents. In journal each transaction is analysed in to debit aspect and credit aspect and the both the aspects of the transaction are recorded together in one entry, with a brief explanation for the entry called </a:t>
            </a:r>
            <a:r>
              <a:rPr lang="en-US" sz="3200" b="1" dirty="0" smtClean="0"/>
              <a:t>narration</a:t>
            </a:r>
            <a:r>
              <a:rPr lang="en-US" sz="3200" dirty="0" smtClean="0"/>
              <a:t>. </a:t>
            </a:r>
          </a:p>
          <a:p>
            <a:endParaRPr lang="en-GB" dirty="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3" y="274638"/>
            <a:ext cx="8769246" cy="669742"/>
          </a:xfrm>
        </p:spPr>
        <p:txBody>
          <a:bodyPr/>
          <a:lstStyle/>
          <a:p>
            <a:pPr algn="ctr"/>
            <a:r>
              <a:rPr lang="en-US" sz="4000" b="1" dirty="0" smtClean="0"/>
              <a:t>Journalising</a:t>
            </a:r>
            <a:endParaRPr lang="en-GB" sz="4000" dirty="0"/>
          </a:p>
        </p:txBody>
      </p:sp>
      <p:sp>
        <p:nvSpPr>
          <p:cNvPr id="3" name="Content Placeholder 2"/>
          <p:cNvSpPr>
            <a:spLocks noGrp="1"/>
          </p:cNvSpPr>
          <p:nvPr>
            <p:ph idx="1"/>
          </p:nvPr>
        </p:nvSpPr>
        <p:spPr>
          <a:xfrm>
            <a:off x="179883" y="1169233"/>
            <a:ext cx="8784236" cy="5471409"/>
          </a:xfrm>
        </p:spPr>
        <p:txBody>
          <a:bodyPr/>
          <a:lstStyle/>
          <a:p>
            <a:pPr marL="0" indent="0" algn="just">
              <a:buNone/>
            </a:pPr>
            <a:r>
              <a:rPr lang="en-US" sz="5400" dirty="0" smtClean="0"/>
              <a:t>The process of recording transactions in a journal s termed as journalizing and transactions recorded in the journal are called journal entries. </a:t>
            </a:r>
          </a:p>
          <a:p>
            <a:pPr marL="0" indent="0" algn="just">
              <a:buNone/>
            </a:pPr>
            <a:endParaRPr lang="en-GB" sz="5400" dirty="0"/>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73" y="179883"/>
            <a:ext cx="8754256" cy="539646"/>
          </a:xfrm>
        </p:spPr>
        <p:txBody>
          <a:bodyPr/>
          <a:lstStyle/>
          <a:p>
            <a:pPr algn="ctr"/>
            <a:r>
              <a:rPr lang="en-US" b="1" dirty="0" smtClean="0"/>
              <a:t>Essential Features  </a:t>
            </a:r>
            <a:endParaRPr lang="en-GB" dirty="0"/>
          </a:p>
        </p:txBody>
      </p:sp>
      <p:sp>
        <p:nvSpPr>
          <p:cNvPr id="3" name="Content Placeholder 2"/>
          <p:cNvSpPr>
            <a:spLocks noGrp="1"/>
          </p:cNvSpPr>
          <p:nvPr>
            <p:ph idx="1"/>
          </p:nvPr>
        </p:nvSpPr>
        <p:spPr>
          <a:xfrm>
            <a:off x="209863" y="749508"/>
            <a:ext cx="8709286" cy="5891135"/>
          </a:xfrm>
        </p:spPr>
        <p:txBody>
          <a:bodyPr/>
          <a:lstStyle/>
          <a:p>
            <a:pPr lvl="0" algn="just"/>
            <a:r>
              <a:rPr lang="en-US" sz="3100" dirty="0" smtClean="0"/>
              <a:t>It is a day book or daily record, as it records each day’s transactions the same day in which it takes place.</a:t>
            </a:r>
          </a:p>
          <a:p>
            <a:pPr lvl="0" algn="just"/>
            <a:r>
              <a:rPr lang="en-US" sz="3100" dirty="0" smtClean="0"/>
              <a:t>It is a chronological record book as it records the transactions chronologically.</a:t>
            </a:r>
          </a:p>
          <a:p>
            <a:pPr lvl="0" algn="just"/>
            <a:r>
              <a:rPr lang="en-US" sz="3100" dirty="0" smtClean="0"/>
              <a:t>It is a book of original entry or first entry, as all transactions are entered first in the journal.</a:t>
            </a:r>
          </a:p>
          <a:p>
            <a:pPr lvl="0" algn="just"/>
            <a:r>
              <a:rPr lang="en-US" sz="3100" dirty="0" smtClean="0"/>
              <a:t>It gives complete picture of each transaction, as it contains both the aspects of a transaction at one place with a brief explanation.</a:t>
            </a:r>
          </a:p>
          <a:p>
            <a:pPr algn="just"/>
            <a:r>
              <a:rPr lang="en-US" sz="3100" dirty="0" smtClean="0"/>
              <a:t>The journal is called the gateway to the ledger.</a:t>
            </a:r>
            <a:endParaRPr lang="en-GB" sz="3100" dirty="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873" y="194873"/>
            <a:ext cx="8769246" cy="569625"/>
          </a:xfrm>
        </p:spPr>
        <p:txBody>
          <a:bodyPr/>
          <a:lstStyle/>
          <a:p>
            <a:pPr algn="ctr"/>
            <a:r>
              <a:rPr lang="en-US" b="1" dirty="0" smtClean="0"/>
              <a:t>Objectives of Journal</a:t>
            </a:r>
            <a:endParaRPr lang="en-GB" dirty="0"/>
          </a:p>
        </p:txBody>
      </p:sp>
      <p:sp>
        <p:nvSpPr>
          <p:cNvPr id="3" name="Content Placeholder 2"/>
          <p:cNvSpPr>
            <a:spLocks noGrp="1"/>
          </p:cNvSpPr>
          <p:nvPr>
            <p:ph idx="1"/>
          </p:nvPr>
        </p:nvSpPr>
        <p:spPr>
          <a:xfrm>
            <a:off x="194873" y="794479"/>
            <a:ext cx="8754256" cy="5861154"/>
          </a:xfrm>
        </p:spPr>
        <p:txBody>
          <a:bodyPr/>
          <a:lstStyle/>
          <a:p>
            <a:pPr lvl="0" algn="just"/>
            <a:r>
              <a:rPr lang="en-US" sz="2700" dirty="0" smtClean="0"/>
              <a:t>To record each day’s transactions the same day.</a:t>
            </a:r>
          </a:p>
          <a:p>
            <a:pPr lvl="0" algn="just"/>
            <a:r>
              <a:rPr lang="en-US" sz="2700" dirty="0" smtClean="0"/>
              <a:t>To provide a chronological record of all business transactions.</a:t>
            </a:r>
          </a:p>
          <a:p>
            <a:pPr lvl="0" algn="just"/>
            <a:r>
              <a:rPr lang="en-US" sz="2700" dirty="0" smtClean="0"/>
              <a:t>To serve as a book of original or first entry.</a:t>
            </a:r>
          </a:p>
          <a:p>
            <a:pPr lvl="0" algn="just"/>
            <a:r>
              <a:rPr lang="en-US" sz="2700" dirty="0" smtClean="0"/>
              <a:t>To provide a complete record of each transaction at one place.</a:t>
            </a:r>
          </a:p>
          <a:p>
            <a:pPr lvl="0" algn="just"/>
            <a:r>
              <a:rPr lang="en-US" sz="2700" dirty="0" smtClean="0"/>
              <a:t>To help in the preparation of various accounts in the ledger.</a:t>
            </a:r>
          </a:p>
          <a:p>
            <a:pPr lvl="0" algn="just"/>
            <a:r>
              <a:rPr lang="en-US" sz="2700" dirty="0" smtClean="0"/>
              <a:t>To facilitate cross checking of entries from the journal to the ledger and from the ledger to the journal.</a:t>
            </a:r>
          </a:p>
          <a:p>
            <a:pPr lvl="0" algn="just"/>
            <a:r>
              <a:rPr lang="en-US" sz="2700" dirty="0" smtClean="0"/>
              <a:t>To serve as a legal evidence or proof of business transactions by containing original entries of the transactions.</a:t>
            </a:r>
          </a:p>
          <a:p>
            <a:pPr>
              <a:buNone/>
            </a:pPr>
            <a:endParaRPr lang="en-GB" dirty="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3" y="239844"/>
            <a:ext cx="8784236" cy="599605"/>
          </a:xfrm>
        </p:spPr>
        <p:txBody>
          <a:bodyPr/>
          <a:lstStyle/>
          <a:p>
            <a:pPr algn="ctr"/>
            <a:r>
              <a:rPr lang="en-US" b="1" dirty="0" smtClean="0"/>
              <a:t>Advantages of Journal</a:t>
            </a:r>
            <a:endParaRPr lang="en-GB" dirty="0"/>
          </a:p>
        </p:txBody>
      </p:sp>
      <p:sp>
        <p:nvSpPr>
          <p:cNvPr id="3" name="Content Placeholder 2"/>
          <p:cNvSpPr>
            <a:spLocks noGrp="1"/>
          </p:cNvSpPr>
          <p:nvPr>
            <p:ph idx="1"/>
          </p:nvPr>
        </p:nvSpPr>
        <p:spPr>
          <a:xfrm>
            <a:off x="209863" y="899410"/>
            <a:ext cx="8739266" cy="5771213"/>
          </a:xfrm>
        </p:spPr>
        <p:txBody>
          <a:bodyPr/>
          <a:lstStyle/>
          <a:p>
            <a:pPr lvl="0" algn="just"/>
            <a:r>
              <a:rPr lang="en-US" sz="2800" dirty="0" smtClean="0"/>
              <a:t>It facilitates quick and easy reference to any transaction.</a:t>
            </a:r>
          </a:p>
          <a:p>
            <a:pPr lvl="0" algn="just"/>
            <a:r>
              <a:rPr lang="en-US" sz="2800" dirty="0" smtClean="0"/>
              <a:t>It provides a complete record of each transaction at one place.</a:t>
            </a:r>
          </a:p>
          <a:p>
            <a:pPr lvl="0" algn="just"/>
            <a:r>
              <a:rPr lang="en-US" sz="2800" dirty="0" smtClean="0"/>
              <a:t>It helps to understand the purpose and the nature of the entry.</a:t>
            </a:r>
          </a:p>
          <a:p>
            <a:pPr lvl="0" algn="just"/>
            <a:r>
              <a:rPr lang="en-US" sz="2800" dirty="0" smtClean="0"/>
              <a:t>It helps to understand the double entry system.</a:t>
            </a:r>
          </a:p>
          <a:p>
            <a:pPr lvl="0" algn="just"/>
            <a:r>
              <a:rPr lang="en-US" sz="2800" dirty="0" smtClean="0"/>
              <a:t>It facilitates cross checking.</a:t>
            </a:r>
          </a:p>
          <a:p>
            <a:pPr lvl="0" algn="just"/>
            <a:r>
              <a:rPr lang="en-US" sz="2800" dirty="0" smtClean="0"/>
              <a:t>It makes posting to ledger easy.</a:t>
            </a:r>
          </a:p>
          <a:p>
            <a:pPr lvl="0" algn="just"/>
            <a:r>
              <a:rPr lang="en-US" sz="2800" dirty="0" smtClean="0"/>
              <a:t>It reduces the possibility of errors.</a:t>
            </a:r>
          </a:p>
          <a:p>
            <a:pPr lvl="0" algn="just"/>
            <a:r>
              <a:rPr lang="en-US" sz="2800" dirty="0" smtClean="0"/>
              <a:t>It can be used as evidence before court of Law.</a:t>
            </a:r>
          </a:p>
          <a:p>
            <a:pPr>
              <a:buNone/>
            </a:pPr>
            <a:endParaRPr lang="en-GB" dirty="0"/>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3" y="239844"/>
            <a:ext cx="8664315" cy="569626"/>
          </a:xfrm>
        </p:spPr>
        <p:txBody>
          <a:bodyPr/>
          <a:lstStyle/>
          <a:p>
            <a:pPr algn="ctr"/>
            <a:r>
              <a:rPr lang="en-US" b="1" dirty="0" smtClean="0"/>
              <a:t>Limitations of Journal</a:t>
            </a:r>
            <a:endParaRPr lang="en-GB" dirty="0"/>
          </a:p>
        </p:txBody>
      </p:sp>
      <p:sp>
        <p:nvSpPr>
          <p:cNvPr id="3" name="Content Placeholder 2"/>
          <p:cNvSpPr>
            <a:spLocks noGrp="1"/>
          </p:cNvSpPr>
          <p:nvPr>
            <p:ph idx="1"/>
          </p:nvPr>
        </p:nvSpPr>
        <p:spPr>
          <a:xfrm>
            <a:off x="209863" y="1019331"/>
            <a:ext cx="8739266" cy="5591331"/>
          </a:xfrm>
        </p:spPr>
        <p:txBody>
          <a:bodyPr/>
          <a:lstStyle/>
          <a:p>
            <a:pPr lvl="0" algn="just"/>
            <a:r>
              <a:rPr lang="en-US" sz="3500" dirty="0" smtClean="0"/>
              <a:t>If all transactions are recorded in the journal, it will become very bulky.</a:t>
            </a:r>
          </a:p>
          <a:p>
            <a:pPr lvl="0" algn="just"/>
            <a:r>
              <a:rPr lang="en-US" sz="3500" dirty="0" smtClean="0"/>
              <a:t>The work of writing up of the journal is laborious and tedious.</a:t>
            </a:r>
          </a:p>
          <a:p>
            <a:pPr lvl="0" algn="just"/>
            <a:r>
              <a:rPr lang="en-US" sz="3500" dirty="0" smtClean="0"/>
              <a:t>It will not be helpful in knowing the cash balances, bank balances, etc.</a:t>
            </a:r>
          </a:p>
          <a:p>
            <a:pPr lvl="0" algn="just"/>
            <a:r>
              <a:rPr lang="en-US" sz="3500" dirty="0" smtClean="0"/>
              <a:t>It will not provide final result of the business.</a:t>
            </a:r>
          </a:p>
          <a:p>
            <a:pPr lvl="0" algn="just"/>
            <a:r>
              <a:rPr lang="en-US" sz="3500" dirty="0" smtClean="0"/>
              <a:t>It is not very useful to large organizations. </a:t>
            </a:r>
            <a:r>
              <a:rPr lang="en-US" dirty="0" smtClean="0"/>
              <a:t> </a:t>
            </a:r>
          </a:p>
          <a:p>
            <a:pPr algn="just"/>
            <a:endParaRPr lang="en-GB" dirty="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3" y="179882"/>
            <a:ext cx="8784236" cy="614597"/>
          </a:xfrm>
        </p:spPr>
        <p:txBody>
          <a:bodyPr/>
          <a:lstStyle/>
          <a:p>
            <a:pPr algn="ctr"/>
            <a:r>
              <a:rPr lang="en-US" b="1" dirty="0" smtClean="0"/>
              <a:t>Format of Journal</a:t>
            </a:r>
            <a:endParaRPr lang="en-GB" dirty="0"/>
          </a:p>
        </p:txBody>
      </p:sp>
      <p:graphicFrame>
        <p:nvGraphicFramePr>
          <p:cNvPr id="5" name="Content Placeholder 4"/>
          <p:cNvGraphicFramePr>
            <a:graphicFrameLocks noGrp="1"/>
          </p:cNvGraphicFramePr>
          <p:nvPr>
            <p:ph idx="1"/>
          </p:nvPr>
        </p:nvGraphicFramePr>
        <p:xfrm>
          <a:off x="195263" y="1019175"/>
          <a:ext cx="8753865" cy="2199640"/>
        </p:xfrm>
        <a:graphic>
          <a:graphicData uri="http://schemas.openxmlformats.org/drawingml/2006/table">
            <a:tbl>
              <a:tblPr firstRow="1" bandRow="1">
                <a:tableStyleId>{5C22544A-7EE6-4342-B048-85BDC9FD1C3A}</a:tableStyleId>
              </a:tblPr>
              <a:tblGrid>
                <a:gridCol w="772826"/>
                <a:gridCol w="3851196"/>
                <a:gridCol w="628297"/>
                <a:gridCol w="1750773"/>
                <a:gridCol w="1750773"/>
              </a:tblGrid>
              <a:tr h="370840">
                <a:tc>
                  <a:txBody>
                    <a:bodyPr/>
                    <a:lstStyle/>
                    <a:p>
                      <a:pPr algn="ctr"/>
                      <a:r>
                        <a:rPr lang="en-GB" dirty="0" smtClean="0"/>
                        <a:t>1</a:t>
                      </a:r>
                      <a:endParaRPr lang="en-GB" dirty="0"/>
                    </a:p>
                  </a:txBody>
                  <a:tcPr/>
                </a:tc>
                <a:tc>
                  <a:txBody>
                    <a:bodyPr/>
                    <a:lstStyle/>
                    <a:p>
                      <a:pPr algn="ctr"/>
                      <a:r>
                        <a:rPr lang="en-GB" dirty="0" smtClean="0"/>
                        <a:t>2</a:t>
                      </a:r>
                      <a:endParaRPr lang="en-GB" dirty="0"/>
                    </a:p>
                  </a:txBody>
                  <a:tcPr/>
                </a:tc>
                <a:tc>
                  <a:txBody>
                    <a:bodyPr/>
                    <a:lstStyle/>
                    <a:p>
                      <a:pPr algn="ctr"/>
                      <a:r>
                        <a:rPr lang="en-GB" dirty="0" smtClean="0"/>
                        <a:t>3</a:t>
                      </a:r>
                      <a:endParaRPr lang="en-GB" dirty="0"/>
                    </a:p>
                  </a:txBody>
                  <a:tcPr/>
                </a:tc>
                <a:tc>
                  <a:txBody>
                    <a:bodyPr/>
                    <a:lstStyle/>
                    <a:p>
                      <a:pPr algn="ctr"/>
                      <a:r>
                        <a:rPr lang="en-GB" dirty="0" smtClean="0"/>
                        <a:t>4</a:t>
                      </a:r>
                      <a:endParaRPr lang="en-GB" dirty="0"/>
                    </a:p>
                  </a:txBody>
                  <a:tcPr/>
                </a:tc>
                <a:tc>
                  <a:txBody>
                    <a:bodyPr/>
                    <a:lstStyle/>
                    <a:p>
                      <a:pPr algn="ctr"/>
                      <a:r>
                        <a:rPr lang="en-GB" dirty="0" smtClean="0"/>
                        <a:t>5</a:t>
                      </a:r>
                      <a:endParaRPr lang="en-GB" dirty="0"/>
                    </a:p>
                  </a:txBody>
                  <a:tcPr/>
                </a:tc>
              </a:tr>
              <a:tr h="370840">
                <a:tc>
                  <a:txBody>
                    <a:bodyPr/>
                    <a:lstStyle/>
                    <a:p>
                      <a:pPr algn="l"/>
                      <a:r>
                        <a:rPr lang="en-GB" b="1" dirty="0" smtClean="0"/>
                        <a:t>Date </a:t>
                      </a:r>
                      <a:endParaRPr lang="en-GB" b="1" dirty="0"/>
                    </a:p>
                  </a:txBody>
                  <a:tcPr/>
                </a:tc>
                <a:tc>
                  <a:txBody>
                    <a:bodyPr/>
                    <a:lstStyle/>
                    <a:p>
                      <a:pPr algn="ctr"/>
                      <a:r>
                        <a:rPr lang="en-GB" b="1" dirty="0" smtClean="0"/>
                        <a:t>Particulars</a:t>
                      </a:r>
                      <a:endParaRPr lang="en-GB" b="1" dirty="0"/>
                    </a:p>
                  </a:txBody>
                  <a:tcPr/>
                </a:tc>
                <a:tc>
                  <a:txBody>
                    <a:bodyPr/>
                    <a:lstStyle/>
                    <a:p>
                      <a:pPr algn="ctr"/>
                      <a:r>
                        <a:rPr lang="en-GB" b="1" dirty="0" smtClean="0"/>
                        <a:t>L.F.</a:t>
                      </a:r>
                      <a:endParaRPr lang="en-GB" b="1" dirty="0"/>
                    </a:p>
                  </a:txBody>
                  <a:tcPr/>
                </a:tc>
                <a:tc>
                  <a:txBody>
                    <a:bodyPr/>
                    <a:lstStyle/>
                    <a:p>
                      <a:pPr algn="ctr"/>
                      <a:r>
                        <a:rPr lang="en-GB" b="1" dirty="0" smtClean="0"/>
                        <a:t>Dr. </a:t>
                      </a:r>
                      <a:r>
                        <a:rPr lang="en-US" sz="1800" b="1" kern="1200" dirty="0" smtClean="0">
                          <a:solidFill>
                            <a:schemeClr val="dk1"/>
                          </a:solidFill>
                          <a:latin typeface="Rupee Foradian" pitchFamily="34" charset="0"/>
                          <a:ea typeface="+mn-ea"/>
                          <a:cs typeface="+mn-cs"/>
                        </a:rPr>
                        <a:t>(`)</a:t>
                      </a:r>
                      <a:endParaRPr lang="en-GB" b="1" dirty="0">
                        <a:latin typeface="Rupee Foradian"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Rupee Foradian" pitchFamily="34" charset="0"/>
                          <a:ea typeface="+mn-ea"/>
                          <a:cs typeface="+mn-cs"/>
                        </a:rPr>
                        <a:t>Cr.(`)</a:t>
                      </a:r>
                      <a:endParaRPr lang="en-GB" b="1" dirty="0" smtClean="0">
                        <a:latin typeface="Rupee Foradian" pitchFamily="34" charset="0"/>
                      </a:endParaRPr>
                    </a:p>
                    <a:p>
                      <a:pPr algn="ctr"/>
                      <a:endParaRPr lang="en-GB" b="1" dirty="0"/>
                    </a:p>
                  </a:txBody>
                  <a:tcPr/>
                </a:tc>
              </a:tr>
              <a:tr h="370840">
                <a:tc>
                  <a:txBody>
                    <a:bodyPr/>
                    <a:lstStyle/>
                    <a:p>
                      <a:pPr algn="ctr"/>
                      <a:r>
                        <a:rPr lang="en-GB" dirty="0" smtClean="0"/>
                        <a:t>2011</a:t>
                      </a:r>
                    </a:p>
                    <a:p>
                      <a:pPr algn="ctr"/>
                      <a:r>
                        <a:rPr lang="en-GB" dirty="0" smtClean="0"/>
                        <a:t>Jan</a:t>
                      </a:r>
                      <a:r>
                        <a:rPr lang="en-GB" baseline="0" dirty="0" smtClean="0"/>
                        <a:t> 1</a:t>
                      </a:r>
                      <a:endParaRPr lang="en-GB" dirty="0"/>
                    </a:p>
                  </a:txBody>
                  <a:tcPr/>
                </a:tc>
                <a:tc>
                  <a:txBody>
                    <a:bodyPr/>
                    <a:lstStyle/>
                    <a:p>
                      <a:r>
                        <a:rPr lang="en-US" sz="1800" kern="1200" dirty="0" smtClean="0">
                          <a:solidFill>
                            <a:schemeClr val="dk1"/>
                          </a:solidFill>
                          <a:latin typeface="+mn-lt"/>
                          <a:ea typeface="+mn-ea"/>
                          <a:cs typeface="+mn-cs"/>
                        </a:rPr>
                        <a:t>XXXXXXXXXX A/C Dr.</a:t>
                      </a:r>
                    </a:p>
                    <a:p>
                      <a:r>
                        <a:rPr lang="en-US" sz="1800" kern="1200" dirty="0" smtClean="0">
                          <a:solidFill>
                            <a:schemeClr val="dk1"/>
                          </a:solidFill>
                          <a:latin typeface="+mn-lt"/>
                          <a:ea typeface="+mn-ea"/>
                          <a:cs typeface="+mn-cs"/>
                        </a:rPr>
                        <a:t>    </a:t>
                      </a:r>
                      <a:r>
                        <a:rPr lang="en-US" sz="1800"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XXXXXX A/C</a:t>
                      </a:r>
                    </a:p>
                    <a:p>
                      <a:r>
                        <a:rPr lang="en-US" sz="1800" kern="1200" dirty="0" smtClean="0">
                          <a:solidFill>
                            <a:schemeClr val="dk1"/>
                          </a:solidFill>
                          <a:latin typeface="+mn-lt"/>
                          <a:ea typeface="+mn-ea"/>
                          <a:cs typeface="+mn-cs"/>
                        </a:rPr>
                        <a:t>(XXXXXXXXXXXXXXXXXXXXX)</a:t>
                      </a:r>
                    </a:p>
                    <a:p>
                      <a:endParaRPr lang="en-GB" dirty="0"/>
                    </a:p>
                  </a:txBody>
                  <a:tcPr/>
                </a:tc>
                <a:tc>
                  <a:txBody>
                    <a:bodyPr/>
                    <a:lstStyle/>
                    <a:p>
                      <a:r>
                        <a:rPr lang="en-GB" dirty="0" smtClean="0"/>
                        <a:t>XX</a:t>
                      </a:r>
                      <a:endParaRPr lang="en-GB" dirty="0"/>
                    </a:p>
                  </a:txBody>
                  <a:tcPr/>
                </a:tc>
                <a:tc>
                  <a:txBody>
                    <a:bodyPr/>
                    <a:lstStyle/>
                    <a:p>
                      <a:r>
                        <a:rPr lang="en-GB" dirty="0" smtClean="0"/>
                        <a:t>XXXXXX</a:t>
                      </a:r>
                    </a:p>
                    <a:p>
                      <a:r>
                        <a:rPr lang="en-GB" dirty="0" smtClean="0"/>
                        <a:t>(Debit Amount)</a:t>
                      </a:r>
                      <a:endParaRPr lang="en-GB" dirty="0"/>
                    </a:p>
                  </a:txBody>
                  <a:tcPr/>
                </a:tc>
                <a:tc>
                  <a:txBody>
                    <a:bodyPr/>
                    <a:lstStyle/>
                    <a:p>
                      <a:endParaRPr lang="en-GB" dirty="0" smtClean="0"/>
                    </a:p>
                    <a:p>
                      <a:r>
                        <a:rPr lang="en-GB" dirty="0" smtClean="0"/>
                        <a:t>XXXXXXX</a:t>
                      </a:r>
                    </a:p>
                    <a:p>
                      <a:r>
                        <a:rPr lang="en-GB" dirty="0" smtClean="0"/>
                        <a:t>(credit Amount)</a:t>
                      </a:r>
                      <a:endParaRPr lang="en-GB" dirty="0"/>
                    </a:p>
                  </a:txBody>
                  <a:tcPr/>
                </a:tc>
              </a:tr>
            </a:tbl>
          </a:graphicData>
        </a:graphic>
      </p:graphicFrame>
      <p:cxnSp>
        <p:nvCxnSpPr>
          <p:cNvPr id="43010" name="AutoShape 2"/>
          <p:cNvCxnSpPr>
            <a:cxnSpLocks noChangeShapeType="1"/>
          </p:cNvCxnSpPr>
          <p:nvPr/>
        </p:nvCxnSpPr>
        <p:spPr bwMode="auto">
          <a:xfrm rot="16200000" flipH="1">
            <a:off x="37477" y="3215391"/>
            <a:ext cx="1124260" cy="1"/>
          </a:xfrm>
          <a:prstGeom prst="straightConnector1">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43011" name="Oval 3"/>
          <p:cNvSpPr>
            <a:spLocks noChangeArrowheads="1"/>
          </p:cNvSpPr>
          <p:nvPr/>
        </p:nvSpPr>
        <p:spPr bwMode="auto">
          <a:xfrm>
            <a:off x="437369" y="3567659"/>
            <a:ext cx="1931077" cy="854439"/>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Date of the Transaction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012" name="AutoShape 4"/>
          <p:cNvCxnSpPr>
            <a:cxnSpLocks noChangeShapeType="1"/>
          </p:cNvCxnSpPr>
          <p:nvPr/>
        </p:nvCxnSpPr>
        <p:spPr bwMode="auto">
          <a:xfrm rot="16200000" flipH="1">
            <a:off x="2813701" y="3443287"/>
            <a:ext cx="1177977" cy="155"/>
          </a:xfrm>
          <a:prstGeom prst="straightConnector1">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43014" name="Oval 6"/>
          <p:cNvSpPr>
            <a:spLocks noChangeArrowheads="1"/>
          </p:cNvSpPr>
          <p:nvPr/>
        </p:nvSpPr>
        <p:spPr bwMode="auto">
          <a:xfrm>
            <a:off x="2578309" y="4032017"/>
            <a:ext cx="1723868" cy="689885"/>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cs typeface="Arial" pitchFamily="34" charset="0"/>
              </a:rPr>
              <a:t>Narration</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3015" name="AutoShape 7"/>
          <p:cNvSpPr>
            <a:spLocks/>
          </p:cNvSpPr>
          <p:nvPr/>
        </p:nvSpPr>
        <p:spPr bwMode="auto">
          <a:xfrm>
            <a:off x="3401987" y="2157334"/>
            <a:ext cx="60741" cy="420974"/>
          </a:xfrm>
          <a:prstGeom prst="rightBrace">
            <a:avLst>
              <a:gd name="adj1" fmla="val 31579"/>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sz="2800" b="1" dirty="0"/>
          </a:p>
        </p:txBody>
      </p:sp>
      <p:cxnSp>
        <p:nvCxnSpPr>
          <p:cNvPr id="43016" name="AutoShape 8"/>
          <p:cNvCxnSpPr>
            <a:cxnSpLocks noChangeShapeType="1"/>
          </p:cNvCxnSpPr>
          <p:nvPr/>
        </p:nvCxnSpPr>
        <p:spPr bwMode="auto">
          <a:xfrm>
            <a:off x="3552669" y="2368446"/>
            <a:ext cx="1888761" cy="1618938"/>
          </a:xfrm>
          <a:prstGeom prst="bentConnector3">
            <a:avLst>
              <a:gd name="adj1" fmla="val 50000"/>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43017" name="AutoShape 9"/>
          <p:cNvSpPr>
            <a:spLocks noChangeArrowheads="1"/>
          </p:cNvSpPr>
          <p:nvPr/>
        </p:nvSpPr>
        <p:spPr bwMode="auto">
          <a:xfrm>
            <a:off x="5441898" y="3582650"/>
            <a:ext cx="1618470" cy="9144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Debit &amp; Credit Aspect of transaction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43018" name="AutoShape 10"/>
          <p:cNvCxnSpPr>
            <a:cxnSpLocks noChangeShapeType="1"/>
          </p:cNvCxnSpPr>
          <p:nvPr/>
        </p:nvCxnSpPr>
        <p:spPr bwMode="auto">
          <a:xfrm>
            <a:off x="5112117" y="2659975"/>
            <a:ext cx="2547857" cy="1702163"/>
          </a:xfrm>
          <a:prstGeom prst="bentConnector3">
            <a:avLst>
              <a:gd name="adj1" fmla="val 80006"/>
            </a:avLst>
          </a:prstGeom>
          <a:ln>
            <a:headEnd/>
            <a:tailEnd type="triangle" w="med" len="med"/>
          </a:ln>
        </p:spPr>
        <p:style>
          <a:lnRef idx="2">
            <a:schemeClr val="accent1"/>
          </a:lnRef>
          <a:fillRef idx="0">
            <a:schemeClr val="accent1"/>
          </a:fillRef>
          <a:effectRef idx="1">
            <a:schemeClr val="accent1"/>
          </a:effectRef>
          <a:fontRef idx="minor">
            <a:schemeClr val="tx1"/>
          </a:fontRef>
        </p:style>
      </p:cxnSp>
      <p:sp>
        <p:nvSpPr>
          <p:cNvPr id="43019" name="Oval 11"/>
          <p:cNvSpPr>
            <a:spLocks noChangeArrowheads="1"/>
          </p:cNvSpPr>
          <p:nvPr/>
        </p:nvSpPr>
        <p:spPr bwMode="auto">
          <a:xfrm>
            <a:off x="7652791" y="3897443"/>
            <a:ext cx="1176416" cy="899410"/>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700" b="1" i="0" u="none" strike="noStrike" cap="none" normalizeH="0" baseline="0" dirty="0" smtClean="0">
                <a:ln>
                  <a:noFill/>
                </a:ln>
                <a:solidFill>
                  <a:schemeClr val="tx1"/>
                </a:solidFill>
                <a:effectLst/>
                <a:latin typeface="Calibri" pitchFamily="34" charset="0"/>
                <a:cs typeface="Arial" pitchFamily="34" charset="0"/>
              </a:rPr>
              <a:t>Ledger Folio</a:t>
            </a:r>
            <a:endParaRPr kumimoji="0" lang="en-US" sz="17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nd_4824_slide">
  <a:themeElements>
    <a:clrScheme name="Office Theme 2">
      <a:dk1>
        <a:srgbClr val="000000"/>
      </a:dk1>
      <a:lt1>
        <a:srgbClr val="FFCC99"/>
      </a:lt1>
      <a:dk2>
        <a:srgbClr val="000000"/>
      </a:dk2>
      <a:lt2>
        <a:srgbClr val="CCCCCC"/>
      </a:lt2>
      <a:accent1>
        <a:srgbClr val="8C3823"/>
      </a:accent1>
      <a:accent2>
        <a:srgbClr val="6E4D00"/>
      </a:accent2>
      <a:accent3>
        <a:srgbClr val="FFE2CA"/>
      </a:accent3>
      <a:accent4>
        <a:srgbClr val="000000"/>
      </a:accent4>
      <a:accent5>
        <a:srgbClr val="C5AEAC"/>
      </a:accent5>
      <a:accent6>
        <a:srgbClr val="634500"/>
      </a:accent6>
      <a:hlink>
        <a:srgbClr val="803100"/>
      </a:hlink>
      <a:folHlink>
        <a:srgbClr val="80003E"/>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CC99"/>
        </a:lt1>
        <a:dk2>
          <a:srgbClr val="000000"/>
        </a:dk2>
        <a:lt2>
          <a:srgbClr val="CCCCCC"/>
        </a:lt2>
        <a:accent1>
          <a:srgbClr val="8C541C"/>
        </a:accent1>
        <a:accent2>
          <a:srgbClr val="804000"/>
        </a:accent2>
        <a:accent3>
          <a:srgbClr val="FFE2CA"/>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CC99"/>
        </a:lt1>
        <a:dk2>
          <a:srgbClr val="000000"/>
        </a:dk2>
        <a:lt2>
          <a:srgbClr val="CCCCCC"/>
        </a:lt2>
        <a:accent1>
          <a:srgbClr val="8C3823"/>
        </a:accent1>
        <a:accent2>
          <a:srgbClr val="6E4D00"/>
        </a:accent2>
        <a:accent3>
          <a:srgbClr val="FFE2CA"/>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CC99"/>
        </a:lt1>
        <a:dk2>
          <a:srgbClr val="000000"/>
        </a:dk2>
        <a:lt2>
          <a:srgbClr val="CCCCCC"/>
        </a:lt2>
        <a:accent1>
          <a:srgbClr val="146644"/>
        </a:accent1>
        <a:accent2>
          <a:srgbClr val="804000"/>
        </a:accent2>
        <a:accent3>
          <a:srgbClr val="FFE2CA"/>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CC99"/>
        </a:lt1>
        <a:dk2>
          <a:srgbClr val="000000"/>
        </a:dk2>
        <a:lt2>
          <a:srgbClr val="CCCCCC"/>
        </a:lt2>
        <a:accent1>
          <a:srgbClr val="2C516E"/>
        </a:accent1>
        <a:accent2>
          <a:srgbClr val="5F661F"/>
        </a:accent2>
        <a:accent3>
          <a:srgbClr val="FFE2CA"/>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8C541C"/>
        </a:accent1>
        <a:accent2>
          <a:srgbClr val="804000"/>
        </a:accent2>
        <a:accent3>
          <a:srgbClr val="FFFFFF"/>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8C3823"/>
        </a:accent1>
        <a:accent2>
          <a:srgbClr val="6E4D00"/>
        </a:accent2>
        <a:accent3>
          <a:srgbClr val="FFFFFF"/>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146644"/>
        </a:accent1>
        <a:accent2>
          <a:srgbClr val="804000"/>
        </a:accent2>
        <a:accent3>
          <a:srgbClr val="FFFFFF"/>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2C516E"/>
        </a:accent1>
        <a:accent2>
          <a:srgbClr val="5F661F"/>
        </a:accent2>
        <a:accent3>
          <a:srgbClr val="FFFFFF"/>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FFCC99"/>
      </a:lt1>
      <a:dk2>
        <a:srgbClr val="000000"/>
      </a:dk2>
      <a:lt2>
        <a:srgbClr val="CCCCCC"/>
      </a:lt2>
      <a:accent1>
        <a:srgbClr val="8C3823"/>
      </a:accent1>
      <a:accent2>
        <a:srgbClr val="6E4D00"/>
      </a:accent2>
      <a:accent3>
        <a:srgbClr val="FFE2CA"/>
      </a:accent3>
      <a:accent4>
        <a:srgbClr val="000000"/>
      </a:accent4>
      <a:accent5>
        <a:srgbClr val="C5AEAC"/>
      </a:accent5>
      <a:accent6>
        <a:srgbClr val="634500"/>
      </a:accent6>
      <a:hlink>
        <a:srgbClr val="803100"/>
      </a:hlink>
      <a:folHlink>
        <a:srgbClr val="80003E"/>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CC99"/>
        </a:lt1>
        <a:dk2>
          <a:srgbClr val="000000"/>
        </a:dk2>
        <a:lt2>
          <a:srgbClr val="CCCCCC"/>
        </a:lt2>
        <a:accent1>
          <a:srgbClr val="8C541C"/>
        </a:accent1>
        <a:accent2>
          <a:srgbClr val="804000"/>
        </a:accent2>
        <a:accent3>
          <a:srgbClr val="FFE2CA"/>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CC99"/>
        </a:lt1>
        <a:dk2>
          <a:srgbClr val="000000"/>
        </a:dk2>
        <a:lt2>
          <a:srgbClr val="CCCCCC"/>
        </a:lt2>
        <a:accent1>
          <a:srgbClr val="8C3823"/>
        </a:accent1>
        <a:accent2>
          <a:srgbClr val="6E4D00"/>
        </a:accent2>
        <a:accent3>
          <a:srgbClr val="FFE2CA"/>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CC99"/>
        </a:lt1>
        <a:dk2>
          <a:srgbClr val="000000"/>
        </a:dk2>
        <a:lt2>
          <a:srgbClr val="CCCCCC"/>
        </a:lt2>
        <a:accent1>
          <a:srgbClr val="146644"/>
        </a:accent1>
        <a:accent2>
          <a:srgbClr val="804000"/>
        </a:accent2>
        <a:accent3>
          <a:srgbClr val="FFE2CA"/>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CC99"/>
        </a:lt1>
        <a:dk2>
          <a:srgbClr val="000000"/>
        </a:dk2>
        <a:lt2>
          <a:srgbClr val="CCCCCC"/>
        </a:lt2>
        <a:accent1>
          <a:srgbClr val="2C516E"/>
        </a:accent1>
        <a:accent2>
          <a:srgbClr val="5F661F"/>
        </a:accent2>
        <a:accent3>
          <a:srgbClr val="FFE2CA"/>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8C541C"/>
        </a:accent1>
        <a:accent2>
          <a:srgbClr val="804000"/>
        </a:accent2>
        <a:accent3>
          <a:srgbClr val="FFFFFF"/>
        </a:accent3>
        <a:accent4>
          <a:srgbClr val="000000"/>
        </a:accent4>
        <a:accent5>
          <a:srgbClr val="C5B3AB"/>
        </a:accent5>
        <a:accent6>
          <a:srgbClr val="733900"/>
        </a:accent6>
        <a:hlink>
          <a:srgbClr val="733511"/>
        </a:hlink>
        <a:folHlink>
          <a:srgbClr val="6B290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8C3823"/>
        </a:accent1>
        <a:accent2>
          <a:srgbClr val="6E4D00"/>
        </a:accent2>
        <a:accent3>
          <a:srgbClr val="FFFFFF"/>
        </a:accent3>
        <a:accent4>
          <a:srgbClr val="000000"/>
        </a:accent4>
        <a:accent5>
          <a:srgbClr val="C5AEAC"/>
        </a:accent5>
        <a:accent6>
          <a:srgbClr val="634500"/>
        </a:accent6>
        <a:hlink>
          <a:srgbClr val="803100"/>
        </a:hlink>
        <a:folHlink>
          <a:srgbClr val="80003E"/>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146644"/>
        </a:accent1>
        <a:accent2>
          <a:srgbClr val="804000"/>
        </a:accent2>
        <a:accent3>
          <a:srgbClr val="FFFFFF"/>
        </a:accent3>
        <a:accent4>
          <a:srgbClr val="000000"/>
        </a:accent4>
        <a:accent5>
          <a:srgbClr val="AAB8B0"/>
        </a:accent5>
        <a:accent6>
          <a:srgbClr val="733900"/>
        </a:accent6>
        <a:hlink>
          <a:srgbClr val="2F4C1F"/>
        </a:hlink>
        <a:folHlink>
          <a:srgbClr val="31355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2C516E"/>
        </a:accent1>
        <a:accent2>
          <a:srgbClr val="5F661F"/>
        </a:accent2>
        <a:accent3>
          <a:srgbClr val="FFFFFF"/>
        </a:accent3>
        <a:accent4>
          <a:srgbClr val="000000"/>
        </a:accent4>
        <a:accent5>
          <a:srgbClr val="ACB3BA"/>
        </a:accent5>
        <a:accent6>
          <a:srgbClr val="555C1B"/>
        </a:accent6>
        <a:hlink>
          <a:srgbClr val="593156"/>
        </a:hlink>
        <a:folHlink>
          <a:srgbClr val="8031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ind_4824_slide</Template>
  <TotalTime>246</TotalTime>
  <Words>889</Words>
  <Application>Microsoft Office PowerPoint</Application>
  <PresentationFormat>On-screen Show (4:3)</PresentationFormat>
  <Paragraphs>232</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ind_4824_slide</vt:lpstr>
      <vt:lpstr>1_Default Design</vt:lpstr>
      <vt:lpstr>PowerPoint Presentation</vt:lpstr>
      <vt:lpstr>Introduction</vt:lpstr>
      <vt:lpstr>JOURNAL</vt:lpstr>
      <vt:lpstr>Journalising</vt:lpstr>
      <vt:lpstr>Essential Features  </vt:lpstr>
      <vt:lpstr>Objectives of Journal</vt:lpstr>
      <vt:lpstr>Advantages of Journal</vt:lpstr>
      <vt:lpstr>Limitations of Journal</vt:lpstr>
      <vt:lpstr>Format of Journal</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 FLOW STATEMENT</dc:title>
  <dc:creator>Shruti Samel</dc:creator>
  <cp:lastModifiedBy>sjcet</cp:lastModifiedBy>
  <cp:revision>185</cp:revision>
  <dcterms:created xsi:type="dcterms:W3CDTF">2010-10-24T19:09:07Z</dcterms:created>
  <dcterms:modified xsi:type="dcterms:W3CDTF">2015-03-31T03:49:21Z</dcterms:modified>
</cp:coreProperties>
</file>